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5"/>
  </p:notes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300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435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0" r:id="rId123"/>
    <p:sldId id="392" r:id="rId124"/>
    <p:sldId id="393" r:id="rId125"/>
    <p:sldId id="391" r:id="rId126"/>
    <p:sldId id="394" r:id="rId127"/>
    <p:sldId id="395" r:id="rId128"/>
    <p:sldId id="396" r:id="rId129"/>
    <p:sldId id="397" r:id="rId130"/>
    <p:sldId id="398" r:id="rId131"/>
    <p:sldId id="399" r:id="rId132"/>
    <p:sldId id="400" r:id="rId133"/>
    <p:sldId id="401" r:id="rId134"/>
    <p:sldId id="402" r:id="rId135"/>
    <p:sldId id="406" r:id="rId136"/>
    <p:sldId id="403" r:id="rId137"/>
    <p:sldId id="405" r:id="rId138"/>
    <p:sldId id="407" r:id="rId139"/>
    <p:sldId id="408" r:id="rId140"/>
    <p:sldId id="409" r:id="rId141"/>
    <p:sldId id="410" r:id="rId142"/>
    <p:sldId id="411" r:id="rId143"/>
    <p:sldId id="412" r:id="rId144"/>
    <p:sldId id="413" r:id="rId145"/>
    <p:sldId id="436" r:id="rId146"/>
    <p:sldId id="438" r:id="rId147"/>
    <p:sldId id="439" r:id="rId148"/>
    <p:sldId id="437" r:id="rId149"/>
    <p:sldId id="441" r:id="rId150"/>
    <p:sldId id="442" r:id="rId151"/>
    <p:sldId id="440" r:id="rId152"/>
    <p:sldId id="443" r:id="rId153"/>
    <p:sldId id="444" r:id="rId154"/>
    <p:sldId id="445" r:id="rId155"/>
    <p:sldId id="446" r:id="rId156"/>
    <p:sldId id="448" r:id="rId157"/>
    <p:sldId id="449" r:id="rId158"/>
    <p:sldId id="450" r:id="rId159"/>
    <p:sldId id="451" r:id="rId160"/>
    <p:sldId id="452" r:id="rId161"/>
    <p:sldId id="453" r:id="rId162"/>
    <p:sldId id="455" r:id="rId163"/>
    <p:sldId id="456" r:id="rId164"/>
  </p:sldIdLst>
  <p:sldSz cx="9144000" cy="6858000" type="screen4x3"/>
  <p:notesSz cx="6858000" cy="9144000"/>
  <p:custDataLst>
    <p:tags r:id="rId16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2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6" autoAdjust="0"/>
  </p:normalViewPr>
  <p:slideViewPr>
    <p:cSldViewPr snapToGrid="0" snapToObjects="1">
      <p:cViewPr varScale="1">
        <p:scale>
          <a:sx n="84" d="100"/>
          <a:sy n="84" d="100"/>
        </p:scale>
        <p:origin x="869" y="48"/>
      </p:cViewPr>
      <p:guideLst>
        <p:guide orient="horz" pos="1525"/>
        <p:guide pos="26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84ED3-D222-457F-B3A0-040520E1C67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4E52-A871-4476-AAE9-89B1CA6B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5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1CF2-EB05-DE4C-BE26-27307A2413C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.inria.fr/2015ma282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025"/>
            <a:ext cx="7772400" cy="1470025"/>
          </a:xfrm>
        </p:spPr>
        <p:txBody>
          <a:bodyPr/>
          <a:lstStyle/>
          <a:p>
            <a:r>
              <a:rPr lang="en-US" dirty="0" smtClean="0"/>
              <a:t>Discrete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434" y="2148840"/>
            <a:ext cx="7492158" cy="1752600"/>
          </a:xfrm>
        </p:spPr>
        <p:txBody>
          <a:bodyPr/>
          <a:lstStyle/>
          <a:p>
            <a:r>
              <a:rPr lang="en-US" dirty="0" smtClean="0"/>
              <a:t>MA2827</a:t>
            </a:r>
          </a:p>
          <a:p>
            <a:r>
              <a:rPr lang="en-US" i="1" dirty="0" err="1" smtClean="0"/>
              <a:t>Fondements</a:t>
            </a:r>
            <a:r>
              <a:rPr lang="en-US" i="1" dirty="0" smtClean="0"/>
              <a:t> de </a:t>
            </a:r>
            <a:r>
              <a:rPr lang="en-US" i="1" dirty="0" err="1" smtClean="0"/>
              <a:t>l’optimisation</a:t>
            </a:r>
            <a:r>
              <a:rPr lang="en-US" i="1" dirty="0" smtClean="0"/>
              <a:t> </a:t>
            </a:r>
            <a:r>
              <a:rPr lang="en-US" i="1" dirty="0" err="1" smtClean="0"/>
              <a:t>discrète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435718" y="5252456"/>
            <a:ext cx="637866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hlinkClick r:id="rId2"/>
              </a:rPr>
              <a:t>https://project.inria.fr/2015ma2827/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" y="4282213"/>
            <a:ext cx="829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Constraint programming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31816" y="6459664"/>
            <a:ext cx="658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Material based on the </a:t>
            </a:r>
            <a:r>
              <a:rPr lang="en-US" dirty="0"/>
              <a:t>lectures </a:t>
            </a:r>
            <a:r>
              <a:rPr lang="en-US" dirty="0" smtClean="0"/>
              <a:t>of Pascal </a:t>
            </a:r>
            <a:r>
              <a:rPr lang="en-US" dirty="0"/>
              <a:t>Van </a:t>
            </a:r>
            <a:r>
              <a:rPr lang="en-US" dirty="0" err="1" smtClean="0"/>
              <a:t>Hentenryck</a:t>
            </a:r>
            <a:r>
              <a:rPr lang="en-US" dirty="0" smtClean="0"/>
              <a:t> at </a:t>
            </a:r>
            <a:r>
              <a:rPr lang="en-US" dirty="0" err="1" smtClean="0"/>
              <a:t>Coursera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Only </a:t>
            </a:r>
            <a:r>
              <a:rPr lang="en-US" dirty="0">
                <a:solidFill>
                  <a:schemeClr val="accent1"/>
                </a:solidFill>
              </a:rPr>
              <a:t>one possibility!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75900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343774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implement global constraints?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Two types of global constraints: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knapsack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alldifferent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Significant area of research: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over 100 global constraints proposed so far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3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The Gold Standard for Pruning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dirty="0" smtClean="0"/>
              <a:t>After pruning</a:t>
            </a:r>
            <a:endParaRPr lang="en-US" sz="3300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400" dirty="0" smtClean="0"/>
              <a:t>if </a:t>
            </a:r>
            <a:r>
              <a:rPr lang="en-US" sz="2400" dirty="0"/>
              <a:t>value v is in the domain of variable x, </a:t>
            </a:r>
            <a:r>
              <a:rPr lang="en-US" sz="2400" dirty="0" smtClean="0"/>
              <a:t>then there </a:t>
            </a:r>
            <a:r>
              <a:rPr lang="en-US" sz="2400" dirty="0"/>
              <a:t>exists a </a:t>
            </a:r>
            <a:r>
              <a:rPr lang="en-US" sz="2400" dirty="0" smtClean="0"/>
              <a:t>	solution </a:t>
            </a:r>
            <a:r>
              <a:rPr lang="en-US" sz="2400" dirty="0"/>
              <a:t>to the constraint </a:t>
            </a:r>
            <a:r>
              <a:rPr lang="en-US" sz="2400" dirty="0" smtClean="0"/>
              <a:t>with value </a:t>
            </a:r>
            <a:r>
              <a:rPr lang="en-US" sz="2400" dirty="0"/>
              <a:t>v assigned to variable </a:t>
            </a:r>
            <a:r>
              <a:rPr lang="en-US" sz="2400" dirty="0" smtClean="0"/>
              <a:t>x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Optimal pruning</a:t>
            </a:r>
            <a:endParaRPr lang="en-US" sz="3000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cannot </a:t>
            </a:r>
            <a:r>
              <a:rPr lang="en-US" sz="2400" dirty="0"/>
              <a:t>prune more if only domains </a:t>
            </a:r>
            <a:r>
              <a:rPr lang="en-US" sz="2400" dirty="0" smtClean="0"/>
              <a:t>are considered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Complexity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in </a:t>
            </a:r>
            <a:r>
              <a:rPr lang="en-US" sz="2400" dirty="0" smtClean="0"/>
              <a:t>general, can’t </a:t>
            </a:r>
            <a:r>
              <a:rPr lang="en-US" sz="2400" dirty="0"/>
              <a:t>be enforced in polynomial time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01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Example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Feasibility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we find a solution </a:t>
            </a:r>
            <a:r>
              <a:rPr lang="en-US" dirty="0" smtClean="0"/>
              <a:t>satisfying the </a:t>
            </a:r>
            <a:r>
              <a:rPr lang="en-US" dirty="0"/>
              <a:t>constraint?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Pruning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Can we </a:t>
            </a:r>
            <a:r>
              <a:rPr lang="en-US" dirty="0"/>
              <a:t>e</a:t>
            </a:r>
            <a:r>
              <a:rPr lang="en-US" dirty="0" smtClean="0"/>
              <a:t>liminate values from the domains?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40080" y="2080696"/>
            <a:ext cx="2420526" cy="1203960"/>
            <a:chOff x="-1" y="1"/>
            <a:chExt cx="5760" cy="2865"/>
          </a:xfrm>
        </p:grpSpPr>
        <p:sp>
          <p:nvSpPr>
            <p:cNvPr id="8" name="Freeform 5"/>
            <p:cNvSpPr>
              <a:spLocks noChangeAspect="1" noEditPoints="1"/>
            </p:cNvSpPr>
            <p:nvPr/>
          </p:nvSpPr>
          <p:spPr bwMode="auto">
            <a:xfrm>
              <a:off x="-1" y="187"/>
              <a:ext cx="291" cy="540"/>
            </a:xfrm>
            <a:custGeom>
              <a:avLst/>
              <a:gdLst>
                <a:gd name="T0" fmla="*/ 0 w 291"/>
                <a:gd name="T1" fmla="*/ 464 h 540"/>
                <a:gd name="T2" fmla="*/ 9 w 291"/>
                <a:gd name="T3" fmla="*/ 474 h 540"/>
                <a:gd name="T4" fmla="*/ 16 w 291"/>
                <a:gd name="T5" fmla="*/ 470 h 540"/>
                <a:gd name="T6" fmla="*/ 36 w 291"/>
                <a:gd name="T7" fmla="*/ 450 h 540"/>
                <a:gd name="T8" fmla="*/ 63 w 291"/>
                <a:gd name="T9" fmla="*/ 425 h 540"/>
                <a:gd name="T10" fmla="*/ 72 w 291"/>
                <a:gd name="T11" fmla="*/ 468 h 540"/>
                <a:gd name="T12" fmla="*/ 88 w 291"/>
                <a:gd name="T13" fmla="*/ 505 h 540"/>
                <a:gd name="T14" fmla="*/ 112 w 291"/>
                <a:gd name="T15" fmla="*/ 531 h 540"/>
                <a:gd name="T16" fmla="*/ 147 w 291"/>
                <a:gd name="T17" fmla="*/ 540 h 540"/>
                <a:gd name="T18" fmla="*/ 189 w 291"/>
                <a:gd name="T19" fmla="*/ 530 h 540"/>
                <a:gd name="T20" fmla="*/ 220 w 291"/>
                <a:gd name="T21" fmla="*/ 512 h 540"/>
                <a:gd name="T22" fmla="*/ 247 w 291"/>
                <a:gd name="T23" fmla="*/ 489 h 540"/>
                <a:gd name="T24" fmla="*/ 266 w 291"/>
                <a:gd name="T25" fmla="*/ 467 h 540"/>
                <a:gd name="T26" fmla="*/ 257 w 291"/>
                <a:gd name="T27" fmla="*/ 458 h 540"/>
                <a:gd name="T28" fmla="*/ 247 w 291"/>
                <a:gd name="T29" fmla="*/ 465 h 540"/>
                <a:gd name="T30" fmla="*/ 188 w 291"/>
                <a:gd name="T31" fmla="*/ 512 h 540"/>
                <a:gd name="T32" fmla="*/ 149 w 291"/>
                <a:gd name="T33" fmla="*/ 524 h 540"/>
                <a:gd name="T34" fmla="*/ 113 w 291"/>
                <a:gd name="T35" fmla="*/ 497 h 540"/>
                <a:gd name="T36" fmla="*/ 103 w 291"/>
                <a:gd name="T37" fmla="*/ 426 h 540"/>
                <a:gd name="T38" fmla="*/ 104 w 291"/>
                <a:gd name="T39" fmla="*/ 404 h 540"/>
                <a:gd name="T40" fmla="*/ 107 w 291"/>
                <a:gd name="T41" fmla="*/ 383 h 540"/>
                <a:gd name="T42" fmla="*/ 110 w 291"/>
                <a:gd name="T43" fmla="*/ 378 h 540"/>
                <a:gd name="T44" fmla="*/ 123 w 291"/>
                <a:gd name="T45" fmla="*/ 364 h 540"/>
                <a:gd name="T46" fmla="*/ 175 w 291"/>
                <a:gd name="T47" fmla="*/ 307 h 540"/>
                <a:gd name="T48" fmla="*/ 230 w 291"/>
                <a:gd name="T49" fmla="*/ 232 h 540"/>
                <a:gd name="T50" fmla="*/ 274 w 291"/>
                <a:gd name="T51" fmla="*/ 147 h 540"/>
                <a:gd name="T52" fmla="*/ 291 w 291"/>
                <a:gd name="T53" fmla="*/ 58 h 540"/>
                <a:gd name="T54" fmla="*/ 291 w 291"/>
                <a:gd name="T55" fmla="*/ 44 h 540"/>
                <a:gd name="T56" fmla="*/ 286 w 291"/>
                <a:gd name="T57" fmla="*/ 24 h 540"/>
                <a:gd name="T58" fmla="*/ 273 w 291"/>
                <a:gd name="T59" fmla="*/ 7 h 540"/>
                <a:gd name="T60" fmla="*/ 247 w 291"/>
                <a:gd name="T61" fmla="*/ 0 h 540"/>
                <a:gd name="T62" fmla="*/ 202 w 291"/>
                <a:gd name="T63" fmla="*/ 19 h 540"/>
                <a:gd name="T64" fmla="*/ 164 w 291"/>
                <a:gd name="T65" fmla="*/ 64 h 540"/>
                <a:gd name="T66" fmla="*/ 135 w 291"/>
                <a:gd name="T67" fmla="*/ 112 h 540"/>
                <a:gd name="T68" fmla="*/ 121 w 291"/>
                <a:gd name="T69" fmla="*/ 141 h 540"/>
                <a:gd name="T70" fmla="*/ 62 w 291"/>
                <a:gd name="T71" fmla="*/ 401 h 540"/>
                <a:gd name="T72" fmla="*/ 111 w 291"/>
                <a:gd name="T73" fmla="*/ 351 h 540"/>
                <a:gd name="T74" fmla="*/ 117 w 291"/>
                <a:gd name="T75" fmla="*/ 318 h 540"/>
                <a:gd name="T76" fmla="*/ 133 w 291"/>
                <a:gd name="T77" fmla="*/ 249 h 540"/>
                <a:gd name="T78" fmla="*/ 157 w 291"/>
                <a:gd name="T79" fmla="*/ 164 h 540"/>
                <a:gd name="T80" fmla="*/ 187 w 291"/>
                <a:gd name="T81" fmla="*/ 87 h 540"/>
                <a:gd name="T82" fmla="*/ 216 w 291"/>
                <a:gd name="T83" fmla="*/ 36 h 540"/>
                <a:gd name="T84" fmla="*/ 248 w 291"/>
                <a:gd name="T85" fmla="*/ 16 h 540"/>
                <a:gd name="T86" fmla="*/ 270 w 291"/>
                <a:gd name="T87" fmla="*/ 31 h 540"/>
                <a:gd name="T88" fmla="*/ 273 w 291"/>
                <a:gd name="T89" fmla="*/ 55 h 540"/>
                <a:gd name="T90" fmla="*/ 253 w 291"/>
                <a:gd name="T91" fmla="*/ 149 h 540"/>
                <a:gd name="T92" fmla="*/ 205 w 291"/>
                <a:gd name="T93" fmla="*/ 236 h 540"/>
                <a:gd name="T94" fmla="*/ 151 w 291"/>
                <a:gd name="T95" fmla="*/ 307 h 540"/>
                <a:gd name="T96" fmla="*/ 111 w 291"/>
                <a:gd name="T97" fmla="*/ 3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1" h="540">
                  <a:moveTo>
                    <a:pt x="4" y="457"/>
                  </a:moveTo>
                  <a:lnTo>
                    <a:pt x="0" y="464"/>
                  </a:lnTo>
                  <a:lnTo>
                    <a:pt x="2" y="470"/>
                  </a:lnTo>
                  <a:lnTo>
                    <a:pt x="9" y="474"/>
                  </a:lnTo>
                  <a:lnTo>
                    <a:pt x="11" y="473"/>
                  </a:lnTo>
                  <a:lnTo>
                    <a:pt x="16" y="470"/>
                  </a:lnTo>
                  <a:lnTo>
                    <a:pt x="23" y="463"/>
                  </a:lnTo>
                  <a:lnTo>
                    <a:pt x="36" y="450"/>
                  </a:lnTo>
                  <a:lnTo>
                    <a:pt x="49" y="438"/>
                  </a:lnTo>
                  <a:lnTo>
                    <a:pt x="63" y="425"/>
                  </a:lnTo>
                  <a:lnTo>
                    <a:pt x="67" y="447"/>
                  </a:lnTo>
                  <a:lnTo>
                    <a:pt x="72" y="468"/>
                  </a:lnTo>
                  <a:lnTo>
                    <a:pt x="79" y="488"/>
                  </a:lnTo>
                  <a:lnTo>
                    <a:pt x="88" y="505"/>
                  </a:lnTo>
                  <a:lnTo>
                    <a:pt x="99" y="519"/>
                  </a:lnTo>
                  <a:lnTo>
                    <a:pt x="112" y="531"/>
                  </a:lnTo>
                  <a:lnTo>
                    <a:pt x="128" y="538"/>
                  </a:lnTo>
                  <a:lnTo>
                    <a:pt x="147" y="540"/>
                  </a:lnTo>
                  <a:lnTo>
                    <a:pt x="169" y="537"/>
                  </a:lnTo>
                  <a:lnTo>
                    <a:pt x="189" y="530"/>
                  </a:lnTo>
                  <a:lnTo>
                    <a:pt x="206" y="521"/>
                  </a:lnTo>
                  <a:lnTo>
                    <a:pt x="220" y="512"/>
                  </a:lnTo>
                  <a:lnTo>
                    <a:pt x="231" y="502"/>
                  </a:lnTo>
                  <a:lnTo>
                    <a:pt x="247" y="489"/>
                  </a:lnTo>
                  <a:lnTo>
                    <a:pt x="260" y="476"/>
                  </a:lnTo>
                  <a:lnTo>
                    <a:pt x="266" y="467"/>
                  </a:lnTo>
                  <a:lnTo>
                    <a:pt x="264" y="462"/>
                  </a:lnTo>
                  <a:lnTo>
                    <a:pt x="257" y="458"/>
                  </a:lnTo>
                  <a:lnTo>
                    <a:pt x="254" y="459"/>
                  </a:lnTo>
                  <a:lnTo>
                    <a:pt x="247" y="465"/>
                  </a:lnTo>
                  <a:lnTo>
                    <a:pt x="214" y="494"/>
                  </a:lnTo>
                  <a:lnTo>
                    <a:pt x="188" y="512"/>
                  </a:lnTo>
                  <a:lnTo>
                    <a:pt x="167" y="521"/>
                  </a:lnTo>
                  <a:lnTo>
                    <a:pt x="149" y="524"/>
                  </a:lnTo>
                  <a:lnTo>
                    <a:pt x="128" y="517"/>
                  </a:lnTo>
                  <a:lnTo>
                    <a:pt x="113" y="497"/>
                  </a:lnTo>
                  <a:lnTo>
                    <a:pt x="106" y="466"/>
                  </a:lnTo>
                  <a:lnTo>
                    <a:pt x="103" y="426"/>
                  </a:lnTo>
                  <a:lnTo>
                    <a:pt x="103" y="418"/>
                  </a:lnTo>
                  <a:lnTo>
                    <a:pt x="104" y="404"/>
                  </a:lnTo>
                  <a:lnTo>
                    <a:pt x="105" y="390"/>
                  </a:lnTo>
                  <a:lnTo>
                    <a:pt x="107" y="383"/>
                  </a:lnTo>
                  <a:lnTo>
                    <a:pt x="108" y="381"/>
                  </a:lnTo>
                  <a:lnTo>
                    <a:pt x="110" y="378"/>
                  </a:lnTo>
                  <a:lnTo>
                    <a:pt x="115" y="373"/>
                  </a:lnTo>
                  <a:lnTo>
                    <a:pt x="123" y="364"/>
                  </a:lnTo>
                  <a:lnTo>
                    <a:pt x="148" y="338"/>
                  </a:lnTo>
                  <a:lnTo>
                    <a:pt x="175" y="307"/>
                  </a:lnTo>
                  <a:lnTo>
                    <a:pt x="203" y="271"/>
                  </a:lnTo>
                  <a:lnTo>
                    <a:pt x="230" y="232"/>
                  </a:lnTo>
                  <a:lnTo>
                    <a:pt x="254" y="190"/>
                  </a:lnTo>
                  <a:lnTo>
                    <a:pt x="274" y="147"/>
                  </a:lnTo>
                  <a:lnTo>
                    <a:pt x="287" y="102"/>
                  </a:lnTo>
                  <a:lnTo>
                    <a:pt x="291" y="58"/>
                  </a:lnTo>
                  <a:lnTo>
                    <a:pt x="291" y="52"/>
                  </a:lnTo>
                  <a:lnTo>
                    <a:pt x="291" y="44"/>
                  </a:lnTo>
                  <a:lnTo>
                    <a:pt x="289" y="34"/>
                  </a:lnTo>
                  <a:lnTo>
                    <a:pt x="286" y="24"/>
                  </a:lnTo>
                  <a:lnTo>
                    <a:pt x="281" y="15"/>
                  </a:lnTo>
                  <a:lnTo>
                    <a:pt x="273" y="7"/>
                  </a:lnTo>
                  <a:lnTo>
                    <a:pt x="262" y="1"/>
                  </a:lnTo>
                  <a:lnTo>
                    <a:pt x="247" y="0"/>
                  </a:lnTo>
                  <a:lnTo>
                    <a:pt x="224" y="5"/>
                  </a:lnTo>
                  <a:lnTo>
                    <a:pt x="202" y="19"/>
                  </a:lnTo>
                  <a:lnTo>
                    <a:pt x="182" y="40"/>
                  </a:lnTo>
                  <a:lnTo>
                    <a:pt x="164" y="64"/>
                  </a:lnTo>
                  <a:lnTo>
                    <a:pt x="148" y="89"/>
                  </a:lnTo>
                  <a:lnTo>
                    <a:pt x="135" y="112"/>
                  </a:lnTo>
                  <a:lnTo>
                    <a:pt x="126" y="130"/>
                  </a:lnTo>
                  <a:lnTo>
                    <a:pt x="121" y="141"/>
                  </a:lnTo>
                  <a:lnTo>
                    <a:pt x="78" y="269"/>
                  </a:lnTo>
                  <a:lnTo>
                    <a:pt x="62" y="401"/>
                  </a:lnTo>
                  <a:lnTo>
                    <a:pt x="4" y="457"/>
                  </a:lnTo>
                  <a:close/>
                  <a:moveTo>
                    <a:pt x="111" y="351"/>
                  </a:moveTo>
                  <a:lnTo>
                    <a:pt x="112" y="341"/>
                  </a:lnTo>
                  <a:lnTo>
                    <a:pt x="117" y="318"/>
                  </a:lnTo>
                  <a:lnTo>
                    <a:pt x="124" y="287"/>
                  </a:lnTo>
                  <a:lnTo>
                    <a:pt x="133" y="249"/>
                  </a:lnTo>
                  <a:lnTo>
                    <a:pt x="144" y="207"/>
                  </a:lnTo>
                  <a:lnTo>
                    <a:pt x="157" y="164"/>
                  </a:lnTo>
                  <a:lnTo>
                    <a:pt x="172" y="123"/>
                  </a:lnTo>
                  <a:lnTo>
                    <a:pt x="187" y="87"/>
                  </a:lnTo>
                  <a:lnTo>
                    <a:pt x="202" y="59"/>
                  </a:lnTo>
                  <a:lnTo>
                    <a:pt x="216" y="36"/>
                  </a:lnTo>
                  <a:lnTo>
                    <a:pt x="231" y="22"/>
                  </a:lnTo>
                  <a:lnTo>
                    <a:pt x="248" y="16"/>
                  </a:lnTo>
                  <a:lnTo>
                    <a:pt x="262" y="20"/>
                  </a:lnTo>
                  <a:lnTo>
                    <a:pt x="270" y="31"/>
                  </a:lnTo>
                  <a:lnTo>
                    <a:pt x="273" y="44"/>
                  </a:lnTo>
                  <a:lnTo>
                    <a:pt x="273" y="55"/>
                  </a:lnTo>
                  <a:lnTo>
                    <a:pt x="268" y="103"/>
                  </a:lnTo>
                  <a:lnTo>
                    <a:pt x="253" y="149"/>
                  </a:lnTo>
                  <a:lnTo>
                    <a:pt x="231" y="194"/>
                  </a:lnTo>
                  <a:lnTo>
                    <a:pt x="205" y="236"/>
                  </a:lnTo>
                  <a:lnTo>
                    <a:pt x="178" y="274"/>
                  </a:lnTo>
                  <a:lnTo>
                    <a:pt x="151" y="307"/>
                  </a:lnTo>
                  <a:lnTo>
                    <a:pt x="128" y="333"/>
                  </a:lnTo>
                  <a:lnTo>
                    <a:pt x="111" y="3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 noEditPoints="1"/>
            </p:cNvSpPr>
            <p:nvPr/>
          </p:nvSpPr>
          <p:spPr bwMode="auto">
            <a:xfrm>
              <a:off x="577" y="238"/>
              <a:ext cx="460" cy="584"/>
            </a:xfrm>
            <a:custGeom>
              <a:avLst/>
              <a:gdLst>
                <a:gd name="T0" fmla="*/ 445 w 460"/>
                <a:gd name="T1" fmla="*/ 32 h 584"/>
                <a:gd name="T2" fmla="*/ 456 w 460"/>
                <a:gd name="T3" fmla="*/ 26 h 584"/>
                <a:gd name="T4" fmla="*/ 460 w 460"/>
                <a:gd name="T5" fmla="*/ 16 h 584"/>
                <a:gd name="T6" fmla="*/ 456 w 460"/>
                <a:gd name="T7" fmla="*/ 5 h 584"/>
                <a:gd name="T8" fmla="*/ 445 w 460"/>
                <a:gd name="T9" fmla="*/ 0 h 584"/>
                <a:gd name="T10" fmla="*/ 438 w 460"/>
                <a:gd name="T11" fmla="*/ 2 h 584"/>
                <a:gd name="T12" fmla="*/ 431 w 460"/>
                <a:gd name="T13" fmla="*/ 5 h 584"/>
                <a:gd name="T14" fmla="*/ 15 w 460"/>
                <a:gd name="T15" fmla="*/ 202 h 584"/>
                <a:gd name="T16" fmla="*/ 2 w 460"/>
                <a:gd name="T17" fmla="*/ 211 h 584"/>
                <a:gd name="T18" fmla="*/ 0 w 460"/>
                <a:gd name="T19" fmla="*/ 219 h 584"/>
                <a:gd name="T20" fmla="*/ 3 w 460"/>
                <a:gd name="T21" fmla="*/ 228 h 584"/>
                <a:gd name="T22" fmla="*/ 15 w 460"/>
                <a:gd name="T23" fmla="*/ 236 h 584"/>
                <a:gd name="T24" fmla="*/ 431 w 460"/>
                <a:gd name="T25" fmla="*/ 432 h 584"/>
                <a:gd name="T26" fmla="*/ 441 w 460"/>
                <a:gd name="T27" fmla="*/ 437 h 584"/>
                <a:gd name="T28" fmla="*/ 445 w 460"/>
                <a:gd name="T29" fmla="*/ 437 h 584"/>
                <a:gd name="T30" fmla="*/ 455 w 460"/>
                <a:gd name="T31" fmla="*/ 433 h 584"/>
                <a:gd name="T32" fmla="*/ 460 w 460"/>
                <a:gd name="T33" fmla="*/ 422 h 584"/>
                <a:gd name="T34" fmla="*/ 457 w 460"/>
                <a:gd name="T35" fmla="*/ 413 h 584"/>
                <a:gd name="T36" fmla="*/ 444 w 460"/>
                <a:gd name="T37" fmla="*/ 405 h 584"/>
                <a:gd name="T38" fmla="*/ 50 w 460"/>
                <a:gd name="T39" fmla="*/ 219 h 584"/>
                <a:gd name="T40" fmla="*/ 445 w 460"/>
                <a:gd name="T41" fmla="*/ 32 h 584"/>
                <a:gd name="T42" fmla="*/ 433 w 460"/>
                <a:gd name="T43" fmla="*/ 584 h 584"/>
                <a:gd name="T44" fmla="*/ 443 w 460"/>
                <a:gd name="T45" fmla="*/ 583 h 584"/>
                <a:gd name="T46" fmla="*/ 452 w 460"/>
                <a:gd name="T47" fmla="*/ 582 h 584"/>
                <a:gd name="T48" fmla="*/ 458 w 460"/>
                <a:gd name="T49" fmla="*/ 577 h 584"/>
                <a:gd name="T50" fmla="*/ 460 w 460"/>
                <a:gd name="T51" fmla="*/ 569 h 584"/>
                <a:gd name="T52" fmla="*/ 457 w 460"/>
                <a:gd name="T53" fmla="*/ 560 h 584"/>
                <a:gd name="T54" fmla="*/ 450 w 460"/>
                <a:gd name="T55" fmla="*/ 555 h 584"/>
                <a:gd name="T56" fmla="*/ 442 w 460"/>
                <a:gd name="T57" fmla="*/ 554 h 584"/>
                <a:gd name="T58" fmla="*/ 433 w 460"/>
                <a:gd name="T59" fmla="*/ 554 h 584"/>
                <a:gd name="T60" fmla="*/ 27 w 460"/>
                <a:gd name="T61" fmla="*/ 554 h 584"/>
                <a:gd name="T62" fmla="*/ 18 w 460"/>
                <a:gd name="T63" fmla="*/ 554 h 584"/>
                <a:gd name="T64" fmla="*/ 9 w 460"/>
                <a:gd name="T65" fmla="*/ 555 h 584"/>
                <a:gd name="T66" fmla="*/ 2 w 460"/>
                <a:gd name="T67" fmla="*/ 560 h 584"/>
                <a:gd name="T68" fmla="*/ 0 w 460"/>
                <a:gd name="T69" fmla="*/ 569 h 584"/>
                <a:gd name="T70" fmla="*/ 2 w 460"/>
                <a:gd name="T71" fmla="*/ 577 h 584"/>
                <a:gd name="T72" fmla="*/ 8 w 460"/>
                <a:gd name="T73" fmla="*/ 582 h 584"/>
                <a:gd name="T74" fmla="*/ 16 w 460"/>
                <a:gd name="T75" fmla="*/ 583 h 584"/>
                <a:gd name="T76" fmla="*/ 26 w 460"/>
                <a:gd name="T77" fmla="*/ 584 h 584"/>
                <a:gd name="T78" fmla="*/ 433 w 460"/>
                <a:gd name="T79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0" h="584">
                  <a:moveTo>
                    <a:pt x="445" y="32"/>
                  </a:moveTo>
                  <a:lnTo>
                    <a:pt x="456" y="26"/>
                  </a:lnTo>
                  <a:lnTo>
                    <a:pt x="460" y="16"/>
                  </a:lnTo>
                  <a:lnTo>
                    <a:pt x="456" y="5"/>
                  </a:lnTo>
                  <a:lnTo>
                    <a:pt x="445" y="0"/>
                  </a:lnTo>
                  <a:lnTo>
                    <a:pt x="438" y="2"/>
                  </a:lnTo>
                  <a:lnTo>
                    <a:pt x="431" y="5"/>
                  </a:lnTo>
                  <a:lnTo>
                    <a:pt x="15" y="202"/>
                  </a:lnTo>
                  <a:lnTo>
                    <a:pt x="2" y="211"/>
                  </a:lnTo>
                  <a:lnTo>
                    <a:pt x="0" y="219"/>
                  </a:lnTo>
                  <a:lnTo>
                    <a:pt x="3" y="228"/>
                  </a:lnTo>
                  <a:lnTo>
                    <a:pt x="15" y="236"/>
                  </a:lnTo>
                  <a:lnTo>
                    <a:pt x="431" y="432"/>
                  </a:lnTo>
                  <a:lnTo>
                    <a:pt x="441" y="437"/>
                  </a:lnTo>
                  <a:lnTo>
                    <a:pt x="445" y="437"/>
                  </a:lnTo>
                  <a:lnTo>
                    <a:pt x="455" y="433"/>
                  </a:lnTo>
                  <a:lnTo>
                    <a:pt x="460" y="422"/>
                  </a:lnTo>
                  <a:lnTo>
                    <a:pt x="457" y="413"/>
                  </a:lnTo>
                  <a:lnTo>
                    <a:pt x="444" y="405"/>
                  </a:lnTo>
                  <a:lnTo>
                    <a:pt x="50" y="219"/>
                  </a:lnTo>
                  <a:lnTo>
                    <a:pt x="445" y="32"/>
                  </a:lnTo>
                  <a:close/>
                  <a:moveTo>
                    <a:pt x="433" y="584"/>
                  </a:moveTo>
                  <a:lnTo>
                    <a:pt x="443" y="583"/>
                  </a:lnTo>
                  <a:lnTo>
                    <a:pt x="452" y="582"/>
                  </a:lnTo>
                  <a:lnTo>
                    <a:pt x="458" y="577"/>
                  </a:lnTo>
                  <a:lnTo>
                    <a:pt x="460" y="569"/>
                  </a:lnTo>
                  <a:lnTo>
                    <a:pt x="457" y="560"/>
                  </a:lnTo>
                  <a:lnTo>
                    <a:pt x="450" y="555"/>
                  </a:lnTo>
                  <a:lnTo>
                    <a:pt x="442" y="554"/>
                  </a:lnTo>
                  <a:lnTo>
                    <a:pt x="433" y="554"/>
                  </a:lnTo>
                  <a:lnTo>
                    <a:pt x="27" y="554"/>
                  </a:lnTo>
                  <a:lnTo>
                    <a:pt x="18" y="554"/>
                  </a:lnTo>
                  <a:lnTo>
                    <a:pt x="9" y="555"/>
                  </a:lnTo>
                  <a:lnTo>
                    <a:pt x="2" y="560"/>
                  </a:lnTo>
                  <a:lnTo>
                    <a:pt x="0" y="569"/>
                  </a:lnTo>
                  <a:lnTo>
                    <a:pt x="2" y="577"/>
                  </a:lnTo>
                  <a:lnTo>
                    <a:pt x="8" y="582"/>
                  </a:lnTo>
                  <a:lnTo>
                    <a:pt x="16" y="583"/>
                  </a:lnTo>
                  <a:lnTo>
                    <a:pt x="26" y="584"/>
                  </a:lnTo>
                  <a:lnTo>
                    <a:pt x="433" y="5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1406" y="1"/>
              <a:ext cx="1003" cy="1056"/>
            </a:xfrm>
            <a:custGeom>
              <a:avLst/>
              <a:gdLst>
                <a:gd name="T0" fmla="*/ 912 w 1003"/>
                <a:gd name="T1" fmla="*/ 1056 h 1056"/>
                <a:gd name="T2" fmla="*/ 1003 w 1003"/>
                <a:gd name="T3" fmla="*/ 815 h 1056"/>
                <a:gd name="T4" fmla="*/ 984 w 1003"/>
                <a:gd name="T5" fmla="*/ 815 h 1056"/>
                <a:gd name="T6" fmla="*/ 953 w 1003"/>
                <a:gd name="T7" fmla="*/ 869 h 1056"/>
                <a:gd name="T8" fmla="*/ 908 w 1003"/>
                <a:gd name="T9" fmla="*/ 912 h 1056"/>
                <a:gd name="T10" fmla="*/ 851 w 1003"/>
                <a:gd name="T11" fmla="*/ 945 h 1056"/>
                <a:gd name="T12" fmla="*/ 788 w 1003"/>
                <a:gd name="T13" fmla="*/ 967 h 1056"/>
                <a:gd name="T14" fmla="*/ 765 w 1003"/>
                <a:gd name="T15" fmla="*/ 973 h 1056"/>
                <a:gd name="T16" fmla="*/ 719 w 1003"/>
                <a:gd name="T17" fmla="*/ 980 h 1056"/>
                <a:gd name="T18" fmla="*/ 649 w 1003"/>
                <a:gd name="T19" fmla="*/ 988 h 1056"/>
                <a:gd name="T20" fmla="*/ 554 w 1003"/>
                <a:gd name="T21" fmla="*/ 991 h 1056"/>
                <a:gd name="T22" fmla="*/ 100 w 1003"/>
                <a:gd name="T23" fmla="*/ 991 h 1056"/>
                <a:gd name="T24" fmla="*/ 483 w 1003"/>
                <a:gd name="T25" fmla="*/ 541 h 1056"/>
                <a:gd name="T26" fmla="*/ 488 w 1003"/>
                <a:gd name="T27" fmla="*/ 534 h 1056"/>
                <a:gd name="T28" fmla="*/ 490 w 1003"/>
                <a:gd name="T29" fmla="*/ 528 h 1056"/>
                <a:gd name="T30" fmla="*/ 489 w 1003"/>
                <a:gd name="T31" fmla="*/ 525 h 1056"/>
                <a:gd name="T32" fmla="*/ 484 w 1003"/>
                <a:gd name="T33" fmla="*/ 517 h 1056"/>
                <a:gd name="T34" fmla="*/ 134 w 1003"/>
                <a:gd name="T35" fmla="*/ 37 h 1056"/>
                <a:gd name="T36" fmla="*/ 546 w 1003"/>
                <a:gd name="T37" fmla="*/ 37 h 1056"/>
                <a:gd name="T38" fmla="*/ 615 w 1003"/>
                <a:gd name="T39" fmla="*/ 38 h 1056"/>
                <a:gd name="T40" fmla="*/ 670 w 1003"/>
                <a:gd name="T41" fmla="*/ 42 h 1056"/>
                <a:gd name="T42" fmla="*/ 706 w 1003"/>
                <a:gd name="T43" fmla="*/ 46 h 1056"/>
                <a:gd name="T44" fmla="*/ 722 w 1003"/>
                <a:gd name="T45" fmla="*/ 49 h 1056"/>
                <a:gd name="T46" fmla="*/ 757 w 1003"/>
                <a:gd name="T47" fmla="*/ 55 h 1056"/>
                <a:gd name="T48" fmla="*/ 798 w 1003"/>
                <a:gd name="T49" fmla="*/ 65 h 1056"/>
                <a:gd name="T50" fmla="*/ 843 w 1003"/>
                <a:gd name="T51" fmla="*/ 81 h 1056"/>
                <a:gd name="T52" fmla="*/ 888 w 1003"/>
                <a:gd name="T53" fmla="*/ 105 h 1056"/>
                <a:gd name="T54" fmla="*/ 908 w 1003"/>
                <a:gd name="T55" fmla="*/ 118 h 1056"/>
                <a:gd name="T56" fmla="*/ 934 w 1003"/>
                <a:gd name="T57" fmla="*/ 140 h 1056"/>
                <a:gd name="T58" fmla="*/ 961 w 1003"/>
                <a:gd name="T59" fmla="*/ 171 h 1056"/>
                <a:gd name="T60" fmla="*/ 984 w 1003"/>
                <a:gd name="T61" fmla="*/ 212 h 1056"/>
                <a:gd name="T62" fmla="*/ 1003 w 1003"/>
                <a:gd name="T63" fmla="*/ 212 h 1056"/>
                <a:gd name="T64" fmla="*/ 912 w 1003"/>
                <a:gd name="T65" fmla="*/ 0 h 1056"/>
                <a:gd name="T66" fmla="*/ 21 w 1003"/>
                <a:gd name="T67" fmla="*/ 0 h 1056"/>
                <a:gd name="T68" fmla="*/ 11 w 1003"/>
                <a:gd name="T69" fmla="*/ 0 h 1056"/>
                <a:gd name="T70" fmla="*/ 5 w 1003"/>
                <a:gd name="T71" fmla="*/ 2 h 1056"/>
                <a:gd name="T72" fmla="*/ 2 w 1003"/>
                <a:gd name="T73" fmla="*/ 3 h 1056"/>
                <a:gd name="T74" fmla="*/ 1 w 1003"/>
                <a:gd name="T75" fmla="*/ 6 h 1056"/>
                <a:gd name="T76" fmla="*/ 0 w 1003"/>
                <a:gd name="T77" fmla="*/ 16 h 1056"/>
                <a:gd name="T78" fmla="*/ 0 w 1003"/>
                <a:gd name="T79" fmla="*/ 31 h 1056"/>
                <a:gd name="T80" fmla="*/ 399 w 1003"/>
                <a:gd name="T81" fmla="*/ 577 h 1056"/>
                <a:gd name="T82" fmla="*/ 8 w 1003"/>
                <a:gd name="T83" fmla="*/ 1034 h 1056"/>
                <a:gd name="T84" fmla="*/ 2 w 1003"/>
                <a:gd name="T85" fmla="*/ 1045 h 1056"/>
                <a:gd name="T86" fmla="*/ 1 w 1003"/>
                <a:gd name="T87" fmla="*/ 1048 h 1056"/>
                <a:gd name="T88" fmla="*/ 6 w 1003"/>
                <a:gd name="T89" fmla="*/ 1055 h 1056"/>
                <a:gd name="T90" fmla="*/ 21 w 1003"/>
                <a:gd name="T91" fmla="*/ 1056 h 1056"/>
                <a:gd name="T92" fmla="*/ 912 w 1003"/>
                <a:gd name="T93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3" h="1056">
                  <a:moveTo>
                    <a:pt x="912" y="1056"/>
                  </a:moveTo>
                  <a:lnTo>
                    <a:pt x="1003" y="815"/>
                  </a:lnTo>
                  <a:lnTo>
                    <a:pt x="984" y="815"/>
                  </a:lnTo>
                  <a:lnTo>
                    <a:pt x="953" y="869"/>
                  </a:lnTo>
                  <a:lnTo>
                    <a:pt x="908" y="912"/>
                  </a:lnTo>
                  <a:lnTo>
                    <a:pt x="851" y="945"/>
                  </a:lnTo>
                  <a:lnTo>
                    <a:pt x="788" y="967"/>
                  </a:lnTo>
                  <a:lnTo>
                    <a:pt x="765" y="973"/>
                  </a:lnTo>
                  <a:lnTo>
                    <a:pt x="719" y="980"/>
                  </a:lnTo>
                  <a:lnTo>
                    <a:pt x="649" y="988"/>
                  </a:lnTo>
                  <a:lnTo>
                    <a:pt x="554" y="991"/>
                  </a:lnTo>
                  <a:lnTo>
                    <a:pt x="100" y="991"/>
                  </a:lnTo>
                  <a:lnTo>
                    <a:pt x="483" y="541"/>
                  </a:lnTo>
                  <a:lnTo>
                    <a:pt x="488" y="534"/>
                  </a:lnTo>
                  <a:lnTo>
                    <a:pt x="490" y="528"/>
                  </a:lnTo>
                  <a:lnTo>
                    <a:pt x="489" y="525"/>
                  </a:lnTo>
                  <a:lnTo>
                    <a:pt x="484" y="517"/>
                  </a:lnTo>
                  <a:lnTo>
                    <a:pt x="134" y="37"/>
                  </a:lnTo>
                  <a:lnTo>
                    <a:pt x="546" y="37"/>
                  </a:lnTo>
                  <a:lnTo>
                    <a:pt x="615" y="38"/>
                  </a:lnTo>
                  <a:lnTo>
                    <a:pt x="670" y="42"/>
                  </a:lnTo>
                  <a:lnTo>
                    <a:pt x="706" y="46"/>
                  </a:lnTo>
                  <a:lnTo>
                    <a:pt x="722" y="49"/>
                  </a:lnTo>
                  <a:lnTo>
                    <a:pt x="757" y="55"/>
                  </a:lnTo>
                  <a:lnTo>
                    <a:pt x="798" y="65"/>
                  </a:lnTo>
                  <a:lnTo>
                    <a:pt x="843" y="81"/>
                  </a:lnTo>
                  <a:lnTo>
                    <a:pt x="888" y="105"/>
                  </a:lnTo>
                  <a:lnTo>
                    <a:pt x="908" y="118"/>
                  </a:lnTo>
                  <a:lnTo>
                    <a:pt x="934" y="140"/>
                  </a:lnTo>
                  <a:lnTo>
                    <a:pt x="961" y="171"/>
                  </a:lnTo>
                  <a:lnTo>
                    <a:pt x="984" y="212"/>
                  </a:lnTo>
                  <a:lnTo>
                    <a:pt x="1003" y="212"/>
                  </a:lnTo>
                  <a:lnTo>
                    <a:pt x="912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99" y="577"/>
                  </a:lnTo>
                  <a:lnTo>
                    <a:pt x="8" y="1034"/>
                  </a:lnTo>
                  <a:lnTo>
                    <a:pt x="2" y="1045"/>
                  </a:lnTo>
                  <a:lnTo>
                    <a:pt x="1" y="1048"/>
                  </a:lnTo>
                  <a:lnTo>
                    <a:pt x="6" y="1055"/>
                  </a:lnTo>
                  <a:lnTo>
                    <a:pt x="21" y="1056"/>
                  </a:lnTo>
                  <a:lnTo>
                    <a:pt x="912" y="10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1350" y="1259"/>
              <a:ext cx="259" cy="372"/>
            </a:xfrm>
            <a:custGeom>
              <a:avLst/>
              <a:gdLst>
                <a:gd name="T0" fmla="*/ 126 w 259"/>
                <a:gd name="T1" fmla="*/ 12 h 372"/>
                <a:gd name="T2" fmla="*/ 125 w 259"/>
                <a:gd name="T3" fmla="*/ 3 h 372"/>
                <a:gd name="T4" fmla="*/ 106 w 259"/>
                <a:gd name="T5" fmla="*/ 1 h 372"/>
                <a:gd name="T6" fmla="*/ 66 w 259"/>
                <a:gd name="T7" fmla="*/ 4 h 372"/>
                <a:gd name="T8" fmla="*/ 44 w 259"/>
                <a:gd name="T9" fmla="*/ 8 h 372"/>
                <a:gd name="T10" fmla="*/ 44 w 259"/>
                <a:gd name="T11" fmla="*/ 24 h 372"/>
                <a:gd name="T12" fmla="*/ 68 w 259"/>
                <a:gd name="T13" fmla="*/ 26 h 372"/>
                <a:gd name="T14" fmla="*/ 79 w 259"/>
                <a:gd name="T15" fmla="*/ 30 h 372"/>
                <a:gd name="T16" fmla="*/ 77 w 259"/>
                <a:gd name="T17" fmla="*/ 45 h 372"/>
                <a:gd name="T18" fmla="*/ 0 w 259"/>
                <a:gd name="T19" fmla="*/ 353 h 372"/>
                <a:gd name="T20" fmla="*/ 4 w 259"/>
                <a:gd name="T21" fmla="*/ 367 h 372"/>
                <a:gd name="T22" fmla="*/ 34 w 259"/>
                <a:gd name="T23" fmla="*/ 366 h 372"/>
                <a:gd name="T24" fmla="*/ 43 w 259"/>
                <a:gd name="T25" fmla="*/ 345 h 372"/>
                <a:gd name="T26" fmla="*/ 50 w 259"/>
                <a:gd name="T27" fmla="*/ 319 h 372"/>
                <a:gd name="T28" fmla="*/ 59 w 259"/>
                <a:gd name="T29" fmla="*/ 283 h 372"/>
                <a:gd name="T30" fmla="*/ 66 w 259"/>
                <a:gd name="T31" fmla="*/ 254 h 372"/>
                <a:gd name="T32" fmla="*/ 94 w 259"/>
                <a:gd name="T33" fmla="*/ 252 h 372"/>
                <a:gd name="T34" fmla="*/ 130 w 259"/>
                <a:gd name="T35" fmla="*/ 273 h 372"/>
                <a:gd name="T36" fmla="*/ 134 w 259"/>
                <a:gd name="T37" fmla="*/ 301 h 372"/>
                <a:gd name="T38" fmla="*/ 132 w 259"/>
                <a:gd name="T39" fmla="*/ 318 h 372"/>
                <a:gd name="T40" fmla="*/ 151 w 259"/>
                <a:gd name="T41" fmla="*/ 359 h 372"/>
                <a:gd name="T42" fmla="*/ 188 w 259"/>
                <a:gd name="T43" fmla="*/ 372 h 372"/>
                <a:gd name="T44" fmla="*/ 220 w 259"/>
                <a:gd name="T45" fmla="*/ 360 h 372"/>
                <a:gd name="T46" fmla="*/ 241 w 259"/>
                <a:gd name="T47" fmla="*/ 332 h 372"/>
                <a:gd name="T48" fmla="*/ 252 w 259"/>
                <a:gd name="T49" fmla="*/ 304 h 372"/>
                <a:gd name="T50" fmla="*/ 255 w 259"/>
                <a:gd name="T51" fmla="*/ 291 h 372"/>
                <a:gd name="T52" fmla="*/ 246 w 259"/>
                <a:gd name="T53" fmla="*/ 284 h 372"/>
                <a:gd name="T54" fmla="*/ 236 w 259"/>
                <a:gd name="T55" fmla="*/ 297 h 372"/>
                <a:gd name="T56" fmla="*/ 220 w 259"/>
                <a:gd name="T57" fmla="*/ 336 h 372"/>
                <a:gd name="T58" fmla="*/ 190 w 259"/>
                <a:gd name="T59" fmla="*/ 357 h 372"/>
                <a:gd name="T60" fmla="*/ 175 w 259"/>
                <a:gd name="T61" fmla="*/ 349 h 372"/>
                <a:gd name="T62" fmla="*/ 171 w 259"/>
                <a:gd name="T63" fmla="*/ 330 h 372"/>
                <a:gd name="T64" fmla="*/ 174 w 259"/>
                <a:gd name="T65" fmla="*/ 306 h 372"/>
                <a:gd name="T66" fmla="*/ 177 w 259"/>
                <a:gd name="T67" fmla="*/ 290 h 372"/>
                <a:gd name="T68" fmla="*/ 167 w 259"/>
                <a:gd name="T69" fmla="*/ 261 h 372"/>
                <a:gd name="T70" fmla="*/ 143 w 259"/>
                <a:gd name="T71" fmla="*/ 245 h 372"/>
                <a:gd name="T72" fmla="*/ 114 w 259"/>
                <a:gd name="T73" fmla="*/ 236 h 372"/>
                <a:gd name="T74" fmla="*/ 91 w 259"/>
                <a:gd name="T75" fmla="*/ 234 h 372"/>
                <a:gd name="T76" fmla="*/ 116 w 259"/>
                <a:gd name="T77" fmla="*/ 216 h 372"/>
                <a:gd name="T78" fmla="*/ 135 w 259"/>
                <a:gd name="T79" fmla="*/ 199 h 372"/>
                <a:gd name="T80" fmla="*/ 176 w 259"/>
                <a:gd name="T81" fmla="*/ 164 h 372"/>
                <a:gd name="T82" fmla="*/ 218 w 259"/>
                <a:gd name="T83" fmla="*/ 149 h 372"/>
                <a:gd name="T84" fmla="*/ 236 w 259"/>
                <a:gd name="T85" fmla="*/ 156 h 372"/>
                <a:gd name="T86" fmla="*/ 213 w 259"/>
                <a:gd name="T87" fmla="*/ 169 h 372"/>
                <a:gd name="T88" fmla="*/ 208 w 259"/>
                <a:gd name="T89" fmla="*/ 185 h 372"/>
                <a:gd name="T90" fmla="*/ 229 w 259"/>
                <a:gd name="T91" fmla="*/ 205 h 372"/>
                <a:gd name="T92" fmla="*/ 250 w 259"/>
                <a:gd name="T93" fmla="*/ 196 h 372"/>
                <a:gd name="T94" fmla="*/ 259 w 259"/>
                <a:gd name="T95" fmla="*/ 171 h 372"/>
                <a:gd name="T96" fmla="*/ 249 w 259"/>
                <a:gd name="T97" fmla="*/ 146 h 372"/>
                <a:gd name="T98" fmla="*/ 219 w 259"/>
                <a:gd name="T99" fmla="*/ 134 h 372"/>
                <a:gd name="T100" fmla="*/ 175 w 259"/>
                <a:gd name="T101" fmla="*/ 148 h 372"/>
                <a:gd name="T102" fmla="*/ 134 w 259"/>
                <a:gd name="T103" fmla="*/ 180 h 372"/>
                <a:gd name="T104" fmla="*/ 73 w 259"/>
                <a:gd name="T105" fmla="*/ 22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372">
                  <a:moveTo>
                    <a:pt x="125" y="16"/>
                  </a:moveTo>
                  <a:lnTo>
                    <a:pt x="126" y="12"/>
                  </a:lnTo>
                  <a:lnTo>
                    <a:pt x="127" y="8"/>
                  </a:lnTo>
                  <a:lnTo>
                    <a:pt x="125" y="3"/>
                  </a:lnTo>
                  <a:lnTo>
                    <a:pt x="119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66" y="4"/>
                  </a:lnTo>
                  <a:lnTo>
                    <a:pt x="51" y="6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44" y="24"/>
                  </a:lnTo>
                  <a:lnTo>
                    <a:pt x="53" y="25"/>
                  </a:lnTo>
                  <a:lnTo>
                    <a:pt x="68" y="26"/>
                  </a:lnTo>
                  <a:lnTo>
                    <a:pt x="76" y="28"/>
                  </a:lnTo>
                  <a:lnTo>
                    <a:pt x="79" y="30"/>
                  </a:lnTo>
                  <a:lnTo>
                    <a:pt x="79" y="33"/>
                  </a:lnTo>
                  <a:lnTo>
                    <a:pt x="77" y="45"/>
                  </a:lnTo>
                  <a:lnTo>
                    <a:pt x="2" y="344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18" y="372"/>
                  </a:lnTo>
                  <a:lnTo>
                    <a:pt x="34" y="366"/>
                  </a:lnTo>
                  <a:lnTo>
                    <a:pt x="42" y="350"/>
                  </a:lnTo>
                  <a:lnTo>
                    <a:pt x="43" y="345"/>
                  </a:lnTo>
                  <a:lnTo>
                    <a:pt x="46" y="334"/>
                  </a:lnTo>
                  <a:lnTo>
                    <a:pt x="50" y="319"/>
                  </a:lnTo>
                  <a:lnTo>
                    <a:pt x="54" y="301"/>
                  </a:lnTo>
                  <a:lnTo>
                    <a:pt x="59" y="283"/>
                  </a:lnTo>
                  <a:lnTo>
                    <a:pt x="63" y="266"/>
                  </a:lnTo>
                  <a:lnTo>
                    <a:pt x="66" y="254"/>
                  </a:lnTo>
                  <a:lnTo>
                    <a:pt x="68" y="248"/>
                  </a:lnTo>
                  <a:lnTo>
                    <a:pt x="94" y="252"/>
                  </a:lnTo>
                  <a:lnTo>
                    <a:pt x="116" y="260"/>
                  </a:lnTo>
                  <a:lnTo>
                    <a:pt x="130" y="273"/>
                  </a:lnTo>
                  <a:lnTo>
                    <a:pt x="135" y="291"/>
                  </a:lnTo>
                  <a:lnTo>
                    <a:pt x="134" y="301"/>
                  </a:lnTo>
                  <a:lnTo>
                    <a:pt x="132" y="310"/>
                  </a:lnTo>
                  <a:lnTo>
                    <a:pt x="132" y="318"/>
                  </a:lnTo>
                  <a:lnTo>
                    <a:pt x="137" y="342"/>
                  </a:lnTo>
                  <a:lnTo>
                    <a:pt x="151" y="359"/>
                  </a:lnTo>
                  <a:lnTo>
                    <a:pt x="169" y="369"/>
                  </a:lnTo>
                  <a:lnTo>
                    <a:pt x="188" y="372"/>
                  </a:lnTo>
                  <a:lnTo>
                    <a:pt x="206" y="369"/>
                  </a:lnTo>
                  <a:lnTo>
                    <a:pt x="220" y="360"/>
                  </a:lnTo>
                  <a:lnTo>
                    <a:pt x="232" y="347"/>
                  </a:lnTo>
                  <a:lnTo>
                    <a:pt x="241" y="332"/>
                  </a:lnTo>
                  <a:lnTo>
                    <a:pt x="247" y="317"/>
                  </a:lnTo>
                  <a:lnTo>
                    <a:pt x="252" y="304"/>
                  </a:lnTo>
                  <a:lnTo>
                    <a:pt x="254" y="295"/>
                  </a:lnTo>
                  <a:lnTo>
                    <a:pt x="255" y="291"/>
                  </a:lnTo>
                  <a:lnTo>
                    <a:pt x="251" y="285"/>
                  </a:lnTo>
                  <a:lnTo>
                    <a:pt x="246" y="284"/>
                  </a:lnTo>
                  <a:lnTo>
                    <a:pt x="240" y="287"/>
                  </a:lnTo>
                  <a:lnTo>
                    <a:pt x="236" y="297"/>
                  </a:lnTo>
                  <a:lnTo>
                    <a:pt x="230" y="316"/>
                  </a:lnTo>
                  <a:lnTo>
                    <a:pt x="220" y="336"/>
                  </a:lnTo>
                  <a:lnTo>
                    <a:pt x="207" y="351"/>
                  </a:lnTo>
                  <a:lnTo>
                    <a:pt x="190" y="357"/>
                  </a:lnTo>
                  <a:lnTo>
                    <a:pt x="181" y="355"/>
                  </a:lnTo>
                  <a:lnTo>
                    <a:pt x="175" y="349"/>
                  </a:lnTo>
                  <a:lnTo>
                    <a:pt x="172" y="340"/>
                  </a:lnTo>
                  <a:lnTo>
                    <a:pt x="171" y="330"/>
                  </a:lnTo>
                  <a:lnTo>
                    <a:pt x="171" y="320"/>
                  </a:lnTo>
                  <a:lnTo>
                    <a:pt x="174" y="306"/>
                  </a:lnTo>
                  <a:lnTo>
                    <a:pt x="176" y="300"/>
                  </a:lnTo>
                  <a:lnTo>
                    <a:pt x="177" y="290"/>
                  </a:lnTo>
                  <a:lnTo>
                    <a:pt x="174" y="274"/>
                  </a:lnTo>
                  <a:lnTo>
                    <a:pt x="167" y="261"/>
                  </a:lnTo>
                  <a:lnTo>
                    <a:pt x="156" y="252"/>
                  </a:lnTo>
                  <a:lnTo>
                    <a:pt x="143" y="245"/>
                  </a:lnTo>
                  <a:lnTo>
                    <a:pt x="128" y="240"/>
                  </a:lnTo>
                  <a:lnTo>
                    <a:pt x="114" y="236"/>
                  </a:lnTo>
                  <a:lnTo>
                    <a:pt x="102" y="235"/>
                  </a:lnTo>
                  <a:lnTo>
                    <a:pt x="91" y="234"/>
                  </a:lnTo>
                  <a:lnTo>
                    <a:pt x="103" y="226"/>
                  </a:lnTo>
                  <a:lnTo>
                    <a:pt x="116" y="216"/>
                  </a:lnTo>
                  <a:lnTo>
                    <a:pt x="127" y="206"/>
                  </a:lnTo>
                  <a:lnTo>
                    <a:pt x="135" y="199"/>
                  </a:lnTo>
                  <a:lnTo>
                    <a:pt x="155" y="180"/>
                  </a:lnTo>
                  <a:lnTo>
                    <a:pt x="176" y="164"/>
                  </a:lnTo>
                  <a:lnTo>
                    <a:pt x="196" y="153"/>
                  </a:lnTo>
                  <a:lnTo>
                    <a:pt x="218" y="149"/>
                  </a:lnTo>
                  <a:lnTo>
                    <a:pt x="228" y="150"/>
                  </a:lnTo>
                  <a:lnTo>
                    <a:pt x="236" y="156"/>
                  </a:lnTo>
                  <a:lnTo>
                    <a:pt x="222" y="161"/>
                  </a:lnTo>
                  <a:lnTo>
                    <a:pt x="213" y="169"/>
                  </a:lnTo>
                  <a:lnTo>
                    <a:pt x="209" y="178"/>
                  </a:lnTo>
                  <a:lnTo>
                    <a:pt x="208" y="185"/>
                  </a:lnTo>
                  <a:lnTo>
                    <a:pt x="214" y="199"/>
                  </a:lnTo>
                  <a:lnTo>
                    <a:pt x="229" y="205"/>
                  </a:lnTo>
                  <a:lnTo>
                    <a:pt x="240" y="203"/>
                  </a:lnTo>
                  <a:lnTo>
                    <a:pt x="250" y="196"/>
                  </a:lnTo>
                  <a:lnTo>
                    <a:pt x="257" y="186"/>
                  </a:lnTo>
                  <a:lnTo>
                    <a:pt x="259" y="171"/>
                  </a:lnTo>
                  <a:lnTo>
                    <a:pt x="257" y="158"/>
                  </a:lnTo>
                  <a:lnTo>
                    <a:pt x="249" y="146"/>
                  </a:lnTo>
                  <a:lnTo>
                    <a:pt x="237" y="137"/>
                  </a:lnTo>
                  <a:lnTo>
                    <a:pt x="219" y="134"/>
                  </a:lnTo>
                  <a:lnTo>
                    <a:pt x="197" y="138"/>
                  </a:lnTo>
                  <a:lnTo>
                    <a:pt x="175" y="148"/>
                  </a:lnTo>
                  <a:lnTo>
                    <a:pt x="155" y="163"/>
                  </a:lnTo>
                  <a:lnTo>
                    <a:pt x="134" y="180"/>
                  </a:lnTo>
                  <a:lnTo>
                    <a:pt x="103" y="208"/>
                  </a:lnTo>
                  <a:lnTo>
                    <a:pt x="73" y="227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1700" y="1321"/>
              <a:ext cx="292" cy="345"/>
            </a:xfrm>
            <a:custGeom>
              <a:avLst/>
              <a:gdLst>
                <a:gd name="T0" fmla="*/ 270 w 292"/>
                <a:gd name="T1" fmla="*/ 186 h 345"/>
                <a:gd name="T2" fmla="*/ 277 w 292"/>
                <a:gd name="T3" fmla="*/ 185 h 345"/>
                <a:gd name="T4" fmla="*/ 285 w 292"/>
                <a:gd name="T5" fmla="*/ 184 h 345"/>
                <a:gd name="T6" fmla="*/ 290 w 292"/>
                <a:gd name="T7" fmla="*/ 180 h 345"/>
                <a:gd name="T8" fmla="*/ 292 w 292"/>
                <a:gd name="T9" fmla="*/ 173 h 345"/>
                <a:gd name="T10" fmla="*/ 290 w 292"/>
                <a:gd name="T11" fmla="*/ 165 h 345"/>
                <a:gd name="T12" fmla="*/ 285 w 292"/>
                <a:gd name="T13" fmla="*/ 161 h 345"/>
                <a:gd name="T14" fmla="*/ 278 w 292"/>
                <a:gd name="T15" fmla="*/ 160 h 345"/>
                <a:gd name="T16" fmla="*/ 270 w 292"/>
                <a:gd name="T17" fmla="*/ 160 h 345"/>
                <a:gd name="T18" fmla="*/ 27 w 292"/>
                <a:gd name="T19" fmla="*/ 160 h 345"/>
                <a:gd name="T20" fmla="*/ 42 w 292"/>
                <a:gd name="T21" fmla="*/ 107 h 345"/>
                <a:gd name="T22" fmla="*/ 76 w 292"/>
                <a:gd name="T23" fmla="*/ 64 h 345"/>
                <a:gd name="T24" fmla="*/ 123 w 292"/>
                <a:gd name="T25" fmla="*/ 36 h 345"/>
                <a:gd name="T26" fmla="*/ 180 w 292"/>
                <a:gd name="T27" fmla="*/ 26 h 345"/>
                <a:gd name="T28" fmla="*/ 270 w 292"/>
                <a:gd name="T29" fmla="*/ 26 h 345"/>
                <a:gd name="T30" fmla="*/ 277 w 292"/>
                <a:gd name="T31" fmla="*/ 26 h 345"/>
                <a:gd name="T32" fmla="*/ 285 w 292"/>
                <a:gd name="T33" fmla="*/ 24 h 345"/>
                <a:gd name="T34" fmla="*/ 290 w 292"/>
                <a:gd name="T35" fmla="*/ 21 h 345"/>
                <a:gd name="T36" fmla="*/ 292 w 292"/>
                <a:gd name="T37" fmla="*/ 14 h 345"/>
                <a:gd name="T38" fmla="*/ 290 w 292"/>
                <a:gd name="T39" fmla="*/ 6 h 345"/>
                <a:gd name="T40" fmla="*/ 285 w 292"/>
                <a:gd name="T41" fmla="*/ 2 h 345"/>
                <a:gd name="T42" fmla="*/ 278 w 292"/>
                <a:gd name="T43" fmla="*/ 1 h 345"/>
                <a:gd name="T44" fmla="*/ 270 w 292"/>
                <a:gd name="T45" fmla="*/ 0 h 345"/>
                <a:gd name="T46" fmla="*/ 178 w 292"/>
                <a:gd name="T47" fmla="*/ 0 h 345"/>
                <a:gd name="T48" fmla="*/ 143 w 292"/>
                <a:gd name="T49" fmla="*/ 4 h 345"/>
                <a:gd name="T50" fmla="*/ 109 w 292"/>
                <a:gd name="T51" fmla="*/ 14 h 345"/>
                <a:gd name="T52" fmla="*/ 79 w 292"/>
                <a:gd name="T53" fmla="*/ 30 h 345"/>
                <a:gd name="T54" fmla="*/ 52 w 292"/>
                <a:gd name="T55" fmla="*/ 51 h 345"/>
                <a:gd name="T56" fmla="*/ 30 w 292"/>
                <a:gd name="T57" fmla="*/ 76 h 345"/>
                <a:gd name="T58" fmla="*/ 14 w 292"/>
                <a:gd name="T59" fmla="*/ 106 h 345"/>
                <a:gd name="T60" fmla="*/ 4 w 292"/>
                <a:gd name="T61" fmla="*/ 138 h 345"/>
                <a:gd name="T62" fmla="*/ 0 w 292"/>
                <a:gd name="T63" fmla="*/ 172 h 345"/>
                <a:gd name="T64" fmla="*/ 4 w 292"/>
                <a:gd name="T65" fmla="*/ 208 h 345"/>
                <a:gd name="T66" fmla="*/ 14 w 292"/>
                <a:gd name="T67" fmla="*/ 240 h 345"/>
                <a:gd name="T68" fmla="*/ 31 w 292"/>
                <a:gd name="T69" fmla="*/ 270 h 345"/>
                <a:gd name="T70" fmla="*/ 53 w 292"/>
                <a:gd name="T71" fmla="*/ 295 h 345"/>
                <a:gd name="T72" fmla="*/ 79 w 292"/>
                <a:gd name="T73" fmla="*/ 316 h 345"/>
                <a:gd name="T74" fmla="*/ 109 w 292"/>
                <a:gd name="T75" fmla="*/ 332 h 345"/>
                <a:gd name="T76" fmla="*/ 143 w 292"/>
                <a:gd name="T77" fmla="*/ 341 h 345"/>
                <a:gd name="T78" fmla="*/ 178 w 292"/>
                <a:gd name="T79" fmla="*/ 345 h 345"/>
                <a:gd name="T80" fmla="*/ 270 w 292"/>
                <a:gd name="T81" fmla="*/ 345 h 345"/>
                <a:gd name="T82" fmla="*/ 277 w 292"/>
                <a:gd name="T83" fmla="*/ 345 h 345"/>
                <a:gd name="T84" fmla="*/ 285 w 292"/>
                <a:gd name="T85" fmla="*/ 344 h 345"/>
                <a:gd name="T86" fmla="*/ 290 w 292"/>
                <a:gd name="T87" fmla="*/ 340 h 345"/>
                <a:gd name="T88" fmla="*/ 292 w 292"/>
                <a:gd name="T89" fmla="*/ 332 h 345"/>
                <a:gd name="T90" fmla="*/ 290 w 292"/>
                <a:gd name="T91" fmla="*/ 325 h 345"/>
                <a:gd name="T92" fmla="*/ 285 w 292"/>
                <a:gd name="T93" fmla="*/ 321 h 345"/>
                <a:gd name="T94" fmla="*/ 278 w 292"/>
                <a:gd name="T95" fmla="*/ 319 h 345"/>
                <a:gd name="T96" fmla="*/ 270 w 292"/>
                <a:gd name="T97" fmla="*/ 319 h 345"/>
                <a:gd name="T98" fmla="*/ 180 w 292"/>
                <a:gd name="T99" fmla="*/ 319 h 345"/>
                <a:gd name="T100" fmla="*/ 123 w 292"/>
                <a:gd name="T101" fmla="*/ 309 h 345"/>
                <a:gd name="T102" fmla="*/ 76 w 292"/>
                <a:gd name="T103" fmla="*/ 281 h 345"/>
                <a:gd name="T104" fmla="*/ 42 w 292"/>
                <a:gd name="T105" fmla="*/ 239 h 345"/>
                <a:gd name="T106" fmla="*/ 27 w 292"/>
                <a:gd name="T107" fmla="*/ 186 h 345"/>
                <a:gd name="T108" fmla="*/ 270 w 292"/>
                <a:gd name="T109" fmla="*/ 18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345">
                  <a:moveTo>
                    <a:pt x="270" y="186"/>
                  </a:moveTo>
                  <a:lnTo>
                    <a:pt x="277" y="185"/>
                  </a:lnTo>
                  <a:lnTo>
                    <a:pt x="285" y="184"/>
                  </a:lnTo>
                  <a:lnTo>
                    <a:pt x="290" y="180"/>
                  </a:lnTo>
                  <a:lnTo>
                    <a:pt x="292" y="173"/>
                  </a:lnTo>
                  <a:lnTo>
                    <a:pt x="290" y="165"/>
                  </a:lnTo>
                  <a:lnTo>
                    <a:pt x="285" y="161"/>
                  </a:lnTo>
                  <a:lnTo>
                    <a:pt x="278" y="160"/>
                  </a:lnTo>
                  <a:lnTo>
                    <a:pt x="270" y="160"/>
                  </a:lnTo>
                  <a:lnTo>
                    <a:pt x="27" y="160"/>
                  </a:lnTo>
                  <a:lnTo>
                    <a:pt x="42" y="107"/>
                  </a:lnTo>
                  <a:lnTo>
                    <a:pt x="76" y="64"/>
                  </a:lnTo>
                  <a:lnTo>
                    <a:pt x="123" y="36"/>
                  </a:lnTo>
                  <a:lnTo>
                    <a:pt x="180" y="26"/>
                  </a:lnTo>
                  <a:lnTo>
                    <a:pt x="270" y="26"/>
                  </a:lnTo>
                  <a:lnTo>
                    <a:pt x="277" y="26"/>
                  </a:lnTo>
                  <a:lnTo>
                    <a:pt x="285" y="24"/>
                  </a:lnTo>
                  <a:lnTo>
                    <a:pt x="290" y="21"/>
                  </a:lnTo>
                  <a:lnTo>
                    <a:pt x="292" y="14"/>
                  </a:lnTo>
                  <a:lnTo>
                    <a:pt x="290" y="6"/>
                  </a:lnTo>
                  <a:lnTo>
                    <a:pt x="285" y="2"/>
                  </a:lnTo>
                  <a:lnTo>
                    <a:pt x="278" y="1"/>
                  </a:lnTo>
                  <a:lnTo>
                    <a:pt x="270" y="0"/>
                  </a:lnTo>
                  <a:lnTo>
                    <a:pt x="178" y="0"/>
                  </a:lnTo>
                  <a:lnTo>
                    <a:pt x="143" y="4"/>
                  </a:lnTo>
                  <a:lnTo>
                    <a:pt x="109" y="14"/>
                  </a:lnTo>
                  <a:lnTo>
                    <a:pt x="79" y="30"/>
                  </a:lnTo>
                  <a:lnTo>
                    <a:pt x="52" y="51"/>
                  </a:lnTo>
                  <a:lnTo>
                    <a:pt x="30" y="76"/>
                  </a:lnTo>
                  <a:lnTo>
                    <a:pt x="14" y="106"/>
                  </a:lnTo>
                  <a:lnTo>
                    <a:pt x="4" y="138"/>
                  </a:lnTo>
                  <a:lnTo>
                    <a:pt x="0" y="172"/>
                  </a:lnTo>
                  <a:lnTo>
                    <a:pt x="4" y="208"/>
                  </a:lnTo>
                  <a:lnTo>
                    <a:pt x="14" y="240"/>
                  </a:lnTo>
                  <a:lnTo>
                    <a:pt x="31" y="270"/>
                  </a:lnTo>
                  <a:lnTo>
                    <a:pt x="53" y="295"/>
                  </a:lnTo>
                  <a:lnTo>
                    <a:pt x="79" y="316"/>
                  </a:lnTo>
                  <a:lnTo>
                    <a:pt x="109" y="332"/>
                  </a:lnTo>
                  <a:lnTo>
                    <a:pt x="143" y="341"/>
                  </a:lnTo>
                  <a:lnTo>
                    <a:pt x="178" y="345"/>
                  </a:lnTo>
                  <a:lnTo>
                    <a:pt x="270" y="345"/>
                  </a:lnTo>
                  <a:lnTo>
                    <a:pt x="277" y="345"/>
                  </a:lnTo>
                  <a:lnTo>
                    <a:pt x="285" y="344"/>
                  </a:lnTo>
                  <a:lnTo>
                    <a:pt x="290" y="340"/>
                  </a:lnTo>
                  <a:lnTo>
                    <a:pt x="292" y="332"/>
                  </a:lnTo>
                  <a:lnTo>
                    <a:pt x="290" y="325"/>
                  </a:lnTo>
                  <a:lnTo>
                    <a:pt x="285" y="321"/>
                  </a:lnTo>
                  <a:lnTo>
                    <a:pt x="278" y="319"/>
                  </a:lnTo>
                  <a:lnTo>
                    <a:pt x="270" y="319"/>
                  </a:lnTo>
                  <a:lnTo>
                    <a:pt x="180" y="319"/>
                  </a:lnTo>
                  <a:lnTo>
                    <a:pt x="123" y="309"/>
                  </a:lnTo>
                  <a:lnTo>
                    <a:pt x="76" y="281"/>
                  </a:lnTo>
                  <a:lnTo>
                    <a:pt x="42" y="239"/>
                  </a:lnTo>
                  <a:lnTo>
                    <a:pt x="27" y="186"/>
                  </a:lnTo>
                  <a:lnTo>
                    <a:pt x="270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2087" y="1265"/>
              <a:ext cx="410" cy="371"/>
            </a:xfrm>
            <a:custGeom>
              <a:avLst/>
              <a:gdLst>
                <a:gd name="T0" fmla="*/ 183 w 410"/>
                <a:gd name="T1" fmla="*/ 28 h 371"/>
                <a:gd name="T2" fmla="*/ 190 w 410"/>
                <a:gd name="T3" fmla="*/ 20 h 371"/>
                <a:gd name="T4" fmla="*/ 231 w 410"/>
                <a:gd name="T5" fmla="*/ 19 h 371"/>
                <a:gd name="T6" fmla="*/ 268 w 410"/>
                <a:gd name="T7" fmla="*/ 20 h 371"/>
                <a:gd name="T8" fmla="*/ 304 w 410"/>
                <a:gd name="T9" fmla="*/ 26 h 371"/>
                <a:gd name="T10" fmla="*/ 330 w 410"/>
                <a:gd name="T11" fmla="*/ 42 h 371"/>
                <a:gd name="T12" fmla="*/ 340 w 410"/>
                <a:gd name="T13" fmla="*/ 73 h 371"/>
                <a:gd name="T14" fmla="*/ 332 w 410"/>
                <a:gd name="T15" fmla="*/ 111 h 371"/>
                <a:gd name="T16" fmla="*/ 305 w 410"/>
                <a:gd name="T17" fmla="*/ 147 h 371"/>
                <a:gd name="T18" fmla="*/ 265 w 410"/>
                <a:gd name="T19" fmla="*/ 167 h 371"/>
                <a:gd name="T20" fmla="*/ 215 w 410"/>
                <a:gd name="T21" fmla="*/ 173 h 371"/>
                <a:gd name="T22" fmla="*/ 180 w 410"/>
                <a:gd name="T23" fmla="*/ 37 h 371"/>
                <a:gd name="T24" fmla="*/ 321 w 410"/>
                <a:gd name="T25" fmla="*/ 166 h 371"/>
                <a:gd name="T26" fmla="*/ 385 w 410"/>
                <a:gd name="T27" fmla="*/ 115 h 371"/>
                <a:gd name="T28" fmla="*/ 385 w 410"/>
                <a:gd name="T29" fmla="*/ 50 h 371"/>
                <a:gd name="T30" fmla="*/ 317 w 410"/>
                <a:gd name="T31" fmla="*/ 6 h 371"/>
                <a:gd name="T32" fmla="*/ 102 w 410"/>
                <a:gd name="T33" fmla="*/ 0 h 371"/>
                <a:gd name="T34" fmla="*/ 85 w 410"/>
                <a:gd name="T35" fmla="*/ 12 h 371"/>
                <a:gd name="T36" fmla="*/ 102 w 410"/>
                <a:gd name="T37" fmla="*/ 19 h 371"/>
                <a:gd name="T38" fmla="*/ 122 w 410"/>
                <a:gd name="T39" fmla="*/ 20 h 371"/>
                <a:gd name="T40" fmla="*/ 134 w 410"/>
                <a:gd name="T41" fmla="*/ 28 h 371"/>
                <a:gd name="T42" fmla="*/ 133 w 410"/>
                <a:gd name="T43" fmla="*/ 39 h 371"/>
                <a:gd name="T44" fmla="*/ 59 w 410"/>
                <a:gd name="T45" fmla="*/ 331 h 371"/>
                <a:gd name="T46" fmla="*/ 40 w 410"/>
                <a:gd name="T47" fmla="*/ 341 h 371"/>
                <a:gd name="T48" fmla="*/ 5 w 410"/>
                <a:gd name="T49" fmla="*/ 343 h 371"/>
                <a:gd name="T50" fmla="*/ 2 w 410"/>
                <a:gd name="T51" fmla="*/ 359 h 371"/>
                <a:gd name="T52" fmla="*/ 41 w 410"/>
                <a:gd name="T53" fmla="*/ 359 h 371"/>
                <a:gd name="T54" fmla="*/ 76 w 410"/>
                <a:gd name="T55" fmla="*/ 359 h 371"/>
                <a:gd name="T56" fmla="*/ 145 w 410"/>
                <a:gd name="T57" fmla="*/ 361 h 371"/>
                <a:gd name="T58" fmla="*/ 152 w 410"/>
                <a:gd name="T59" fmla="*/ 360 h 371"/>
                <a:gd name="T60" fmla="*/ 156 w 410"/>
                <a:gd name="T61" fmla="*/ 350 h 371"/>
                <a:gd name="T62" fmla="*/ 139 w 410"/>
                <a:gd name="T63" fmla="*/ 342 h 371"/>
                <a:gd name="T64" fmla="*/ 118 w 410"/>
                <a:gd name="T65" fmla="*/ 341 h 371"/>
                <a:gd name="T66" fmla="*/ 107 w 410"/>
                <a:gd name="T67" fmla="*/ 333 h 371"/>
                <a:gd name="T68" fmla="*/ 109 w 410"/>
                <a:gd name="T69" fmla="*/ 321 h 371"/>
                <a:gd name="T70" fmla="*/ 214 w 410"/>
                <a:gd name="T71" fmla="*/ 187 h 371"/>
                <a:gd name="T72" fmla="*/ 264 w 410"/>
                <a:gd name="T73" fmla="*/ 202 h 371"/>
                <a:gd name="T74" fmla="*/ 279 w 410"/>
                <a:gd name="T75" fmla="*/ 235 h 371"/>
                <a:gd name="T76" fmla="*/ 272 w 410"/>
                <a:gd name="T77" fmla="*/ 272 h 371"/>
                <a:gd name="T78" fmla="*/ 265 w 410"/>
                <a:gd name="T79" fmla="*/ 299 h 371"/>
                <a:gd name="T80" fmla="*/ 263 w 410"/>
                <a:gd name="T81" fmla="*/ 313 h 371"/>
                <a:gd name="T82" fmla="*/ 287 w 410"/>
                <a:gd name="T83" fmla="*/ 358 h 371"/>
                <a:gd name="T84" fmla="*/ 341 w 410"/>
                <a:gd name="T85" fmla="*/ 371 h 371"/>
                <a:gd name="T86" fmla="*/ 372 w 410"/>
                <a:gd name="T87" fmla="*/ 363 h 371"/>
                <a:gd name="T88" fmla="*/ 394 w 410"/>
                <a:gd name="T89" fmla="*/ 344 h 371"/>
                <a:gd name="T90" fmla="*/ 406 w 410"/>
                <a:gd name="T91" fmla="*/ 324 h 371"/>
                <a:gd name="T92" fmla="*/ 410 w 410"/>
                <a:gd name="T93" fmla="*/ 310 h 371"/>
                <a:gd name="T94" fmla="*/ 401 w 410"/>
                <a:gd name="T95" fmla="*/ 303 h 371"/>
                <a:gd name="T96" fmla="*/ 392 w 410"/>
                <a:gd name="T97" fmla="*/ 312 h 371"/>
                <a:gd name="T98" fmla="*/ 373 w 410"/>
                <a:gd name="T99" fmla="*/ 343 h 371"/>
                <a:gd name="T100" fmla="*/ 343 w 410"/>
                <a:gd name="T101" fmla="*/ 357 h 371"/>
                <a:gd name="T102" fmla="*/ 326 w 410"/>
                <a:gd name="T103" fmla="*/ 350 h 371"/>
                <a:gd name="T104" fmla="*/ 319 w 410"/>
                <a:gd name="T105" fmla="*/ 322 h 371"/>
                <a:gd name="T106" fmla="*/ 324 w 410"/>
                <a:gd name="T107" fmla="*/ 268 h 371"/>
                <a:gd name="T108" fmla="*/ 326 w 410"/>
                <a:gd name="T109" fmla="*/ 243 h 371"/>
                <a:gd name="T110" fmla="*/ 325 w 410"/>
                <a:gd name="T111" fmla="*/ 226 h 371"/>
                <a:gd name="T112" fmla="*/ 312 w 410"/>
                <a:gd name="T113" fmla="*/ 203 h 371"/>
                <a:gd name="T114" fmla="*/ 276 w 410"/>
                <a:gd name="T115" fmla="*/ 18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0" h="371">
                  <a:moveTo>
                    <a:pt x="180" y="37"/>
                  </a:moveTo>
                  <a:lnTo>
                    <a:pt x="183" y="28"/>
                  </a:lnTo>
                  <a:lnTo>
                    <a:pt x="185" y="23"/>
                  </a:lnTo>
                  <a:lnTo>
                    <a:pt x="190" y="20"/>
                  </a:lnTo>
                  <a:lnTo>
                    <a:pt x="197" y="19"/>
                  </a:lnTo>
                  <a:lnTo>
                    <a:pt x="231" y="19"/>
                  </a:lnTo>
                  <a:lnTo>
                    <a:pt x="249" y="19"/>
                  </a:lnTo>
                  <a:lnTo>
                    <a:pt x="268" y="20"/>
                  </a:lnTo>
                  <a:lnTo>
                    <a:pt x="287" y="22"/>
                  </a:lnTo>
                  <a:lnTo>
                    <a:pt x="304" y="26"/>
                  </a:lnTo>
                  <a:lnTo>
                    <a:pt x="318" y="32"/>
                  </a:lnTo>
                  <a:lnTo>
                    <a:pt x="330" y="42"/>
                  </a:lnTo>
                  <a:lnTo>
                    <a:pt x="338" y="55"/>
                  </a:lnTo>
                  <a:lnTo>
                    <a:pt x="340" y="73"/>
                  </a:lnTo>
                  <a:lnTo>
                    <a:pt x="338" y="92"/>
                  </a:lnTo>
                  <a:lnTo>
                    <a:pt x="332" y="111"/>
                  </a:lnTo>
                  <a:lnTo>
                    <a:pt x="321" y="131"/>
                  </a:lnTo>
                  <a:lnTo>
                    <a:pt x="305" y="147"/>
                  </a:lnTo>
                  <a:lnTo>
                    <a:pt x="287" y="159"/>
                  </a:lnTo>
                  <a:lnTo>
                    <a:pt x="265" y="167"/>
                  </a:lnTo>
                  <a:lnTo>
                    <a:pt x="241" y="171"/>
                  </a:lnTo>
                  <a:lnTo>
                    <a:pt x="215" y="173"/>
                  </a:lnTo>
                  <a:lnTo>
                    <a:pt x="147" y="173"/>
                  </a:lnTo>
                  <a:lnTo>
                    <a:pt x="180" y="37"/>
                  </a:lnTo>
                  <a:close/>
                  <a:moveTo>
                    <a:pt x="276" y="181"/>
                  </a:moveTo>
                  <a:lnTo>
                    <a:pt x="321" y="166"/>
                  </a:lnTo>
                  <a:lnTo>
                    <a:pt x="359" y="143"/>
                  </a:lnTo>
                  <a:lnTo>
                    <a:pt x="385" y="115"/>
                  </a:lnTo>
                  <a:lnTo>
                    <a:pt x="394" y="81"/>
                  </a:lnTo>
                  <a:lnTo>
                    <a:pt x="385" y="50"/>
                  </a:lnTo>
                  <a:lnTo>
                    <a:pt x="358" y="24"/>
                  </a:lnTo>
                  <a:lnTo>
                    <a:pt x="317" y="6"/>
                  </a:lnTo>
                  <a:lnTo>
                    <a:pt x="264" y="0"/>
                  </a:lnTo>
                  <a:lnTo>
                    <a:pt x="102" y="0"/>
                  </a:lnTo>
                  <a:lnTo>
                    <a:pt x="90" y="2"/>
                  </a:lnTo>
                  <a:lnTo>
                    <a:pt x="85" y="12"/>
                  </a:lnTo>
                  <a:lnTo>
                    <a:pt x="90" y="18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22" y="20"/>
                  </a:lnTo>
                  <a:lnTo>
                    <a:pt x="133" y="22"/>
                  </a:lnTo>
                  <a:lnTo>
                    <a:pt x="134" y="28"/>
                  </a:lnTo>
                  <a:lnTo>
                    <a:pt x="134" y="31"/>
                  </a:lnTo>
                  <a:lnTo>
                    <a:pt x="133" y="39"/>
                  </a:lnTo>
                  <a:lnTo>
                    <a:pt x="62" y="320"/>
                  </a:lnTo>
                  <a:lnTo>
                    <a:pt x="59" y="331"/>
                  </a:lnTo>
                  <a:lnTo>
                    <a:pt x="53" y="338"/>
                  </a:lnTo>
                  <a:lnTo>
                    <a:pt x="40" y="341"/>
                  </a:lnTo>
                  <a:lnTo>
                    <a:pt x="16" y="342"/>
                  </a:lnTo>
                  <a:lnTo>
                    <a:pt x="5" y="343"/>
                  </a:lnTo>
                  <a:lnTo>
                    <a:pt x="0" y="353"/>
                  </a:lnTo>
                  <a:lnTo>
                    <a:pt x="2" y="359"/>
                  </a:lnTo>
                  <a:lnTo>
                    <a:pt x="9" y="361"/>
                  </a:lnTo>
                  <a:lnTo>
                    <a:pt x="41" y="359"/>
                  </a:lnTo>
                  <a:lnTo>
                    <a:pt x="59" y="359"/>
                  </a:lnTo>
                  <a:lnTo>
                    <a:pt x="76" y="359"/>
                  </a:lnTo>
                  <a:lnTo>
                    <a:pt x="109" y="359"/>
                  </a:lnTo>
                  <a:lnTo>
                    <a:pt x="145" y="361"/>
                  </a:lnTo>
                  <a:lnTo>
                    <a:pt x="148" y="361"/>
                  </a:lnTo>
                  <a:lnTo>
                    <a:pt x="152" y="360"/>
                  </a:lnTo>
                  <a:lnTo>
                    <a:pt x="154" y="356"/>
                  </a:lnTo>
                  <a:lnTo>
                    <a:pt x="156" y="350"/>
                  </a:lnTo>
                  <a:lnTo>
                    <a:pt x="152" y="343"/>
                  </a:lnTo>
                  <a:lnTo>
                    <a:pt x="139" y="342"/>
                  </a:lnTo>
                  <a:lnTo>
                    <a:pt x="129" y="342"/>
                  </a:lnTo>
                  <a:lnTo>
                    <a:pt x="118" y="341"/>
                  </a:lnTo>
                  <a:lnTo>
                    <a:pt x="108" y="338"/>
                  </a:lnTo>
                  <a:lnTo>
                    <a:pt x="107" y="333"/>
                  </a:lnTo>
                  <a:lnTo>
                    <a:pt x="107" y="330"/>
                  </a:lnTo>
                  <a:lnTo>
                    <a:pt x="109" y="321"/>
                  </a:lnTo>
                  <a:lnTo>
                    <a:pt x="142" y="187"/>
                  </a:lnTo>
                  <a:lnTo>
                    <a:pt x="214" y="187"/>
                  </a:lnTo>
                  <a:lnTo>
                    <a:pt x="243" y="191"/>
                  </a:lnTo>
                  <a:lnTo>
                    <a:pt x="264" y="202"/>
                  </a:lnTo>
                  <a:lnTo>
                    <a:pt x="275" y="217"/>
                  </a:lnTo>
                  <a:lnTo>
                    <a:pt x="279" y="235"/>
                  </a:lnTo>
                  <a:lnTo>
                    <a:pt x="276" y="252"/>
                  </a:lnTo>
                  <a:lnTo>
                    <a:pt x="272" y="272"/>
                  </a:lnTo>
                  <a:lnTo>
                    <a:pt x="268" y="287"/>
                  </a:lnTo>
                  <a:lnTo>
                    <a:pt x="265" y="299"/>
                  </a:lnTo>
                  <a:lnTo>
                    <a:pt x="264" y="307"/>
                  </a:lnTo>
                  <a:lnTo>
                    <a:pt x="263" y="313"/>
                  </a:lnTo>
                  <a:lnTo>
                    <a:pt x="270" y="340"/>
                  </a:lnTo>
                  <a:lnTo>
                    <a:pt x="287" y="358"/>
                  </a:lnTo>
                  <a:lnTo>
                    <a:pt x="312" y="368"/>
                  </a:lnTo>
                  <a:lnTo>
                    <a:pt x="341" y="371"/>
                  </a:lnTo>
                  <a:lnTo>
                    <a:pt x="358" y="369"/>
                  </a:lnTo>
                  <a:lnTo>
                    <a:pt x="372" y="363"/>
                  </a:lnTo>
                  <a:lnTo>
                    <a:pt x="384" y="355"/>
                  </a:lnTo>
                  <a:lnTo>
                    <a:pt x="394" y="344"/>
                  </a:lnTo>
                  <a:lnTo>
                    <a:pt x="401" y="334"/>
                  </a:lnTo>
                  <a:lnTo>
                    <a:pt x="406" y="324"/>
                  </a:lnTo>
                  <a:lnTo>
                    <a:pt x="409" y="316"/>
                  </a:lnTo>
                  <a:lnTo>
                    <a:pt x="410" y="310"/>
                  </a:lnTo>
                  <a:lnTo>
                    <a:pt x="409" y="306"/>
                  </a:lnTo>
                  <a:lnTo>
                    <a:pt x="401" y="303"/>
                  </a:lnTo>
                  <a:lnTo>
                    <a:pt x="395" y="305"/>
                  </a:lnTo>
                  <a:lnTo>
                    <a:pt x="392" y="312"/>
                  </a:lnTo>
                  <a:lnTo>
                    <a:pt x="384" y="329"/>
                  </a:lnTo>
                  <a:lnTo>
                    <a:pt x="373" y="343"/>
                  </a:lnTo>
                  <a:lnTo>
                    <a:pt x="359" y="353"/>
                  </a:lnTo>
                  <a:lnTo>
                    <a:pt x="343" y="357"/>
                  </a:lnTo>
                  <a:lnTo>
                    <a:pt x="333" y="355"/>
                  </a:lnTo>
                  <a:lnTo>
                    <a:pt x="326" y="350"/>
                  </a:lnTo>
                  <a:lnTo>
                    <a:pt x="321" y="340"/>
                  </a:lnTo>
                  <a:lnTo>
                    <a:pt x="319" y="322"/>
                  </a:lnTo>
                  <a:lnTo>
                    <a:pt x="321" y="295"/>
                  </a:lnTo>
                  <a:lnTo>
                    <a:pt x="324" y="268"/>
                  </a:lnTo>
                  <a:lnTo>
                    <a:pt x="326" y="252"/>
                  </a:lnTo>
                  <a:lnTo>
                    <a:pt x="326" y="243"/>
                  </a:lnTo>
                  <a:lnTo>
                    <a:pt x="326" y="236"/>
                  </a:lnTo>
                  <a:lnTo>
                    <a:pt x="325" y="226"/>
                  </a:lnTo>
                  <a:lnTo>
                    <a:pt x="320" y="215"/>
                  </a:lnTo>
                  <a:lnTo>
                    <a:pt x="312" y="203"/>
                  </a:lnTo>
                  <a:lnTo>
                    <a:pt x="294" y="190"/>
                  </a:lnTo>
                  <a:lnTo>
                    <a:pt x="276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2654" y="385"/>
              <a:ext cx="499" cy="342"/>
            </a:xfrm>
            <a:custGeom>
              <a:avLst/>
              <a:gdLst>
                <a:gd name="T0" fmla="*/ 329 w 499"/>
                <a:gd name="T1" fmla="*/ 63 h 342"/>
                <a:gd name="T2" fmla="*/ 336 w 499"/>
                <a:gd name="T3" fmla="*/ 36 h 342"/>
                <a:gd name="T4" fmla="*/ 331 w 499"/>
                <a:gd name="T5" fmla="*/ 13 h 342"/>
                <a:gd name="T6" fmla="*/ 300 w 499"/>
                <a:gd name="T7" fmla="*/ 13 h 342"/>
                <a:gd name="T8" fmla="*/ 286 w 499"/>
                <a:gd name="T9" fmla="*/ 37 h 342"/>
                <a:gd name="T10" fmla="*/ 275 w 499"/>
                <a:gd name="T11" fmla="*/ 80 h 342"/>
                <a:gd name="T12" fmla="*/ 260 w 499"/>
                <a:gd name="T13" fmla="*/ 138 h 342"/>
                <a:gd name="T14" fmla="*/ 248 w 499"/>
                <a:gd name="T15" fmla="*/ 185 h 342"/>
                <a:gd name="T16" fmla="*/ 239 w 499"/>
                <a:gd name="T17" fmla="*/ 227 h 342"/>
                <a:gd name="T18" fmla="*/ 238 w 499"/>
                <a:gd name="T19" fmla="*/ 256 h 342"/>
                <a:gd name="T20" fmla="*/ 225 w 499"/>
                <a:gd name="T21" fmla="*/ 288 h 342"/>
                <a:gd name="T22" fmla="*/ 190 w 499"/>
                <a:gd name="T23" fmla="*/ 321 h 342"/>
                <a:gd name="T24" fmla="*/ 150 w 499"/>
                <a:gd name="T25" fmla="*/ 322 h 342"/>
                <a:gd name="T26" fmla="*/ 124 w 499"/>
                <a:gd name="T27" fmla="*/ 307 h 342"/>
                <a:gd name="T28" fmla="*/ 113 w 499"/>
                <a:gd name="T29" fmla="*/ 284 h 342"/>
                <a:gd name="T30" fmla="*/ 109 w 499"/>
                <a:gd name="T31" fmla="*/ 263 h 342"/>
                <a:gd name="T32" fmla="*/ 110 w 499"/>
                <a:gd name="T33" fmla="*/ 236 h 342"/>
                <a:gd name="T34" fmla="*/ 127 w 499"/>
                <a:gd name="T35" fmla="*/ 169 h 342"/>
                <a:gd name="T36" fmla="*/ 158 w 499"/>
                <a:gd name="T37" fmla="*/ 83 h 342"/>
                <a:gd name="T38" fmla="*/ 157 w 499"/>
                <a:gd name="T39" fmla="*/ 38 h 342"/>
                <a:gd name="T40" fmla="*/ 125 w 499"/>
                <a:gd name="T41" fmla="*/ 5 h 342"/>
                <a:gd name="T42" fmla="*/ 54 w 499"/>
                <a:gd name="T43" fmla="*/ 17 h 342"/>
                <a:gd name="T44" fmla="*/ 6 w 499"/>
                <a:gd name="T45" fmla="*/ 95 h 342"/>
                <a:gd name="T46" fmla="*/ 4 w 499"/>
                <a:gd name="T47" fmla="*/ 123 h 342"/>
                <a:gd name="T48" fmla="*/ 17 w 499"/>
                <a:gd name="T49" fmla="*/ 121 h 342"/>
                <a:gd name="T50" fmla="*/ 38 w 499"/>
                <a:gd name="T51" fmla="*/ 66 h 342"/>
                <a:gd name="T52" fmla="*/ 77 w 499"/>
                <a:gd name="T53" fmla="*/ 21 h 342"/>
                <a:gd name="T54" fmla="*/ 103 w 499"/>
                <a:gd name="T55" fmla="*/ 17 h 342"/>
                <a:gd name="T56" fmla="*/ 114 w 499"/>
                <a:gd name="T57" fmla="*/ 27 h 342"/>
                <a:gd name="T58" fmla="*/ 111 w 499"/>
                <a:gd name="T59" fmla="*/ 70 h 342"/>
                <a:gd name="T60" fmla="*/ 82 w 499"/>
                <a:gd name="T61" fmla="*/ 151 h 342"/>
                <a:gd name="T62" fmla="*/ 62 w 499"/>
                <a:gd name="T63" fmla="*/ 223 h 342"/>
                <a:gd name="T64" fmla="*/ 62 w 499"/>
                <a:gd name="T65" fmla="*/ 270 h 342"/>
                <a:gd name="T66" fmla="*/ 79 w 499"/>
                <a:gd name="T67" fmla="*/ 307 h 342"/>
                <a:gd name="T68" fmla="*/ 109 w 499"/>
                <a:gd name="T69" fmla="*/ 330 h 342"/>
                <a:gd name="T70" fmla="*/ 146 w 499"/>
                <a:gd name="T71" fmla="*/ 340 h 342"/>
                <a:gd name="T72" fmla="*/ 181 w 499"/>
                <a:gd name="T73" fmla="*/ 341 h 342"/>
                <a:gd name="T74" fmla="*/ 222 w 499"/>
                <a:gd name="T75" fmla="*/ 319 h 342"/>
                <a:gd name="T76" fmla="*/ 265 w 499"/>
                <a:gd name="T77" fmla="*/ 317 h 342"/>
                <a:gd name="T78" fmla="*/ 318 w 499"/>
                <a:gd name="T79" fmla="*/ 340 h 342"/>
                <a:gd name="T80" fmla="*/ 378 w 499"/>
                <a:gd name="T81" fmla="*/ 333 h 342"/>
                <a:gd name="T82" fmla="*/ 432 w 499"/>
                <a:gd name="T83" fmla="*/ 282 h 342"/>
                <a:gd name="T84" fmla="*/ 468 w 499"/>
                <a:gd name="T85" fmla="*/ 198 h 342"/>
                <a:gd name="T86" fmla="*/ 495 w 499"/>
                <a:gd name="T87" fmla="*/ 90 h 342"/>
                <a:gd name="T88" fmla="*/ 496 w 499"/>
                <a:gd name="T89" fmla="*/ 27 h 342"/>
                <a:gd name="T90" fmla="*/ 476 w 499"/>
                <a:gd name="T91" fmla="*/ 2 h 342"/>
                <a:gd name="T92" fmla="*/ 452 w 499"/>
                <a:gd name="T93" fmla="*/ 3 h 342"/>
                <a:gd name="T94" fmla="*/ 431 w 499"/>
                <a:gd name="T95" fmla="*/ 23 h 342"/>
                <a:gd name="T96" fmla="*/ 431 w 499"/>
                <a:gd name="T97" fmla="*/ 48 h 342"/>
                <a:gd name="T98" fmla="*/ 447 w 499"/>
                <a:gd name="T99" fmla="*/ 65 h 342"/>
                <a:gd name="T100" fmla="*/ 463 w 499"/>
                <a:gd name="T101" fmla="*/ 96 h 342"/>
                <a:gd name="T102" fmla="*/ 463 w 499"/>
                <a:gd name="T103" fmla="*/ 148 h 342"/>
                <a:gd name="T104" fmla="*/ 440 w 499"/>
                <a:gd name="T105" fmla="*/ 224 h 342"/>
                <a:gd name="T106" fmla="*/ 409 w 499"/>
                <a:gd name="T107" fmla="*/ 286 h 342"/>
                <a:gd name="T108" fmla="*/ 368 w 499"/>
                <a:gd name="T109" fmla="*/ 320 h 342"/>
                <a:gd name="T110" fmla="*/ 318 w 499"/>
                <a:gd name="T111" fmla="*/ 321 h 342"/>
                <a:gd name="T112" fmla="*/ 290 w 499"/>
                <a:gd name="T113" fmla="*/ 288 h 342"/>
                <a:gd name="T114" fmla="*/ 289 w 499"/>
                <a:gd name="T115" fmla="*/ 228 h 342"/>
                <a:gd name="T116" fmla="*/ 326 w 499"/>
                <a:gd name="T117" fmla="*/ 7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9" h="342">
                  <a:moveTo>
                    <a:pt x="326" y="78"/>
                  </a:moveTo>
                  <a:lnTo>
                    <a:pt x="329" y="63"/>
                  </a:lnTo>
                  <a:lnTo>
                    <a:pt x="333" y="49"/>
                  </a:lnTo>
                  <a:lnTo>
                    <a:pt x="336" y="36"/>
                  </a:lnTo>
                  <a:lnTo>
                    <a:pt x="338" y="28"/>
                  </a:lnTo>
                  <a:lnTo>
                    <a:pt x="331" y="13"/>
                  </a:lnTo>
                  <a:lnTo>
                    <a:pt x="316" y="8"/>
                  </a:lnTo>
                  <a:lnTo>
                    <a:pt x="300" y="13"/>
                  </a:lnTo>
                  <a:lnTo>
                    <a:pt x="288" y="29"/>
                  </a:lnTo>
                  <a:lnTo>
                    <a:pt x="286" y="37"/>
                  </a:lnTo>
                  <a:lnTo>
                    <a:pt x="281" y="55"/>
                  </a:lnTo>
                  <a:lnTo>
                    <a:pt x="275" y="80"/>
                  </a:lnTo>
                  <a:lnTo>
                    <a:pt x="267" y="109"/>
                  </a:lnTo>
                  <a:lnTo>
                    <a:pt x="260" y="138"/>
                  </a:lnTo>
                  <a:lnTo>
                    <a:pt x="253" y="164"/>
                  </a:lnTo>
                  <a:lnTo>
                    <a:pt x="248" y="185"/>
                  </a:lnTo>
                  <a:lnTo>
                    <a:pt x="245" y="198"/>
                  </a:lnTo>
                  <a:lnTo>
                    <a:pt x="239" y="227"/>
                  </a:lnTo>
                  <a:lnTo>
                    <a:pt x="238" y="248"/>
                  </a:lnTo>
                  <a:lnTo>
                    <a:pt x="238" y="256"/>
                  </a:lnTo>
                  <a:lnTo>
                    <a:pt x="239" y="262"/>
                  </a:lnTo>
                  <a:lnTo>
                    <a:pt x="225" y="288"/>
                  </a:lnTo>
                  <a:lnTo>
                    <a:pt x="209" y="308"/>
                  </a:lnTo>
                  <a:lnTo>
                    <a:pt x="190" y="321"/>
                  </a:lnTo>
                  <a:lnTo>
                    <a:pt x="169" y="325"/>
                  </a:lnTo>
                  <a:lnTo>
                    <a:pt x="150" y="322"/>
                  </a:lnTo>
                  <a:lnTo>
                    <a:pt x="135" y="316"/>
                  </a:lnTo>
                  <a:lnTo>
                    <a:pt x="124" y="307"/>
                  </a:lnTo>
                  <a:lnTo>
                    <a:pt x="117" y="295"/>
                  </a:lnTo>
                  <a:lnTo>
                    <a:pt x="113" y="284"/>
                  </a:lnTo>
                  <a:lnTo>
                    <a:pt x="110" y="272"/>
                  </a:lnTo>
                  <a:lnTo>
                    <a:pt x="109" y="263"/>
                  </a:lnTo>
                  <a:lnTo>
                    <a:pt x="109" y="256"/>
                  </a:lnTo>
                  <a:lnTo>
                    <a:pt x="110" y="236"/>
                  </a:lnTo>
                  <a:lnTo>
                    <a:pt x="116" y="209"/>
                  </a:lnTo>
                  <a:lnTo>
                    <a:pt x="127" y="169"/>
                  </a:lnTo>
                  <a:lnTo>
                    <a:pt x="149" y="110"/>
                  </a:lnTo>
                  <a:lnTo>
                    <a:pt x="158" y="83"/>
                  </a:lnTo>
                  <a:lnTo>
                    <a:pt x="161" y="62"/>
                  </a:lnTo>
                  <a:lnTo>
                    <a:pt x="157" y="38"/>
                  </a:lnTo>
                  <a:lnTo>
                    <a:pt x="144" y="18"/>
                  </a:lnTo>
                  <a:lnTo>
                    <a:pt x="125" y="5"/>
                  </a:lnTo>
                  <a:lnTo>
                    <a:pt x="100" y="0"/>
                  </a:lnTo>
                  <a:lnTo>
                    <a:pt x="54" y="17"/>
                  </a:lnTo>
                  <a:lnTo>
                    <a:pt x="23" y="56"/>
                  </a:lnTo>
                  <a:lnTo>
                    <a:pt x="6" y="95"/>
                  </a:lnTo>
                  <a:lnTo>
                    <a:pt x="0" y="116"/>
                  </a:lnTo>
                  <a:lnTo>
                    <a:pt x="4" y="123"/>
                  </a:lnTo>
                  <a:lnTo>
                    <a:pt x="9" y="124"/>
                  </a:lnTo>
                  <a:lnTo>
                    <a:pt x="17" y="121"/>
                  </a:lnTo>
                  <a:lnTo>
                    <a:pt x="21" y="110"/>
                  </a:lnTo>
                  <a:lnTo>
                    <a:pt x="38" y="66"/>
                  </a:lnTo>
                  <a:lnTo>
                    <a:pt x="57" y="37"/>
                  </a:lnTo>
                  <a:lnTo>
                    <a:pt x="77" y="21"/>
                  </a:lnTo>
                  <a:lnTo>
                    <a:pt x="97" y="17"/>
                  </a:lnTo>
                  <a:lnTo>
                    <a:pt x="103" y="17"/>
                  </a:lnTo>
                  <a:lnTo>
                    <a:pt x="109" y="20"/>
                  </a:lnTo>
                  <a:lnTo>
                    <a:pt x="114" y="27"/>
                  </a:lnTo>
                  <a:lnTo>
                    <a:pt x="116" y="41"/>
                  </a:lnTo>
                  <a:lnTo>
                    <a:pt x="111" y="70"/>
                  </a:lnTo>
                  <a:lnTo>
                    <a:pt x="102" y="94"/>
                  </a:lnTo>
                  <a:lnTo>
                    <a:pt x="82" y="151"/>
                  </a:lnTo>
                  <a:lnTo>
                    <a:pt x="69" y="193"/>
                  </a:lnTo>
                  <a:lnTo>
                    <a:pt x="62" y="223"/>
                  </a:lnTo>
                  <a:lnTo>
                    <a:pt x="60" y="247"/>
                  </a:lnTo>
                  <a:lnTo>
                    <a:pt x="62" y="270"/>
                  </a:lnTo>
                  <a:lnTo>
                    <a:pt x="69" y="290"/>
                  </a:lnTo>
                  <a:lnTo>
                    <a:pt x="79" y="307"/>
                  </a:lnTo>
                  <a:lnTo>
                    <a:pt x="93" y="320"/>
                  </a:lnTo>
                  <a:lnTo>
                    <a:pt x="109" y="330"/>
                  </a:lnTo>
                  <a:lnTo>
                    <a:pt x="127" y="337"/>
                  </a:lnTo>
                  <a:lnTo>
                    <a:pt x="146" y="340"/>
                  </a:lnTo>
                  <a:lnTo>
                    <a:pt x="167" y="342"/>
                  </a:lnTo>
                  <a:lnTo>
                    <a:pt x="181" y="341"/>
                  </a:lnTo>
                  <a:lnTo>
                    <a:pt x="200" y="335"/>
                  </a:lnTo>
                  <a:lnTo>
                    <a:pt x="222" y="319"/>
                  </a:lnTo>
                  <a:lnTo>
                    <a:pt x="246" y="289"/>
                  </a:lnTo>
                  <a:lnTo>
                    <a:pt x="265" y="317"/>
                  </a:lnTo>
                  <a:lnTo>
                    <a:pt x="292" y="333"/>
                  </a:lnTo>
                  <a:lnTo>
                    <a:pt x="318" y="340"/>
                  </a:lnTo>
                  <a:lnTo>
                    <a:pt x="340" y="342"/>
                  </a:lnTo>
                  <a:lnTo>
                    <a:pt x="378" y="333"/>
                  </a:lnTo>
                  <a:lnTo>
                    <a:pt x="408" y="312"/>
                  </a:lnTo>
                  <a:lnTo>
                    <a:pt x="432" y="282"/>
                  </a:lnTo>
                  <a:lnTo>
                    <a:pt x="449" y="249"/>
                  </a:lnTo>
                  <a:lnTo>
                    <a:pt x="468" y="198"/>
                  </a:lnTo>
                  <a:lnTo>
                    <a:pt x="484" y="142"/>
                  </a:lnTo>
                  <a:lnTo>
                    <a:pt x="495" y="90"/>
                  </a:lnTo>
                  <a:lnTo>
                    <a:pt x="499" y="53"/>
                  </a:lnTo>
                  <a:lnTo>
                    <a:pt x="496" y="27"/>
                  </a:lnTo>
                  <a:lnTo>
                    <a:pt x="487" y="11"/>
                  </a:lnTo>
                  <a:lnTo>
                    <a:pt x="476" y="2"/>
                  </a:lnTo>
                  <a:lnTo>
                    <a:pt x="466" y="0"/>
                  </a:lnTo>
                  <a:lnTo>
                    <a:pt x="452" y="3"/>
                  </a:lnTo>
                  <a:lnTo>
                    <a:pt x="440" y="12"/>
                  </a:lnTo>
                  <a:lnTo>
                    <a:pt x="431" y="23"/>
                  </a:lnTo>
                  <a:lnTo>
                    <a:pt x="428" y="36"/>
                  </a:lnTo>
                  <a:lnTo>
                    <a:pt x="431" y="48"/>
                  </a:lnTo>
                  <a:lnTo>
                    <a:pt x="439" y="57"/>
                  </a:lnTo>
                  <a:lnTo>
                    <a:pt x="447" y="65"/>
                  </a:lnTo>
                  <a:lnTo>
                    <a:pt x="456" y="78"/>
                  </a:lnTo>
                  <a:lnTo>
                    <a:pt x="463" y="96"/>
                  </a:lnTo>
                  <a:lnTo>
                    <a:pt x="466" y="120"/>
                  </a:lnTo>
                  <a:lnTo>
                    <a:pt x="463" y="148"/>
                  </a:lnTo>
                  <a:lnTo>
                    <a:pt x="453" y="185"/>
                  </a:lnTo>
                  <a:lnTo>
                    <a:pt x="440" y="224"/>
                  </a:lnTo>
                  <a:lnTo>
                    <a:pt x="425" y="259"/>
                  </a:lnTo>
                  <a:lnTo>
                    <a:pt x="409" y="286"/>
                  </a:lnTo>
                  <a:lnTo>
                    <a:pt x="390" y="307"/>
                  </a:lnTo>
                  <a:lnTo>
                    <a:pt x="368" y="320"/>
                  </a:lnTo>
                  <a:lnTo>
                    <a:pt x="342" y="325"/>
                  </a:lnTo>
                  <a:lnTo>
                    <a:pt x="318" y="321"/>
                  </a:lnTo>
                  <a:lnTo>
                    <a:pt x="301" y="308"/>
                  </a:lnTo>
                  <a:lnTo>
                    <a:pt x="290" y="288"/>
                  </a:lnTo>
                  <a:lnTo>
                    <a:pt x="286" y="259"/>
                  </a:lnTo>
                  <a:lnTo>
                    <a:pt x="289" y="228"/>
                  </a:lnTo>
                  <a:lnTo>
                    <a:pt x="295" y="204"/>
                  </a:lnTo>
                  <a:lnTo>
                    <a:pt x="326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3212" y="465"/>
              <a:ext cx="259" cy="372"/>
            </a:xfrm>
            <a:custGeom>
              <a:avLst/>
              <a:gdLst>
                <a:gd name="T0" fmla="*/ 126 w 259"/>
                <a:gd name="T1" fmla="*/ 11 h 372"/>
                <a:gd name="T2" fmla="*/ 125 w 259"/>
                <a:gd name="T3" fmla="*/ 3 h 372"/>
                <a:gd name="T4" fmla="*/ 106 w 259"/>
                <a:gd name="T5" fmla="*/ 0 h 372"/>
                <a:gd name="T6" fmla="*/ 66 w 259"/>
                <a:gd name="T7" fmla="*/ 4 h 372"/>
                <a:gd name="T8" fmla="*/ 44 w 259"/>
                <a:gd name="T9" fmla="*/ 7 h 372"/>
                <a:gd name="T10" fmla="*/ 44 w 259"/>
                <a:gd name="T11" fmla="*/ 24 h 372"/>
                <a:gd name="T12" fmla="*/ 68 w 259"/>
                <a:gd name="T13" fmla="*/ 25 h 372"/>
                <a:gd name="T14" fmla="*/ 78 w 259"/>
                <a:gd name="T15" fmla="*/ 30 h 372"/>
                <a:gd name="T16" fmla="*/ 76 w 259"/>
                <a:gd name="T17" fmla="*/ 44 h 372"/>
                <a:gd name="T18" fmla="*/ 0 w 259"/>
                <a:gd name="T19" fmla="*/ 352 h 372"/>
                <a:gd name="T20" fmla="*/ 4 w 259"/>
                <a:gd name="T21" fmla="*/ 366 h 372"/>
                <a:gd name="T22" fmla="*/ 34 w 259"/>
                <a:gd name="T23" fmla="*/ 365 h 372"/>
                <a:gd name="T24" fmla="*/ 43 w 259"/>
                <a:gd name="T25" fmla="*/ 345 h 372"/>
                <a:gd name="T26" fmla="*/ 50 w 259"/>
                <a:gd name="T27" fmla="*/ 318 h 372"/>
                <a:gd name="T28" fmla="*/ 59 w 259"/>
                <a:gd name="T29" fmla="*/ 282 h 372"/>
                <a:gd name="T30" fmla="*/ 66 w 259"/>
                <a:gd name="T31" fmla="*/ 253 h 372"/>
                <a:gd name="T32" fmla="*/ 94 w 259"/>
                <a:gd name="T33" fmla="*/ 252 h 372"/>
                <a:gd name="T34" fmla="*/ 130 w 259"/>
                <a:gd name="T35" fmla="*/ 272 h 372"/>
                <a:gd name="T36" fmla="*/ 134 w 259"/>
                <a:gd name="T37" fmla="*/ 301 h 372"/>
                <a:gd name="T38" fmla="*/ 132 w 259"/>
                <a:gd name="T39" fmla="*/ 317 h 372"/>
                <a:gd name="T40" fmla="*/ 150 w 259"/>
                <a:gd name="T41" fmla="*/ 359 h 372"/>
                <a:gd name="T42" fmla="*/ 188 w 259"/>
                <a:gd name="T43" fmla="*/ 372 h 372"/>
                <a:gd name="T44" fmla="*/ 220 w 259"/>
                <a:gd name="T45" fmla="*/ 359 h 372"/>
                <a:gd name="T46" fmla="*/ 241 w 259"/>
                <a:gd name="T47" fmla="*/ 332 h 372"/>
                <a:gd name="T48" fmla="*/ 251 w 259"/>
                <a:gd name="T49" fmla="*/ 304 h 372"/>
                <a:gd name="T50" fmla="*/ 255 w 259"/>
                <a:gd name="T51" fmla="*/ 291 h 372"/>
                <a:gd name="T52" fmla="*/ 246 w 259"/>
                <a:gd name="T53" fmla="*/ 284 h 372"/>
                <a:gd name="T54" fmla="*/ 236 w 259"/>
                <a:gd name="T55" fmla="*/ 297 h 372"/>
                <a:gd name="T56" fmla="*/ 220 w 259"/>
                <a:gd name="T57" fmla="*/ 335 h 372"/>
                <a:gd name="T58" fmla="*/ 189 w 259"/>
                <a:gd name="T59" fmla="*/ 357 h 372"/>
                <a:gd name="T60" fmla="*/ 175 w 259"/>
                <a:gd name="T61" fmla="*/ 349 h 372"/>
                <a:gd name="T62" fmla="*/ 171 w 259"/>
                <a:gd name="T63" fmla="*/ 329 h 372"/>
                <a:gd name="T64" fmla="*/ 174 w 259"/>
                <a:gd name="T65" fmla="*/ 306 h 372"/>
                <a:gd name="T66" fmla="*/ 177 w 259"/>
                <a:gd name="T67" fmla="*/ 289 h 372"/>
                <a:gd name="T68" fmla="*/ 166 w 259"/>
                <a:gd name="T69" fmla="*/ 261 h 372"/>
                <a:gd name="T70" fmla="*/ 142 w 259"/>
                <a:gd name="T71" fmla="*/ 244 h 372"/>
                <a:gd name="T72" fmla="*/ 114 w 259"/>
                <a:gd name="T73" fmla="*/ 236 h 372"/>
                <a:gd name="T74" fmla="*/ 91 w 259"/>
                <a:gd name="T75" fmla="*/ 233 h 372"/>
                <a:gd name="T76" fmla="*/ 116 w 259"/>
                <a:gd name="T77" fmla="*/ 215 h 372"/>
                <a:gd name="T78" fmla="*/ 135 w 259"/>
                <a:gd name="T79" fmla="*/ 198 h 372"/>
                <a:gd name="T80" fmla="*/ 175 w 259"/>
                <a:gd name="T81" fmla="*/ 164 h 372"/>
                <a:gd name="T82" fmla="*/ 218 w 259"/>
                <a:gd name="T83" fmla="*/ 148 h 372"/>
                <a:gd name="T84" fmla="*/ 235 w 259"/>
                <a:gd name="T85" fmla="*/ 155 h 372"/>
                <a:gd name="T86" fmla="*/ 213 w 259"/>
                <a:gd name="T87" fmla="*/ 168 h 372"/>
                <a:gd name="T88" fmla="*/ 208 w 259"/>
                <a:gd name="T89" fmla="*/ 185 h 372"/>
                <a:gd name="T90" fmla="*/ 229 w 259"/>
                <a:gd name="T91" fmla="*/ 204 h 372"/>
                <a:gd name="T92" fmla="*/ 249 w 259"/>
                <a:gd name="T93" fmla="*/ 196 h 372"/>
                <a:gd name="T94" fmla="*/ 259 w 259"/>
                <a:gd name="T95" fmla="*/ 170 h 372"/>
                <a:gd name="T96" fmla="*/ 249 w 259"/>
                <a:gd name="T97" fmla="*/ 145 h 372"/>
                <a:gd name="T98" fmla="*/ 218 w 259"/>
                <a:gd name="T99" fmla="*/ 134 h 372"/>
                <a:gd name="T100" fmla="*/ 175 w 259"/>
                <a:gd name="T101" fmla="*/ 148 h 372"/>
                <a:gd name="T102" fmla="*/ 134 w 259"/>
                <a:gd name="T103" fmla="*/ 180 h 372"/>
                <a:gd name="T104" fmla="*/ 73 w 259"/>
                <a:gd name="T105" fmla="*/ 22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372">
                  <a:moveTo>
                    <a:pt x="125" y="16"/>
                  </a:moveTo>
                  <a:lnTo>
                    <a:pt x="126" y="11"/>
                  </a:lnTo>
                  <a:lnTo>
                    <a:pt x="127" y="7"/>
                  </a:lnTo>
                  <a:lnTo>
                    <a:pt x="125" y="3"/>
                  </a:lnTo>
                  <a:lnTo>
                    <a:pt x="119" y="0"/>
                  </a:lnTo>
                  <a:lnTo>
                    <a:pt x="106" y="0"/>
                  </a:lnTo>
                  <a:lnTo>
                    <a:pt x="86" y="2"/>
                  </a:lnTo>
                  <a:lnTo>
                    <a:pt x="66" y="4"/>
                  </a:lnTo>
                  <a:lnTo>
                    <a:pt x="51" y="5"/>
                  </a:lnTo>
                  <a:lnTo>
                    <a:pt x="44" y="7"/>
                  </a:lnTo>
                  <a:lnTo>
                    <a:pt x="40" y="17"/>
                  </a:lnTo>
                  <a:lnTo>
                    <a:pt x="44" y="24"/>
                  </a:lnTo>
                  <a:lnTo>
                    <a:pt x="53" y="25"/>
                  </a:lnTo>
                  <a:lnTo>
                    <a:pt x="68" y="25"/>
                  </a:lnTo>
                  <a:lnTo>
                    <a:pt x="76" y="27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6" y="44"/>
                  </a:lnTo>
                  <a:lnTo>
                    <a:pt x="2" y="343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4" y="366"/>
                  </a:lnTo>
                  <a:lnTo>
                    <a:pt x="18" y="372"/>
                  </a:lnTo>
                  <a:lnTo>
                    <a:pt x="34" y="365"/>
                  </a:lnTo>
                  <a:lnTo>
                    <a:pt x="42" y="350"/>
                  </a:lnTo>
                  <a:lnTo>
                    <a:pt x="43" y="345"/>
                  </a:lnTo>
                  <a:lnTo>
                    <a:pt x="46" y="334"/>
                  </a:lnTo>
                  <a:lnTo>
                    <a:pt x="50" y="318"/>
                  </a:lnTo>
                  <a:lnTo>
                    <a:pt x="54" y="300"/>
                  </a:lnTo>
                  <a:lnTo>
                    <a:pt x="59" y="282"/>
                  </a:lnTo>
                  <a:lnTo>
                    <a:pt x="63" y="266"/>
                  </a:lnTo>
                  <a:lnTo>
                    <a:pt x="66" y="253"/>
                  </a:lnTo>
                  <a:lnTo>
                    <a:pt x="68" y="247"/>
                  </a:lnTo>
                  <a:lnTo>
                    <a:pt x="94" y="252"/>
                  </a:lnTo>
                  <a:lnTo>
                    <a:pt x="115" y="260"/>
                  </a:lnTo>
                  <a:lnTo>
                    <a:pt x="130" y="272"/>
                  </a:lnTo>
                  <a:lnTo>
                    <a:pt x="135" y="290"/>
                  </a:lnTo>
                  <a:lnTo>
                    <a:pt x="134" y="301"/>
                  </a:lnTo>
                  <a:lnTo>
                    <a:pt x="132" y="310"/>
                  </a:lnTo>
                  <a:lnTo>
                    <a:pt x="132" y="317"/>
                  </a:lnTo>
                  <a:lnTo>
                    <a:pt x="137" y="342"/>
                  </a:lnTo>
                  <a:lnTo>
                    <a:pt x="150" y="359"/>
                  </a:lnTo>
                  <a:lnTo>
                    <a:pt x="168" y="368"/>
                  </a:lnTo>
                  <a:lnTo>
                    <a:pt x="188" y="372"/>
                  </a:lnTo>
                  <a:lnTo>
                    <a:pt x="205" y="368"/>
                  </a:lnTo>
                  <a:lnTo>
                    <a:pt x="220" y="359"/>
                  </a:lnTo>
                  <a:lnTo>
                    <a:pt x="232" y="346"/>
                  </a:lnTo>
                  <a:lnTo>
                    <a:pt x="241" y="332"/>
                  </a:lnTo>
                  <a:lnTo>
                    <a:pt x="247" y="317"/>
                  </a:lnTo>
                  <a:lnTo>
                    <a:pt x="251" y="304"/>
                  </a:lnTo>
                  <a:lnTo>
                    <a:pt x="254" y="294"/>
                  </a:lnTo>
                  <a:lnTo>
                    <a:pt x="255" y="291"/>
                  </a:lnTo>
                  <a:lnTo>
                    <a:pt x="251" y="285"/>
                  </a:lnTo>
                  <a:lnTo>
                    <a:pt x="246" y="284"/>
                  </a:lnTo>
                  <a:lnTo>
                    <a:pt x="239" y="287"/>
                  </a:lnTo>
                  <a:lnTo>
                    <a:pt x="236" y="297"/>
                  </a:lnTo>
                  <a:lnTo>
                    <a:pt x="229" y="316"/>
                  </a:lnTo>
                  <a:lnTo>
                    <a:pt x="220" y="335"/>
                  </a:lnTo>
                  <a:lnTo>
                    <a:pt x="207" y="351"/>
                  </a:lnTo>
                  <a:lnTo>
                    <a:pt x="189" y="357"/>
                  </a:lnTo>
                  <a:lnTo>
                    <a:pt x="180" y="355"/>
                  </a:lnTo>
                  <a:lnTo>
                    <a:pt x="175" y="349"/>
                  </a:lnTo>
                  <a:lnTo>
                    <a:pt x="172" y="340"/>
                  </a:lnTo>
                  <a:lnTo>
                    <a:pt x="171" y="329"/>
                  </a:lnTo>
                  <a:lnTo>
                    <a:pt x="171" y="319"/>
                  </a:lnTo>
                  <a:lnTo>
                    <a:pt x="174" y="306"/>
                  </a:lnTo>
                  <a:lnTo>
                    <a:pt x="176" y="299"/>
                  </a:lnTo>
                  <a:lnTo>
                    <a:pt x="177" y="289"/>
                  </a:lnTo>
                  <a:lnTo>
                    <a:pt x="174" y="274"/>
                  </a:lnTo>
                  <a:lnTo>
                    <a:pt x="166" y="261"/>
                  </a:lnTo>
                  <a:lnTo>
                    <a:pt x="156" y="251"/>
                  </a:lnTo>
                  <a:lnTo>
                    <a:pt x="142" y="244"/>
                  </a:lnTo>
                  <a:lnTo>
                    <a:pt x="128" y="239"/>
                  </a:lnTo>
                  <a:lnTo>
                    <a:pt x="114" y="236"/>
                  </a:lnTo>
                  <a:lnTo>
                    <a:pt x="101" y="234"/>
                  </a:lnTo>
                  <a:lnTo>
                    <a:pt x="91" y="233"/>
                  </a:lnTo>
                  <a:lnTo>
                    <a:pt x="103" y="225"/>
                  </a:lnTo>
                  <a:lnTo>
                    <a:pt x="116" y="215"/>
                  </a:lnTo>
                  <a:lnTo>
                    <a:pt x="126" y="206"/>
                  </a:lnTo>
                  <a:lnTo>
                    <a:pt x="135" y="198"/>
                  </a:lnTo>
                  <a:lnTo>
                    <a:pt x="155" y="180"/>
                  </a:lnTo>
                  <a:lnTo>
                    <a:pt x="175" y="164"/>
                  </a:lnTo>
                  <a:lnTo>
                    <a:pt x="196" y="153"/>
                  </a:lnTo>
                  <a:lnTo>
                    <a:pt x="218" y="148"/>
                  </a:lnTo>
                  <a:lnTo>
                    <a:pt x="227" y="150"/>
                  </a:lnTo>
                  <a:lnTo>
                    <a:pt x="235" y="155"/>
                  </a:lnTo>
                  <a:lnTo>
                    <a:pt x="222" y="160"/>
                  </a:lnTo>
                  <a:lnTo>
                    <a:pt x="213" y="168"/>
                  </a:lnTo>
                  <a:lnTo>
                    <a:pt x="209" y="177"/>
                  </a:lnTo>
                  <a:lnTo>
                    <a:pt x="208" y="185"/>
                  </a:lnTo>
                  <a:lnTo>
                    <a:pt x="214" y="199"/>
                  </a:lnTo>
                  <a:lnTo>
                    <a:pt x="229" y="204"/>
                  </a:lnTo>
                  <a:lnTo>
                    <a:pt x="240" y="202"/>
                  </a:lnTo>
                  <a:lnTo>
                    <a:pt x="249" y="196"/>
                  </a:lnTo>
                  <a:lnTo>
                    <a:pt x="256" y="185"/>
                  </a:lnTo>
                  <a:lnTo>
                    <a:pt x="259" y="170"/>
                  </a:lnTo>
                  <a:lnTo>
                    <a:pt x="257" y="157"/>
                  </a:lnTo>
                  <a:lnTo>
                    <a:pt x="249" y="145"/>
                  </a:lnTo>
                  <a:lnTo>
                    <a:pt x="237" y="137"/>
                  </a:lnTo>
                  <a:lnTo>
                    <a:pt x="218" y="134"/>
                  </a:lnTo>
                  <a:lnTo>
                    <a:pt x="196" y="137"/>
                  </a:lnTo>
                  <a:lnTo>
                    <a:pt x="175" y="148"/>
                  </a:lnTo>
                  <a:lnTo>
                    <a:pt x="154" y="162"/>
                  </a:lnTo>
                  <a:lnTo>
                    <a:pt x="134" y="180"/>
                  </a:lnTo>
                  <a:lnTo>
                    <a:pt x="103" y="208"/>
                  </a:lnTo>
                  <a:lnTo>
                    <a:pt x="73" y="226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3565" y="385"/>
              <a:ext cx="375" cy="342"/>
            </a:xfrm>
            <a:custGeom>
              <a:avLst/>
              <a:gdLst>
                <a:gd name="T0" fmla="*/ 232 w 375"/>
                <a:gd name="T1" fmla="*/ 96 h 342"/>
                <a:gd name="T2" fmla="*/ 241 w 375"/>
                <a:gd name="T3" fmla="*/ 69 h 342"/>
                <a:gd name="T4" fmla="*/ 258 w 375"/>
                <a:gd name="T5" fmla="*/ 40 h 342"/>
                <a:gd name="T6" fmla="*/ 286 w 375"/>
                <a:gd name="T7" fmla="*/ 19 h 342"/>
                <a:gd name="T8" fmla="*/ 309 w 375"/>
                <a:gd name="T9" fmla="*/ 17 h 342"/>
                <a:gd name="T10" fmla="*/ 330 w 375"/>
                <a:gd name="T11" fmla="*/ 21 h 342"/>
                <a:gd name="T12" fmla="*/ 327 w 375"/>
                <a:gd name="T13" fmla="*/ 32 h 342"/>
                <a:gd name="T14" fmla="*/ 308 w 375"/>
                <a:gd name="T15" fmla="*/ 54 h 342"/>
                <a:gd name="T16" fmla="*/ 307 w 375"/>
                <a:gd name="T17" fmla="*/ 76 h 342"/>
                <a:gd name="T18" fmla="*/ 321 w 375"/>
                <a:gd name="T19" fmla="*/ 91 h 342"/>
                <a:gd name="T20" fmla="*/ 347 w 375"/>
                <a:gd name="T21" fmla="*/ 91 h 342"/>
                <a:gd name="T22" fmla="*/ 371 w 375"/>
                <a:gd name="T23" fmla="*/ 69 h 342"/>
                <a:gd name="T24" fmla="*/ 368 w 375"/>
                <a:gd name="T25" fmla="*/ 26 h 342"/>
                <a:gd name="T26" fmla="*/ 327 w 375"/>
                <a:gd name="T27" fmla="*/ 2 h 342"/>
                <a:gd name="T28" fmla="*/ 275 w 375"/>
                <a:gd name="T29" fmla="*/ 6 h 342"/>
                <a:gd name="T30" fmla="*/ 236 w 375"/>
                <a:gd name="T31" fmla="*/ 41 h 342"/>
                <a:gd name="T32" fmla="*/ 208 w 375"/>
                <a:gd name="T33" fmla="*/ 27 h 342"/>
                <a:gd name="T34" fmla="*/ 164 w 375"/>
                <a:gd name="T35" fmla="*/ 2 h 342"/>
                <a:gd name="T36" fmla="*/ 92 w 375"/>
                <a:gd name="T37" fmla="*/ 15 h 342"/>
                <a:gd name="T38" fmla="*/ 31 w 375"/>
                <a:gd name="T39" fmla="*/ 90 h 342"/>
                <a:gd name="T40" fmla="*/ 27 w 375"/>
                <a:gd name="T41" fmla="*/ 123 h 342"/>
                <a:gd name="T42" fmla="*/ 39 w 375"/>
                <a:gd name="T43" fmla="*/ 122 h 342"/>
                <a:gd name="T44" fmla="*/ 53 w 375"/>
                <a:gd name="T45" fmla="*/ 88 h 342"/>
                <a:gd name="T46" fmla="*/ 78 w 375"/>
                <a:gd name="T47" fmla="*/ 49 h 342"/>
                <a:gd name="T48" fmla="*/ 106 w 375"/>
                <a:gd name="T49" fmla="*/ 27 h 342"/>
                <a:gd name="T50" fmla="*/ 132 w 375"/>
                <a:gd name="T51" fmla="*/ 17 h 342"/>
                <a:gd name="T52" fmla="*/ 155 w 375"/>
                <a:gd name="T53" fmla="*/ 18 h 342"/>
                <a:gd name="T54" fmla="*/ 179 w 375"/>
                <a:gd name="T55" fmla="*/ 41 h 342"/>
                <a:gd name="T56" fmla="*/ 181 w 375"/>
                <a:gd name="T57" fmla="*/ 90 h 342"/>
                <a:gd name="T58" fmla="*/ 161 w 375"/>
                <a:gd name="T59" fmla="*/ 177 h 342"/>
                <a:gd name="T60" fmla="*/ 131 w 375"/>
                <a:gd name="T61" fmla="*/ 278 h 342"/>
                <a:gd name="T62" fmla="*/ 95 w 375"/>
                <a:gd name="T63" fmla="*/ 319 h 342"/>
                <a:gd name="T64" fmla="*/ 66 w 375"/>
                <a:gd name="T65" fmla="*/ 325 h 342"/>
                <a:gd name="T66" fmla="*/ 45 w 375"/>
                <a:gd name="T67" fmla="*/ 321 h 342"/>
                <a:gd name="T68" fmla="*/ 47 w 375"/>
                <a:gd name="T69" fmla="*/ 310 h 342"/>
                <a:gd name="T70" fmla="*/ 66 w 375"/>
                <a:gd name="T71" fmla="*/ 289 h 342"/>
                <a:gd name="T72" fmla="*/ 66 w 375"/>
                <a:gd name="T73" fmla="*/ 262 h 342"/>
                <a:gd name="T74" fmla="*/ 50 w 375"/>
                <a:gd name="T75" fmla="*/ 249 h 342"/>
                <a:gd name="T76" fmla="*/ 25 w 375"/>
                <a:gd name="T77" fmla="*/ 251 h 342"/>
                <a:gd name="T78" fmla="*/ 3 w 375"/>
                <a:gd name="T79" fmla="*/ 275 h 342"/>
                <a:gd name="T80" fmla="*/ 6 w 375"/>
                <a:gd name="T81" fmla="*/ 314 h 342"/>
                <a:gd name="T82" fmla="*/ 45 w 375"/>
                <a:gd name="T83" fmla="*/ 339 h 342"/>
                <a:gd name="T84" fmla="*/ 88 w 375"/>
                <a:gd name="T85" fmla="*/ 339 h 342"/>
                <a:gd name="T86" fmla="*/ 117 w 375"/>
                <a:gd name="T87" fmla="*/ 325 h 342"/>
                <a:gd name="T88" fmla="*/ 137 w 375"/>
                <a:gd name="T89" fmla="*/ 304 h 342"/>
                <a:gd name="T90" fmla="*/ 147 w 375"/>
                <a:gd name="T91" fmla="*/ 288 h 342"/>
                <a:gd name="T92" fmla="*/ 160 w 375"/>
                <a:gd name="T93" fmla="*/ 305 h 342"/>
                <a:gd name="T94" fmla="*/ 200 w 375"/>
                <a:gd name="T95" fmla="*/ 337 h 342"/>
                <a:gd name="T96" fmla="*/ 283 w 375"/>
                <a:gd name="T97" fmla="*/ 326 h 342"/>
                <a:gd name="T98" fmla="*/ 344 w 375"/>
                <a:gd name="T99" fmla="*/ 251 h 342"/>
                <a:gd name="T100" fmla="*/ 348 w 375"/>
                <a:gd name="T101" fmla="*/ 219 h 342"/>
                <a:gd name="T102" fmla="*/ 336 w 375"/>
                <a:gd name="T103" fmla="*/ 220 h 342"/>
                <a:gd name="T104" fmla="*/ 322 w 375"/>
                <a:gd name="T105" fmla="*/ 254 h 342"/>
                <a:gd name="T106" fmla="*/ 296 w 375"/>
                <a:gd name="T107" fmla="*/ 293 h 342"/>
                <a:gd name="T108" fmla="*/ 268 w 375"/>
                <a:gd name="T109" fmla="*/ 315 h 342"/>
                <a:gd name="T110" fmla="*/ 243 w 375"/>
                <a:gd name="T111" fmla="*/ 324 h 342"/>
                <a:gd name="T112" fmla="*/ 213 w 375"/>
                <a:gd name="T113" fmla="*/ 321 h 342"/>
                <a:gd name="T114" fmla="*/ 193 w 375"/>
                <a:gd name="T115" fmla="*/ 294 h 342"/>
                <a:gd name="T116" fmla="*/ 192 w 375"/>
                <a:gd name="T117" fmla="*/ 263 h 342"/>
                <a:gd name="T118" fmla="*/ 198 w 375"/>
                <a:gd name="T119" fmla="*/ 231 h 342"/>
                <a:gd name="T120" fmla="*/ 230 w 375"/>
                <a:gd name="T121" fmla="*/ 10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342">
                  <a:moveTo>
                    <a:pt x="230" y="106"/>
                  </a:moveTo>
                  <a:lnTo>
                    <a:pt x="232" y="96"/>
                  </a:lnTo>
                  <a:lnTo>
                    <a:pt x="236" y="83"/>
                  </a:lnTo>
                  <a:lnTo>
                    <a:pt x="241" y="69"/>
                  </a:lnTo>
                  <a:lnTo>
                    <a:pt x="249" y="54"/>
                  </a:lnTo>
                  <a:lnTo>
                    <a:pt x="258" y="40"/>
                  </a:lnTo>
                  <a:lnTo>
                    <a:pt x="271" y="28"/>
                  </a:lnTo>
                  <a:lnTo>
                    <a:pt x="286" y="19"/>
                  </a:lnTo>
                  <a:lnTo>
                    <a:pt x="304" y="17"/>
                  </a:lnTo>
                  <a:lnTo>
                    <a:pt x="309" y="17"/>
                  </a:lnTo>
                  <a:lnTo>
                    <a:pt x="318" y="18"/>
                  </a:lnTo>
                  <a:lnTo>
                    <a:pt x="330" y="21"/>
                  </a:lnTo>
                  <a:lnTo>
                    <a:pt x="342" y="26"/>
                  </a:lnTo>
                  <a:lnTo>
                    <a:pt x="327" y="32"/>
                  </a:lnTo>
                  <a:lnTo>
                    <a:pt x="316" y="41"/>
                  </a:lnTo>
                  <a:lnTo>
                    <a:pt x="308" y="54"/>
                  </a:lnTo>
                  <a:lnTo>
                    <a:pt x="306" y="67"/>
                  </a:lnTo>
                  <a:lnTo>
                    <a:pt x="307" y="76"/>
                  </a:lnTo>
                  <a:lnTo>
                    <a:pt x="312" y="85"/>
                  </a:lnTo>
                  <a:lnTo>
                    <a:pt x="321" y="91"/>
                  </a:lnTo>
                  <a:lnTo>
                    <a:pt x="334" y="93"/>
                  </a:lnTo>
                  <a:lnTo>
                    <a:pt x="347" y="91"/>
                  </a:lnTo>
                  <a:lnTo>
                    <a:pt x="361" y="83"/>
                  </a:lnTo>
                  <a:lnTo>
                    <a:pt x="371" y="69"/>
                  </a:lnTo>
                  <a:lnTo>
                    <a:pt x="375" y="50"/>
                  </a:lnTo>
                  <a:lnTo>
                    <a:pt x="368" y="26"/>
                  </a:lnTo>
                  <a:lnTo>
                    <a:pt x="350" y="10"/>
                  </a:lnTo>
                  <a:lnTo>
                    <a:pt x="327" y="2"/>
                  </a:lnTo>
                  <a:lnTo>
                    <a:pt x="305" y="0"/>
                  </a:lnTo>
                  <a:lnTo>
                    <a:pt x="275" y="6"/>
                  </a:lnTo>
                  <a:lnTo>
                    <a:pt x="252" y="22"/>
                  </a:lnTo>
                  <a:lnTo>
                    <a:pt x="236" y="41"/>
                  </a:lnTo>
                  <a:lnTo>
                    <a:pt x="226" y="57"/>
                  </a:lnTo>
                  <a:lnTo>
                    <a:pt x="208" y="27"/>
                  </a:lnTo>
                  <a:lnTo>
                    <a:pt x="186" y="10"/>
                  </a:lnTo>
                  <a:lnTo>
                    <a:pt x="164" y="2"/>
                  </a:lnTo>
                  <a:lnTo>
                    <a:pt x="145" y="0"/>
                  </a:lnTo>
                  <a:lnTo>
                    <a:pt x="92" y="15"/>
                  </a:lnTo>
                  <a:lnTo>
                    <a:pt x="54" y="51"/>
                  </a:lnTo>
                  <a:lnTo>
                    <a:pt x="31" y="90"/>
                  </a:lnTo>
                  <a:lnTo>
                    <a:pt x="23" y="116"/>
                  </a:lnTo>
                  <a:lnTo>
                    <a:pt x="27" y="123"/>
                  </a:lnTo>
                  <a:lnTo>
                    <a:pt x="32" y="124"/>
                  </a:lnTo>
                  <a:lnTo>
                    <a:pt x="39" y="122"/>
                  </a:lnTo>
                  <a:lnTo>
                    <a:pt x="42" y="115"/>
                  </a:lnTo>
                  <a:lnTo>
                    <a:pt x="53" y="88"/>
                  </a:lnTo>
                  <a:lnTo>
                    <a:pt x="65" y="66"/>
                  </a:lnTo>
                  <a:lnTo>
                    <a:pt x="78" y="49"/>
                  </a:lnTo>
                  <a:lnTo>
                    <a:pt x="92" y="36"/>
                  </a:lnTo>
                  <a:lnTo>
                    <a:pt x="106" y="27"/>
                  </a:lnTo>
                  <a:lnTo>
                    <a:pt x="120" y="21"/>
                  </a:lnTo>
                  <a:lnTo>
                    <a:pt x="132" y="17"/>
                  </a:lnTo>
                  <a:lnTo>
                    <a:pt x="143" y="17"/>
                  </a:lnTo>
                  <a:lnTo>
                    <a:pt x="155" y="18"/>
                  </a:lnTo>
                  <a:lnTo>
                    <a:pt x="168" y="25"/>
                  </a:lnTo>
                  <a:lnTo>
                    <a:pt x="179" y="41"/>
                  </a:lnTo>
                  <a:lnTo>
                    <a:pt x="184" y="67"/>
                  </a:lnTo>
                  <a:lnTo>
                    <a:pt x="181" y="90"/>
                  </a:lnTo>
                  <a:lnTo>
                    <a:pt x="174" y="126"/>
                  </a:lnTo>
                  <a:lnTo>
                    <a:pt x="161" y="177"/>
                  </a:lnTo>
                  <a:lnTo>
                    <a:pt x="143" y="247"/>
                  </a:lnTo>
                  <a:lnTo>
                    <a:pt x="131" y="278"/>
                  </a:lnTo>
                  <a:lnTo>
                    <a:pt x="115" y="303"/>
                  </a:lnTo>
                  <a:lnTo>
                    <a:pt x="95" y="319"/>
                  </a:lnTo>
                  <a:lnTo>
                    <a:pt x="71" y="325"/>
                  </a:lnTo>
                  <a:lnTo>
                    <a:pt x="66" y="325"/>
                  </a:lnTo>
                  <a:lnTo>
                    <a:pt x="57" y="324"/>
                  </a:lnTo>
                  <a:lnTo>
                    <a:pt x="45" y="321"/>
                  </a:lnTo>
                  <a:lnTo>
                    <a:pt x="34" y="315"/>
                  </a:lnTo>
                  <a:lnTo>
                    <a:pt x="47" y="310"/>
                  </a:lnTo>
                  <a:lnTo>
                    <a:pt x="58" y="301"/>
                  </a:lnTo>
                  <a:lnTo>
                    <a:pt x="66" y="289"/>
                  </a:lnTo>
                  <a:lnTo>
                    <a:pt x="69" y="275"/>
                  </a:lnTo>
                  <a:lnTo>
                    <a:pt x="66" y="262"/>
                  </a:lnTo>
                  <a:lnTo>
                    <a:pt x="59" y="254"/>
                  </a:lnTo>
                  <a:lnTo>
                    <a:pt x="50" y="249"/>
                  </a:lnTo>
                  <a:lnTo>
                    <a:pt x="41" y="248"/>
                  </a:lnTo>
                  <a:lnTo>
                    <a:pt x="25" y="251"/>
                  </a:lnTo>
                  <a:lnTo>
                    <a:pt x="12" y="261"/>
                  </a:lnTo>
                  <a:lnTo>
                    <a:pt x="3" y="275"/>
                  </a:lnTo>
                  <a:lnTo>
                    <a:pt x="0" y="292"/>
                  </a:lnTo>
                  <a:lnTo>
                    <a:pt x="6" y="314"/>
                  </a:lnTo>
                  <a:lnTo>
                    <a:pt x="23" y="330"/>
                  </a:lnTo>
                  <a:lnTo>
                    <a:pt x="45" y="339"/>
                  </a:lnTo>
                  <a:lnTo>
                    <a:pt x="71" y="342"/>
                  </a:lnTo>
                  <a:lnTo>
                    <a:pt x="88" y="339"/>
                  </a:lnTo>
                  <a:lnTo>
                    <a:pt x="104" y="333"/>
                  </a:lnTo>
                  <a:lnTo>
                    <a:pt x="117" y="325"/>
                  </a:lnTo>
                  <a:lnTo>
                    <a:pt x="128" y="315"/>
                  </a:lnTo>
                  <a:lnTo>
                    <a:pt x="137" y="304"/>
                  </a:lnTo>
                  <a:lnTo>
                    <a:pt x="143" y="295"/>
                  </a:lnTo>
                  <a:lnTo>
                    <a:pt x="147" y="288"/>
                  </a:lnTo>
                  <a:lnTo>
                    <a:pt x="150" y="284"/>
                  </a:lnTo>
                  <a:lnTo>
                    <a:pt x="160" y="305"/>
                  </a:lnTo>
                  <a:lnTo>
                    <a:pt x="177" y="324"/>
                  </a:lnTo>
                  <a:lnTo>
                    <a:pt x="200" y="337"/>
                  </a:lnTo>
                  <a:lnTo>
                    <a:pt x="231" y="342"/>
                  </a:lnTo>
                  <a:lnTo>
                    <a:pt x="283" y="326"/>
                  </a:lnTo>
                  <a:lnTo>
                    <a:pt x="320" y="291"/>
                  </a:lnTo>
                  <a:lnTo>
                    <a:pt x="344" y="251"/>
                  </a:lnTo>
                  <a:lnTo>
                    <a:pt x="351" y="225"/>
                  </a:lnTo>
                  <a:lnTo>
                    <a:pt x="348" y="219"/>
                  </a:lnTo>
                  <a:lnTo>
                    <a:pt x="342" y="218"/>
                  </a:lnTo>
                  <a:lnTo>
                    <a:pt x="336" y="220"/>
                  </a:lnTo>
                  <a:lnTo>
                    <a:pt x="333" y="226"/>
                  </a:lnTo>
                  <a:lnTo>
                    <a:pt x="322" y="254"/>
                  </a:lnTo>
                  <a:lnTo>
                    <a:pt x="310" y="276"/>
                  </a:lnTo>
                  <a:lnTo>
                    <a:pt x="296" y="293"/>
                  </a:lnTo>
                  <a:lnTo>
                    <a:pt x="282" y="306"/>
                  </a:lnTo>
                  <a:lnTo>
                    <a:pt x="268" y="315"/>
                  </a:lnTo>
                  <a:lnTo>
                    <a:pt x="255" y="321"/>
                  </a:lnTo>
                  <a:lnTo>
                    <a:pt x="243" y="324"/>
                  </a:lnTo>
                  <a:lnTo>
                    <a:pt x="233" y="325"/>
                  </a:lnTo>
                  <a:lnTo>
                    <a:pt x="213" y="321"/>
                  </a:lnTo>
                  <a:lnTo>
                    <a:pt x="201" y="309"/>
                  </a:lnTo>
                  <a:lnTo>
                    <a:pt x="193" y="294"/>
                  </a:lnTo>
                  <a:lnTo>
                    <a:pt x="191" y="275"/>
                  </a:lnTo>
                  <a:lnTo>
                    <a:pt x="192" y="263"/>
                  </a:lnTo>
                  <a:lnTo>
                    <a:pt x="194" y="248"/>
                  </a:lnTo>
                  <a:lnTo>
                    <a:pt x="198" y="231"/>
                  </a:lnTo>
                  <a:lnTo>
                    <a:pt x="204" y="209"/>
                  </a:lnTo>
                  <a:lnTo>
                    <a:pt x="23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ChangeAspect="1"/>
            </p:cNvSpPr>
            <p:nvPr/>
          </p:nvSpPr>
          <p:spPr bwMode="auto">
            <a:xfrm>
              <a:off x="4013" y="465"/>
              <a:ext cx="260" cy="372"/>
            </a:xfrm>
            <a:custGeom>
              <a:avLst/>
              <a:gdLst>
                <a:gd name="T0" fmla="*/ 127 w 260"/>
                <a:gd name="T1" fmla="*/ 11 h 372"/>
                <a:gd name="T2" fmla="*/ 126 w 260"/>
                <a:gd name="T3" fmla="*/ 3 h 372"/>
                <a:gd name="T4" fmla="*/ 106 w 260"/>
                <a:gd name="T5" fmla="*/ 0 h 372"/>
                <a:gd name="T6" fmla="*/ 67 w 260"/>
                <a:gd name="T7" fmla="*/ 4 h 372"/>
                <a:gd name="T8" fmla="*/ 44 w 260"/>
                <a:gd name="T9" fmla="*/ 7 h 372"/>
                <a:gd name="T10" fmla="*/ 45 w 260"/>
                <a:gd name="T11" fmla="*/ 24 h 372"/>
                <a:gd name="T12" fmla="*/ 68 w 260"/>
                <a:gd name="T13" fmla="*/ 25 h 372"/>
                <a:gd name="T14" fmla="*/ 79 w 260"/>
                <a:gd name="T15" fmla="*/ 30 h 372"/>
                <a:gd name="T16" fmla="*/ 77 w 260"/>
                <a:gd name="T17" fmla="*/ 44 h 372"/>
                <a:gd name="T18" fmla="*/ 0 w 260"/>
                <a:gd name="T19" fmla="*/ 352 h 372"/>
                <a:gd name="T20" fmla="*/ 5 w 260"/>
                <a:gd name="T21" fmla="*/ 366 h 372"/>
                <a:gd name="T22" fmla="*/ 34 w 260"/>
                <a:gd name="T23" fmla="*/ 365 h 372"/>
                <a:gd name="T24" fmla="*/ 44 w 260"/>
                <a:gd name="T25" fmla="*/ 345 h 372"/>
                <a:gd name="T26" fmla="*/ 50 w 260"/>
                <a:gd name="T27" fmla="*/ 318 h 372"/>
                <a:gd name="T28" fmla="*/ 59 w 260"/>
                <a:gd name="T29" fmla="*/ 282 h 372"/>
                <a:gd name="T30" fmla="*/ 67 w 260"/>
                <a:gd name="T31" fmla="*/ 253 h 372"/>
                <a:gd name="T32" fmla="*/ 94 w 260"/>
                <a:gd name="T33" fmla="*/ 252 h 372"/>
                <a:gd name="T34" fmla="*/ 130 w 260"/>
                <a:gd name="T35" fmla="*/ 272 h 372"/>
                <a:gd name="T36" fmla="*/ 135 w 260"/>
                <a:gd name="T37" fmla="*/ 301 h 372"/>
                <a:gd name="T38" fmla="*/ 133 w 260"/>
                <a:gd name="T39" fmla="*/ 317 h 372"/>
                <a:gd name="T40" fmla="*/ 151 w 260"/>
                <a:gd name="T41" fmla="*/ 359 h 372"/>
                <a:gd name="T42" fmla="*/ 188 w 260"/>
                <a:gd name="T43" fmla="*/ 372 h 372"/>
                <a:gd name="T44" fmla="*/ 221 w 260"/>
                <a:gd name="T45" fmla="*/ 359 h 372"/>
                <a:gd name="T46" fmla="*/ 241 w 260"/>
                <a:gd name="T47" fmla="*/ 332 h 372"/>
                <a:gd name="T48" fmla="*/ 252 w 260"/>
                <a:gd name="T49" fmla="*/ 304 h 372"/>
                <a:gd name="T50" fmla="*/ 256 w 260"/>
                <a:gd name="T51" fmla="*/ 291 h 372"/>
                <a:gd name="T52" fmla="*/ 247 w 260"/>
                <a:gd name="T53" fmla="*/ 284 h 372"/>
                <a:gd name="T54" fmla="*/ 236 w 260"/>
                <a:gd name="T55" fmla="*/ 297 h 372"/>
                <a:gd name="T56" fmla="*/ 221 w 260"/>
                <a:gd name="T57" fmla="*/ 335 h 372"/>
                <a:gd name="T58" fmla="*/ 190 w 260"/>
                <a:gd name="T59" fmla="*/ 357 h 372"/>
                <a:gd name="T60" fmla="*/ 176 w 260"/>
                <a:gd name="T61" fmla="*/ 349 h 372"/>
                <a:gd name="T62" fmla="*/ 172 w 260"/>
                <a:gd name="T63" fmla="*/ 329 h 372"/>
                <a:gd name="T64" fmla="*/ 175 w 260"/>
                <a:gd name="T65" fmla="*/ 306 h 372"/>
                <a:gd name="T66" fmla="*/ 178 w 260"/>
                <a:gd name="T67" fmla="*/ 289 h 372"/>
                <a:gd name="T68" fmla="*/ 167 w 260"/>
                <a:gd name="T69" fmla="*/ 261 h 372"/>
                <a:gd name="T70" fmla="*/ 143 w 260"/>
                <a:gd name="T71" fmla="*/ 244 h 372"/>
                <a:gd name="T72" fmla="*/ 115 w 260"/>
                <a:gd name="T73" fmla="*/ 236 h 372"/>
                <a:gd name="T74" fmla="*/ 92 w 260"/>
                <a:gd name="T75" fmla="*/ 233 h 372"/>
                <a:gd name="T76" fmla="*/ 116 w 260"/>
                <a:gd name="T77" fmla="*/ 215 h 372"/>
                <a:gd name="T78" fmla="*/ 136 w 260"/>
                <a:gd name="T79" fmla="*/ 198 h 372"/>
                <a:gd name="T80" fmla="*/ 176 w 260"/>
                <a:gd name="T81" fmla="*/ 164 h 372"/>
                <a:gd name="T82" fmla="*/ 219 w 260"/>
                <a:gd name="T83" fmla="*/ 148 h 372"/>
                <a:gd name="T84" fmla="*/ 236 w 260"/>
                <a:gd name="T85" fmla="*/ 155 h 372"/>
                <a:gd name="T86" fmla="*/ 214 w 260"/>
                <a:gd name="T87" fmla="*/ 168 h 372"/>
                <a:gd name="T88" fmla="*/ 209 w 260"/>
                <a:gd name="T89" fmla="*/ 185 h 372"/>
                <a:gd name="T90" fmla="*/ 230 w 260"/>
                <a:gd name="T91" fmla="*/ 204 h 372"/>
                <a:gd name="T92" fmla="*/ 250 w 260"/>
                <a:gd name="T93" fmla="*/ 196 h 372"/>
                <a:gd name="T94" fmla="*/ 260 w 260"/>
                <a:gd name="T95" fmla="*/ 170 h 372"/>
                <a:gd name="T96" fmla="*/ 250 w 260"/>
                <a:gd name="T97" fmla="*/ 145 h 372"/>
                <a:gd name="T98" fmla="*/ 219 w 260"/>
                <a:gd name="T99" fmla="*/ 134 h 372"/>
                <a:gd name="T100" fmla="*/ 176 w 260"/>
                <a:gd name="T101" fmla="*/ 148 h 372"/>
                <a:gd name="T102" fmla="*/ 135 w 260"/>
                <a:gd name="T103" fmla="*/ 180 h 372"/>
                <a:gd name="T104" fmla="*/ 74 w 260"/>
                <a:gd name="T105" fmla="*/ 22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" h="372">
                  <a:moveTo>
                    <a:pt x="126" y="16"/>
                  </a:moveTo>
                  <a:lnTo>
                    <a:pt x="127" y="11"/>
                  </a:lnTo>
                  <a:lnTo>
                    <a:pt x="128" y="7"/>
                  </a:lnTo>
                  <a:lnTo>
                    <a:pt x="126" y="3"/>
                  </a:lnTo>
                  <a:lnTo>
                    <a:pt x="119" y="0"/>
                  </a:lnTo>
                  <a:lnTo>
                    <a:pt x="106" y="0"/>
                  </a:lnTo>
                  <a:lnTo>
                    <a:pt x="86" y="2"/>
                  </a:lnTo>
                  <a:lnTo>
                    <a:pt x="67" y="4"/>
                  </a:lnTo>
                  <a:lnTo>
                    <a:pt x="52" y="5"/>
                  </a:lnTo>
                  <a:lnTo>
                    <a:pt x="44" y="7"/>
                  </a:lnTo>
                  <a:lnTo>
                    <a:pt x="40" y="17"/>
                  </a:lnTo>
                  <a:lnTo>
                    <a:pt x="45" y="24"/>
                  </a:lnTo>
                  <a:lnTo>
                    <a:pt x="54" y="25"/>
                  </a:lnTo>
                  <a:lnTo>
                    <a:pt x="68" y="25"/>
                  </a:lnTo>
                  <a:lnTo>
                    <a:pt x="76" y="27"/>
                  </a:lnTo>
                  <a:lnTo>
                    <a:pt x="79" y="30"/>
                  </a:lnTo>
                  <a:lnTo>
                    <a:pt x="79" y="33"/>
                  </a:lnTo>
                  <a:lnTo>
                    <a:pt x="77" y="44"/>
                  </a:lnTo>
                  <a:lnTo>
                    <a:pt x="3" y="343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5" y="366"/>
                  </a:lnTo>
                  <a:lnTo>
                    <a:pt x="18" y="372"/>
                  </a:lnTo>
                  <a:lnTo>
                    <a:pt x="34" y="365"/>
                  </a:lnTo>
                  <a:lnTo>
                    <a:pt x="43" y="350"/>
                  </a:lnTo>
                  <a:lnTo>
                    <a:pt x="44" y="345"/>
                  </a:lnTo>
                  <a:lnTo>
                    <a:pt x="46" y="334"/>
                  </a:lnTo>
                  <a:lnTo>
                    <a:pt x="50" y="318"/>
                  </a:lnTo>
                  <a:lnTo>
                    <a:pt x="55" y="300"/>
                  </a:lnTo>
                  <a:lnTo>
                    <a:pt x="59" y="282"/>
                  </a:lnTo>
                  <a:lnTo>
                    <a:pt x="63" y="266"/>
                  </a:lnTo>
                  <a:lnTo>
                    <a:pt x="67" y="253"/>
                  </a:lnTo>
                  <a:lnTo>
                    <a:pt x="68" y="247"/>
                  </a:lnTo>
                  <a:lnTo>
                    <a:pt x="94" y="252"/>
                  </a:lnTo>
                  <a:lnTo>
                    <a:pt x="116" y="260"/>
                  </a:lnTo>
                  <a:lnTo>
                    <a:pt x="130" y="272"/>
                  </a:lnTo>
                  <a:lnTo>
                    <a:pt x="136" y="290"/>
                  </a:lnTo>
                  <a:lnTo>
                    <a:pt x="135" y="301"/>
                  </a:lnTo>
                  <a:lnTo>
                    <a:pt x="133" y="310"/>
                  </a:lnTo>
                  <a:lnTo>
                    <a:pt x="133" y="317"/>
                  </a:lnTo>
                  <a:lnTo>
                    <a:pt x="138" y="342"/>
                  </a:lnTo>
                  <a:lnTo>
                    <a:pt x="151" y="359"/>
                  </a:lnTo>
                  <a:lnTo>
                    <a:pt x="169" y="368"/>
                  </a:lnTo>
                  <a:lnTo>
                    <a:pt x="188" y="372"/>
                  </a:lnTo>
                  <a:lnTo>
                    <a:pt x="206" y="368"/>
                  </a:lnTo>
                  <a:lnTo>
                    <a:pt x="221" y="359"/>
                  </a:lnTo>
                  <a:lnTo>
                    <a:pt x="232" y="346"/>
                  </a:lnTo>
                  <a:lnTo>
                    <a:pt x="241" y="332"/>
                  </a:lnTo>
                  <a:lnTo>
                    <a:pt x="248" y="317"/>
                  </a:lnTo>
                  <a:lnTo>
                    <a:pt x="252" y="304"/>
                  </a:lnTo>
                  <a:lnTo>
                    <a:pt x="255" y="294"/>
                  </a:lnTo>
                  <a:lnTo>
                    <a:pt x="256" y="291"/>
                  </a:lnTo>
                  <a:lnTo>
                    <a:pt x="252" y="285"/>
                  </a:lnTo>
                  <a:lnTo>
                    <a:pt x="247" y="284"/>
                  </a:lnTo>
                  <a:lnTo>
                    <a:pt x="240" y="287"/>
                  </a:lnTo>
                  <a:lnTo>
                    <a:pt x="236" y="297"/>
                  </a:lnTo>
                  <a:lnTo>
                    <a:pt x="230" y="316"/>
                  </a:lnTo>
                  <a:lnTo>
                    <a:pt x="221" y="335"/>
                  </a:lnTo>
                  <a:lnTo>
                    <a:pt x="208" y="351"/>
                  </a:lnTo>
                  <a:lnTo>
                    <a:pt x="190" y="357"/>
                  </a:lnTo>
                  <a:lnTo>
                    <a:pt x="181" y="355"/>
                  </a:lnTo>
                  <a:lnTo>
                    <a:pt x="176" y="349"/>
                  </a:lnTo>
                  <a:lnTo>
                    <a:pt x="173" y="340"/>
                  </a:lnTo>
                  <a:lnTo>
                    <a:pt x="172" y="329"/>
                  </a:lnTo>
                  <a:lnTo>
                    <a:pt x="172" y="319"/>
                  </a:lnTo>
                  <a:lnTo>
                    <a:pt x="175" y="306"/>
                  </a:lnTo>
                  <a:lnTo>
                    <a:pt x="176" y="299"/>
                  </a:lnTo>
                  <a:lnTo>
                    <a:pt x="178" y="289"/>
                  </a:lnTo>
                  <a:lnTo>
                    <a:pt x="175" y="274"/>
                  </a:lnTo>
                  <a:lnTo>
                    <a:pt x="167" y="261"/>
                  </a:lnTo>
                  <a:lnTo>
                    <a:pt x="156" y="251"/>
                  </a:lnTo>
                  <a:lnTo>
                    <a:pt x="143" y="244"/>
                  </a:lnTo>
                  <a:lnTo>
                    <a:pt x="129" y="239"/>
                  </a:lnTo>
                  <a:lnTo>
                    <a:pt x="115" y="236"/>
                  </a:lnTo>
                  <a:lnTo>
                    <a:pt x="102" y="234"/>
                  </a:lnTo>
                  <a:lnTo>
                    <a:pt x="92" y="233"/>
                  </a:lnTo>
                  <a:lnTo>
                    <a:pt x="104" y="225"/>
                  </a:lnTo>
                  <a:lnTo>
                    <a:pt x="116" y="215"/>
                  </a:lnTo>
                  <a:lnTo>
                    <a:pt x="127" y="206"/>
                  </a:lnTo>
                  <a:lnTo>
                    <a:pt x="136" y="198"/>
                  </a:lnTo>
                  <a:lnTo>
                    <a:pt x="156" y="180"/>
                  </a:lnTo>
                  <a:lnTo>
                    <a:pt x="176" y="164"/>
                  </a:lnTo>
                  <a:lnTo>
                    <a:pt x="197" y="153"/>
                  </a:lnTo>
                  <a:lnTo>
                    <a:pt x="219" y="148"/>
                  </a:lnTo>
                  <a:lnTo>
                    <a:pt x="228" y="150"/>
                  </a:lnTo>
                  <a:lnTo>
                    <a:pt x="236" y="155"/>
                  </a:lnTo>
                  <a:lnTo>
                    <a:pt x="222" y="160"/>
                  </a:lnTo>
                  <a:lnTo>
                    <a:pt x="214" y="168"/>
                  </a:lnTo>
                  <a:lnTo>
                    <a:pt x="210" y="177"/>
                  </a:lnTo>
                  <a:lnTo>
                    <a:pt x="209" y="185"/>
                  </a:lnTo>
                  <a:lnTo>
                    <a:pt x="214" y="199"/>
                  </a:lnTo>
                  <a:lnTo>
                    <a:pt x="230" y="204"/>
                  </a:lnTo>
                  <a:lnTo>
                    <a:pt x="240" y="202"/>
                  </a:lnTo>
                  <a:lnTo>
                    <a:pt x="250" y="196"/>
                  </a:lnTo>
                  <a:lnTo>
                    <a:pt x="257" y="185"/>
                  </a:lnTo>
                  <a:lnTo>
                    <a:pt x="260" y="170"/>
                  </a:lnTo>
                  <a:lnTo>
                    <a:pt x="257" y="157"/>
                  </a:lnTo>
                  <a:lnTo>
                    <a:pt x="250" y="145"/>
                  </a:lnTo>
                  <a:lnTo>
                    <a:pt x="237" y="137"/>
                  </a:lnTo>
                  <a:lnTo>
                    <a:pt x="219" y="134"/>
                  </a:lnTo>
                  <a:lnTo>
                    <a:pt x="197" y="137"/>
                  </a:lnTo>
                  <a:lnTo>
                    <a:pt x="176" y="148"/>
                  </a:lnTo>
                  <a:lnTo>
                    <a:pt x="155" y="162"/>
                  </a:lnTo>
                  <a:lnTo>
                    <a:pt x="135" y="180"/>
                  </a:lnTo>
                  <a:lnTo>
                    <a:pt x="104" y="208"/>
                  </a:lnTo>
                  <a:lnTo>
                    <a:pt x="74" y="226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ChangeAspect="1" noEditPoints="1"/>
            </p:cNvSpPr>
            <p:nvPr/>
          </p:nvSpPr>
          <p:spPr bwMode="auto">
            <a:xfrm>
              <a:off x="4616" y="238"/>
              <a:ext cx="461" cy="584"/>
            </a:xfrm>
            <a:custGeom>
              <a:avLst/>
              <a:gdLst>
                <a:gd name="T0" fmla="*/ 446 w 461"/>
                <a:gd name="T1" fmla="*/ 32 h 584"/>
                <a:gd name="T2" fmla="*/ 456 w 461"/>
                <a:gd name="T3" fmla="*/ 26 h 584"/>
                <a:gd name="T4" fmla="*/ 461 w 461"/>
                <a:gd name="T5" fmla="*/ 16 h 584"/>
                <a:gd name="T6" fmla="*/ 456 w 461"/>
                <a:gd name="T7" fmla="*/ 5 h 584"/>
                <a:gd name="T8" fmla="*/ 446 w 461"/>
                <a:gd name="T9" fmla="*/ 0 h 584"/>
                <a:gd name="T10" fmla="*/ 438 w 461"/>
                <a:gd name="T11" fmla="*/ 2 h 584"/>
                <a:gd name="T12" fmla="*/ 432 w 461"/>
                <a:gd name="T13" fmla="*/ 5 h 584"/>
                <a:gd name="T14" fmla="*/ 15 w 461"/>
                <a:gd name="T15" fmla="*/ 202 h 584"/>
                <a:gd name="T16" fmla="*/ 3 w 461"/>
                <a:gd name="T17" fmla="*/ 211 h 584"/>
                <a:gd name="T18" fmla="*/ 0 w 461"/>
                <a:gd name="T19" fmla="*/ 219 h 584"/>
                <a:gd name="T20" fmla="*/ 4 w 461"/>
                <a:gd name="T21" fmla="*/ 228 h 584"/>
                <a:gd name="T22" fmla="*/ 15 w 461"/>
                <a:gd name="T23" fmla="*/ 236 h 584"/>
                <a:gd name="T24" fmla="*/ 432 w 461"/>
                <a:gd name="T25" fmla="*/ 432 h 584"/>
                <a:gd name="T26" fmla="*/ 442 w 461"/>
                <a:gd name="T27" fmla="*/ 437 h 584"/>
                <a:gd name="T28" fmla="*/ 446 w 461"/>
                <a:gd name="T29" fmla="*/ 437 h 584"/>
                <a:gd name="T30" fmla="*/ 456 w 461"/>
                <a:gd name="T31" fmla="*/ 433 h 584"/>
                <a:gd name="T32" fmla="*/ 461 w 461"/>
                <a:gd name="T33" fmla="*/ 422 h 584"/>
                <a:gd name="T34" fmla="*/ 458 w 461"/>
                <a:gd name="T35" fmla="*/ 413 h 584"/>
                <a:gd name="T36" fmla="*/ 445 w 461"/>
                <a:gd name="T37" fmla="*/ 405 h 584"/>
                <a:gd name="T38" fmla="*/ 51 w 461"/>
                <a:gd name="T39" fmla="*/ 219 h 584"/>
                <a:gd name="T40" fmla="*/ 446 w 461"/>
                <a:gd name="T41" fmla="*/ 32 h 584"/>
                <a:gd name="T42" fmla="*/ 434 w 461"/>
                <a:gd name="T43" fmla="*/ 584 h 584"/>
                <a:gd name="T44" fmla="*/ 444 w 461"/>
                <a:gd name="T45" fmla="*/ 583 h 584"/>
                <a:gd name="T46" fmla="*/ 453 w 461"/>
                <a:gd name="T47" fmla="*/ 582 h 584"/>
                <a:gd name="T48" fmla="*/ 458 w 461"/>
                <a:gd name="T49" fmla="*/ 577 h 584"/>
                <a:gd name="T50" fmla="*/ 461 w 461"/>
                <a:gd name="T51" fmla="*/ 569 h 584"/>
                <a:gd name="T52" fmla="*/ 458 w 461"/>
                <a:gd name="T53" fmla="*/ 560 h 584"/>
                <a:gd name="T54" fmla="*/ 451 w 461"/>
                <a:gd name="T55" fmla="*/ 555 h 584"/>
                <a:gd name="T56" fmla="*/ 442 w 461"/>
                <a:gd name="T57" fmla="*/ 554 h 584"/>
                <a:gd name="T58" fmla="*/ 433 w 461"/>
                <a:gd name="T59" fmla="*/ 554 h 584"/>
                <a:gd name="T60" fmla="*/ 28 w 461"/>
                <a:gd name="T61" fmla="*/ 554 h 584"/>
                <a:gd name="T62" fmla="*/ 19 w 461"/>
                <a:gd name="T63" fmla="*/ 554 h 584"/>
                <a:gd name="T64" fmla="*/ 10 w 461"/>
                <a:gd name="T65" fmla="*/ 555 h 584"/>
                <a:gd name="T66" fmla="*/ 3 w 461"/>
                <a:gd name="T67" fmla="*/ 560 h 584"/>
                <a:gd name="T68" fmla="*/ 0 w 461"/>
                <a:gd name="T69" fmla="*/ 569 h 584"/>
                <a:gd name="T70" fmla="*/ 3 w 461"/>
                <a:gd name="T71" fmla="*/ 577 h 584"/>
                <a:gd name="T72" fmla="*/ 9 w 461"/>
                <a:gd name="T73" fmla="*/ 582 h 584"/>
                <a:gd name="T74" fmla="*/ 17 w 461"/>
                <a:gd name="T75" fmla="*/ 583 h 584"/>
                <a:gd name="T76" fmla="*/ 27 w 461"/>
                <a:gd name="T77" fmla="*/ 584 h 584"/>
                <a:gd name="T78" fmla="*/ 434 w 461"/>
                <a:gd name="T79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1" h="584">
                  <a:moveTo>
                    <a:pt x="446" y="32"/>
                  </a:moveTo>
                  <a:lnTo>
                    <a:pt x="456" y="26"/>
                  </a:lnTo>
                  <a:lnTo>
                    <a:pt x="461" y="16"/>
                  </a:lnTo>
                  <a:lnTo>
                    <a:pt x="456" y="5"/>
                  </a:lnTo>
                  <a:lnTo>
                    <a:pt x="446" y="0"/>
                  </a:lnTo>
                  <a:lnTo>
                    <a:pt x="438" y="2"/>
                  </a:lnTo>
                  <a:lnTo>
                    <a:pt x="432" y="5"/>
                  </a:lnTo>
                  <a:lnTo>
                    <a:pt x="15" y="202"/>
                  </a:lnTo>
                  <a:lnTo>
                    <a:pt x="3" y="211"/>
                  </a:lnTo>
                  <a:lnTo>
                    <a:pt x="0" y="219"/>
                  </a:lnTo>
                  <a:lnTo>
                    <a:pt x="4" y="228"/>
                  </a:lnTo>
                  <a:lnTo>
                    <a:pt x="15" y="236"/>
                  </a:lnTo>
                  <a:lnTo>
                    <a:pt x="432" y="432"/>
                  </a:lnTo>
                  <a:lnTo>
                    <a:pt x="442" y="437"/>
                  </a:lnTo>
                  <a:lnTo>
                    <a:pt x="446" y="437"/>
                  </a:lnTo>
                  <a:lnTo>
                    <a:pt x="456" y="433"/>
                  </a:lnTo>
                  <a:lnTo>
                    <a:pt x="461" y="422"/>
                  </a:lnTo>
                  <a:lnTo>
                    <a:pt x="458" y="413"/>
                  </a:lnTo>
                  <a:lnTo>
                    <a:pt x="445" y="405"/>
                  </a:lnTo>
                  <a:lnTo>
                    <a:pt x="51" y="219"/>
                  </a:lnTo>
                  <a:lnTo>
                    <a:pt x="446" y="32"/>
                  </a:lnTo>
                  <a:close/>
                  <a:moveTo>
                    <a:pt x="434" y="584"/>
                  </a:moveTo>
                  <a:lnTo>
                    <a:pt x="444" y="583"/>
                  </a:lnTo>
                  <a:lnTo>
                    <a:pt x="453" y="582"/>
                  </a:lnTo>
                  <a:lnTo>
                    <a:pt x="458" y="577"/>
                  </a:lnTo>
                  <a:lnTo>
                    <a:pt x="461" y="569"/>
                  </a:lnTo>
                  <a:lnTo>
                    <a:pt x="458" y="560"/>
                  </a:lnTo>
                  <a:lnTo>
                    <a:pt x="451" y="555"/>
                  </a:lnTo>
                  <a:lnTo>
                    <a:pt x="442" y="554"/>
                  </a:lnTo>
                  <a:lnTo>
                    <a:pt x="433" y="554"/>
                  </a:lnTo>
                  <a:lnTo>
                    <a:pt x="28" y="554"/>
                  </a:lnTo>
                  <a:lnTo>
                    <a:pt x="19" y="554"/>
                  </a:lnTo>
                  <a:lnTo>
                    <a:pt x="10" y="555"/>
                  </a:lnTo>
                  <a:lnTo>
                    <a:pt x="3" y="560"/>
                  </a:lnTo>
                  <a:lnTo>
                    <a:pt x="0" y="569"/>
                  </a:lnTo>
                  <a:lnTo>
                    <a:pt x="3" y="577"/>
                  </a:lnTo>
                  <a:lnTo>
                    <a:pt x="9" y="582"/>
                  </a:lnTo>
                  <a:lnTo>
                    <a:pt x="17" y="583"/>
                  </a:lnTo>
                  <a:lnTo>
                    <a:pt x="27" y="584"/>
                  </a:lnTo>
                  <a:lnTo>
                    <a:pt x="434" y="5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auto">
            <a:xfrm>
              <a:off x="5372" y="385"/>
              <a:ext cx="387" cy="342"/>
            </a:xfrm>
            <a:custGeom>
              <a:avLst/>
              <a:gdLst>
                <a:gd name="T0" fmla="*/ 251 w 387"/>
                <a:gd name="T1" fmla="*/ 312 h 342"/>
                <a:gd name="T2" fmla="*/ 286 w 387"/>
                <a:gd name="T3" fmla="*/ 338 h 342"/>
                <a:gd name="T4" fmla="*/ 327 w 387"/>
                <a:gd name="T5" fmla="*/ 338 h 342"/>
                <a:gd name="T6" fmla="*/ 354 w 387"/>
                <a:gd name="T7" fmla="*/ 317 h 342"/>
                <a:gd name="T8" fmla="*/ 373 w 387"/>
                <a:gd name="T9" fmla="*/ 277 h 342"/>
                <a:gd name="T10" fmla="*/ 386 w 387"/>
                <a:gd name="T11" fmla="*/ 234 h 342"/>
                <a:gd name="T12" fmla="*/ 383 w 387"/>
                <a:gd name="T13" fmla="*/ 219 h 342"/>
                <a:gd name="T14" fmla="*/ 371 w 387"/>
                <a:gd name="T15" fmla="*/ 221 h 342"/>
                <a:gd name="T16" fmla="*/ 358 w 387"/>
                <a:gd name="T17" fmla="*/ 264 h 342"/>
                <a:gd name="T18" fmla="*/ 332 w 387"/>
                <a:gd name="T19" fmla="*/ 316 h 342"/>
                <a:gd name="T20" fmla="*/ 301 w 387"/>
                <a:gd name="T21" fmla="*/ 323 h 342"/>
                <a:gd name="T22" fmla="*/ 289 w 387"/>
                <a:gd name="T23" fmla="*/ 306 h 342"/>
                <a:gd name="T24" fmla="*/ 289 w 387"/>
                <a:gd name="T25" fmla="*/ 275 h 342"/>
                <a:gd name="T26" fmla="*/ 298 w 387"/>
                <a:gd name="T27" fmla="*/ 233 h 342"/>
                <a:gd name="T28" fmla="*/ 324 w 387"/>
                <a:gd name="T29" fmla="*/ 130 h 342"/>
                <a:gd name="T30" fmla="*/ 330 w 387"/>
                <a:gd name="T31" fmla="*/ 105 h 342"/>
                <a:gd name="T32" fmla="*/ 337 w 387"/>
                <a:gd name="T33" fmla="*/ 79 h 342"/>
                <a:gd name="T34" fmla="*/ 344 w 387"/>
                <a:gd name="T35" fmla="*/ 49 h 342"/>
                <a:gd name="T36" fmla="*/ 348 w 387"/>
                <a:gd name="T37" fmla="*/ 28 h 342"/>
                <a:gd name="T38" fmla="*/ 326 w 387"/>
                <a:gd name="T39" fmla="*/ 8 h 342"/>
                <a:gd name="T40" fmla="*/ 312 w 387"/>
                <a:gd name="T41" fmla="*/ 12 h 342"/>
                <a:gd name="T42" fmla="*/ 297 w 387"/>
                <a:gd name="T43" fmla="*/ 35 h 342"/>
                <a:gd name="T44" fmla="*/ 266 w 387"/>
                <a:gd name="T45" fmla="*/ 154 h 342"/>
                <a:gd name="T46" fmla="*/ 240 w 387"/>
                <a:gd name="T47" fmla="*/ 262 h 342"/>
                <a:gd name="T48" fmla="*/ 234 w 387"/>
                <a:gd name="T49" fmla="*/ 273 h 342"/>
                <a:gd name="T50" fmla="*/ 218 w 387"/>
                <a:gd name="T51" fmla="*/ 294 h 342"/>
                <a:gd name="T52" fmla="*/ 191 w 387"/>
                <a:gd name="T53" fmla="*/ 315 h 342"/>
                <a:gd name="T54" fmla="*/ 154 w 387"/>
                <a:gd name="T55" fmla="*/ 325 h 342"/>
                <a:gd name="T56" fmla="*/ 116 w 387"/>
                <a:gd name="T57" fmla="*/ 304 h 342"/>
                <a:gd name="T58" fmla="*/ 108 w 387"/>
                <a:gd name="T59" fmla="*/ 263 h 342"/>
                <a:gd name="T60" fmla="*/ 148 w 387"/>
                <a:gd name="T61" fmla="*/ 109 h 342"/>
                <a:gd name="T62" fmla="*/ 161 w 387"/>
                <a:gd name="T63" fmla="*/ 62 h 342"/>
                <a:gd name="T64" fmla="*/ 144 w 387"/>
                <a:gd name="T65" fmla="*/ 18 h 342"/>
                <a:gd name="T66" fmla="*/ 99 w 387"/>
                <a:gd name="T67" fmla="*/ 0 h 342"/>
                <a:gd name="T68" fmla="*/ 23 w 387"/>
                <a:gd name="T69" fmla="*/ 56 h 342"/>
                <a:gd name="T70" fmla="*/ 0 w 387"/>
                <a:gd name="T71" fmla="*/ 116 h 342"/>
                <a:gd name="T72" fmla="*/ 9 w 387"/>
                <a:gd name="T73" fmla="*/ 124 h 342"/>
                <a:gd name="T74" fmla="*/ 21 w 387"/>
                <a:gd name="T75" fmla="*/ 110 h 342"/>
                <a:gd name="T76" fmla="*/ 55 w 387"/>
                <a:gd name="T77" fmla="*/ 39 h 342"/>
                <a:gd name="T78" fmla="*/ 97 w 387"/>
                <a:gd name="T79" fmla="*/ 17 h 342"/>
                <a:gd name="T80" fmla="*/ 109 w 387"/>
                <a:gd name="T81" fmla="*/ 20 h 342"/>
                <a:gd name="T82" fmla="*/ 116 w 387"/>
                <a:gd name="T83" fmla="*/ 41 h 342"/>
                <a:gd name="T84" fmla="*/ 103 w 387"/>
                <a:gd name="T85" fmla="*/ 93 h 342"/>
                <a:gd name="T86" fmla="*/ 71 w 387"/>
                <a:gd name="T87" fmla="*/ 186 h 342"/>
                <a:gd name="T88" fmla="*/ 59 w 387"/>
                <a:gd name="T89" fmla="*/ 251 h 342"/>
                <a:gd name="T90" fmla="*/ 68 w 387"/>
                <a:gd name="T91" fmla="*/ 295 h 342"/>
                <a:gd name="T92" fmla="*/ 90 w 387"/>
                <a:gd name="T93" fmla="*/ 323 h 342"/>
                <a:gd name="T94" fmla="*/ 120 w 387"/>
                <a:gd name="T95" fmla="*/ 338 h 342"/>
                <a:gd name="T96" fmla="*/ 152 w 387"/>
                <a:gd name="T97" fmla="*/ 342 h 342"/>
                <a:gd name="T98" fmla="*/ 211 w 387"/>
                <a:gd name="T99" fmla="*/ 322 h 342"/>
                <a:gd name="T100" fmla="*/ 242 w 387"/>
                <a:gd name="T101" fmla="*/ 29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7" h="342">
                  <a:moveTo>
                    <a:pt x="242" y="291"/>
                  </a:moveTo>
                  <a:lnTo>
                    <a:pt x="251" y="312"/>
                  </a:lnTo>
                  <a:lnTo>
                    <a:pt x="266" y="328"/>
                  </a:lnTo>
                  <a:lnTo>
                    <a:pt x="286" y="338"/>
                  </a:lnTo>
                  <a:lnTo>
                    <a:pt x="309" y="342"/>
                  </a:lnTo>
                  <a:lnTo>
                    <a:pt x="327" y="338"/>
                  </a:lnTo>
                  <a:lnTo>
                    <a:pt x="342" y="330"/>
                  </a:lnTo>
                  <a:lnTo>
                    <a:pt x="354" y="317"/>
                  </a:lnTo>
                  <a:lnTo>
                    <a:pt x="365" y="300"/>
                  </a:lnTo>
                  <a:lnTo>
                    <a:pt x="373" y="277"/>
                  </a:lnTo>
                  <a:lnTo>
                    <a:pt x="380" y="253"/>
                  </a:lnTo>
                  <a:lnTo>
                    <a:pt x="386" y="234"/>
                  </a:lnTo>
                  <a:lnTo>
                    <a:pt x="387" y="225"/>
                  </a:lnTo>
                  <a:lnTo>
                    <a:pt x="383" y="219"/>
                  </a:lnTo>
                  <a:lnTo>
                    <a:pt x="378" y="218"/>
                  </a:lnTo>
                  <a:lnTo>
                    <a:pt x="371" y="221"/>
                  </a:lnTo>
                  <a:lnTo>
                    <a:pt x="367" y="232"/>
                  </a:lnTo>
                  <a:lnTo>
                    <a:pt x="358" y="264"/>
                  </a:lnTo>
                  <a:lnTo>
                    <a:pt x="347" y="294"/>
                  </a:lnTo>
                  <a:lnTo>
                    <a:pt x="332" y="316"/>
                  </a:lnTo>
                  <a:lnTo>
                    <a:pt x="311" y="325"/>
                  </a:lnTo>
                  <a:lnTo>
                    <a:pt x="301" y="323"/>
                  </a:lnTo>
                  <a:lnTo>
                    <a:pt x="293" y="317"/>
                  </a:lnTo>
                  <a:lnTo>
                    <a:pt x="289" y="306"/>
                  </a:lnTo>
                  <a:lnTo>
                    <a:pt x="287" y="290"/>
                  </a:lnTo>
                  <a:lnTo>
                    <a:pt x="289" y="275"/>
                  </a:lnTo>
                  <a:lnTo>
                    <a:pt x="293" y="255"/>
                  </a:lnTo>
                  <a:lnTo>
                    <a:pt x="298" y="233"/>
                  </a:lnTo>
                  <a:lnTo>
                    <a:pt x="303" y="212"/>
                  </a:lnTo>
                  <a:lnTo>
                    <a:pt x="324" y="130"/>
                  </a:lnTo>
                  <a:lnTo>
                    <a:pt x="326" y="119"/>
                  </a:lnTo>
                  <a:lnTo>
                    <a:pt x="330" y="105"/>
                  </a:lnTo>
                  <a:lnTo>
                    <a:pt x="334" y="90"/>
                  </a:lnTo>
                  <a:lnTo>
                    <a:pt x="337" y="79"/>
                  </a:lnTo>
                  <a:lnTo>
                    <a:pt x="340" y="65"/>
                  </a:lnTo>
                  <a:lnTo>
                    <a:pt x="344" y="49"/>
                  </a:lnTo>
                  <a:lnTo>
                    <a:pt x="347" y="36"/>
                  </a:lnTo>
                  <a:lnTo>
                    <a:pt x="348" y="28"/>
                  </a:lnTo>
                  <a:lnTo>
                    <a:pt x="341" y="13"/>
                  </a:lnTo>
                  <a:lnTo>
                    <a:pt x="326" y="8"/>
                  </a:lnTo>
                  <a:lnTo>
                    <a:pt x="321" y="9"/>
                  </a:lnTo>
                  <a:lnTo>
                    <a:pt x="312" y="12"/>
                  </a:lnTo>
                  <a:lnTo>
                    <a:pt x="303" y="20"/>
                  </a:lnTo>
                  <a:lnTo>
                    <a:pt x="297" y="35"/>
                  </a:lnTo>
                  <a:lnTo>
                    <a:pt x="283" y="88"/>
                  </a:lnTo>
                  <a:lnTo>
                    <a:pt x="266" y="154"/>
                  </a:lnTo>
                  <a:lnTo>
                    <a:pt x="251" y="217"/>
                  </a:lnTo>
                  <a:lnTo>
                    <a:pt x="240" y="262"/>
                  </a:lnTo>
                  <a:lnTo>
                    <a:pt x="238" y="265"/>
                  </a:lnTo>
                  <a:lnTo>
                    <a:pt x="234" y="273"/>
                  </a:lnTo>
                  <a:lnTo>
                    <a:pt x="227" y="283"/>
                  </a:lnTo>
                  <a:lnTo>
                    <a:pt x="218" y="294"/>
                  </a:lnTo>
                  <a:lnTo>
                    <a:pt x="205" y="306"/>
                  </a:lnTo>
                  <a:lnTo>
                    <a:pt x="191" y="315"/>
                  </a:lnTo>
                  <a:lnTo>
                    <a:pt x="174" y="322"/>
                  </a:lnTo>
                  <a:lnTo>
                    <a:pt x="154" y="325"/>
                  </a:lnTo>
                  <a:lnTo>
                    <a:pt x="130" y="319"/>
                  </a:lnTo>
                  <a:lnTo>
                    <a:pt x="116" y="304"/>
                  </a:lnTo>
                  <a:lnTo>
                    <a:pt x="109" y="285"/>
                  </a:lnTo>
                  <a:lnTo>
                    <a:pt x="108" y="263"/>
                  </a:lnTo>
                  <a:lnTo>
                    <a:pt x="121" y="190"/>
                  </a:lnTo>
                  <a:lnTo>
                    <a:pt x="148" y="109"/>
                  </a:lnTo>
                  <a:lnTo>
                    <a:pt x="158" y="83"/>
                  </a:lnTo>
                  <a:lnTo>
                    <a:pt x="161" y="62"/>
                  </a:lnTo>
                  <a:lnTo>
                    <a:pt x="157" y="38"/>
                  </a:lnTo>
                  <a:lnTo>
                    <a:pt x="144" y="18"/>
                  </a:lnTo>
                  <a:lnTo>
                    <a:pt x="125" y="5"/>
                  </a:lnTo>
                  <a:lnTo>
                    <a:pt x="99" y="0"/>
                  </a:lnTo>
                  <a:lnTo>
                    <a:pt x="54" y="17"/>
                  </a:lnTo>
                  <a:lnTo>
                    <a:pt x="23" y="56"/>
                  </a:lnTo>
                  <a:lnTo>
                    <a:pt x="5" y="95"/>
                  </a:lnTo>
                  <a:lnTo>
                    <a:pt x="0" y="116"/>
                  </a:lnTo>
                  <a:lnTo>
                    <a:pt x="4" y="123"/>
                  </a:lnTo>
                  <a:lnTo>
                    <a:pt x="9" y="124"/>
                  </a:lnTo>
                  <a:lnTo>
                    <a:pt x="16" y="121"/>
                  </a:lnTo>
                  <a:lnTo>
                    <a:pt x="21" y="110"/>
                  </a:lnTo>
                  <a:lnTo>
                    <a:pt x="37" y="68"/>
                  </a:lnTo>
                  <a:lnTo>
                    <a:pt x="55" y="39"/>
                  </a:lnTo>
                  <a:lnTo>
                    <a:pt x="76" y="22"/>
                  </a:lnTo>
                  <a:lnTo>
                    <a:pt x="97" y="17"/>
                  </a:lnTo>
                  <a:lnTo>
                    <a:pt x="103" y="17"/>
                  </a:lnTo>
                  <a:lnTo>
                    <a:pt x="109" y="20"/>
                  </a:lnTo>
                  <a:lnTo>
                    <a:pt x="114" y="27"/>
                  </a:lnTo>
                  <a:lnTo>
                    <a:pt x="116" y="41"/>
                  </a:lnTo>
                  <a:lnTo>
                    <a:pt x="111" y="70"/>
                  </a:lnTo>
                  <a:lnTo>
                    <a:pt x="103" y="93"/>
                  </a:lnTo>
                  <a:lnTo>
                    <a:pt x="85" y="144"/>
                  </a:lnTo>
                  <a:lnTo>
                    <a:pt x="71" y="186"/>
                  </a:lnTo>
                  <a:lnTo>
                    <a:pt x="62" y="221"/>
                  </a:lnTo>
                  <a:lnTo>
                    <a:pt x="59" y="251"/>
                  </a:lnTo>
                  <a:lnTo>
                    <a:pt x="62" y="276"/>
                  </a:lnTo>
                  <a:lnTo>
                    <a:pt x="68" y="295"/>
                  </a:lnTo>
                  <a:lnTo>
                    <a:pt x="78" y="311"/>
                  </a:lnTo>
                  <a:lnTo>
                    <a:pt x="90" y="323"/>
                  </a:lnTo>
                  <a:lnTo>
                    <a:pt x="105" y="332"/>
                  </a:lnTo>
                  <a:lnTo>
                    <a:pt x="120" y="338"/>
                  </a:lnTo>
                  <a:lnTo>
                    <a:pt x="136" y="341"/>
                  </a:lnTo>
                  <a:lnTo>
                    <a:pt x="152" y="342"/>
                  </a:lnTo>
                  <a:lnTo>
                    <a:pt x="185" y="336"/>
                  </a:lnTo>
                  <a:lnTo>
                    <a:pt x="211" y="322"/>
                  </a:lnTo>
                  <a:lnTo>
                    <a:pt x="229" y="306"/>
                  </a:lnTo>
                  <a:lnTo>
                    <a:pt x="242" y="2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12" y="2344"/>
              <a:ext cx="375" cy="342"/>
            </a:xfrm>
            <a:custGeom>
              <a:avLst/>
              <a:gdLst>
                <a:gd name="T0" fmla="*/ 232 w 375"/>
                <a:gd name="T1" fmla="*/ 96 h 342"/>
                <a:gd name="T2" fmla="*/ 242 w 375"/>
                <a:gd name="T3" fmla="*/ 69 h 342"/>
                <a:gd name="T4" fmla="*/ 259 w 375"/>
                <a:gd name="T5" fmla="*/ 40 h 342"/>
                <a:gd name="T6" fmla="*/ 286 w 375"/>
                <a:gd name="T7" fmla="*/ 20 h 342"/>
                <a:gd name="T8" fmla="*/ 310 w 375"/>
                <a:gd name="T9" fmla="*/ 17 h 342"/>
                <a:gd name="T10" fmla="*/ 330 w 375"/>
                <a:gd name="T11" fmla="*/ 21 h 342"/>
                <a:gd name="T12" fmla="*/ 328 w 375"/>
                <a:gd name="T13" fmla="*/ 32 h 342"/>
                <a:gd name="T14" fmla="*/ 309 w 375"/>
                <a:gd name="T15" fmla="*/ 54 h 342"/>
                <a:gd name="T16" fmla="*/ 308 w 375"/>
                <a:gd name="T17" fmla="*/ 76 h 342"/>
                <a:gd name="T18" fmla="*/ 322 w 375"/>
                <a:gd name="T19" fmla="*/ 91 h 342"/>
                <a:gd name="T20" fmla="*/ 348 w 375"/>
                <a:gd name="T21" fmla="*/ 91 h 342"/>
                <a:gd name="T22" fmla="*/ 371 w 375"/>
                <a:gd name="T23" fmla="*/ 70 h 342"/>
                <a:gd name="T24" fmla="*/ 368 w 375"/>
                <a:gd name="T25" fmla="*/ 26 h 342"/>
                <a:gd name="T26" fmla="*/ 327 w 375"/>
                <a:gd name="T27" fmla="*/ 2 h 342"/>
                <a:gd name="T28" fmla="*/ 276 w 375"/>
                <a:gd name="T29" fmla="*/ 7 h 342"/>
                <a:gd name="T30" fmla="*/ 236 w 375"/>
                <a:gd name="T31" fmla="*/ 41 h 342"/>
                <a:gd name="T32" fmla="*/ 209 w 375"/>
                <a:gd name="T33" fmla="*/ 28 h 342"/>
                <a:gd name="T34" fmla="*/ 164 w 375"/>
                <a:gd name="T35" fmla="*/ 2 h 342"/>
                <a:gd name="T36" fmla="*/ 93 w 375"/>
                <a:gd name="T37" fmla="*/ 16 h 342"/>
                <a:gd name="T38" fmla="*/ 32 w 375"/>
                <a:gd name="T39" fmla="*/ 90 h 342"/>
                <a:gd name="T40" fmla="*/ 28 w 375"/>
                <a:gd name="T41" fmla="*/ 123 h 342"/>
                <a:gd name="T42" fmla="*/ 39 w 375"/>
                <a:gd name="T43" fmla="*/ 122 h 342"/>
                <a:gd name="T44" fmla="*/ 53 w 375"/>
                <a:gd name="T45" fmla="*/ 88 h 342"/>
                <a:gd name="T46" fmla="*/ 79 w 375"/>
                <a:gd name="T47" fmla="*/ 49 h 342"/>
                <a:gd name="T48" fmla="*/ 107 w 375"/>
                <a:gd name="T49" fmla="*/ 27 h 342"/>
                <a:gd name="T50" fmla="*/ 133 w 375"/>
                <a:gd name="T51" fmla="*/ 18 h 342"/>
                <a:gd name="T52" fmla="*/ 156 w 375"/>
                <a:gd name="T53" fmla="*/ 19 h 342"/>
                <a:gd name="T54" fmla="*/ 180 w 375"/>
                <a:gd name="T55" fmla="*/ 41 h 342"/>
                <a:gd name="T56" fmla="*/ 182 w 375"/>
                <a:gd name="T57" fmla="*/ 91 h 342"/>
                <a:gd name="T58" fmla="*/ 162 w 375"/>
                <a:gd name="T59" fmla="*/ 177 h 342"/>
                <a:gd name="T60" fmla="*/ 132 w 375"/>
                <a:gd name="T61" fmla="*/ 279 h 342"/>
                <a:gd name="T62" fmla="*/ 95 w 375"/>
                <a:gd name="T63" fmla="*/ 320 h 342"/>
                <a:gd name="T64" fmla="*/ 66 w 375"/>
                <a:gd name="T65" fmla="*/ 325 h 342"/>
                <a:gd name="T66" fmla="*/ 46 w 375"/>
                <a:gd name="T67" fmla="*/ 321 h 342"/>
                <a:gd name="T68" fmla="*/ 48 w 375"/>
                <a:gd name="T69" fmla="*/ 311 h 342"/>
                <a:gd name="T70" fmla="*/ 67 w 375"/>
                <a:gd name="T71" fmla="*/ 290 h 342"/>
                <a:gd name="T72" fmla="*/ 67 w 375"/>
                <a:gd name="T73" fmla="*/ 262 h 342"/>
                <a:gd name="T74" fmla="*/ 51 w 375"/>
                <a:gd name="T75" fmla="*/ 250 h 342"/>
                <a:gd name="T76" fmla="*/ 26 w 375"/>
                <a:gd name="T77" fmla="*/ 252 h 342"/>
                <a:gd name="T78" fmla="*/ 4 w 375"/>
                <a:gd name="T79" fmla="*/ 275 h 342"/>
                <a:gd name="T80" fmla="*/ 7 w 375"/>
                <a:gd name="T81" fmla="*/ 315 h 342"/>
                <a:gd name="T82" fmla="*/ 46 w 375"/>
                <a:gd name="T83" fmla="*/ 339 h 342"/>
                <a:gd name="T84" fmla="*/ 89 w 375"/>
                <a:gd name="T85" fmla="*/ 340 h 342"/>
                <a:gd name="T86" fmla="*/ 117 w 375"/>
                <a:gd name="T87" fmla="*/ 325 h 342"/>
                <a:gd name="T88" fmla="*/ 137 w 375"/>
                <a:gd name="T89" fmla="*/ 305 h 342"/>
                <a:gd name="T90" fmla="*/ 148 w 375"/>
                <a:gd name="T91" fmla="*/ 288 h 342"/>
                <a:gd name="T92" fmla="*/ 160 w 375"/>
                <a:gd name="T93" fmla="*/ 305 h 342"/>
                <a:gd name="T94" fmla="*/ 201 w 375"/>
                <a:gd name="T95" fmla="*/ 337 h 342"/>
                <a:gd name="T96" fmla="*/ 283 w 375"/>
                <a:gd name="T97" fmla="*/ 326 h 342"/>
                <a:gd name="T98" fmla="*/ 344 w 375"/>
                <a:gd name="T99" fmla="*/ 252 h 342"/>
                <a:gd name="T100" fmla="*/ 348 w 375"/>
                <a:gd name="T101" fmla="*/ 219 h 342"/>
                <a:gd name="T102" fmla="*/ 336 w 375"/>
                <a:gd name="T103" fmla="*/ 220 h 342"/>
                <a:gd name="T104" fmla="*/ 323 w 375"/>
                <a:gd name="T105" fmla="*/ 254 h 342"/>
                <a:gd name="T106" fmla="*/ 297 w 375"/>
                <a:gd name="T107" fmla="*/ 293 h 342"/>
                <a:gd name="T108" fmla="*/ 269 w 375"/>
                <a:gd name="T109" fmla="*/ 315 h 342"/>
                <a:gd name="T110" fmla="*/ 243 w 375"/>
                <a:gd name="T111" fmla="*/ 324 h 342"/>
                <a:gd name="T112" fmla="*/ 214 w 375"/>
                <a:gd name="T113" fmla="*/ 321 h 342"/>
                <a:gd name="T114" fmla="*/ 194 w 375"/>
                <a:gd name="T115" fmla="*/ 294 h 342"/>
                <a:gd name="T116" fmla="*/ 192 w 375"/>
                <a:gd name="T117" fmla="*/ 263 h 342"/>
                <a:gd name="T118" fmla="*/ 199 w 375"/>
                <a:gd name="T119" fmla="*/ 231 h 342"/>
                <a:gd name="T120" fmla="*/ 230 w 375"/>
                <a:gd name="T121" fmla="*/ 10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342">
                  <a:moveTo>
                    <a:pt x="230" y="106"/>
                  </a:moveTo>
                  <a:lnTo>
                    <a:pt x="232" y="96"/>
                  </a:lnTo>
                  <a:lnTo>
                    <a:pt x="236" y="84"/>
                  </a:lnTo>
                  <a:lnTo>
                    <a:pt x="242" y="69"/>
                  </a:lnTo>
                  <a:lnTo>
                    <a:pt x="249" y="54"/>
                  </a:lnTo>
                  <a:lnTo>
                    <a:pt x="259" y="40"/>
                  </a:lnTo>
                  <a:lnTo>
                    <a:pt x="272" y="28"/>
                  </a:lnTo>
                  <a:lnTo>
                    <a:pt x="286" y="20"/>
                  </a:lnTo>
                  <a:lnTo>
                    <a:pt x="305" y="17"/>
                  </a:lnTo>
                  <a:lnTo>
                    <a:pt x="310" y="17"/>
                  </a:lnTo>
                  <a:lnTo>
                    <a:pt x="319" y="18"/>
                  </a:lnTo>
                  <a:lnTo>
                    <a:pt x="330" y="21"/>
                  </a:lnTo>
                  <a:lnTo>
                    <a:pt x="342" y="27"/>
                  </a:lnTo>
                  <a:lnTo>
                    <a:pt x="328" y="32"/>
                  </a:lnTo>
                  <a:lnTo>
                    <a:pt x="316" y="42"/>
                  </a:lnTo>
                  <a:lnTo>
                    <a:pt x="309" y="54"/>
                  </a:lnTo>
                  <a:lnTo>
                    <a:pt x="306" y="67"/>
                  </a:lnTo>
                  <a:lnTo>
                    <a:pt x="308" y="76"/>
                  </a:lnTo>
                  <a:lnTo>
                    <a:pt x="313" y="85"/>
                  </a:lnTo>
                  <a:lnTo>
                    <a:pt x="322" y="91"/>
                  </a:lnTo>
                  <a:lnTo>
                    <a:pt x="335" y="94"/>
                  </a:lnTo>
                  <a:lnTo>
                    <a:pt x="348" y="91"/>
                  </a:lnTo>
                  <a:lnTo>
                    <a:pt x="361" y="83"/>
                  </a:lnTo>
                  <a:lnTo>
                    <a:pt x="371" y="70"/>
                  </a:lnTo>
                  <a:lnTo>
                    <a:pt x="375" y="50"/>
                  </a:lnTo>
                  <a:lnTo>
                    <a:pt x="368" y="26"/>
                  </a:lnTo>
                  <a:lnTo>
                    <a:pt x="350" y="10"/>
                  </a:lnTo>
                  <a:lnTo>
                    <a:pt x="327" y="2"/>
                  </a:lnTo>
                  <a:lnTo>
                    <a:pt x="306" y="0"/>
                  </a:lnTo>
                  <a:lnTo>
                    <a:pt x="276" y="7"/>
                  </a:lnTo>
                  <a:lnTo>
                    <a:pt x="253" y="22"/>
                  </a:lnTo>
                  <a:lnTo>
                    <a:pt x="236" y="41"/>
                  </a:lnTo>
                  <a:lnTo>
                    <a:pt x="226" y="58"/>
                  </a:lnTo>
                  <a:lnTo>
                    <a:pt x="209" y="28"/>
                  </a:lnTo>
                  <a:lnTo>
                    <a:pt x="187" y="10"/>
                  </a:lnTo>
                  <a:lnTo>
                    <a:pt x="164" y="2"/>
                  </a:lnTo>
                  <a:lnTo>
                    <a:pt x="145" y="0"/>
                  </a:lnTo>
                  <a:lnTo>
                    <a:pt x="93" y="16"/>
                  </a:lnTo>
                  <a:lnTo>
                    <a:pt x="55" y="51"/>
                  </a:lnTo>
                  <a:lnTo>
                    <a:pt x="32" y="90"/>
                  </a:lnTo>
                  <a:lnTo>
                    <a:pt x="24" y="116"/>
                  </a:lnTo>
                  <a:lnTo>
                    <a:pt x="28" y="123"/>
                  </a:lnTo>
                  <a:lnTo>
                    <a:pt x="33" y="124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53" y="88"/>
                  </a:lnTo>
                  <a:lnTo>
                    <a:pt x="66" y="66"/>
                  </a:lnTo>
                  <a:lnTo>
                    <a:pt x="79" y="49"/>
                  </a:lnTo>
                  <a:lnTo>
                    <a:pt x="93" y="36"/>
                  </a:lnTo>
                  <a:lnTo>
                    <a:pt x="107" y="27"/>
                  </a:lnTo>
                  <a:lnTo>
                    <a:pt x="121" y="21"/>
                  </a:lnTo>
                  <a:lnTo>
                    <a:pt x="133" y="18"/>
                  </a:lnTo>
                  <a:lnTo>
                    <a:pt x="143" y="17"/>
                  </a:lnTo>
                  <a:lnTo>
                    <a:pt x="156" y="19"/>
                  </a:lnTo>
                  <a:lnTo>
                    <a:pt x="169" y="26"/>
                  </a:lnTo>
                  <a:lnTo>
                    <a:pt x="180" y="41"/>
                  </a:lnTo>
                  <a:lnTo>
                    <a:pt x="184" y="67"/>
                  </a:lnTo>
                  <a:lnTo>
                    <a:pt x="182" y="91"/>
                  </a:lnTo>
                  <a:lnTo>
                    <a:pt x="174" y="126"/>
                  </a:lnTo>
                  <a:lnTo>
                    <a:pt x="162" y="177"/>
                  </a:lnTo>
                  <a:lnTo>
                    <a:pt x="143" y="247"/>
                  </a:lnTo>
                  <a:lnTo>
                    <a:pt x="132" y="279"/>
                  </a:lnTo>
                  <a:lnTo>
                    <a:pt x="116" y="304"/>
                  </a:lnTo>
                  <a:lnTo>
                    <a:pt x="95" y="320"/>
                  </a:lnTo>
                  <a:lnTo>
                    <a:pt x="72" y="325"/>
                  </a:lnTo>
                  <a:lnTo>
                    <a:pt x="66" y="325"/>
                  </a:lnTo>
                  <a:lnTo>
                    <a:pt x="57" y="324"/>
                  </a:lnTo>
                  <a:lnTo>
                    <a:pt x="46" y="321"/>
                  </a:lnTo>
                  <a:lnTo>
                    <a:pt x="34" y="316"/>
                  </a:lnTo>
                  <a:lnTo>
                    <a:pt x="48" y="311"/>
                  </a:lnTo>
                  <a:lnTo>
                    <a:pt x="59" y="302"/>
                  </a:lnTo>
                  <a:lnTo>
                    <a:pt x="67" y="290"/>
                  </a:lnTo>
                  <a:lnTo>
                    <a:pt x="70" y="275"/>
                  </a:lnTo>
                  <a:lnTo>
                    <a:pt x="67" y="262"/>
                  </a:lnTo>
                  <a:lnTo>
                    <a:pt x="60" y="254"/>
                  </a:lnTo>
                  <a:lnTo>
                    <a:pt x="51" y="250"/>
                  </a:lnTo>
                  <a:lnTo>
                    <a:pt x="42" y="249"/>
                  </a:lnTo>
                  <a:lnTo>
                    <a:pt x="26" y="252"/>
                  </a:lnTo>
                  <a:lnTo>
                    <a:pt x="13" y="261"/>
                  </a:lnTo>
                  <a:lnTo>
                    <a:pt x="4" y="275"/>
                  </a:lnTo>
                  <a:lnTo>
                    <a:pt x="0" y="292"/>
                  </a:lnTo>
                  <a:lnTo>
                    <a:pt x="7" y="315"/>
                  </a:lnTo>
                  <a:lnTo>
                    <a:pt x="23" y="330"/>
                  </a:lnTo>
                  <a:lnTo>
                    <a:pt x="46" y="339"/>
                  </a:lnTo>
                  <a:lnTo>
                    <a:pt x="71" y="342"/>
                  </a:lnTo>
                  <a:lnTo>
                    <a:pt x="89" y="340"/>
                  </a:lnTo>
                  <a:lnTo>
                    <a:pt x="104" y="334"/>
                  </a:lnTo>
                  <a:lnTo>
                    <a:pt x="117" y="325"/>
                  </a:lnTo>
                  <a:lnTo>
                    <a:pt x="129" y="315"/>
                  </a:lnTo>
                  <a:lnTo>
                    <a:pt x="137" y="305"/>
                  </a:lnTo>
                  <a:lnTo>
                    <a:pt x="144" y="295"/>
                  </a:lnTo>
                  <a:lnTo>
                    <a:pt x="148" y="288"/>
                  </a:lnTo>
                  <a:lnTo>
                    <a:pt x="150" y="285"/>
                  </a:lnTo>
                  <a:lnTo>
                    <a:pt x="160" y="305"/>
                  </a:lnTo>
                  <a:lnTo>
                    <a:pt x="177" y="324"/>
                  </a:lnTo>
                  <a:lnTo>
                    <a:pt x="201" y="337"/>
                  </a:lnTo>
                  <a:lnTo>
                    <a:pt x="232" y="342"/>
                  </a:lnTo>
                  <a:lnTo>
                    <a:pt x="283" y="326"/>
                  </a:lnTo>
                  <a:lnTo>
                    <a:pt x="321" y="291"/>
                  </a:lnTo>
                  <a:lnTo>
                    <a:pt x="344" y="252"/>
                  </a:lnTo>
                  <a:lnTo>
                    <a:pt x="352" y="226"/>
                  </a:lnTo>
                  <a:lnTo>
                    <a:pt x="348" y="219"/>
                  </a:lnTo>
                  <a:lnTo>
                    <a:pt x="343" y="218"/>
                  </a:lnTo>
                  <a:lnTo>
                    <a:pt x="336" y="220"/>
                  </a:lnTo>
                  <a:lnTo>
                    <a:pt x="333" y="227"/>
                  </a:lnTo>
                  <a:lnTo>
                    <a:pt x="323" y="254"/>
                  </a:lnTo>
                  <a:lnTo>
                    <a:pt x="311" y="276"/>
                  </a:lnTo>
                  <a:lnTo>
                    <a:pt x="297" y="293"/>
                  </a:lnTo>
                  <a:lnTo>
                    <a:pt x="283" y="306"/>
                  </a:lnTo>
                  <a:lnTo>
                    <a:pt x="269" y="315"/>
                  </a:lnTo>
                  <a:lnTo>
                    <a:pt x="255" y="321"/>
                  </a:lnTo>
                  <a:lnTo>
                    <a:pt x="243" y="324"/>
                  </a:lnTo>
                  <a:lnTo>
                    <a:pt x="233" y="325"/>
                  </a:lnTo>
                  <a:lnTo>
                    <a:pt x="214" y="321"/>
                  </a:lnTo>
                  <a:lnTo>
                    <a:pt x="201" y="310"/>
                  </a:lnTo>
                  <a:lnTo>
                    <a:pt x="194" y="294"/>
                  </a:lnTo>
                  <a:lnTo>
                    <a:pt x="192" y="276"/>
                  </a:lnTo>
                  <a:lnTo>
                    <a:pt x="192" y="263"/>
                  </a:lnTo>
                  <a:lnTo>
                    <a:pt x="195" y="249"/>
                  </a:lnTo>
                  <a:lnTo>
                    <a:pt x="199" y="231"/>
                  </a:lnTo>
                  <a:lnTo>
                    <a:pt x="205" y="209"/>
                  </a:lnTo>
                  <a:lnTo>
                    <a:pt x="23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461" y="2424"/>
              <a:ext cx="259" cy="372"/>
            </a:xfrm>
            <a:custGeom>
              <a:avLst/>
              <a:gdLst>
                <a:gd name="T0" fmla="*/ 126 w 259"/>
                <a:gd name="T1" fmla="*/ 12 h 372"/>
                <a:gd name="T2" fmla="*/ 126 w 259"/>
                <a:gd name="T3" fmla="*/ 3 h 372"/>
                <a:gd name="T4" fmla="*/ 106 w 259"/>
                <a:gd name="T5" fmla="*/ 1 h 372"/>
                <a:gd name="T6" fmla="*/ 66 w 259"/>
                <a:gd name="T7" fmla="*/ 4 h 372"/>
                <a:gd name="T8" fmla="*/ 44 w 259"/>
                <a:gd name="T9" fmla="*/ 8 h 372"/>
                <a:gd name="T10" fmla="*/ 44 w 259"/>
                <a:gd name="T11" fmla="*/ 24 h 372"/>
                <a:gd name="T12" fmla="*/ 68 w 259"/>
                <a:gd name="T13" fmla="*/ 26 h 372"/>
                <a:gd name="T14" fmla="*/ 79 w 259"/>
                <a:gd name="T15" fmla="*/ 30 h 372"/>
                <a:gd name="T16" fmla="*/ 77 w 259"/>
                <a:gd name="T17" fmla="*/ 44 h 372"/>
                <a:gd name="T18" fmla="*/ 0 w 259"/>
                <a:gd name="T19" fmla="*/ 353 h 372"/>
                <a:gd name="T20" fmla="*/ 4 w 259"/>
                <a:gd name="T21" fmla="*/ 367 h 372"/>
                <a:gd name="T22" fmla="*/ 34 w 259"/>
                <a:gd name="T23" fmla="*/ 365 h 372"/>
                <a:gd name="T24" fmla="*/ 43 w 259"/>
                <a:gd name="T25" fmla="*/ 345 h 372"/>
                <a:gd name="T26" fmla="*/ 50 w 259"/>
                <a:gd name="T27" fmla="*/ 318 h 372"/>
                <a:gd name="T28" fmla="*/ 59 w 259"/>
                <a:gd name="T29" fmla="*/ 283 h 372"/>
                <a:gd name="T30" fmla="*/ 66 w 259"/>
                <a:gd name="T31" fmla="*/ 254 h 372"/>
                <a:gd name="T32" fmla="*/ 94 w 259"/>
                <a:gd name="T33" fmla="*/ 252 h 372"/>
                <a:gd name="T34" fmla="*/ 130 w 259"/>
                <a:gd name="T35" fmla="*/ 273 h 372"/>
                <a:gd name="T36" fmla="*/ 134 w 259"/>
                <a:gd name="T37" fmla="*/ 301 h 372"/>
                <a:gd name="T38" fmla="*/ 132 w 259"/>
                <a:gd name="T39" fmla="*/ 318 h 372"/>
                <a:gd name="T40" fmla="*/ 151 w 259"/>
                <a:gd name="T41" fmla="*/ 359 h 372"/>
                <a:gd name="T42" fmla="*/ 188 w 259"/>
                <a:gd name="T43" fmla="*/ 372 h 372"/>
                <a:gd name="T44" fmla="*/ 220 w 259"/>
                <a:gd name="T45" fmla="*/ 359 h 372"/>
                <a:gd name="T46" fmla="*/ 241 w 259"/>
                <a:gd name="T47" fmla="*/ 332 h 372"/>
                <a:gd name="T48" fmla="*/ 252 w 259"/>
                <a:gd name="T49" fmla="*/ 304 h 372"/>
                <a:gd name="T50" fmla="*/ 255 w 259"/>
                <a:gd name="T51" fmla="*/ 291 h 372"/>
                <a:gd name="T52" fmla="*/ 247 w 259"/>
                <a:gd name="T53" fmla="*/ 284 h 372"/>
                <a:gd name="T54" fmla="*/ 236 w 259"/>
                <a:gd name="T55" fmla="*/ 297 h 372"/>
                <a:gd name="T56" fmla="*/ 220 w 259"/>
                <a:gd name="T57" fmla="*/ 336 h 372"/>
                <a:gd name="T58" fmla="*/ 190 w 259"/>
                <a:gd name="T59" fmla="*/ 357 h 372"/>
                <a:gd name="T60" fmla="*/ 175 w 259"/>
                <a:gd name="T61" fmla="*/ 349 h 372"/>
                <a:gd name="T62" fmla="*/ 171 w 259"/>
                <a:gd name="T63" fmla="*/ 330 h 372"/>
                <a:gd name="T64" fmla="*/ 174 w 259"/>
                <a:gd name="T65" fmla="*/ 306 h 372"/>
                <a:gd name="T66" fmla="*/ 177 w 259"/>
                <a:gd name="T67" fmla="*/ 290 h 372"/>
                <a:gd name="T68" fmla="*/ 167 w 259"/>
                <a:gd name="T69" fmla="*/ 261 h 372"/>
                <a:gd name="T70" fmla="*/ 143 w 259"/>
                <a:gd name="T71" fmla="*/ 245 h 372"/>
                <a:gd name="T72" fmla="*/ 114 w 259"/>
                <a:gd name="T73" fmla="*/ 236 h 372"/>
                <a:gd name="T74" fmla="*/ 92 w 259"/>
                <a:gd name="T75" fmla="*/ 233 h 372"/>
                <a:gd name="T76" fmla="*/ 116 w 259"/>
                <a:gd name="T77" fmla="*/ 215 h 372"/>
                <a:gd name="T78" fmla="*/ 135 w 259"/>
                <a:gd name="T79" fmla="*/ 199 h 372"/>
                <a:gd name="T80" fmla="*/ 176 w 259"/>
                <a:gd name="T81" fmla="*/ 164 h 372"/>
                <a:gd name="T82" fmla="*/ 218 w 259"/>
                <a:gd name="T83" fmla="*/ 149 h 372"/>
                <a:gd name="T84" fmla="*/ 236 w 259"/>
                <a:gd name="T85" fmla="*/ 156 h 372"/>
                <a:gd name="T86" fmla="*/ 213 w 259"/>
                <a:gd name="T87" fmla="*/ 169 h 372"/>
                <a:gd name="T88" fmla="*/ 208 w 259"/>
                <a:gd name="T89" fmla="*/ 185 h 372"/>
                <a:gd name="T90" fmla="*/ 229 w 259"/>
                <a:gd name="T91" fmla="*/ 205 h 372"/>
                <a:gd name="T92" fmla="*/ 250 w 259"/>
                <a:gd name="T93" fmla="*/ 196 h 372"/>
                <a:gd name="T94" fmla="*/ 259 w 259"/>
                <a:gd name="T95" fmla="*/ 171 h 372"/>
                <a:gd name="T96" fmla="*/ 250 w 259"/>
                <a:gd name="T97" fmla="*/ 146 h 372"/>
                <a:gd name="T98" fmla="*/ 219 w 259"/>
                <a:gd name="T99" fmla="*/ 134 h 372"/>
                <a:gd name="T100" fmla="*/ 175 w 259"/>
                <a:gd name="T101" fmla="*/ 148 h 372"/>
                <a:gd name="T102" fmla="*/ 134 w 259"/>
                <a:gd name="T103" fmla="*/ 180 h 372"/>
                <a:gd name="T104" fmla="*/ 73 w 259"/>
                <a:gd name="T105" fmla="*/ 22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372">
                  <a:moveTo>
                    <a:pt x="125" y="16"/>
                  </a:moveTo>
                  <a:lnTo>
                    <a:pt x="126" y="12"/>
                  </a:lnTo>
                  <a:lnTo>
                    <a:pt x="128" y="8"/>
                  </a:lnTo>
                  <a:lnTo>
                    <a:pt x="126" y="3"/>
                  </a:lnTo>
                  <a:lnTo>
                    <a:pt x="119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66" y="4"/>
                  </a:lnTo>
                  <a:lnTo>
                    <a:pt x="51" y="5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44" y="24"/>
                  </a:lnTo>
                  <a:lnTo>
                    <a:pt x="54" y="25"/>
                  </a:lnTo>
                  <a:lnTo>
                    <a:pt x="68" y="26"/>
                  </a:lnTo>
                  <a:lnTo>
                    <a:pt x="76" y="27"/>
                  </a:lnTo>
                  <a:lnTo>
                    <a:pt x="79" y="30"/>
                  </a:lnTo>
                  <a:lnTo>
                    <a:pt x="79" y="33"/>
                  </a:lnTo>
                  <a:lnTo>
                    <a:pt x="77" y="44"/>
                  </a:lnTo>
                  <a:lnTo>
                    <a:pt x="2" y="344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18" y="372"/>
                  </a:lnTo>
                  <a:lnTo>
                    <a:pt x="34" y="365"/>
                  </a:lnTo>
                  <a:lnTo>
                    <a:pt x="42" y="350"/>
                  </a:lnTo>
                  <a:lnTo>
                    <a:pt x="43" y="345"/>
                  </a:lnTo>
                  <a:lnTo>
                    <a:pt x="46" y="334"/>
                  </a:lnTo>
                  <a:lnTo>
                    <a:pt x="50" y="318"/>
                  </a:lnTo>
                  <a:lnTo>
                    <a:pt x="55" y="301"/>
                  </a:lnTo>
                  <a:lnTo>
                    <a:pt x="59" y="283"/>
                  </a:lnTo>
                  <a:lnTo>
                    <a:pt x="63" y="266"/>
                  </a:lnTo>
                  <a:lnTo>
                    <a:pt x="66" y="254"/>
                  </a:lnTo>
                  <a:lnTo>
                    <a:pt x="68" y="248"/>
                  </a:lnTo>
                  <a:lnTo>
                    <a:pt x="94" y="252"/>
                  </a:lnTo>
                  <a:lnTo>
                    <a:pt x="116" y="260"/>
                  </a:lnTo>
                  <a:lnTo>
                    <a:pt x="130" y="273"/>
                  </a:lnTo>
                  <a:lnTo>
                    <a:pt x="135" y="291"/>
                  </a:lnTo>
                  <a:lnTo>
                    <a:pt x="134" y="301"/>
                  </a:lnTo>
                  <a:lnTo>
                    <a:pt x="133" y="310"/>
                  </a:lnTo>
                  <a:lnTo>
                    <a:pt x="132" y="318"/>
                  </a:lnTo>
                  <a:lnTo>
                    <a:pt x="137" y="342"/>
                  </a:lnTo>
                  <a:lnTo>
                    <a:pt x="151" y="359"/>
                  </a:lnTo>
                  <a:lnTo>
                    <a:pt x="169" y="369"/>
                  </a:lnTo>
                  <a:lnTo>
                    <a:pt x="188" y="372"/>
                  </a:lnTo>
                  <a:lnTo>
                    <a:pt x="206" y="369"/>
                  </a:lnTo>
                  <a:lnTo>
                    <a:pt x="220" y="359"/>
                  </a:lnTo>
                  <a:lnTo>
                    <a:pt x="232" y="347"/>
                  </a:lnTo>
                  <a:lnTo>
                    <a:pt x="241" y="332"/>
                  </a:lnTo>
                  <a:lnTo>
                    <a:pt x="248" y="317"/>
                  </a:lnTo>
                  <a:lnTo>
                    <a:pt x="252" y="304"/>
                  </a:lnTo>
                  <a:lnTo>
                    <a:pt x="254" y="295"/>
                  </a:lnTo>
                  <a:lnTo>
                    <a:pt x="255" y="291"/>
                  </a:lnTo>
                  <a:lnTo>
                    <a:pt x="251" y="285"/>
                  </a:lnTo>
                  <a:lnTo>
                    <a:pt x="247" y="284"/>
                  </a:lnTo>
                  <a:lnTo>
                    <a:pt x="240" y="287"/>
                  </a:lnTo>
                  <a:lnTo>
                    <a:pt x="236" y="297"/>
                  </a:lnTo>
                  <a:lnTo>
                    <a:pt x="230" y="316"/>
                  </a:lnTo>
                  <a:lnTo>
                    <a:pt x="220" y="336"/>
                  </a:lnTo>
                  <a:lnTo>
                    <a:pt x="207" y="351"/>
                  </a:lnTo>
                  <a:lnTo>
                    <a:pt x="190" y="357"/>
                  </a:lnTo>
                  <a:lnTo>
                    <a:pt x="181" y="355"/>
                  </a:lnTo>
                  <a:lnTo>
                    <a:pt x="175" y="349"/>
                  </a:lnTo>
                  <a:lnTo>
                    <a:pt x="172" y="340"/>
                  </a:lnTo>
                  <a:lnTo>
                    <a:pt x="171" y="330"/>
                  </a:lnTo>
                  <a:lnTo>
                    <a:pt x="172" y="320"/>
                  </a:lnTo>
                  <a:lnTo>
                    <a:pt x="174" y="306"/>
                  </a:lnTo>
                  <a:lnTo>
                    <a:pt x="176" y="299"/>
                  </a:lnTo>
                  <a:lnTo>
                    <a:pt x="177" y="290"/>
                  </a:lnTo>
                  <a:lnTo>
                    <a:pt x="174" y="274"/>
                  </a:lnTo>
                  <a:lnTo>
                    <a:pt x="167" y="261"/>
                  </a:lnTo>
                  <a:lnTo>
                    <a:pt x="156" y="252"/>
                  </a:lnTo>
                  <a:lnTo>
                    <a:pt x="143" y="245"/>
                  </a:lnTo>
                  <a:lnTo>
                    <a:pt x="128" y="240"/>
                  </a:lnTo>
                  <a:lnTo>
                    <a:pt x="114" y="236"/>
                  </a:lnTo>
                  <a:lnTo>
                    <a:pt x="102" y="235"/>
                  </a:lnTo>
                  <a:lnTo>
                    <a:pt x="92" y="233"/>
                  </a:lnTo>
                  <a:lnTo>
                    <a:pt x="104" y="225"/>
                  </a:lnTo>
                  <a:lnTo>
                    <a:pt x="116" y="215"/>
                  </a:lnTo>
                  <a:lnTo>
                    <a:pt x="127" y="206"/>
                  </a:lnTo>
                  <a:lnTo>
                    <a:pt x="135" y="199"/>
                  </a:lnTo>
                  <a:lnTo>
                    <a:pt x="156" y="180"/>
                  </a:lnTo>
                  <a:lnTo>
                    <a:pt x="176" y="164"/>
                  </a:lnTo>
                  <a:lnTo>
                    <a:pt x="197" y="153"/>
                  </a:lnTo>
                  <a:lnTo>
                    <a:pt x="218" y="149"/>
                  </a:lnTo>
                  <a:lnTo>
                    <a:pt x="228" y="150"/>
                  </a:lnTo>
                  <a:lnTo>
                    <a:pt x="236" y="156"/>
                  </a:lnTo>
                  <a:lnTo>
                    <a:pt x="222" y="161"/>
                  </a:lnTo>
                  <a:lnTo>
                    <a:pt x="213" y="169"/>
                  </a:lnTo>
                  <a:lnTo>
                    <a:pt x="209" y="178"/>
                  </a:lnTo>
                  <a:lnTo>
                    <a:pt x="208" y="185"/>
                  </a:lnTo>
                  <a:lnTo>
                    <a:pt x="214" y="199"/>
                  </a:lnTo>
                  <a:lnTo>
                    <a:pt x="229" y="205"/>
                  </a:lnTo>
                  <a:lnTo>
                    <a:pt x="240" y="202"/>
                  </a:lnTo>
                  <a:lnTo>
                    <a:pt x="250" y="196"/>
                  </a:lnTo>
                  <a:lnTo>
                    <a:pt x="257" y="185"/>
                  </a:lnTo>
                  <a:lnTo>
                    <a:pt x="259" y="171"/>
                  </a:lnTo>
                  <a:lnTo>
                    <a:pt x="257" y="158"/>
                  </a:lnTo>
                  <a:lnTo>
                    <a:pt x="250" y="146"/>
                  </a:lnTo>
                  <a:lnTo>
                    <a:pt x="237" y="137"/>
                  </a:lnTo>
                  <a:lnTo>
                    <a:pt x="219" y="134"/>
                  </a:lnTo>
                  <a:lnTo>
                    <a:pt x="197" y="138"/>
                  </a:lnTo>
                  <a:lnTo>
                    <a:pt x="175" y="148"/>
                  </a:lnTo>
                  <a:lnTo>
                    <a:pt x="155" y="162"/>
                  </a:lnTo>
                  <a:lnTo>
                    <a:pt x="134" y="180"/>
                  </a:lnTo>
                  <a:lnTo>
                    <a:pt x="104" y="208"/>
                  </a:lnTo>
                  <a:lnTo>
                    <a:pt x="73" y="227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1065" y="2270"/>
              <a:ext cx="376" cy="438"/>
            </a:xfrm>
            <a:custGeom>
              <a:avLst/>
              <a:gdLst>
                <a:gd name="T0" fmla="*/ 350 w 376"/>
                <a:gd name="T1" fmla="*/ 234 h 438"/>
                <a:gd name="T2" fmla="*/ 359 w 376"/>
                <a:gd name="T3" fmla="*/ 234 h 438"/>
                <a:gd name="T4" fmla="*/ 368 w 376"/>
                <a:gd name="T5" fmla="*/ 232 h 438"/>
                <a:gd name="T6" fmla="*/ 374 w 376"/>
                <a:gd name="T7" fmla="*/ 228 h 438"/>
                <a:gd name="T8" fmla="*/ 376 w 376"/>
                <a:gd name="T9" fmla="*/ 219 h 438"/>
                <a:gd name="T10" fmla="*/ 374 w 376"/>
                <a:gd name="T11" fmla="*/ 210 h 438"/>
                <a:gd name="T12" fmla="*/ 368 w 376"/>
                <a:gd name="T13" fmla="*/ 206 h 438"/>
                <a:gd name="T14" fmla="*/ 359 w 376"/>
                <a:gd name="T15" fmla="*/ 204 h 438"/>
                <a:gd name="T16" fmla="*/ 350 w 376"/>
                <a:gd name="T17" fmla="*/ 204 h 438"/>
                <a:gd name="T18" fmla="*/ 31 w 376"/>
                <a:gd name="T19" fmla="*/ 204 h 438"/>
                <a:gd name="T20" fmla="*/ 51 w 376"/>
                <a:gd name="T21" fmla="*/ 134 h 438"/>
                <a:gd name="T22" fmla="*/ 95 w 376"/>
                <a:gd name="T23" fmla="*/ 79 h 438"/>
                <a:gd name="T24" fmla="*/ 157 w 376"/>
                <a:gd name="T25" fmla="*/ 43 h 438"/>
                <a:gd name="T26" fmla="*/ 232 w 376"/>
                <a:gd name="T27" fmla="*/ 31 h 438"/>
                <a:gd name="T28" fmla="*/ 350 w 376"/>
                <a:gd name="T29" fmla="*/ 31 h 438"/>
                <a:gd name="T30" fmla="*/ 359 w 376"/>
                <a:gd name="T31" fmla="*/ 30 h 438"/>
                <a:gd name="T32" fmla="*/ 368 w 376"/>
                <a:gd name="T33" fmla="*/ 28 h 438"/>
                <a:gd name="T34" fmla="*/ 374 w 376"/>
                <a:gd name="T35" fmla="*/ 24 h 438"/>
                <a:gd name="T36" fmla="*/ 376 w 376"/>
                <a:gd name="T37" fmla="*/ 16 h 438"/>
                <a:gd name="T38" fmla="*/ 374 w 376"/>
                <a:gd name="T39" fmla="*/ 6 h 438"/>
                <a:gd name="T40" fmla="*/ 368 w 376"/>
                <a:gd name="T41" fmla="*/ 2 h 438"/>
                <a:gd name="T42" fmla="*/ 359 w 376"/>
                <a:gd name="T43" fmla="*/ 0 h 438"/>
                <a:gd name="T44" fmla="*/ 350 w 376"/>
                <a:gd name="T45" fmla="*/ 0 h 438"/>
                <a:gd name="T46" fmla="*/ 231 w 376"/>
                <a:gd name="T47" fmla="*/ 0 h 438"/>
                <a:gd name="T48" fmla="*/ 184 w 376"/>
                <a:gd name="T49" fmla="*/ 5 h 438"/>
                <a:gd name="T50" fmla="*/ 140 w 376"/>
                <a:gd name="T51" fmla="*/ 17 h 438"/>
                <a:gd name="T52" fmla="*/ 101 w 376"/>
                <a:gd name="T53" fmla="*/ 38 h 438"/>
                <a:gd name="T54" fmla="*/ 67 w 376"/>
                <a:gd name="T55" fmla="*/ 65 h 438"/>
                <a:gd name="T56" fmla="*/ 39 w 376"/>
                <a:gd name="T57" fmla="*/ 97 h 438"/>
                <a:gd name="T58" fmla="*/ 18 w 376"/>
                <a:gd name="T59" fmla="*/ 134 h 438"/>
                <a:gd name="T60" fmla="*/ 4 w 376"/>
                <a:gd name="T61" fmla="*/ 175 h 438"/>
                <a:gd name="T62" fmla="*/ 0 w 376"/>
                <a:gd name="T63" fmla="*/ 219 h 438"/>
                <a:gd name="T64" fmla="*/ 4 w 376"/>
                <a:gd name="T65" fmla="*/ 263 h 438"/>
                <a:gd name="T66" fmla="*/ 18 w 376"/>
                <a:gd name="T67" fmla="*/ 304 h 438"/>
                <a:gd name="T68" fmla="*/ 39 w 376"/>
                <a:gd name="T69" fmla="*/ 341 h 438"/>
                <a:gd name="T70" fmla="*/ 67 w 376"/>
                <a:gd name="T71" fmla="*/ 374 h 438"/>
                <a:gd name="T72" fmla="*/ 101 w 376"/>
                <a:gd name="T73" fmla="*/ 400 h 438"/>
                <a:gd name="T74" fmla="*/ 140 w 376"/>
                <a:gd name="T75" fmla="*/ 421 h 438"/>
                <a:gd name="T76" fmla="*/ 184 w 376"/>
                <a:gd name="T77" fmla="*/ 433 h 438"/>
                <a:gd name="T78" fmla="*/ 231 w 376"/>
                <a:gd name="T79" fmla="*/ 438 h 438"/>
                <a:gd name="T80" fmla="*/ 350 w 376"/>
                <a:gd name="T81" fmla="*/ 438 h 438"/>
                <a:gd name="T82" fmla="*/ 359 w 376"/>
                <a:gd name="T83" fmla="*/ 438 h 438"/>
                <a:gd name="T84" fmla="*/ 368 w 376"/>
                <a:gd name="T85" fmla="*/ 436 h 438"/>
                <a:gd name="T86" fmla="*/ 374 w 376"/>
                <a:gd name="T87" fmla="*/ 431 h 438"/>
                <a:gd name="T88" fmla="*/ 376 w 376"/>
                <a:gd name="T89" fmla="*/ 423 h 438"/>
                <a:gd name="T90" fmla="*/ 374 w 376"/>
                <a:gd name="T91" fmla="*/ 414 h 438"/>
                <a:gd name="T92" fmla="*/ 368 w 376"/>
                <a:gd name="T93" fmla="*/ 409 h 438"/>
                <a:gd name="T94" fmla="*/ 359 w 376"/>
                <a:gd name="T95" fmla="*/ 408 h 438"/>
                <a:gd name="T96" fmla="*/ 350 w 376"/>
                <a:gd name="T97" fmla="*/ 408 h 438"/>
                <a:gd name="T98" fmla="*/ 232 w 376"/>
                <a:gd name="T99" fmla="*/ 408 h 438"/>
                <a:gd name="T100" fmla="*/ 157 w 376"/>
                <a:gd name="T101" fmla="*/ 395 h 438"/>
                <a:gd name="T102" fmla="*/ 95 w 376"/>
                <a:gd name="T103" fmla="*/ 359 h 438"/>
                <a:gd name="T104" fmla="*/ 51 w 376"/>
                <a:gd name="T105" fmla="*/ 304 h 438"/>
                <a:gd name="T106" fmla="*/ 31 w 376"/>
                <a:gd name="T107" fmla="*/ 234 h 438"/>
                <a:gd name="T108" fmla="*/ 350 w 376"/>
                <a:gd name="T109" fmla="*/ 23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6" h="438">
                  <a:moveTo>
                    <a:pt x="350" y="234"/>
                  </a:moveTo>
                  <a:lnTo>
                    <a:pt x="359" y="234"/>
                  </a:lnTo>
                  <a:lnTo>
                    <a:pt x="368" y="232"/>
                  </a:lnTo>
                  <a:lnTo>
                    <a:pt x="374" y="228"/>
                  </a:lnTo>
                  <a:lnTo>
                    <a:pt x="376" y="219"/>
                  </a:lnTo>
                  <a:lnTo>
                    <a:pt x="374" y="210"/>
                  </a:lnTo>
                  <a:lnTo>
                    <a:pt x="368" y="206"/>
                  </a:lnTo>
                  <a:lnTo>
                    <a:pt x="359" y="204"/>
                  </a:lnTo>
                  <a:lnTo>
                    <a:pt x="350" y="204"/>
                  </a:lnTo>
                  <a:lnTo>
                    <a:pt x="31" y="204"/>
                  </a:lnTo>
                  <a:lnTo>
                    <a:pt x="51" y="134"/>
                  </a:lnTo>
                  <a:lnTo>
                    <a:pt x="95" y="79"/>
                  </a:lnTo>
                  <a:lnTo>
                    <a:pt x="157" y="43"/>
                  </a:lnTo>
                  <a:lnTo>
                    <a:pt x="232" y="31"/>
                  </a:lnTo>
                  <a:lnTo>
                    <a:pt x="350" y="31"/>
                  </a:lnTo>
                  <a:lnTo>
                    <a:pt x="359" y="30"/>
                  </a:lnTo>
                  <a:lnTo>
                    <a:pt x="368" y="28"/>
                  </a:lnTo>
                  <a:lnTo>
                    <a:pt x="374" y="24"/>
                  </a:lnTo>
                  <a:lnTo>
                    <a:pt x="376" y="16"/>
                  </a:lnTo>
                  <a:lnTo>
                    <a:pt x="374" y="6"/>
                  </a:lnTo>
                  <a:lnTo>
                    <a:pt x="368" y="2"/>
                  </a:lnTo>
                  <a:lnTo>
                    <a:pt x="359" y="0"/>
                  </a:lnTo>
                  <a:lnTo>
                    <a:pt x="350" y="0"/>
                  </a:lnTo>
                  <a:lnTo>
                    <a:pt x="231" y="0"/>
                  </a:lnTo>
                  <a:lnTo>
                    <a:pt x="184" y="5"/>
                  </a:lnTo>
                  <a:lnTo>
                    <a:pt x="140" y="17"/>
                  </a:lnTo>
                  <a:lnTo>
                    <a:pt x="101" y="38"/>
                  </a:lnTo>
                  <a:lnTo>
                    <a:pt x="67" y="65"/>
                  </a:lnTo>
                  <a:lnTo>
                    <a:pt x="39" y="97"/>
                  </a:lnTo>
                  <a:lnTo>
                    <a:pt x="18" y="134"/>
                  </a:lnTo>
                  <a:lnTo>
                    <a:pt x="4" y="175"/>
                  </a:lnTo>
                  <a:lnTo>
                    <a:pt x="0" y="219"/>
                  </a:lnTo>
                  <a:lnTo>
                    <a:pt x="4" y="263"/>
                  </a:lnTo>
                  <a:lnTo>
                    <a:pt x="18" y="304"/>
                  </a:lnTo>
                  <a:lnTo>
                    <a:pt x="39" y="341"/>
                  </a:lnTo>
                  <a:lnTo>
                    <a:pt x="67" y="374"/>
                  </a:lnTo>
                  <a:lnTo>
                    <a:pt x="101" y="400"/>
                  </a:lnTo>
                  <a:lnTo>
                    <a:pt x="140" y="421"/>
                  </a:lnTo>
                  <a:lnTo>
                    <a:pt x="184" y="433"/>
                  </a:lnTo>
                  <a:lnTo>
                    <a:pt x="231" y="438"/>
                  </a:lnTo>
                  <a:lnTo>
                    <a:pt x="350" y="438"/>
                  </a:lnTo>
                  <a:lnTo>
                    <a:pt x="359" y="438"/>
                  </a:lnTo>
                  <a:lnTo>
                    <a:pt x="368" y="436"/>
                  </a:lnTo>
                  <a:lnTo>
                    <a:pt x="374" y="431"/>
                  </a:lnTo>
                  <a:lnTo>
                    <a:pt x="376" y="423"/>
                  </a:lnTo>
                  <a:lnTo>
                    <a:pt x="374" y="414"/>
                  </a:lnTo>
                  <a:lnTo>
                    <a:pt x="368" y="409"/>
                  </a:lnTo>
                  <a:lnTo>
                    <a:pt x="359" y="408"/>
                  </a:lnTo>
                  <a:lnTo>
                    <a:pt x="350" y="408"/>
                  </a:lnTo>
                  <a:lnTo>
                    <a:pt x="232" y="408"/>
                  </a:lnTo>
                  <a:lnTo>
                    <a:pt x="157" y="395"/>
                  </a:lnTo>
                  <a:lnTo>
                    <a:pt x="95" y="359"/>
                  </a:lnTo>
                  <a:lnTo>
                    <a:pt x="51" y="304"/>
                  </a:lnTo>
                  <a:lnTo>
                    <a:pt x="31" y="234"/>
                  </a:lnTo>
                  <a:lnTo>
                    <a:pt x="350" y="2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ChangeAspect="1"/>
            </p:cNvSpPr>
            <p:nvPr/>
          </p:nvSpPr>
          <p:spPr bwMode="auto">
            <a:xfrm>
              <a:off x="1768" y="2112"/>
              <a:ext cx="268" cy="754"/>
            </a:xfrm>
            <a:custGeom>
              <a:avLst/>
              <a:gdLst>
                <a:gd name="T0" fmla="*/ 160 w 268"/>
                <a:gd name="T1" fmla="*/ 88 h 754"/>
                <a:gd name="T2" fmla="*/ 170 w 268"/>
                <a:gd name="T3" fmla="*/ 62 h 754"/>
                <a:gd name="T4" fmla="*/ 192 w 268"/>
                <a:gd name="T5" fmla="*/ 37 h 754"/>
                <a:gd name="T6" fmla="*/ 233 w 268"/>
                <a:gd name="T7" fmla="*/ 21 h 754"/>
                <a:gd name="T8" fmla="*/ 266 w 268"/>
                <a:gd name="T9" fmla="*/ 14 h 754"/>
                <a:gd name="T10" fmla="*/ 264 w 268"/>
                <a:gd name="T11" fmla="*/ 1 h 754"/>
                <a:gd name="T12" fmla="*/ 199 w 268"/>
                <a:gd name="T13" fmla="*/ 7 h 754"/>
                <a:gd name="T14" fmla="*/ 121 w 268"/>
                <a:gd name="T15" fmla="*/ 56 h 754"/>
                <a:gd name="T16" fmla="*/ 109 w 268"/>
                <a:gd name="T17" fmla="*/ 266 h 754"/>
                <a:gd name="T18" fmla="*/ 105 w 268"/>
                <a:gd name="T19" fmla="*/ 307 h 754"/>
                <a:gd name="T20" fmla="*/ 79 w 268"/>
                <a:gd name="T21" fmla="*/ 345 h 754"/>
                <a:gd name="T22" fmla="*/ 39 w 268"/>
                <a:gd name="T23" fmla="*/ 365 h 754"/>
                <a:gd name="T24" fmla="*/ 7 w 268"/>
                <a:gd name="T25" fmla="*/ 369 h 754"/>
                <a:gd name="T26" fmla="*/ 0 w 268"/>
                <a:gd name="T27" fmla="*/ 377 h 754"/>
                <a:gd name="T28" fmla="*/ 12 w 268"/>
                <a:gd name="T29" fmla="*/ 385 h 754"/>
                <a:gd name="T30" fmla="*/ 75 w 268"/>
                <a:gd name="T31" fmla="*/ 406 h 754"/>
                <a:gd name="T32" fmla="*/ 106 w 268"/>
                <a:gd name="T33" fmla="*/ 452 h 754"/>
                <a:gd name="T34" fmla="*/ 108 w 268"/>
                <a:gd name="T35" fmla="*/ 464 h 754"/>
                <a:gd name="T36" fmla="*/ 109 w 268"/>
                <a:gd name="T37" fmla="*/ 490 h 754"/>
                <a:gd name="T38" fmla="*/ 109 w 268"/>
                <a:gd name="T39" fmla="*/ 661 h 754"/>
                <a:gd name="T40" fmla="*/ 124 w 268"/>
                <a:gd name="T41" fmla="*/ 702 h 754"/>
                <a:gd name="T42" fmla="*/ 170 w 268"/>
                <a:gd name="T43" fmla="*/ 738 h 754"/>
                <a:gd name="T44" fmla="*/ 228 w 268"/>
                <a:gd name="T45" fmla="*/ 753 h 754"/>
                <a:gd name="T46" fmla="*/ 264 w 268"/>
                <a:gd name="T47" fmla="*/ 753 h 754"/>
                <a:gd name="T48" fmla="*/ 264 w 268"/>
                <a:gd name="T49" fmla="*/ 739 h 754"/>
                <a:gd name="T50" fmla="*/ 222 w 268"/>
                <a:gd name="T51" fmla="*/ 732 h 754"/>
                <a:gd name="T52" fmla="*/ 174 w 268"/>
                <a:gd name="T53" fmla="*/ 698 h 754"/>
                <a:gd name="T54" fmla="*/ 160 w 268"/>
                <a:gd name="T55" fmla="*/ 667 h 754"/>
                <a:gd name="T56" fmla="*/ 159 w 268"/>
                <a:gd name="T57" fmla="*/ 653 h 754"/>
                <a:gd name="T58" fmla="*/ 159 w 268"/>
                <a:gd name="T59" fmla="*/ 478 h 754"/>
                <a:gd name="T60" fmla="*/ 153 w 268"/>
                <a:gd name="T61" fmla="*/ 438 h 754"/>
                <a:gd name="T62" fmla="*/ 129 w 268"/>
                <a:gd name="T63" fmla="*/ 407 h 754"/>
                <a:gd name="T64" fmla="*/ 70 w 268"/>
                <a:gd name="T65" fmla="*/ 377 h 754"/>
                <a:gd name="T66" fmla="*/ 138 w 268"/>
                <a:gd name="T67" fmla="*/ 339 h 754"/>
                <a:gd name="T68" fmla="*/ 159 w 268"/>
                <a:gd name="T69" fmla="*/ 2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754">
                  <a:moveTo>
                    <a:pt x="159" y="100"/>
                  </a:moveTo>
                  <a:lnTo>
                    <a:pt x="160" y="88"/>
                  </a:lnTo>
                  <a:lnTo>
                    <a:pt x="164" y="75"/>
                  </a:lnTo>
                  <a:lnTo>
                    <a:pt x="170" y="62"/>
                  </a:lnTo>
                  <a:lnTo>
                    <a:pt x="179" y="49"/>
                  </a:lnTo>
                  <a:lnTo>
                    <a:pt x="192" y="37"/>
                  </a:lnTo>
                  <a:lnTo>
                    <a:pt x="210" y="28"/>
                  </a:lnTo>
                  <a:lnTo>
                    <a:pt x="233" y="21"/>
                  </a:lnTo>
                  <a:lnTo>
                    <a:pt x="261" y="17"/>
                  </a:lnTo>
                  <a:lnTo>
                    <a:pt x="266" y="14"/>
                  </a:lnTo>
                  <a:lnTo>
                    <a:pt x="268" y="8"/>
                  </a:lnTo>
                  <a:lnTo>
                    <a:pt x="264" y="1"/>
                  </a:lnTo>
                  <a:lnTo>
                    <a:pt x="253" y="0"/>
                  </a:lnTo>
                  <a:lnTo>
                    <a:pt x="199" y="7"/>
                  </a:lnTo>
                  <a:lnTo>
                    <a:pt x="153" y="26"/>
                  </a:lnTo>
                  <a:lnTo>
                    <a:pt x="121" y="56"/>
                  </a:lnTo>
                  <a:lnTo>
                    <a:pt x="109" y="94"/>
                  </a:lnTo>
                  <a:lnTo>
                    <a:pt x="109" y="266"/>
                  </a:lnTo>
                  <a:lnTo>
                    <a:pt x="108" y="288"/>
                  </a:lnTo>
                  <a:lnTo>
                    <a:pt x="105" y="307"/>
                  </a:lnTo>
                  <a:lnTo>
                    <a:pt x="96" y="326"/>
                  </a:lnTo>
                  <a:lnTo>
                    <a:pt x="79" y="345"/>
                  </a:lnTo>
                  <a:lnTo>
                    <a:pt x="58" y="358"/>
                  </a:lnTo>
                  <a:lnTo>
                    <a:pt x="39" y="365"/>
                  </a:lnTo>
                  <a:lnTo>
                    <a:pt x="22" y="368"/>
                  </a:lnTo>
                  <a:lnTo>
                    <a:pt x="7" y="369"/>
                  </a:lnTo>
                  <a:lnTo>
                    <a:pt x="2" y="372"/>
                  </a:lnTo>
                  <a:lnTo>
                    <a:pt x="0" y="377"/>
                  </a:lnTo>
                  <a:lnTo>
                    <a:pt x="4" y="384"/>
                  </a:lnTo>
                  <a:lnTo>
                    <a:pt x="12" y="385"/>
                  </a:lnTo>
                  <a:lnTo>
                    <a:pt x="47" y="392"/>
                  </a:lnTo>
                  <a:lnTo>
                    <a:pt x="75" y="406"/>
                  </a:lnTo>
                  <a:lnTo>
                    <a:pt x="95" y="427"/>
                  </a:lnTo>
                  <a:lnTo>
                    <a:pt x="106" y="452"/>
                  </a:lnTo>
                  <a:lnTo>
                    <a:pt x="108" y="458"/>
                  </a:lnTo>
                  <a:lnTo>
                    <a:pt x="108" y="464"/>
                  </a:lnTo>
                  <a:lnTo>
                    <a:pt x="109" y="473"/>
                  </a:lnTo>
                  <a:lnTo>
                    <a:pt x="109" y="490"/>
                  </a:lnTo>
                  <a:lnTo>
                    <a:pt x="109" y="639"/>
                  </a:lnTo>
                  <a:lnTo>
                    <a:pt x="109" y="661"/>
                  </a:lnTo>
                  <a:lnTo>
                    <a:pt x="113" y="682"/>
                  </a:lnTo>
                  <a:lnTo>
                    <a:pt x="124" y="702"/>
                  </a:lnTo>
                  <a:lnTo>
                    <a:pt x="145" y="723"/>
                  </a:lnTo>
                  <a:lnTo>
                    <a:pt x="170" y="738"/>
                  </a:lnTo>
                  <a:lnTo>
                    <a:pt x="199" y="747"/>
                  </a:lnTo>
                  <a:lnTo>
                    <a:pt x="228" y="753"/>
                  </a:lnTo>
                  <a:lnTo>
                    <a:pt x="253" y="754"/>
                  </a:lnTo>
                  <a:lnTo>
                    <a:pt x="264" y="753"/>
                  </a:lnTo>
                  <a:lnTo>
                    <a:pt x="268" y="746"/>
                  </a:lnTo>
                  <a:lnTo>
                    <a:pt x="264" y="739"/>
                  </a:lnTo>
                  <a:lnTo>
                    <a:pt x="255" y="737"/>
                  </a:lnTo>
                  <a:lnTo>
                    <a:pt x="222" y="732"/>
                  </a:lnTo>
                  <a:lnTo>
                    <a:pt x="194" y="718"/>
                  </a:lnTo>
                  <a:lnTo>
                    <a:pt x="174" y="698"/>
                  </a:lnTo>
                  <a:lnTo>
                    <a:pt x="161" y="672"/>
                  </a:lnTo>
                  <a:lnTo>
                    <a:pt x="160" y="667"/>
                  </a:lnTo>
                  <a:lnTo>
                    <a:pt x="159" y="662"/>
                  </a:lnTo>
                  <a:lnTo>
                    <a:pt x="159" y="653"/>
                  </a:lnTo>
                  <a:lnTo>
                    <a:pt x="159" y="636"/>
                  </a:lnTo>
                  <a:lnTo>
                    <a:pt x="159" y="478"/>
                  </a:lnTo>
                  <a:lnTo>
                    <a:pt x="158" y="456"/>
                  </a:lnTo>
                  <a:lnTo>
                    <a:pt x="153" y="438"/>
                  </a:lnTo>
                  <a:lnTo>
                    <a:pt x="144" y="423"/>
                  </a:lnTo>
                  <a:lnTo>
                    <a:pt x="129" y="407"/>
                  </a:lnTo>
                  <a:lnTo>
                    <a:pt x="102" y="388"/>
                  </a:lnTo>
                  <a:lnTo>
                    <a:pt x="70" y="377"/>
                  </a:lnTo>
                  <a:lnTo>
                    <a:pt x="110" y="361"/>
                  </a:lnTo>
                  <a:lnTo>
                    <a:pt x="138" y="339"/>
                  </a:lnTo>
                  <a:lnTo>
                    <a:pt x="154" y="312"/>
                  </a:lnTo>
                  <a:lnTo>
                    <a:pt x="159" y="281"/>
                  </a:lnTo>
                  <a:lnTo>
                    <a:pt x="159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ChangeAspect="1" noEditPoints="1"/>
            </p:cNvSpPr>
            <p:nvPr/>
          </p:nvSpPr>
          <p:spPr bwMode="auto">
            <a:xfrm>
              <a:off x="2120" y="2175"/>
              <a:ext cx="318" cy="519"/>
            </a:xfrm>
            <a:custGeom>
              <a:avLst/>
              <a:gdLst>
                <a:gd name="T0" fmla="*/ 312 w 318"/>
                <a:gd name="T1" fmla="*/ 171 h 519"/>
                <a:gd name="T2" fmla="*/ 257 w 318"/>
                <a:gd name="T3" fmla="*/ 41 h 519"/>
                <a:gd name="T4" fmla="*/ 188 w 318"/>
                <a:gd name="T5" fmla="*/ 3 h 519"/>
                <a:gd name="T6" fmla="*/ 124 w 318"/>
                <a:gd name="T7" fmla="*/ 4 h 519"/>
                <a:gd name="T8" fmla="*/ 56 w 318"/>
                <a:gd name="T9" fmla="*/ 46 h 519"/>
                <a:gd name="T10" fmla="*/ 5 w 318"/>
                <a:gd name="T11" fmla="*/ 173 h 519"/>
                <a:gd name="T12" fmla="*/ 1 w 318"/>
                <a:gd name="T13" fmla="*/ 305 h 519"/>
                <a:gd name="T14" fmla="*/ 16 w 318"/>
                <a:gd name="T15" fmla="*/ 398 h 519"/>
                <a:gd name="T16" fmla="*/ 62 w 318"/>
                <a:gd name="T17" fmla="*/ 481 h 519"/>
                <a:gd name="T18" fmla="*/ 128 w 318"/>
                <a:gd name="T19" fmla="*/ 516 h 519"/>
                <a:gd name="T20" fmla="*/ 191 w 318"/>
                <a:gd name="T21" fmla="*/ 516 h 519"/>
                <a:gd name="T22" fmla="*/ 261 w 318"/>
                <a:gd name="T23" fmla="*/ 476 h 519"/>
                <a:gd name="T24" fmla="*/ 312 w 318"/>
                <a:gd name="T25" fmla="*/ 349 h 519"/>
                <a:gd name="T26" fmla="*/ 159 w 318"/>
                <a:gd name="T27" fmla="*/ 503 h 519"/>
                <a:gd name="T28" fmla="*/ 134 w 318"/>
                <a:gd name="T29" fmla="*/ 499 h 519"/>
                <a:gd name="T30" fmla="*/ 109 w 318"/>
                <a:gd name="T31" fmla="*/ 484 h 519"/>
                <a:gd name="T32" fmla="*/ 87 w 318"/>
                <a:gd name="T33" fmla="*/ 456 h 519"/>
                <a:gd name="T34" fmla="*/ 71 w 318"/>
                <a:gd name="T35" fmla="*/ 411 h 519"/>
                <a:gd name="T36" fmla="*/ 63 w 318"/>
                <a:gd name="T37" fmla="*/ 252 h 519"/>
                <a:gd name="T38" fmla="*/ 69 w 318"/>
                <a:gd name="T39" fmla="*/ 113 h 519"/>
                <a:gd name="T40" fmla="*/ 86 w 318"/>
                <a:gd name="T41" fmla="*/ 60 h 519"/>
                <a:gd name="T42" fmla="*/ 112 w 318"/>
                <a:gd name="T43" fmla="*/ 32 h 519"/>
                <a:gd name="T44" fmla="*/ 139 w 318"/>
                <a:gd name="T45" fmla="*/ 19 h 519"/>
                <a:gd name="T46" fmla="*/ 159 w 318"/>
                <a:gd name="T47" fmla="*/ 17 h 519"/>
                <a:gd name="T48" fmla="*/ 181 w 318"/>
                <a:gd name="T49" fmla="*/ 20 h 519"/>
                <a:gd name="T50" fmla="*/ 207 w 318"/>
                <a:gd name="T51" fmla="*/ 33 h 519"/>
                <a:gd name="T52" fmla="*/ 231 w 318"/>
                <a:gd name="T53" fmla="*/ 60 h 519"/>
                <a:gd name="T54" fmla="*/ 247 w 318"/>
                <a:gd name="T55" fmla="*/ 105 h 519"/>
                <a:gd name="T56" fmla="*/ 255 w 318"/>
                <a:gd name="T57" fmla="*/ 252 h 519"/>
                <a:gd name="T58" fmla="*/ 247 w 318"/>
                <a:gd name="T59" fmla="*/ 409 h 519"/>
                <a:gd name="T60" fmla="*/ 233 w 318"/>
                <a:gd name="T61" fmla="*/ 453 h 519"/>
                <a:gd name="T62" fmla="*/ 211 w 318"/>
                <a:gd name="T63" fmla="*/ 482 h 519"/>
                <a:gd name="T64" fmla="*/ 185 w 318"/>
                <a:gd name="T65" fmla="*/ 498 h 519"/>
                <a:gd name="T66" fmla="*/ 159 w 318"/>
                <a:gd name="T67" fmla="*/ 50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" h="519">
                  <a:moveTo>
                    <a:pt x="318" y="261"/>
                  </a:moveTo>
                  <a:lnTo>
                    <a:pt x="312" y="171"/>
                  </a:lnTo>
                  <a:lnTo>
                    <a:pt x="287" y="85"/>
                  </a:lnTo>
                  <a:lnTo>
                    <a:pt x="257" y="41"/>
                  </a:lnTo>
                  <a:lnTo>
                    <a:pt x="222" y="15"/>
                  </a:lnTo>
                  <a:lnTo>
                    <a:pt x="188" y="3"/>
                  </a:lnTo>
                  <a:lnTo>
                    <a:pt x="159" y="0"/>
                  </a:lnTo>
                  <a:lnTo>
                    <a:pt x="124" y="4"/>
                  </a:lnTo>
                  <a:lnTo>
                    <a:pt x="88" y="19"/>
                  </a:lnTo>
                  <a:lnTo>
                    <a:pt x="56" y="46"/>
                  </a:lnTo>
                  <a:lnTo>
                    <a:pt x="28" y="90"/>
                  </a:lnTo>
                  <a:lnTo>
                    <a:pt x="5" y="173"/>
                  </a:lnTo>
                  <a:lnTo>
                    <a:pt x="0" y="261"/>
                  </a:lnTo>
                  <a:lnTo>
                    <a:pt x="1" y="305"/>
                  </a:lnTo>
                  <a:lnTo>
                    <a:pt x="6" y="352"/>
                  </a:lnTo>
                  <a:lnTo>
                    <a:pt x="16" y="398"/>
                  </a:lnTo>
                  <a:lnTo>
                    <a:pt x="34" y="443"/>
                  </a:lnTo>
                  <a:lnTo>
                    <a:pt x="62" y="481"/>
                  </a:lnTo>
                  <a:lnTo>
                    <a:pt x="95" y="504"/>
                  </a:lnTo>
                  <a:lnTo>
                    <a:pt x="128" y="516"/>
                  </a:lnTo>
                  <a:lnTo>
                    <a:pt x="159" y="519"/>
                  </a:lnTo>
                  <a:lnTo>
                    <a:pt x="191" y="516"/>
                  </a:lnTo>
                  <a:lnTo>
                    <a:pt x="227" y="502"/>
                  </a:lnTo>
                  <a:lnTo>
                    <a:pt x="261" y="476"/>
                  </a:lnTo>
                  <a:lnTo>
                    <a:pt x="290" y="432"/>
                  </a:lnTo>
                  <a:lnTo>
                    <a:pt x="312" y="349"/>
                  </a:lnTo>
                  <a:lnTo>
                    <a:pt x="318" y="261"/>
                  </a:lnTo>
                  <a:close/>
                  <a:moveTo>
                    <a:pt x="159" y="503"/>
                  </a:moveTo>
                  <a:lnTo>
                    <a:pt x="147" y="502"/>
                  </a:lnTo>
                  <a:lnTo>
                    <a:pt x="134" y="499"/>
                  </a:lnTo>
                  <a:lnTo>
                    <a:pt x="121" y="493"/>
                  </a:lnTo>
                  <a:lnTo>
                    <a:pt x="109" y="484"/>
                  </a:lnTo>
                  <a:lnTo>
                    <a:pt x="97" y="472"/>
                  </a:lnTo>
                  <a:lnTo>
                    <a:pt x="87" y="456"/>
                  </a:lnTo>
                  <a:lnTo>
                    <a:pt x="78" y="436"/>
                  </a:lnTo>
                  <a:lnTo>
                    <a:pt x="71" y="411"/>
                  </a:lnTo>
                  <a:lnTo>
                    <a:pt x="64" y="332"/>
                  </a:lnTo>
                  <a:lnTo>
                    <a:pt x="63" y="252"/>
                  </a:lnTo>
                  <a:lnTo>
                    <a:pt x="63" y="180"/>
                  </a:lnTo>
                  <a:lnTo>
                    <a:pt x="69" y="113"/>
                  </a:lnTo>
                  <a:lnTo>
                    <a:pt x="76" y="83"/>
                  </a:lnTo>
                  <a:lnTo>
                    <a:pt x="86" y="60"/>
                  </a:lnTo>
                  <a:lnTo>
                    <a:pt x="99" y="43"/>
                  </a:lnTo>
                  <a:lnTo>
                    <a:pt x="112" y="32"/>
                  </a:lnTo>
                  <a:lnTo>
                    <a:pt x="126" y="24"/>
                  </a:lnTo>
                  <a:lnTo>
                    <a:pt x="139" y="19"/>
                  </a:lnTo>
                  <a:lnTo>
                    <a:pt x="150" y="17"/>
                  </a:lnTo>
                  <a:lnTo>
                    <a:pt x="159" y="17"/>
                  </a:lnTo>
                  <a:lnTo>
                    <a:pt x="169" y="18"/>
                  </a:lnTo>
                  <a:lnTo>
                    <a:pt x="181" y="20"/>
                  </a:lnTo>
                  <a:lnTo>
                    <a:pt x="194" y="25"/>
                  </a:lnTo>
                  <a:lnTo>
                    <a:pt x="207" y="33"/>
                  </a:lnTo>
                  <a:lnTo>
                    <a:pt x="220" y="44"/>
                  </a:lnTo>
                  <a:lnTo>
                    <a:pt x="231" y="60"/>
                  </a:lnTo>
                  <a:lnTo>
                    <a:pt x="240" y="80"/>
                  </a:lnTo>
                  <a:lnTo>
                    <a:pt x="247" y="105"/>
                  </a:lnTo>
                  <a:lnTo>
                    <a:pt x="254" y="177"/>
                  </a:lnTo>
                  <a:lnTo>
                    <a:pt x="255" y="252"/>
                  </a:lnTo>
                  <a:lnTo>
                    <a:pt x="254" y="333"/>
                  </a:lnTo>
                  <a:lnTo>
                    <a:pt x="247" y="409"/>
                  </a:lnTo>
                  <a:lnTo>
                    <a:pt x="241" y="433"/>
                  </a:lnTo>
                  <a:lnTo>
                    <a:pt x="233" y="453"/>
                  </a:lnTo>
                  <a:lnTo>
                    <a:pt x="223" y="469"/>
                  </a:lnTo>
                  <a:lnTo>
                    <a:pt x="211" y="482"/>
                  </a:lnTo>
                  <a:lnTo>
                    <a:pt x="198" y="491"/>
                  </a:lnTo>
                  <a:lnTo>
                    <a:pt x="185" y="498"/>
                  </a:lnTo>
                  <a:lnTo>
                    <a:pt x="172" y="502"/>
                  </a:lnTo>
                  <a:lnTo>
                    <a:pt x="159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ChangeAspect="1"/>
            </p:cNvSpPr>
            <p:nvPr/>
          </p:nvSpPr>
          <p:spPr bwMode="auto">
            <a:xfrm>
              <a:off x="2533" y="2598"/>
              <a:ext cx="88" cy="225"/>
            </a:xfrm>
            <a:custGeom>
              <a:avLst/>
              <a:gdLst>
                <a:gd name="T0" fmla="*/ 88 w 88"/>
                <a:gd name="T1" fmla="*/ 79 h 225"/>
                <a:gd name="T2" fmla="*/ 84 w 88"/>
                <a:gd name="T3" fmla="*/ 45 h 225"/>
                <a:gd name="T4" fmla="*/ 75 w 88"/>
                <a:gd name="T5" fmla="*/ 21 h 225"/>
                <a:gd name="T6" fmla="*/ 59 w 88"/>
                <a:gd name="T7" fmla="*/ 5 h 225"/>
                <a:gd name="T8" fmla="*/ 40 w 88"/>
                <a:gd name="T9" fmla="*/ 0 h 225"/>
                <a:gd name="T10" fmla="*/ 23 w 88"/>
                <a:gd name="T11" fmla="*/ 3 h 225"/>
                <a:gd name="T12" fmla="*/ 10 w 88"/>
                <a:gd name="T13" fmla="*/ 12 h 225"/>
                <a:gd name="T14" fmla="*/ 3 w 88"/>
                <a:gd name="T15" fmla="*/ 24 h 225"/>
                <a:gd name="T16" fmla="*/ 0 w 88"/>
                <a:gd name="T17" fmla="*/ 40 h 225"/>
                <a:gd name="T18" fmla="*/ 3 w 88"/>
                <a:gd name="T19" fmla="*/ 54 h 225"/>
                <a:gd name="T20" fmla="*/ 10 w 88"/>
                <a:gd name="T21" fmla="*/ 67 h 225"/>
                <a:gd name="T22" fmla="*/ 23 w 88"/>
                <a:gd name="T23" fmla="*/ 76 h 225"/>
                <a:gd name="T24" fmla="*/ 40 w 88"/>
                <a:gd name="T25" fmla="*/ 80 h 225"/>
                <a:gd name="T26" fmla="*/ 53 w 88"/>
                <a:gd name="T27" fmla="*/ 77 h 225"/>
                <a:gd name="T28" fmla="*/ 66 w 88"/>
                <a:gd name="T29" fmla="*/ 70 h 225"/>
                <a:gd name="T30" fmla="*/ 70 w 88"/>
                <a:gd name="T31" fmla="*/ 67 h 225"/>
                <a:gd name="T32" fmla="*/ 71 w 88"/>
                <a:gd name="T33" fmla="*/ 69 h 225"/>
                <a:gd name="T34" fmla="*/ 71 w 88"/>
                <a:gd name="T35" fmla="*/ 79 h 225"/>
                <a:gd name="T36" fmla="*/ 67 w 88"/>
                <a:gd name="T37" fmla="*/ 119 h 225"/>
                <a:gd name="T38" fmla="*/ 55 w 88"/>
                <a:gd name="T39" fmla="*/ 153 h 225"/>
                <a:gd name="T40" fmla="*/ 39 w 88"/>
                <a:gd name="T41" fmla="*/ 182 h 225"/>
                <a:gd name="T42" fmla="*/ 20 w 88"/>
                <a:gd name="T43" fmla="*/ 205 h 225"/>
                <a:gd name="T44" fmla="*/ 13 w 88"/>
                <a:gd name="T45" fmla="*/ 213 h 225"/>
                <a:gd name="T46" fmla="*/ 12 w 88"/>
                <a:gd name="T47" fmla="*/ 217 h 225"/>
                <a:gd name="T48" fmla="*/ 14 w 88"/>
                <a:gd name="T49" fmla="*/ 223 h 225"/>
                <a:gd name="T50" fmla="*/ 19 w 88"/>
                <a:gd name="T51" fmla="*/ 225 h 225"/>
                <a:gd name="T52" fmla="*/ 34 w 88"/>
                <a:gd name="T53" fmla="*/ 215 h 225"/>
                <a:gd name="T54" fmla="*/ 57 w 88"/>
                <a:gd name="T55" fmla="*/ 185 h 225"/>
                <a:gd name="T56" fmla="*/ 78 w 88"/>
                <a:gd name="T57" fmla="*/ 139 h 225"/>
                <a:gd name="T58" fmla="*/ 88 w 88"/>
                <a:gd name="T59" fmla="*/ 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225">
                  <a:moveTo>
                    <a:pt x="88" y="79"/>
                  </a:moveTo>
                  <a:lnTo>
                    <a:pt x="84" y="45"/>
                  </a:lnTo>
                  <a:lnTo>
                    <a:pt x="75" y="21"/>
                  </a:lnTo>
                  <a:lnTo>
                    <a:pt x="59" y="5"/>
                  </a:lnTo>
                  <a:lnTo>
                    <a:pt x="40" y="0"/>
                  </a:lnTo>
                  <a:lnTo>
                    <a:pt x="23" y="3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4"/>
                  </a:lnTo>
                  <a:lnTo>
                    <a:pt x="10" y="67"/>
                  </a:lnTo>
                  <a:lnTo>
                    <a:pt x="23" y="76"/>
                  </a:lnTo>
                  <a:lnTo>
                    <a:pt x="40" y="80"/>
                  </a:lnTo>
                  <a:lnTo>
                    <a:pt x="53" y="77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1" y="69"/>
                  </a:lnTo>
                  <a:lnTo>
                    <a:pt x="71" y="79"/>
                  </a:lnTo>
                  <a:lnTo>
                    <a:pt x="67" y="119"/>
                  </a:lnTo>
                  <a:lnTo>
                    <a:pt x="55" y="153"/>
                  </a:lnTo>
                  <a:lnTo>
                    <a:pt x="39" y="182"/>
                  </a:lnTo>
                  <a:lnTo>
                    <a:pt x="20" y="205"/>
                  </a:lnTo>
                  <a:lnTo>
                    <a:pt x="13" y="213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9" y="225"/>
                  </a:lnTo>
                  <a:lnTo>
                    <a:pt x="34" y="215"/>
                  </a:lnTo>
                  <a:lnTo>
                    <a:pt x="57" y="185"/>
                  </a:lnTo>
                  <a:lnTo>
                    <a:pt x="78" y="139"/>
                  </a:lnTo>
                  <a:lnTo>
                    <a:pt x="8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ChangeAspect="1"/>
            </p:cNvSpPr>
            <p:nvPr/>
          </p:nvSpPr>
          <p:spPr bwMode="auto">
            <a:xfrm>
              <a:off x="2870" y="2175"/>
              <a:ext cx="249" cy="503"/>
            </a:xfrm>
            <a:custGeom>
              <a:avLst/>
              <a:gdLst>
                <a:gd name="T0" fmla="*/ 155 w 249"/>
                <a:gd name="T1" fmla="*/ 20 h 503"/>
                <a:gd name="T2" fmla="*/ 154 w 249"/>
                <a:gd name="T3" fmla="*/ 9 h 503"/>
                <a:gd name="T4" fmla="*/ 152 w 249"/>
                <a:gd name="T5" fmla="*/ 3 h 503"/>
                <a:gd name="T6" fmla="*/ 147 w 249"/>
                <a:gd name="T7" fmla="*/ 1 h 503"/>
                <a:gd name="T8" fmla="*/ 137 w 249"/>
                <a:gd name="T9" fmla="*/ 0 h 503"/>
                <a:gd name="T10" fmla="*/ 99 w 249"/>
                <a:gd name="T11" fmla="*/ 28 h 503"/>
                <a:gd name="T12" fmla="*/ 60 w 249"/>
                <a:gd name="T13" fmla="*/ 43 h 503"/>
                <a:gd name="T14" fmla="*/ 25 w 249"/>
                <a:gd name="T15" fmla="*/ 48 h 503"/>
                <a:gd name="T16" fmla="*/ 0 w 249"/>
                <a:gd name="T17" fmla="*/ 48 h 503"/>
                <a:gd name="T18" fmla="*/ 0 w 249"/>
                <a:gd name="T19" fmla="*/ 72 h 503"/>
                <a:gd name="T20" fmla="*/ 16 w 249"/>
                <a:gd name="T21" fmla="*/ 72 h 503"/>
                <a:gd name="T22" fmla="*/ 40 w 249"/>
                <a:gd name="T23" fmla="*/ 69 h 503"/>
                <a:gd name="T24" fmla="*/ 69 w 249"/>
                <a:gd name="T25" fmla="*/ 64 h 503"/>
                <a:gd name="T26" fmla="*/ 99 w 249"/>
                <a:gd name="T27" fmla="*/ 52 h 503"/>
                <a:gd name="T28" fmla="*/ 99 w 249"/>
                <a:gd name="T29" fmla="*/ 443 h 503"/>
                <a:gd name="T30" fmla="*/ 98 w 249"/>
                <a:gd name="T31" fmla="*/ 453 h 503"/>
                <a:gd name="T32" fmla="*/ 97 w 249"/>
                <a:gd name="T33" fmla="*/ 460 h 503"/>
                <a:gd name="T34" fmla="*/ 94 w 249"/>
                <a:gd name="T35" fmla="*/ 466 h 503"/>
                <a:gd name="T36" fmla="*/ 89 w 249"/>
                <a:gd name="T37" fmla="*/ 471 h 503"/>
                <a:gd name="T38" fmla="*/ 81 w 249"/>
                <a:gd name="T39" fmla="*/ 475 h 503"/>
                <a:gd name="T40" fmla="*/ 68 w 249"/>
                <a:gd name="T41" fmla="*/ 477 h 503"/>
                <a:gd name="T42" fmla="*/ 51 w 249"/>
                <a:gd name="T43" fmla="*/ 479 h 503"/>
                <a:gd name="T44" fmla="*/ 29 w 249"/>
                <a:gd name="T45" fmla="*/ 479 h 503"/>
                <a:gd name="T46" fmla="*/ 5 w 249"/>
                <a:gd name="T47" fmla="*/ 479 h 503"/>
                <a:gd name="T48" fmla="*/ 5 w 249"/>
                <a:gd name="T49" fmla="*/ 503 h 503"/>
                <a:gd name="T50" fmla="*/ 31 w 249"/>
                <a:gd name="T51" fmla="*/ 501 h 503"/>
                <a:gd name="T52" fmla="*/ 64 w 249"/>
                <a:gd name="T53" fmla="*/ 501 h 503"/>
                <a:gd name="T54" fmla="*/ 98 w 249"/>
                <a:gd name="T55" fmla="*/ 501 h 503"/>
                <a:gd name="T56" fmla="*/ 126 w 249"/>
                <a:gd name="T57" fmla="*/ 501 h 503"/>
                <a:gd name="T58" fmla="*/ 155 w 249"/>
                <a:gd name="T59" fmla="*/ 501 h 503"/>
                <a:gd name="T60" fmla="*/ 189 w 249"/>
                <a:gd name="T61" fmla="*/ 501 h 503"/>
                <a:gd name="T62" fmla="*/ 223 w 249"/>
                <a:gd name="T63" fmla="*/ 501 h 503"/>
                <a:gd name="T64" fmla="*/ 249 w 249"/>
                <a:gd name="T65" fmla="*/ 503 h 503"/>
                <a:gd name="T66" fmla="*/ 249 w 249"/>
                <a:gd name="T67" fmla="*/ 479 h 503"/>
                <a:gd name="T68" fmla="*/ 224 w 249"/>
                <a:gd name="T69" fmla="*/ 479 h 503"/>
                <a:gd name="T70" fmla="*/ 202 w 249"/>
                <a:gd name="T71" fmla="*/ 479 h 503"/>
                <a:gd name="T72" fmla="*/ 185 w 249"/>
                <a:gd name="T73" fmla="*/ 477 h 503"/>
                <a:gd name="T74" fmla="*/ 173 w 249"/>
                <a:gd name="T75" fmla="*/ 475 h 503"/>
                <a:gd name="T76" fmla="*/ 164 w 249"/>
                <a:gd name="T77" fmla="*/ 472 h 503"/>
                <a:gd name="T78" fmla="*/ 159 w 249"/>
                <a:gd name="T79" fmla="*/ 467 h 503"/>
                <a:gd name="T80" fmla="*/ 156 w 249"/>
                <a:gd name="T81" fmla="*/ 460 h 503"/>
                <a:gd name="T82" fmla="*/ 155 w 249"/>
                <a:gd name="T83" fmla="*/ 453 h 503"/>
                <a:gd name="T84" fmla="*/ 155 w 249"/>
                <a:gd name="T85" fmla="*/ 443 h 503"/>
                <a:gd name="T86" fmla="*/ 155 w 249"/>
                <a:gd name="T87" fmla="*/ 2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503">
                  <a:moveTo>
                    <a:pt x="155" y="20"/>
                  </a:moveTo>
                  <a:lnTo>
                    <a:pt x="154" y="9"/>
                  </a:lnTo>
                  <a:lnTo>
                    <a:pt x="152" y="3"/>
                  </a:lnTo>
                  <a:lnTo>
                    <a:pt x="147" y="1"/>
                  </a:lnTo>
                  <a:lnTo>
                    <a:pt x="137" y="0"/>
                  </a:lnTo>
                  <a:lnTo>
                    <a:pt x="99" y="28"/>
                  </a:lnTo>
                  <a:lnTo>
                    <a:pt x="60" y="43"/>
                  </a:lnTo>
                  <a:lnTo>
                    <a:pt x="25" y="48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40" y="69"/>
                  </a:lnTo>
                  <a:lnTo>
                    <a:pt x="69" y="64"/>
                  </a:lnTo>
                  <a:lnTo>
                    <a:pt x="99" y="52"/>
                  </a:lnTo>
                  <a:lnTo>
                    <a:pt x="99" y="443"/>
                  </a:lnTo>
                  <a:lnTo>
                    <a:pt x="98" y="453"/>
                  </a:lnTo>
                  <a:lnTo>
                    <a:pt x="97" y="460"/>
                  </a:lnTo>
                  <a:lnTo>
                    <a:pt x="94" y="466"/>
                  </a:lnTo>
                  <a:lnTo>
                    <a:pt x="89" y="471"/>
                  </a:lnTo>
                  <a:lnTo>
                    <a:pt x="81" y="475"/>
                  </a:lnTo>
                  <a:lnTo>
                    <a:pt x="68" y="477"/>
                  </a:lnTo>
                  <a:lnTo>
                    <a:pt x="51" y="479"/>
                  </a:lnTo>
                  <a:lnTo>
                    <a:pt x="29" y="479"/>
                  </a:lnTo>
                  <a:lnTo>
                    <a:pt x="5" y="479"/>
                  </a:lnTo>
                  <a:lnTo>
                    <a:pt x="5" y="503"/>
                  </a:lnTo>
                  <a:lnTo>
                    <a:pt x="31" y="501"/>
                  </a:lnTo>
                  <a:lnTo>
                    <a:pt x="64" y="501"/>
                  </a:lnTo>
                  <a:lnTo>
                    <a:pt x="98" y="501"/>
                  </a:lnTo>
                  <a:lnTo>
                    <a:pt x="126" y="501"/>
                  </a:lnTo>
                  <a:lnTo>
                    <a:pt x="155" y="501"/>
                  </a:lnTo>
                  <a:lnTo>
                    <a:pt x="189" y="501"/>
                  </a:lnTo>
                  <a:lnTo>
                    <a:pt x="223" y="501"/>
                  </a:lnTo>
                  <a:lnTo>
                    <a:pt x="249" y="503"/>
                  </a:lnTo>
                  <a:lnTo>
                    <a:pt x="249" y="479"/>
                  </a:lnTo>
                  <a:lnTo>
                    <a:pt x="224" y="479"/>
                  </a:lnTo>
                  <a:lnTo>
                    <a:pt x="202" y="479"/>
                  </a:lnTo>
                  <a:lnTo>
                    <a:pt x="185" y="477"/>
                  </a:lnTo>
                  <a:lnTo>
                    <a:pt x="173" y="475"/>
                  </a:lnTo>
                  <a:lnTo>
                    <a:pt x="164" y="472"/>
                  </a:lnTo>
                  <a:lnTo>
                    <a:pt x="159" y="467"/>
                  </a:lnTo>
                  <a:lnTo>
                    <a:pt x="156" y="460"/>
                  </a:lnTo>
                  <a:lnTo>
                    <a:pt x="155" y="453"/>
                  </a:lnTo>
                  <a:lnTo>
                    <a:pt x="155" y="443"/>
                  </a:lnTo>
                  <a:lnTo>
                    <a:pt x="15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ChangeAspect="1"/>
            </p:cNvSpPr>
            <p:nvPr/>
          </p:nvSpPr>
          <p:spPr bwMode="auto">
            <a:xfrm>
              <a:off x="3234" y="2112"/>
              <a:ext cx="268" cy="754"/>
            </a:xfrm>
            <a:custGeom>
              <a:avLst/>
              <a:gdLst>
                <a:gd name="T0" fmla="*/ 108 w 268"/>
                <a:gd name="T1" fmla="*/ 666 h 754"/>
                <a:gd name="T2" fmla="*/ 98 w 268"/>
                <a:gd name="T3" fmla="*/ 692 h 754"/>
                <a:gd name="T4" fmla="*/ 75 w 268"/>
                <a:gd name="T5" fmla="*/ 717 h 754"/>
                <a:gd name="T6" fmla="*/ 35 w 268"/>
                <a:gd name="T7" fmla="*/ 734 h 754"/>
                <a:gd name="T8" fmla="*/ 2 w 268"/>
                <a:gd name="T9" fmla="*/ 740 h 754"/>
                <a:gd name="T10" fmla="*/ 5 w 268"/>
                <a:gd name="T11" fmla="*/ 753 h 754"/>
                <a:gd name="T12" fmla="*/ 68 w 268"/>
                <a:gd name="T13" fmla="*/ 748 h 754"/>
                <a:gd name="T14" fmla="*/ 147 w 268"/>
                <a:gd name="T15" fmla="*/ 699 h 754"/>
                <a:gd name="T16" fmla="*/ 159 w 268"/>
                <a:gd name="T17" fmla="*/ 488 h 754"/>
                <a:gd name="T18" fmla="*/ 163 w 268"/>
                <a:gd name="T19" fmla="*/ 447 h 754"/>
                <a:gd name="T20" fmla="*/ 189 w 268"/>
                <a:gd name="T21" fmla="*/ 409 h 754"/>
                <a:gd name="T22" fmla="*/ 229 w 268"/>
                <a:gd name="T23" fmla="*/ 390 h 754"/>
                <a:gd name="T24" fmla="*/ 261 w 268"/>
                <a:gd name="T25" fmla="*/ 385 h 754"/>
                <a:gd name="T26" fmla="*/ 268 w 268"/>
                <a:gd name="T27" fmla="*/ 377 h 754"/>
                <a:gd name="T28" fmla="*/ 255 w 268"/>
                <a:gd name="T29" fmla="*/ 369 h 754"/>
                <a:gd name="T30" fmla="*/ 193 w 268"/>
                <a:gd name="T31" fmla="*/ 348 h 754"/>
                <a:gd name="T32" fmla="*/ 161 w 268"/>
                <a:gd name="T33" fmla="*/ 302 h 754"/>
                <a:gd name="T34" fmla="*/ 159 w 268"/>
                <a:gd name="T35" fmla="*/ 290 h 754"/>
                <a:gd name="T36" fmla="*/ 159 w 268"/>
                <a:gd name="T37" fmla="*/ 265 h 754"/>
                <a:gd name="T38" fmla="*/ 158 w 268"/>
                <a:gd name="T39" fmla="*/ 93 h 754"/>
                <a:gd name="T40" fmla="*/ 144 w 268"/>
                <a:gd name="T41" fmla="*/ 52 h 754"/>
                <a:gd name="T42" fmla="*/ 97 w 268"/>
                <a:gd name="T43" fmla="*/ 16 h 754"/>
                <a:gd name="T44" fmla="*/ 38 w 268"/>
                <a:gd name="T45" fmla="*/ 1 h 754"/>
                <a:gd name="T46" fmla="*/ 5 w 268"/>
                <a:gd name="T47" fmla="*/ 1 h 754"/>
                <a:gd name="T48" fmla="*/ 4 w 268"/>
                <a:gd name="T49" fmla="*/ 15 h 754"/>
                <a:gd name="T50" fmla="*/ 46 w 268"/>
                <a:gd name="T51" fmla="*/ 23 h 754"/>
                <a:gd name="T52" fmla="*/ 94 w 268"/>
                <a:gd name="T53" fmla="*/ 56 h 754"/>
                <a:gd name="T54" fmla="*/ 108 w 268"/>
                <a:gd name="T55" fmla="*/ 87 h 754"/>
                <a:gd name="T56" fmla="*/ 108 w 268"/>
                <a:gd name="T57" fmla="*/ 101 h 754"/>
                <a:gd name="T58" fmla="*/ 109 w 268"/>
                <a:gd name="T59" fmla="*/ 276 h 754"/>
                <a:gd name="T60" fmla="*/ 115 w 268"/>
                <a:gd name="T61" fmla="*/ 316 h 754"/>
                <a:gd name="T62" fmla="*/ 139 w 268"/>
                <a:gd name="T63" fmla="*/ 348 h 754"/>
                <a:gd name="T64" fmla="*/ 198 w 268"/>
                <a:gd name="T65" fmla="*/ 377 h 754"/>
                <a:gd name="T66" fmla="*/ 130 w 268"/>
                <a:gd name="T67" fmla="*/ 415 h 754"/>
                <a:gd name="T68" fmla="*/ 109 w 268"/>
                <a:gd name="T69" fmla="*/ 47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754">
                  <a:moveTo>
                    <a:pt x="109" y="654"/>
                  </a:moveTo>
                  <a:lnTo>
                    <a:pt x="108" y="666"/>
                  </a:lnTo>
                  <a:lnTo>
                    <a:pt x="104" y="679"/>
                  </a:lnTo>
                  <a:lnTo>
                    <a:pt x="98" y="692"/>
                  </a:lnTo>
                  <a:lnTo>
                    <a:pt x="89" y="705"/>
                  </a:lnTo>
                  <a:lnTo>
                    <a:pt x="75" y="717"/>
                  </a:lnTo>
                  <a:lnTo>
                    <a:pt x="58" y="727"/>
                  </a:lnTo>
                  <a:lnTo>
                    <a:pt x="35" y="734"/>
                  </a:lnTo>
                  <a:lnTo>
                    <a:pt x="7" y="737"/>
                  </a:lnTo>
                  <a:lnTo>
                    <a:pt x="2" y="740"/>
                  </a:lnTo>
                  <a:lnTo>
                    <a:pt x="0" y="746"/>
                  </a:lnTo>
                  <a:lnTo>
                    <a:pt x="5" y="753"/>
                  </a:lnTo>
                  <a:lnTo>
                    <a:pt x="15" y="754"/>
                  </a:lnTo>
                  <a:lnTo>
                    <a:pt x="68" y="748"/>
                  </a:lnTo>
                  <a:lnTo>
                    <a:pt x="114" y="729"/>
                  </a:lnTo>
                  <a:lnTo>
                    <a:pt x="147" y="699"/>
                  </a:lnTo>
                  <a:lnTo>
                    <a:pt x="159" y="660"/>
                  </a:lnTo>
                  <a:lnTo>
                    <a:pt x="159" y="488"/>
                  </a:lnTo>
                  <a:lnTo>
                    <a:pt x="160" y="467"/>
                  </a:lnTo>
                  <a:lnTo>
                    <a:pt x="163" y="447"/>
                  </a:lnTo>
                  <a:lnTo>
                    <a:pt x="172" y="428"/>
                  </a:lnTo>
                  <a:lnTo>
                    <a:pt x="189" y="409"/>
                  </a:lnTo>
                  <a:lnTo>
                    <a:pt x="209" y="396"/>
                  </a:lnTo>
                  <a:lnTo>
                    <a:pt x="229" y="390"/>
                  </a:lnTo>
                  <a:lnTo>
                    <a:pt x="246" y="386"/>
                  </a:lnTo>
                  <a:lnTo>
                    <a:pt x="261" y="385"/>
                  </a:lnTo>
                  <a:lnTo>
                    <a:pt x="265" y="383"/>
                  </a:lnTo>
                  <a:lnTo>
                    <a:pt x="268" y="377"/>
                  </a:lnTo>
                  <a:lnTo>
                    <a:pt x="264" y="370"/>
                  </a:lnTo>
                  <a:lnTo>
                    <a:pt x="255" y="369"/>
                  </a:lnTo>
                  <a:lnTo>
                    <a:pt x="221" y="362"/>
                  </a:lnTo>
                  <a:lnTo>
                    <a:pt x="193" y="348"/>
                  </a:lnTo>
                  <a:lnTo>
                    <a:pt x="173" y="327"/>
                  </a:lnTo>
                  <a:lnTo>
                    <a:pt x="161" y="302"/>
                  </a:lnTo>
                  <a:lnTo>
                    <a:pt x="160" y="296"/>
                  </a:lnTo>
                  <a:lnTo>
                    <a:pt x="159" y="290"/>
                  </a:lnTo>
                  <a:lnTo>
                    <a:pt x="159" y="281"/>
                  </a:lnTo>
                  <a:lnTo>
                    <a:pt x="159" y="265"/>
                  </a:lnTo>
                  <a:lnTo>
                    <a:pt x="159" y="115"/>
                  </a:lnTo>
                  <a:lnTo>
                    <a:pt x="158" y="93"/>
                  </a:lnTo>
                  <a:lnTo>
                    <a:pt x="155" y="72"/>
                  </a:lnTo>
                  <a:lnTo>
                    <a:pt x="144" y="52"/>
                  </a:lnTo>
                  <a:lnTo>
                    <a:pt x="123" y="31"/>
                  </a:lnTo>
                  <a:lnTo>
                    <a:pt x="97" y="16"/>
                  </a:lnTo>
                  <a:lnTo>
                    <a:pt x="67" y="6"/>
                  </a:lnTo>
                  <a:lnTo>
                    <a:pt x="38" y="1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8"/>
                  </a:lnTo>
                  <a:lnTo>
                    <a:pt x="4" y="15"/>
                  </a:lnTo>
                  <a:lnTo>
                    <a:pt x="12" y="17"/>
                  </a:lnTo>
                  <a:lnTo>
                    <a:pt x="46" y="23"/>
                  </a:lnTo>
                  <a:lnTo>
                    <a:pt x="73" y="36"/>
                  </a:lnTo>
                  <a:lnTo>
                    <a:pt x="94" y="56"/>
                  </a:lnTo>
                  <a:lnTo>
                    <a:pt x="106" y="82"/>
                  </a:lnTo>
                  <a:lnTo>
                    <a:pt x="108" y="87"/>
                  </a:lnTo>
                  <a:lnTo>
                    <a:pt x="108" y="92"/>
                  </a:lnTo>
                  <a:lnTo>
                    <a:pt x="108" y="101"/>
                  </a:lnTo>
                  <a:lnTo>
                    <a:pt x="109" y="118"/>
                  </a:lnTo>
                  <a:lnTo>
                    <a:pt x="109" y="276"/>
                  </a:lnTo>
                  <a:lnTo>
                    <a:pt x="110" y="298"/>
                  </a:lnTo>
                  <a:lnTo>
                    <a:pt x="115" y="316"/>
                  </a:lnTo>
                  <a:lnTo>
                    <a:pt x="124" y="331"/>
                  </a:lnTo>
                  <a:lnTo>
                    <a:pt x="139" y="348"/>
                  </a:lnTo>
                  <a:lnTo>
                    <a:pt x="166" y="366"/>
                  </a:lnTo>
                  <a:lnTo>
                    <a:pt x="198" y="377"/>
                  </a:lnTo>
                  <a:lnTo>
                    <a:pt x="158" y="393"/>
                  </a:lnTo>
                  <a:lnTo>
                    <a:pt x="130" y="415"/>
                  </a:lnTo>
                  <a:lnTo>
                    <a:pt x="114" y="442"/>
                  </a:lnTo>
                  <a:lnTo>
                    <a:pt x="109" y="473"/>
                  </a:lnTo>
                  <a:lnTo>
                    <a:pt x="109" y="6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2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45543" y="4055321"/>
            <a:ext cx="4320242" cy="255809"/>
            <a:chOff x="1" y="-1"/>
            <a:chExt cx="5759" cy="341"/>
          </a:xfrm>
        </p:grpSpPr>
        <p:sp>
          <p:nvSpPr>
            <p:cNvPr id="53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Feasibility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Use dynamic programming (pseudo-polynomial)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Pruning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Exploit the dynamic programming table to prune the search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Forward phase (keep dependency links)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Backward phase (update dependency links to keep only feasible values)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Combine feasibility with pruning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358681" y="1503950"/>
            <a:ext cx="2420526" cy="1203960"/>
            <a:chOff x="-1" y="1"/>
            <a:chExt cx="5760" cy="2865"/>
          </a:xfrm>
        </p:grpSpPr>
        <p:sp>
          <p:nvSpPr>
            <p:cNvPr id="8" name="Freeform 5"/>
            <p:cNvSpPr>
              <a:spLocks noChangeAspect="1" noEditPoints="1"/>
            </p:cNvSpPr>
            <p:nvPr/>
          </p:nvSpPr>
          <p:spPr bwMode="auto">
            <a:xfrm>
              <a:off x="-1" y="187"/>
              <a:ext cx="291" cy="540"/>
            </a:xfrm>
            <a:custGeom>
              <a:avLst/>
              <a:gdLst>
                <a:gd name="T0" fmla="*/ 0 w 291"/>
                <a:gd name="T1" fmla="*/ 464 h 540"/>
                <a:gd name="T2" fmla="*/ 9 w 291"/>
                <a:gd name="T3" fmla="*/ 474 h 540"/>
                <a:gd name="T4" fmla="*/ 16 w 291"/>
                <a:gd name="T5" fmla="*/ 470 h 540"/>
                <a:gd name="T6" fmla="*/ 36 w 291"/>
                <a:gd name="T7" fmla="*/ 450 h 540"/>
                <a:gd name="T8" fmla="*/ 63 w 291"/>
                <a:gd name="T9" fmla="*/ 425 h 540"/>
                <a:gd name="T10" fmla="*/ 72 w 291"/>
                <a:gd name="T11" fmla="*/ 468 h 540"/>
                <a:gd name="T12" fmla="*/ 88 w 291"/>
                <a:gd name="T13" fmla="*/ 505 h 540"/>
                <a:gd name="T14" fmla="*/ 112 w 291"/>
                <a:gd name="T15" fmla="*/ 531 h 540"/>
                <a:gd name="T16" fmla="*/ 147 w 291"/>
                <a:gd name="T17" fmla="*/ 540 h 540"/>
                <a:gd name="T18" fmla="*/ 189 w 291"/>
                <a:gd name="T19" fmla="*/ 530 h 540"/>
                <a:gd name="T20" fmla="*/ 220 w 291"/>
                <a:gd name="T21" fmla="*/ 512 h 540"/>
                <a:gd name="T22" fmla="*/ 247 w 291"/>
                <a:gd name="T23" fmla="*/ 489 h 540"/>
                <a:gd name="T24" fmla="*/ 266 w 291"/>
                <a:gd name="T25" fmla="*/ 467 h 540"/>
                <a:gd name="T26" fmla="*/ 257 w 291"/>
                <a:gd name="T27" fmla="*/ 458 h 540"/>
                <a:gd name="T28" fmla="*/ 247 w 291"/>
                <a:gd name="T29" fmla="*/ 465 h 540"/>
                <a:gd name="T30" fmla="*/ 188 w 291"/>
                <a:gd name="T31" fmla="*/ 512 h 540"/>
                <a:gd name="T32" fmla="*/ 149 w 291"/>
                <a:gd name="T33" fmla="*/ 524 h 540"/>
                <a:gd name="T34" fmla="*/ 113 w 291"/>
                <a:gd name="T35" fmla="*/ 497 h 540"/>
                <a:gd name="T36" fmla="*/ 103 w 291"/>
                <a:gd name="T37" fmla="*/ 426 h 540"/>
                <a:gd name="T38" fmla="*/ 104 w 291"/>
                <a:gd name="T39" fmla="*/ 404 h 540"/>
                <a:gd name="T40" fmla="*/ 107 w 291"/>
                <a:gd name="T41" fmla="*/ 383 h 540"/>
                <a:gd name="T42" fmla="*/ 110 w 291"/>
                <a:gd name="T43" fmla="*/ 378 h 540"/>
                <a:gd name="T44" fmla="*/ 123 w 291"/>
                <a:gd name="T45" fmla="*/ 364 h 540"/>
                <a:gd name="T46" fmla="*/ 175 w 291"/>
                <a:gd name="T47" fmla="*/ 307 h 540"/>
                <a:gd name="T48" fmla="*/ 230 w 291"/>
                <a:gd name="T49" fmla="*/ 232 h 540"/>
                <a:gd name="T50" fmla="*/ 274 w 291"/>
                <a:gd name="T51" fmla="*/ 147 h 540"/>
                <a:gd name="T52" fmla="*/ 291 w 291"/>
                <a:gd name="T53" fmla="*/ 58 h 540"/>
                <a:gd name="T54" fmla="*/ 291 w 291"/>
                <a:gd name="T55" fmla="*/ 44 h 540"/>
                <a:gd name="T56" fmla="*/ 286 w 291"/>
                <a:gd name="T57" fmla="*/ 24 h 540"/>
                <a:gd name="T58" fmla="*/ 273 w 291"/>
                <a:gd name="T59" fmla="*/ 7 h 540"/>
                <a:gd name="T60" fmla="*/ 247 w 291"/>
                <a:gd name="T61" fmla="*/ 0 h 540"/>
                <a:gd name="T62" fmla="*/ 202 w 291"/>
                <a:gd name="T63" fmla="*/ 19 h 540"/>
                <a:gd name="T64" fmla="*/ 164 w 291"/>
                <a:gd name="T65" fmla="*/ 64 h 540"/>
                <a:gd name="T66" fmla="*/ 135 w 291"/>
                <a:gd name="T67" fmla="*/ 112 h 540"/>
                <a:gd name="T68" fmla="*/ 121 w 291"/>
                <a:gd name="T69" fmla="*/ 141 h 540"/>
                <a:gd name="T70" fmla="*/ 62 w 291"/>
                <a:gd name="T71" fmla="*/ 401 h 540"/>
                <a:gd name="T72" fmla="*/ 111 w 291"/>
                <a:gd name="T73" fmla="*/ 351 h 540"/>
                <a:gd name="T74" fmla="*/ 117 w 291"/>
                <a:gd name="T75" fmla="*/ 318 h 540"/>
                <a:gd name="T76" fmla="*/ 133 w 291"/>
                <a:gd name="T77" fmla="*/ 249 h 540"/>
                <a:gd name="T78" fmla="*/ 157 w 291"/>
                <a:gd name="T79" fmla="*/ 164 h 540"/>
                <a:gd name="T80" fmla="*/ 187 w 291"/>
                <a:gd name="T81" fmla="*/ 87 h 540"/>
                <a:gd name="T82" fmla="*/ 216 w 291"/>
                <a:gd name="T83" fmla="*/ 36 h 540"/>
                <a:gd name="T84" fmla="*/ 248 w 291"/>
                <a:gd name="T85" fmla="*/ 16 h 540"/>
                <a:gd name="T86" fmla="*/ 270 w 291"/>
                <a:gd name="T87" fmla="*/ 31 h 540"/>
                <a:gd name="T88" fmla="*/ 273 w 291"/>
                <a:gd name="T89" fmla="*/ 55 h 540"/>
                <a:gd name="T90" fmla="*/ 253 w 291"/>
                <a:gd name="T91" fmla="*/ 149 h 540"/>
                <a:gd name="T92" fmla="*/ 205 w 291"/>
                <a:gd name="T93" fmla="*/ 236 h 540"/>
                <a:gd name="T94" fmla="*/ 151 w 291"/>
                <a:gd name="T95" fmla="*/ 307 h 540"/>
                <a:gd name="T96" fmla="*/ 111 w 291"/>
                <a:gd name="T97" fmla="*/ 3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1" h="540">
                  <a:moveTo>
                    <a:pt x="4" y="457"/>
                  </a:moveTo>
                  <a:lnTo>
                    <a:pt x="0" y="464"/>
                  </a:lnTo>
                  <a:lnTo>
                    <a:pt x="2" y="470"/>
                  </a:lnTo>
                  <a:lnTo>
                    <a:pt x="9" y="474"/>
                  </a:lnTo>
                  <a:lnTo>
                    <a:pt x="11" y="473"/>
                  </a:lnTo>
                  <a:lnTo>
                    <a:pt x="16" y="470"/>
                  </a:lnTo>
                  <a:lnTo>
                    <a:pt x="23" y="463"/>
                  </a:lnTo>
                  <a:lnTo>
                    <a:pt x="36" y="450"/>
                  </a:lnTo>
                  <a:lnTo>
                    <a:pt x="49" y="438"/>
                  </a:lnTo>
                  <a:lnTo>
                    <a:pt x="63" y="425"/>
                  </a:lnTo>
                  <a:lnTo>
                    <a:pt x="67" y="447"/>
                  </a:lnTo>
                  <a:lnTo>
                    <a:pt x="72" y="468"/>
                  </a:lnTo>
                  <a:lnTo>
                    <a:pt x="79" y="488"/>
                  </a:lnTo>
                  <a:lnTo>
                    <a:pt x="88" y="505"/>
                  </a:lnTo>
                  <a:lnTo>
                    <a:pt x="99" y="519"/>
                  </a:lnTo>
                  <a:lnTo>
                    <a:pt x="112" y="531"/>
                  </a:lnTo>
                  <a:lnTo>
                    <a:pt x="128" y="538"/>
                  </a:lnTo>
                  <a:lnTo>
                    <a:pt x="147" y="540"/>
                  </a:lnTo>
                  <a:lnTo>
                    <a:pt x="169" y="537"/>
                  </a:lnTo>
                  <a:lnTo>
                    <a:pt x="189" y="530"/>
                  </a:lnTo>
                  <a:lnTo>
                    <a:pt x="206" y="521"/>
                  </a:lnTo>
                  <a:lnTo>
                    <a:pt x="220" y="512"/>
                  </a:lnTo>
                  <a:lnTo>
                    <a:pt x="231" y="502"/>
                  </a:lnTo>
                  <a:lnTo>
                    <a:pt x="247" y="489"/>
                  </a:lnTo>
                  <a:lnTo>
                    <a:pt x="260" y="476"/>
                  </a:lnTo>
                  <a:lnTo>
                    <a:pt x="266" y="467"/>
                  </a:lnTo>
                  <a:lnTo>
                    <a:pt x="264" y="462"/>
                  </a:lnTo>
                  <a:lnTo>
                    <a:pt x="257" y="458"/>
                  </a:lnTo>
                  <a:lnTo>
                    <a:pt x="254" y="459"/>
                  </a:lnTo>
                  <a:lnTo>
                    <a:pt x="247" y="465"/>
                  </a:lnTo>
                  <a:lnTo>
                    <a:pt x="214" y="494"/>
                  </a:lnTo>
                  <a:lnTo>
                    <a:pt x="188" y="512"/>
                  </a:lnTo>
                  <a:lnTo>
                    <a:pt x="167" y="521"/>
                  </a:lnTo>
                  <a:lnTo>
                    <a:pt x="149" y="524"/>
                  </a:lnTo>
                  <a:lnTo>
                    <a:pt x="128" y="517"/>
                  </a:lnTo>
                  <a:lnTo>
                    <a:pt x="113" y="497"/>
                  </a:lnTo>
                  <a:lnTo>
                    <a:pt x="106" y="466"/>
                  </a:lnTo>
                  <a:lnTo>
                    <a:pt x="103" y="426"/>
                  </a:lnTo>
                  <a:lnTo>
                    <a:pt x="103" y="418"/>
                  </a:lnTo>
                  <a:lnTo>
                    <a:pt x="104" y="404"/>
                  </a:lnTo>
                  <a:lnTo>
                    <a:pt x="105" y="390"/>
                  </a:lnTo>
                  <a:lnTo>
                    <a:pt x="107" y="383"/>
                  </a:lnTo>
                  <a:lnTo>
                    <a:pt x="108" y="381"/>
                  </a:lnTo>
                  <a:lnTo>
                    <a:pt x="110" y="378"/>
                  </a:lnTo>
                  <a:lnTo>
                    <a:pt x="115" y="373"/>
                  </a:lnTo>
                  <a:lnTo>
                    <a:pt x="123" y="364"/>
                  </a:lnTo>
                  <a:lnTo>
                    <a:pt x="148" y="338"/>
                  </a:lnTo>
                  <a:lnTo>
                    <a:pt x="175" y="307"/>
                  </a:lnTo>
                  <a:lnTo>
                    <a:pt x="203" y="271"/>
                  </a:lnTo>
                  <a:lnTo>
                    <a:pt x="230" y="232"/>
                  </a:lnTo>
                  <a:lnTo>
                    <a:pt x="254" y="190"/>
                  </a:lnTo>
                  <a:lnTo>
                    <a:pt x="274" y="147"/>
                  </a:lnTo>
                  <a:lnTo>
                    <a:pt x="287" y="102"/>
                  </a:lnTo>
                  <a:lnTo>
                    <a:pt x="291" y="58"/>
                  </a:lnTo>
                  <a:lnTo>
                    <a:pt x="291" y="52"/>
                  </a:lnTo>
                  <a:lnTo>
                    <a:pt x="291" y="44"/>
                  </a:lnTo>
                  <a:lnTo>
                    <a:pt x="289" y="34"/>
                  </a:lnTo>
                  <a:lnTo>
                    <a:pt x="286" y="24"/>
                  </a:lnTo>
                  <a:lnTo>
                    <a:pt x="281" y="15"/>
                  </a:lnTo>
                  <a:lnTo>
                    <a:pt x="273" y="7"/>
                  </a:lnTo>
                  <a:lnTo>
                    <a:pt x="262" y="1"/>
                  </a:lnTo>
                  <a:lnTo>
                    <a:pt x="247" y="0"/>
                  </a:lnTo>
                  <a:lnTo>
                    <a:pt x="224" y="5"/>
                  </a:lnTo>
                  <a:lnTo>
                    <a:pt x="202" y="19"/>
                  </a:lnTo>
                  <a:lnTo>
                    <a:pt x="182" y="40"/>
                  </a:lnTo>
                  <a:lnTo>
                    <a:pt x="164" y="64"/>
                  </a:lnTo>
                  <a:lnTo>
                    <a:pt x="148" y="89"/>
                  </a:lnTo>
                  <a:lnTo>
                    <a:pt x="135" y="112"/>
                  </a:lnTo>
                  <a:lnTo>
                    <a:pt x="126" y="130"/>
                  </a:lnTo>
                  <a:lnTo>
                    <a:pt x="121" y="141"/>
                  </a:lnTo>
                  <a:lnTo>
                    <a:pt x="78" y="269"/>
                  </a:lnTo>
                  <a:lnTo>
                    <a:pt x="62" y="401"/>
                  </a:lnTo>
                  <a:lnTo>
                    <a:pt x="4" y="457"/>
                  </a:lnTo>
                  <a:close/>
                  <a:moveTo>
                    <a:pt x="111" y="351"/>
                  </a:moveTo>
                  <a:lnTo>
                    <a:pt x="112" y="341"/>
                  </a:lnTo>
                  <a:lnTo>
                    <a:pt x="117" y="318"/>
                  </a:lnTo>
                  <a:lnTo>
                    <a:pt x="124" y="287"/>
                  </a:lnTo>
                  <a:lnTo>
                    <a:pt x="133" y="249"/>
                  </a:lnTo>
                  <a:lnTo>
                    <a:pt x="144" y="207"/>
                  </a:lnTo>
                  <a:lnTo>
                    <a:pt x="157" y="164"/>
                  </a:lnTo>
                  <a:lnTo>
                    <a:pt x="172" y="123"/>
                  </a:lnTo>
                  <a:lnTo>
                    <a:pt x="187" y="87"/>
                  </a:lnTo>
                  <a:lnTo>
                    <a:pt x="202" y="59"/>
                  </a:lnTo>
                  <a:lnTo>
                    <a:pt x="216" y="36"/>
                  </a:lnTo>
                  <a:lnTo>
                    <a:pt x="231" y="22"/>
                  </a:lnTo>
                  <a:lnTo>
                    <a:pt x="248" y="16"/>
                  </a:lnTo>
                  <a:lnTo>
                    <a:pt x="262" y="20"/>
                  </a:lnTo>
                  <a:lnTo>
                    <a:pt x="270" y="31"/>
                  </a:lnTo>
                  <a:lnTo>
                    <a:pt x="273" y="44"/>
                  </a:lnTo>
                  <a:lnTo>
                    <a:pt x="273" y="55"/>
                  </a:lnTo>
                  <a:lnTo>
                    <a:pt x="268" y="103"/>
                  </a:lnTo>
                  <a:lnTo>
                    <a:pt x="253" y="149"/>
                  </a:lnTo>
                  <a:lnTo>
                    <a:pt x="231" y="194"/>
                  </a:lnTo>
                  <a:lnTo>
                    <a:pt x="205" y="236"/>
                  </a:lnTo>
                  <a:lnTo>
                    <a:pt x="178" y="274"/>
                  </a:lnTo>
                  <a:lnTo>
                    <a:pt x="151" y="307"/>
                  </a:lnTo>
                  <a:lnTo>
                    <a:pt x="128" y="333"/>
                  </a:lnTo>
                  <a:lnTo>
                    <a:pt x="111" y="3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 noEditPoints="1"/>
            </p:cNvSpPr>
            <p:nvPr/>
          </p:nvSpPr>
          <p:spPr bwMode="auto">
            <a:xfrm>
              <a:off x="577" y="238"/>
              <a:ext cx="460" cy="584"/>
            </a:xfrm>
            <a:custGeom>
              <a:avLst/>
              <a:gdLst>
                <a:gd name="T0" fmla="*/ 445 w 460"/>
                <a:gd name="T1" fmla="*/ 32 h 584"/>
                <a:gd name="T2" fmla="*/ 456 w 460"/>
                <a:gd name="T3" fmla="*/ 26 h 584"/>
                <a:gd name="T4" fmla="*/ 460 w 460"/>
                <a:gd name="T5" fmla="*/ 16 h 584"/>
                <a:gd name="T6" fmla="*/ 456 w 460"/>
                <a:gd name="T7" fmla="*/ 5 h 584"/>
                <a:gd name="T8" fmla="*/ 445 w 460"/>
                <a:gd name="T9" fmla="*/ 0 h 584"/>
                <a:gd name="T10" fmla="*/ 438 w 460"/>
                <a:gd name="T11" fmla="*/ 2 h 584"/>
                <a:gd name="T12" fmla="*/ 431 w 460"/>
                <a:gd name="T13" fmla="*/ 5 h 584"/>
                <a:gd name="T14" fmla="*/ 15 w 460"/>
                <a:gd name="T15" fmla="*/ 202 h 584"/>
                <a:gd name="T16" fmla="*/ 2 w 460"/>
                <a:gd name="T17" fmla="*/ 211 h 584"/>
                <a:gd name="T18" fmla="*/ 0 w 460"/>
                <a:gd name="T19" fmla="*/ 219 h 584"/>
                <a:gd name="T20" fmla="*/ 3 w 460"/>
                <a:gd name="T21" fmla="*/ 228 h 584"/>
                <a:gd name="T22" fmla="*/ 15 w 460"/>
                <a:gd name="T23" fmla="*/ 236 h 584"/>
                <a:gd name="T24" fmla="*/ 431 w 460"/>
                <a:gd name="T25" fmla="*/ 432 h 584"/>
                <a:gd name="T26" fmla="*/ 441 w 460"/>
                <a:gd name="T27" fmla="*/ 437 h 584"/>
                <a:gd name="T28" fmla="*/ 445 w 460"/>
                <a:gd name="T29" fmla="*/ 437 h 584"/>
                <a:gd name="T30" fmla="*/ 455 w 460"/>
                <a:gd name="T31" fmla="*/ 433 h 584"/>
                <a:gd name="T32" fmla="*/ 460 w 460"/>
                <a:gd name="T33" fmla="*/ 422 h 584"/>
                <a:gd name="T34" fmla="*/ 457 w 460"/>
                <a:gd name="T35" fmla="*/ 413 h 584"/>
                <a:gd name="T36" fmla="*/ 444 w 460"/>
                <a:gd name="T37" fmla="*/ 405 h 584"/>
                <a:gd name="T38" fmla="*/ 50 w 460"/>
                <a:gd name="T39" fmla="*/ 219 h 584"/>
                <a:gd name="T40" fmla="*/ 445 w 460"/>
                <a:gd name="T41" fmla="*/ 32 h 584"/>
                <a:gd name="T42" fmla="*/ 433 w 460"/>
                <a:gd name="T43" fmla="*/ 584 h 584"/>
                <a:gd name="T44" fmla="*/ 443 w 460"/>
                <a:gd name="T45" fmla="*/ 583 h 584"/>
                <a:gd name="T46" fmla="*/ 452 w 460"/>
                <a:gd name="T47" fmla="*/ 582 h 584"/>
                <a:gd name="T48" fmla="*/ 458 w 460"/>
                <a:gd name="T49" fmla="*/ 577 h 584"/>
                <a:gd name="T50" fmla="*/ 460 w 460"/>
                <a:gd name="T51" fmla="*/ 569 h 584"/>
                <a:gd name="T52" fmla="*/ 457 w 460"/>
                <a:gd name="T53" fmla="*/ 560 h 584"/>
                <a:gd name="T54" fmla="*/ 450 w 460"/>
                <a:gd name="T55" fmla="*/ 555 h 584"/>
                <a:gd name="T56" fmla="*/ 442 w 460"/>
                <a:gd name="T57" fmla="*/ 554 h 584"/>
                <a:gd name="T58" fmla="*/ 433 w 460"/>
                <a:gd name="T59" fmla="*/ 554 h 584"/>
                <a:gd name="T60" fmla="*/ 27 w 460"/>
                <a:gd name="T61" fmla="*/ 554 h 584"/>
                <a:gd name="T62" fmla="*/ 18 w 460"/>
                <a:gd name="T63" fmla="*/ 554 h 584"/>
                <a:gd name="T64" fmla="*/ 9 w 460"/>
                <a:gd name="T65" fmla="*/ 555 h 584"/>
                <a:gd name="T66" fmla="*/ 2 w 460"/>
                <a:gd name="T67" fmla="*/ 560 h 584"/>
                <a:gd name="T68" fmla="*/ 0 w 460"/>
                <a:gd name="T69" fmla="*/ 569 h 584"/>
                <a:gd name="T70" fmla="*/ 2 w 460"/>
                <a:gd name="T71" fmla="*/ 577 h 584"/>
                <a:gd name="T72" fmla="*/ 8 w 460"/>
                <a:gd name="T73" fmla="*/ 582 h 584"/>
                <a:gd name="T74" fmla="*/ 16 w 460"/>
                <a:gd name="T75" fmla="*/ 583 h 584"/>
                <a:gd name="T76" fmla="*/ 26 w 460"/>
                <a:gd name="T77" fmla="*/ 584 h 584"/>
                <a:gd name="T78" fmla="*/ 433 w 460"/>
                <a:gd name="T79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0" h="584">
                  <a:moveTo>
                    <a:pt x="445" y="32"/>
                  </a:moveTo>
                  <a:lnTo>
                    <a:pt x="456" y="26"/>
                  </a:lnTo>
                  <a:lnTo>
                    <a:pt x="460" y="16"/>
                  </a:lnTo>
                  <a:lnTo>
                    <a:pt x="456" y="5"/>
                  </a:lnTo>
                  <a:lnTo>
                    <a:pt x="445" y="0"/>
                  </a:lnTo>
                  <a:lnTo>
                    <a:pt x="438" y="2"/>
                  </a:lnTo>
                  <a:lnTo>
                    <a:pt x="431" y="5"/>
                  </a:lnTo>
                  <a:lnTo>
                    <a:pt x="15" y="202"/>
                  </a:lnTo>
                  <a:lnTo>
                    <a:pt x="2" y="211"/>
                  </a:lnTo>
                  <a:lnTo>
                    <a:pt x="0" y="219"/>
                  </a:lnTo>
                  <a:lnTo>
                    <a:pt x="3" y="228"/>
                  </a:lnTo>
                  <a:lnTo>
                    <a:pt x="15" y="236"/>
                  </a:lnTo>
                  <a:lnTo>
                    <a:pt x="431" y="432"/>
                  </a:lnTo>
                  <a:lnTo>
                    <a:pt x="441" y="437"/>
                  </a:lnTo>
                  <a:lnTo>
                    <a:pt x="445" y="437"/>
                  </a:lnTo>
                  <a:lnTo>
                    <a:pt x="455" y="433"/>
                  </a:lnTo>
                  <a:lnTo>
                    <a:pt x="460" y="422"/>
                  </a:lnTo>
                  <a:lnTo>
                    <a:pt x="457" y="413"/>
                  </a:lnTo>
                  <a:lnTo>
                    <a:pt x="444" y="405"/>
                  </a:lnTo>
                  <a:lnTo>
                    <a:pt x="50" y="219"/>
                  </a:lnTo>
                  <a:lnTo>
                    <a:pt x="445" y="32"/>
                  </a:lnTo>
                  <a:close/>
                  <a:moveTo>
                    <a:pt x="433" y="584"/>
                  </a:moveTo>
                  <a:lnTo>
                    <a:pt x="443" y="583"/>
                  </a:lnTo>
                  <a:lnTo>
                    <a:pt x="452" y="582"/>
                  </a:lnTo>
                  <a:lnTo>
                    <a:pt x="458" y="577"/>
                  </a:lnTo>
                  <a:lnTo>
                    <a:pt x="460" y="569"/>
                  </a:lnTo>
                  <a:lnTo>
                    <a:pt x="457" y="560"/>
                  </a:lnTo>
                  <a:lnTo>
                    <a:pt x="450" y="555"/>
                  </a:lnTo>
                  <a:lnTo>
                    <a:pt x="442" y="554"/>
                  </a:lnTo>
                  <a:lnTo>
                    <a:pt x="433" y="554"/>
                  </a:lnTo>
                  <a:lnTo>
                    <a:pt x="27" y="554"/>
                  </a:lnTo>
                  <a:lnTo>
                    <a:pt x="18" y="554"/>
                  </a:lnTo>
                  <a:lnTo>
                    <a:pt x="9" y="555"/>
                  </a:lnTo>
                  <a:lnTo>
                    <a:pt x="2" y="560"/>
                  </a:lnTo>
                  <a:lnTo>
                    <a:pt x="0" y="569"/>
                  </a:lnTo>
                  <a:lnTo>
                    <a:pt x="2" y="577"/>
                  </a:lnTo>
                  <a:lnTo>
                    <a:pt x="8" y="582"/>
                  </a:lnTo>
                  <a:lnTo>
                    <a:pt x="16" y="583"/>
                  </a:lnTo>
                  <a:lnTo>
                    <a:pt x="26" y="584"/>
                  </a:lnTo>
                  <a:lnTo>
                    <a:pt x="433" y="5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1406" y="1"/>
              <a:ext cx="1003" cy="1056"/>
            </a:xfrm>
            <a:custGeom>
              <a:avLst/>
              <a:gdLst>
                <a:gd name="T0" fmla="*/ 912 w 1003"/>
                <a:gd name="T1" fmla="*/ 1056 h 1056"/>
                <a:gd name="T2" fmla="*/ 1003 w 1003"/>
                <a:gd name="T3" fmla="*/ 815 h 1056"/>
                <a:gd name="T4" fmla="*/ 984 w 1003"/>
                <a:gd name="T5" fmla="*/ 815 h 1056"/>
                <a:gd name="T6" fmla="*/ 953 w 1003"/>
                <a:gd name="T7" fmla="*/ 869 h 1056"/>
                <a:gd name="T8" fmla="*/ 908 w 1003"/>
                <a:gd name="T9" fmla="*/ 912 h 1056"/>
                <a:gd name="T10" fmla="*/ 851 w 1003"/>
                <a:gd name="T11" fmla="*/ 945 h 1056"/>
                <a:gd name="T12" fmla="*/ 788 w 1003"/>
                <a:gd name="T13" fmla="*/ 967 h 1056"/>
                <a:gd name="T14" fmla="*/ 765 w 1003"/>
                <a:gd name="T15" fmla="*/ 973 h 1056"/>
                <a:gd name="T16" fmla="*/ 719 w 1003"/>
                <a:gd name="T17" fmla="*/ 980 h 1056"/>
                <a:gd name="T18" fmla="*/ 649 w 1003"/>
                <a:gd name="T19" fmla="*/ 988 h 1056"/>
                <a:gd name="T20" fmla="*/ 554 w 1003"/>
                <a:gd name="T21" fmla="*/ 991 h 1056"/>
                <a:gd name="T22" fmla="*/ 100 w 1003"/>
                <a:gd name="T23" fmla="*/ 991 h 1056"/>
                <a:gd name="T24" fmla="*/ 483 w 1003"/>
                <a:gd name="T25" fmla="*/ 541 h 1056"/>
                <a:gd name="T26" fmla="*/ 488 w 1003"/>
                <a:gd name="T27" fmla="*/ 534 h 1056"/>
                <a:gd name="T28" fmla="*/ 490 w 1003"/>
                <a:gd name="T29" fmla="*/ 528 h 1056"/>
                <a:gd name="T30" fmla="*/ 489 w 1003"/>
                <a:gd name="T31" fmla="*/ 525 h 1056"/>
                <a:gd name="T32" fmla="*/ 484 w 1003"/>
                <a:gd name="T33" fmla="*/ 517 h 1056"/>
                <a:gd name="T34" fmla="*/ 134 w 1003"/>
                <a:gd name="T35" fmla="*/ 37 h 1056"/>
                <a:gd name="T36" fmla="*/ 546 w 1003"/>
                <a:gd name="T37" fmla="*/ 37 h 1056"/>
                <a:gd name="T38" fmla="*/ 615 w 1003"/>
                <a:gd name="T39" fmla="*/ 38 h 1056"/>
                <a:gd name="T40" fmla="*/ 670 w 1003"/>
                <a:gd name="T41" fmla="*/ 42 h 1056"/>
                <a:gd name="T42" fmla="*/ 706 w 1003"/>
                <a:gd name="T43" fmla="*/ 46 h 1056"/>
                <a:gd name="T44" fmla="*/ 722 w 1003"/>
                <a:gd name="T45" fmla="*/ 49 h 1056"/>
                <a:gd name="T46" fmla="*/ 757 w 1003"/>
                <a:gd name="T47" fmla="*/ 55 h 1056"/>
                <a:gd name="T48" fmla="*/ 798 w 1003"/>
                <a:gd name="T49" fmla="*/ 65 h 1056"/>
                <a:gd name="T50" fmla="*/ 843 w 1003"/>
                <a:gd name="T51" fmla="*/ 81 h 1056"/>
                <a:gd name="T52" fmla="*/ 888 w 1003"/>
                <a:gd name="T53" fmla="*/ 105 h 1056"/>
                <a:gd name="T54" fmla="*/ 908 w 1003"/>
                <a:gd name="T55" fmla="*/ 118 h 1056"/>
                <a:gd name="T56" fmla="*/ 934 w 1003"/>
                <a:gd name="T57" fmla="*/ 140 h 1056"/>
                <a:gd name="T58" fmla="*/ 961 w 1003"/>
                <a:gd name="T59" fmla="*/ 171 h 1056"/>
                <a:gd name="T60" fmla="*/ 984 w 1003"/>
                <a:gd name="T61" fmla="*/ 212 h 1056"/>
                <a:gd name="T62" fmla="*/ 1003 w 1003"/>
                <a:gd name="T63" fmla="*/ 212 h 1056"/>
                <a:gd name="T64" fmla="*/ 912 w 1003"/>
                <a:gd name="T65" fmla="*/ 0 h 1056"/>
                <a:gd name="T66" fmla="*/ 21 w 1003"/>
                <a:gd name="T67" fmla="*/ 0 h 1056"/>
                <a:gd name="T68" fmla="*/ 11 w 1003"/>
                <a:gd name="T69" fmla="*/ 0 h 1056"/>
                <a:gd name="T70" fmla="*/ 5 w 1003"/>
                <a:gd name="T71" fmla="*/ 2 h 1056"/>
                <a:gd name="T72" fmla="*/ 2 w 1003"/>
                <a:gd name="T73" fmla="*/ 3 h 1056"/>
                <a:gd name="T74" fmla="*/ 1 w 1003"/>
                <a:gd name="T75" fmla="*/ 6 h 1056"/>
                <a:gd name="T76" fmla="*/ 0 w 1003"/>
                <a:gd name="T77" fmla="*/ 16 h 1056"/>
                <a:gd name="T78" fmla="*/ 0 w 1003"/>
                <a:gd name="T79" fmla="*/ 31 h 1056"/>
                <a:gd name="T80" fmla="*/ 399 w 1003"/>
                <a:gd name="T81" fmla="*/ 577 h 1056"/>
                <a:gd name="T82" fmla="*/ 8 w 1003"/>
                <a:gd name="T83" fmla="*/ 1034 h 1056"/>
                <a:gd name="T84" fmla="*/ 2 w 1003"/>
                <a:gd name="T85" fmla="*/ 1045 h 1056"/>
                <a:gd name="T86" fmla="*/ 1 w 1003"/>
                <a:gd name="T87" fmla="*/ 1048 h 1056"/>
                <a:gd name="T88" fmla="*/ 6 w 1003"/>
                <a:gd name="T89" fmla="*/ 1055 h 1056"/>
                <a:gd name="T90" fmla="*/ 21 w 1003"/>
                <a:gd name="T91" fmla="*/ 1056 h 1056"/>
                <a:gd name="T92" fmla="*/ 912 w 1003"/>
                <a:gd name="T93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3" h="1056">
                  <a:moveTo>
                    <a:pt x="912" y="1056"/>
                  </a:moveTo>
                  <a:lnTo>
                    <a:pt x="1003" y="815"/>
                  </a:lnTo>
                  <a:lnTo>
                    <a:pt x="984" y="815"/>
                  </a:lnTo>
                  <a:lnTo>
                    <a:pt x="953" y="869"/>
                  </a:lnTo>
                  <a:lnTo>
                    <a:pt x="908" y="912"/>
                  </a:lnTo>
                  <a:lnTo>
                    <a:pt x="851" y="945"/>
                  </a:lnTo>
                  <a:lnTo>
                    <a:pt x="788" y="967"/>
                  </a:lnTo>
                  <a:lnTo>
                    <a:pt x="765" y="973"/>
                  </a:lnTo>
                  <a:lnTo>
                    <a:pt x="719" y="980"/>
                  </a:lnTo>
                  <a:lnTo>
                    <a:pt x="649" y="988"/>
                  </a:lnTo>
                  <a:lnTo>
                    <a:pt x="554" y="991"/>
                  </a:lnTo>
                  <a:lnTo>
                    <a:pt x="100" y="991"/>
                  </a:lnTo>
                  <a:lnTo>
                    <a:pt x="483" y="541"/>
                  </a:lnTo>
                  <a:lnTo>
                    <a:pt x="488" y="534"/>
                  </a:lnTo>
                  <a:lnTo>
                    <a:pt x="490" y="528"/>
                  </a:lnTo>
                  <a:lnTo>
                    <a:pt x="489" y="525"/>
                  </a:lnTo>
                  <a:lnTo>
                    <a:pt x="484" y="517"/>
                  </a:lnTo>
                  <a:lnTo>
                    <a:pt x="134" y="37"/>
                  </a:lnTo>
                  <a:lnTo>
                    <a:pt x="546" y="37"/>
                  </a:lnTo>
                  <a:lnTo>
                    <a:pt x="615" y="38"/>
                  </a:lnTo>
                  <a:lnTo>
                    <a:pt x="670" y="42"/>
                  </a:lnTo>
                  <a:lnTo>
                    <a:pt x="706" y="46"/>
                  </a:lnTo>
                  <a:lnTo>
                    <a:pt x="722" y="49"/>
                  </a:lnTo>
                  <a:lnTo>
                    <a:pt x="757" y="55"/>
                  </a:lnTo>
                  <a:lnTo>
                    <a:pt x="798" y="65"/>
                  </a:lnTo>
                  <a:lnTo>
                    <a:pt x="843" y="81"/>
                  </a:lnTo>
                  <a:lnTo>
                    <a:pt x="888" y="105"/>
                  </a:lnTo>
                  <a:lnTo>
                    <a:pt x="908" y="118"/>
                  </a:lnTo>
                  <a:lnTo>
                    <a:pt x="934" y="140"/>
                  </a:lnTo>
                  <a:lnTo>
                    <a:pt x="961" y="171"/>
                  </a:lnTo>
                  <a:lnTo>
                    <a:pt x="984" y="212"/>
                  </a:lnTo>
                  <a:lnTo>
                    <a:pt x="1003" y="212"/>
                  </a:lnTo>
                  <a:lnTo>
                    <a:pt x="912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99" y="577"/>
                  </a:lnTo>
                  <a:lnTo>
                    <a:pt x="8" y="1034"/>
                  </a:lnTo>
                  <a:lnTo>
                    <a:pt x="2" y="1045"/>
                  </a:lnTo>
                  <a:lnTo>
                    <a:pt x="1" y="1048"/>
                  </a:lnTo>
                  <a:lnTo>
                    <a:pt x="6" y="1055"/>
                  </a:lnTo>
                  <a:lnTo>
                    <a:pt x="21" y="1056"/>
                  </a:lnTo>
                  <a:lnTo>
                    <a:pt x="912" y="10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1350" y="1259"/>
              <a:ext cx="259" cy="372"/>
            </a:xfrm>
            <a:custGeom>
              <a:avLst/>
              <a:gdLst>
                <a:gd name="T0" fmla="*/ 126 w 259"/>
                <a:gd name="T1" fmla="*/ 12 h 372"/>
                <a:gd name="T2" fmla="*/ 125 w 259"/>
                <a:gd name="T3" fmla="*/ 3 h 372"/>
                <a:gd name="T4" fmla="*/ 106 w 259"/>
                <a:gd name="T5" fmla="*/ 1 h 372"/>
                <a:gd name="T6" fmla="*/ 66 w 259"/>
                <a:gd name="T7" fmla="*/ 4 h 372"/>
                <a:gd name="T8" fmla="*/ 44 w 259"/>
                <a:gd name="T9" fmla="*/ 8 h 372"/>
                <a:gd name="T10" fmla="*/ 44 w 259"/>
                <a:gd name="T11" fmla="*/ 24 h 372"/>
                <a:gd name="T12" fmla="*/ 68 w 259"/>
                <a:gd name="T13" fmla="*/ 26 h 372"/>
                <a:gd name="T14" fmla="*/ 79 w 259"/>
                <a:gd name="T15" fmla="*/ 30 h 372"/>
                <a:gd name="T16" fmla="*/ 77 w 259"/>
                <a:gd name="T17" fmla="*/ 45 h 372"/>
                <a:gd name="T18" fmla="*/ 0 w 259"/>
                <a:gd name="T19" fmla="*/ 353 h 372"/>
                <a:gd name="T20" fmla="*/ 4 w 259"/>
                <a:gd name="T21" fmla="*/ 367 h 372"/>
                <a:gd name="T22" fmla="*/ 34 w 259"/>
                <a:gd name="T23" fmla="*/ 366 h 372"/>
                <a:gd name="T24" fmla="*/ 43 w 259"/>
                <a:gd name="T25" fmla="*/ 345 h 372"/>
                <a:gd name="T26" fmla="*/ 50 w 259"/>
                <a:gd name="T27" fmla="*/ 319 h 372"/>
                <a:gd name="T28" fmla="*/ 59 w 259"/>
                <a:gd name="T29" fmla="*/ 283 h 372"/>
                <a:gd name="T30" fmla="*/ 66 w 259"/>
                <a:gd name="T31" fmla="*/ 254 h 372"/>
                <a:gd name="T32" fmla="*/ 94 w 259"/>
                <a:gd name="T33" fmla="*/ 252 h 372"/>
                <a:gd name="T34" fmla="*/ 130 w 259"/>
                <a:gd name="T35" fmla="*/ 273 h 372"/>
                <a:gd name="T36" fmla="*/ 134 w 259"/>
                <a:gd name="T37" fmla="*/ 301 h 372"/>
                <a:gd name="T38" fmla="*/ 132 w 259"/>
                <a:gd name="T39" fmla="*/ 318 h 372"/>
                <a:gd name="T40" fmla="*/ 151 w 259"/>
                <a:gd name="T41" fmla="*/ 359 h 372"/>
                <a:gd name="T42" fmla="*/ 188 w 259"/>
                <a:gd name="T43" fmla="*/ 372 h 372"/>
                <a:gd name="T44" fmla="*/ 220 w 259"/>
                <a:gd name="T45" fmla="*/ 360 h 372"/>
                <a:gd name="T46" fmla="*/ 241 w 259"/>
                <a:gd name="T47" fmla="*/ 332 h 372"/>
                <a:gd name="T48" fmla="*/ 252 w 259"/>
                <a:gd name="T49" fmla="*/ 304 h 372"/>
                <a:gd name="T50" fmla="*/ 255 w 259"/>
                <a:gd name="T51" fmla="*/ 291 h 372"/>
                <a:gd name="T52" fmla="*/ 246 w 259"/>
                <a:gd name="T53" fmla="*/ 284 h 372"/>
                <a:gd name="T54" fmla="*/ 236 w 259"/>
                <a:gd name="T55" fmla="*/ 297 h 372"/>
                <a:gd name="T56" fmla="*/ 220 w 259"/>
                <a:gd name="T57" fmla="*/ 336 h 372"/>
                <a:gd name="T58" fmla="*/ 190 w 259"/>
                <a:gd name="T59" fmla="*/ 357 h 372"/>
                <a:gd name="T60" fmla="*/ 175 w 259"/>
                <a:gd name="T61" fmla="*/ 349 h 372"/>
                <a:gd name="T62" fmla="*/ 171 w 259"/>
                <a:gd name="T63" fmla="*/ 330 h 372"/>
                <a:gd name="T64" fmla="*/ 174 w 259"/>
                <a:gd name="T65" fmla="*/ 306 h 372"/>
                <a:gd name="T66" fmla="*/ 177 w 259"/>
                <a:gd name="T67" fmla="*/ 290 h 372"/>
                <a:gd name="T68" fmla="*/ 167 w 259"/>
                <a:gd name="T69" fmla="*/ 261 h 372"/>
                <a:gd name="T70" fmla="*/ 143 w 259"/>
                <a:gd name="T71" fmla="*/ 245 h 372"/>
                <a:gd name="T72" fmla="*/ 114 w 259"/>
                <a:gd name="T73" fmla="*/ 236 h 372"/>
                <a:gd name="T74" fmla="*/ 91 w 259"/>
                <a:gd name="T75" fmla="*/ 234 h 372"/>
                <a:gd name="T76" fmla="*/ 116 w 259"/>
                <a:gd name="T77" fmla="*/ 216 h 372"/>
                <a:gd name="T78" fmla="*/ 135 w 259"/>
                <a:gd name="T79" fmla="*/ 199 h 372"/>
                <a:gd name="T80" fmla="*/ 176 w 259"/>
                <a:gd name="T81" fmla="*/ 164 h 372"/>
                <a:gd name="T82" fmla="*/ 218 w 259"/>
                <a:gd name="T83" fmla="*/ 149 h 372"/>
                <a:gd name="T84" fmla="*/ 236 w 259"/>
                <a:gd name="T85" fmla="*/ 156 h 372"/>
                <a:gd name="T86" fmla="*/ 213 w 259"/>
                <a:gd name="T87" fmla="*/ 169 h 372"/>
                <a:gd name="T88" fmla="*/ 208 w 259"/>
                <a:gd name="T89" fmla="*/ 185 h 372"/>
                <a:gd name="T90" fmla="*/ 229 w 259"/>
                <a:gd name="T91" fmla="*/ 205 h 372"/>
                <a:gd name="T92" fmla="*/ 250 w 259"/>
                <a:gd name="T93" fmla="*/ 196 h 372"/>
                <a:gd name="T94" fmla="*/ 259 w 259"/>
                <a:gd name="T95" fmla="*/ 171 h 372"/>
                <a:gd name="T96" fmla="*/ 249 w 259"/>
                <a:gd name="T97" fmla="*/ 146 h 372"/>
                <a:gd name="T98" fmla="*/ 219 w 259"/>
                <a:gd name="T99" fmla="*/ 134 h 372"/>
                <a:gd name="T100" fmla="*/ 175 w 259"/>
                <a:gd name="T101" fmla="*/ 148 h 372"/>
                <a:gd name="T102" fmla="*/ 134 w 259"/>
                <a:gd name="T103" fmla="*/ 180 h 372"/>
                <a:gd name="T104" fmla="*/ 73 w 259"/>
                <a:gd name="T105" fmla="*/ 22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372">
                  <a:moveTo>
                    <a:pt x="125" y="16"/>
                  </a:moveTo>
                  <a:lnTo>
                    <a:pt x="126" y="12"/>
                  </a:lnTo>
                  <a:lnTo>
                    <a:pt x="127" y="8"/>
                  </a:lnTo>
                  <a:lnTo>
                    <a:pt x="125" y="3"/>
                  </a:lnTo>
                  <a:lnTo>
                    <a:pt x="119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66" y="4"/>
                  </a:lnTo>
                  <a:lnTo>
                    <a:pt x="51" y="6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44" y="24"/>
                  </a:lnTo>
                  <a:lnTo>
                    <a:pt x="53" y="25"/>
                  </a:lnTo>
                  <a:lnTo>
                    <a:pt x="68" y="26"/>
                  </a:lnTo>
                  <a:lnTo>
                    <a:pt x="76" y="28"/>
                  </a:lnTo>
                  <a:lnTo>
                    <a:pt x="79" y="30"/>
                  </a:lnTo>
                  <a:lnTo>
                    <a:pt x="79" y="33"/>
                  </a:lnTo>
                  <a:lnTo>
                    <a:pt x="77" y="45"/>
                  </a:lnTo>
                  <a:lnTo>
                    <a:pt x="2" y="344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18" y="372"/>
                  </a:lnTo>
                  <a:lnTo>
                    <a:pt x="34" y="366"/>
                  </a:lnTo>
                  <a:lnTo>
                    <a:pt x="42" y="350"/>
                  </a:lnTo>
                  <a:lnTo>
                    <a:pt x="43" y="345"/>
                  </a:lnTo>
                  <a:lnTo>
                    <a:pt x="46" y="334"/>
                  </a:lnTo>
                  <a:lnTo>
                    <a:pt x="50" y="319"/>
                  </a:lnTo>
                  <a:lnTo>
                    <a:pt x="54" y="301"/>
                  </a:lnTo>
                  <a:lnTo>
                    <a:pt x="59" y="283"/>
                  </a:lnTo>
                  <a:lnTo>
                    <a:pt x="63" y="266"/>
                  </a:lnTo>
                  <a:lnTo>
                    <a:pt x="66" y="254"/>
                  </a:lnTo>
                  <a:lnTo>
                    <a:pt x="68" y="248"/>
                  </a:lnTo>
                  <a:lnTo>
                    <a:pt x="94" y="252"/>
                  </a:lnTo>
                  <a:lnTo>
                    <a:pt x="116" y="260"/>
                  </a:lnTo>
                  <a:lnTo>
                    <a:pt x="130" y="273"/>
                  </a:lnTo>
                  <a:lnTo>
                    <a:pt x="135" y="291"/>
                  </a:lnTo>
                  <a:lnTo>
                    <a:pt x="134" y="301"/>
                  </a:lnTo>
                  <a:lnTo>
                    <a:pt x="132" y="310"/>
                  </a:lnTo>
                  <a:lnTo>
                    <a:pt x="132" y="318"/>
                  </a:lnTo>
                  <a:lnTo>
                    <a:pt x="137" y="342"/>
                  </a:lnTo>
                  <a:lnTo>
                    <a:pt x="151" y="359"/>
                  </a:lnTo>
                  <a:lnTo>
                    <a:pt x="169" y="369"/>
                  </a:lnTo>
                  <a:lnTo>
                    <a:pt x="188" y="372"/>
                  </a:lnTo>
                  <a:lnTo>
                    <a:pt x="206" y="369"/>
                  </a:lnTo>
                  <a:lnTo>
                    <a:pt x="220" y="360"/>
                  </a:lnTo>
                  <a:lnTo>
                    <a:pt x="232" y="347"/>
                  </a:lnTo>
                  <a:lnTo>
                    <a:pt x="241" y="332"/>
                  </a:lnTo>
                  <a:lnTo>
                    <a:pt x="247" y="317"/>
                  </a:lnTo>
                  <a:lnTo>
                    <a:pt x="252" y="304"/>
                  </a:lnTo>
                  <a:lnTo>
                    <a:pt x="254" y="295"/>
                  </a:lnTo>
                  <a:lnTo>
                    <a:pt x="255" y="291"/>
                  </a:lnTo>
                  <a:lnTo>
                    <a:pt x="251" y="285"/>
                  </a:lnTo>
                  <a:lnTo>
                    <a:pt x="246" y="284"/>
                  </a:lnTo>
                  <a:lnTo>
                    <a:pt x="240" y="287"/>
                  </a:lnTo>
                  <a:lnTo>
                    <a:pt x="236" y="297"/>
                  </a:lnTo>
                  <a:lnTo>
                    <a:pt x="230" y="316"/>
                  </a:lnTo>
                  <a:lnTo>
                    <a:pt x="220" y="336"/>
                  </a:lnTo>
                  <a:lnTo>
                    <a:pt x="207" y="351"/>
                  </a:lnTo>
                  <a:lnTo>
                    <a:pt x="190" y="357"/>
                  </a:lnTo>
                  <a:lnTo>
                    <a:pt x="181" y="355"/>
                  </a:lnTo>
                  <a:lnTo>
                    <a:pt x="175" y="349"/>
                  </a:lnTo>
                  <a:lnTo>
                    <a:pt x="172" y="340"/>
                  </a:lnTo>
                  <a:lnTo>
                    <a:pt x="171" y="330"/>
                  </a:lnTo>
                  <a:lnTo>
                    <a:pt x="171" y="320"/>
                  </a:lnTo>
                  <a:lnTo>
                    <a:pt x="174" y="306"/>
                  </a:lnTo>
                  <a:lnTo>
                    <a:pt x="176" y="300"/>
                  </a:lnTo>
                  <a:lnTo>
                    <a:pt x="177" y="290"/>
                  </a:lnTo>
                  <a:lnTo>
                    <a:pt x="174" y="274"/>
                  </a:lnTo>
                  <a:lnTo>
                    <a:pt x="167" y="261"/>
                  </a:lnTo>
                  <a:lnTo>
                    <a:pt x="156" y="252"/>
                  </a:lnTo>
                  <a:lnTo>
                    <a:pt x="143" y="245"/>
                  </a:lnTo>
                  <a:lnTo>
                    <a:pt x="128" y="240"/>
                  </a:lnTo>
                  <a:lnTo>
                    <a:pt x="114" y="236"/>
                  </a:lnTo>
                  <a:lnTo>
                    <a:pt x="102" y="235"/>
                  </a:lnTo>
                  <a:lnTo>
                    <a:pt x="91" y="234"/>
                  </a:lnTo>
                  <a:lnTo>
                    <a:pt x="103" y="226"/>
                  </a:lnTo>
                  <a:lnTo>
                    <a:pt x="116" y="216"/>
                  </a:lnTo>
                  <a:lnTo>
                    <a:pt x="127" y="206"/>
                  </a:lnTo>
                  <a:lnTo>
                    <a:pt x="135" y="199"/>
                  </a:lnTo>
                  <a:lnTo>
                    <a:pt x="155" y="180"/>
                  </a:lnTo>
                  <a:lnTo>
                    <a:pt x="176" y="164"/>
                  </a:lnTo>
                  <a:lnTo>
                    <a:pt x="196" y="153"/>
                  </a:lnTo>
                  <a:lnTo>
                    <a:pt x="218" y="149"/>
                  </a:lnTo>
                  <a:lnTo>
                    <a:pt x="228" y="150"/>
                  </a:lnTo>
                  <a:lnTo>
                    <a:pt x="236" y="156"/>
                  </a:lnTo>
                  <a:lnTo>
                    <a:pt x="222" y="161"/>
                  </a:lnTo>
                  <a:lnTo>
                    <a:pt x="213" y="169"/>
                  </a:lnTo>
                  <a:lnTo>
                    <a:pt x="209" y="178"/>
                  </a:lnTo>
                  <a:lnTo>
                    <a:pt x="208" y="185"/>
                  </a:lnTo>
                  <a:lnTo>
                    <a:pt x="214" y="199"/>
                  </a:lnTo>
                  <a:lnTo>
                    <a:pt x="229" y="205"/>
                  </a:lnTo>
                  <a:lnTo>
                    <a:pt x="240" y="203"/>
                  </a:lnTo>
                  <a:lnTo>
                    <a:pt x="250" y="196"/>
                  </a:lnTo>
                  <a:lnTo>
                    <a:pt x="257" y="186"/>
                  </a:lnTo>
                  <a:lnTo>
                    <a:pt x="259" y="171"/>
                  </a:lnTo>
                  <a:lnTo>
                    <a:pt x="257" y="158"/>
                  </a:lnTo>
                  <a:lnTo>
                    <a:pt x="249" y="146"/>
                  </a:lnTo>
                  <a:lnTo>
                    <a:pt x="237" y="137"/>
                  </a:lnTo>
                  <a:lnTo>
                    <a:pt x="219" y="134"/>
                  </a:lnTo>
                  <a:lnTo>
                    <a:pt x="197" y="138"/>
                  </a:lnTo>
                  <a:lnTo>
                    <a:pt x="175" y="148"/>
                  </a:lnTo>
                  <a:lnTo>
                    <a:pt x="155" y="163"/>
                  </a:lnTo>
                  <a:lnTo>
                    <a:pt x="134" y="180"/>
                  </a:lnTo>
                  <a:lnTo>
                    <a:pt x="103" y="208"/>
                  </a:lnTo>
                  <a:lnTo>
                    <a:pt x="73" y="227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1700" y="1321"/>
              <a:ext cx="292" cy="345"/>
            </a:xfrm>
            <a:custGeom>
              <a:avLst/>
              <a:gdLst>
                <a:gd name="T0" fmla="*/ 270 w 292"/>
                <a:gd name="T1" fmla="*/ 186 h 345"/>
                <a:gd name="T2" fmla="*/ 277 w 292"/>
                <a:gd name="T3" fmla="*/ 185 h 345"/>
                <a:gd name="T4" fmla="*/ 285 w 292"/>
                <a:gd name="T5" fmla="*/ 184 h 345"/>
                <a:gd name="T6" fmla="*/ 290 w 292"/>
                <a:gd name="T7" fmla="*/ 180 h 345"/>
                <a:gd name="T8" fmla="*/ 292 w 292"/>
                <a:gd name="T9" fmla="*/ 173 h 345"/>
                <a:gd name="T10" fmla="*/ 290 w 292"/>
                <a:gd name="T11" fmla="*/ 165 h 345"/>
                <a:gd name="T12" fmla="*/ 285 w 292"/>
                <a:gd name="T13" fmla="*/ 161 h 345"/>
                <a:gd name="T14" fmla="*/ 278 w 292"/>
                <a:gd name="T15" fmla="*/ 160 h 345"/>
                <a:gd name="T16" fmla="*/ 270 w 292"/>
                <a:gd name="T17" fmla="*/ 160 h 345"/>
                <a:gd name="T18" fmla="*/ 27 w 292"/>
                <a:gd name="T19" fmla="*/ 160 h 345"/>
                <a:gd name="T20" fmla="*/ 42 w 292"/>
                <a:gd name="T21" fmla="*/ 107 h 345"/>
                <a:gd name="T22" fmla="*/ 76 w 292"/>
                <a:gd name="T23" fmla="*/ 64 h 345"/>
                <a:gd name="T24" fmla="*/ 123 w 292"/>
                <a:gd name="T25" fmla="*/ 36 h 345"/>
                <a:gd name="T26" fmla="*/ 180 w 292"/>
                <a:gd name="T27" fmla="*/ 26 h 345"/>
                <a:gd name="T28" fmla="*/ 270 w 292"/>
                <a:gd name="T29" fmla="*/ 26 h 345"/>
                <a:gd name="T30" fmla="*/ 277 w 292"/>
                <a:gd name="T31" fmla="*/ 26 h 345"/>
                <a:gd name="T32" fmla="*/ 285 w 292"/>
                <a:gd name="T33" fmla="*/ 24 h 345"/>
                <a:gd name="T34" fmla="*/ 290 w 292"/>
                <a:gd name="T35" fmla="*/ 21 h 345"/>
                <a:gd name="T36" fmla="*/ 292 w 292"/>
                <a:gd name="T37" fmla="*/ 14 h 345"/>
                <a:gd name="T38" fmla="*/ 290 w 292"/>
                <a:gd name="T39" fmla="*/ 6 h 345"/>
                <a:gd name="T40" fmla="*/ 285 w 292"/>
                <a:gd name="T41" fmla="*/ 2 h 345"/>
                <a:gd name="T42" fmla="*/ 278 w 292"/>
                <a:gd name="T43" fmla="*/ 1 h 345"/>
                <a:gd name="T44" fmla="*/ 270 w 292"/>
                <a:gd name="T45" fmla="*/ 0 h 345"/>
                <a:gd name="T46" fmla="*/ 178 w 292"/>
                <a:gd name="T47" fmla="*/ 0 h 345"/>
                <a:gd name="T48" fmla="*/ 143 w 292"/>
                <a:gd name="T49" fmla="*/ 4 h 345"/>
                <a:gd name="T50" fmla="*/ 109 w 292"/>
                <a:gd name="T51" fmla="*/ 14 h 345"/>
                <a:gd name="T52" fmla="*/ 79 w 292"/>
                <a:gd name="T53" fmla="*/ 30 h 345"/>
                <a:gd name="T54" fmla="*/ 52 w 292"/>
                <a:gd name="T55" fmla="*/ 51 h 345"/>
                <a:gd name="T56" fmla="*/ 30 w 292"/>
                <a:gd name="T57" fmla="*/ 76 h 345"/>
                <a:gd name="T58" fmla="*/ 14 w 292"/>
                <a:gd name="T59" fmla="*/ 106 h 345"/>
                <a:gd name="T60" fmla="*/ 4 w 292"/>
                <a:gd name="T61" fmla="*/ 138 h 345"/>
                <a:gd name="T62" fmla="*/ 0 w 292"/>
                <a:gd name="T63" fmla="*/ 172 h 345"/>
                <a:gd name="T64" fmla="*/ 4 w 292"/>
                <a:gd name="T65" fmla="*/ 208 h 345"/>
                <a:gd name="T66" fmla="*/ 14 w 292"/>
                <a:gd name="T67" fmla="*/ 240 h 345"/>
                <a:gd name="T68" fmla="*/ 31 w 292"/>
                <a:gd name="T69" fmla="*/ 270 h 345"/>
                <a:gd name="T70" fmla="*/ 53 w 292"/>
                <a:gd name="T71" fmla="*/ 295 h 345"/>
                <a:gd name="T72" fmla="*/ 79 w 292"/>
                <a:gd name="T73" fmla="*/ 316 h 345"/>
                <a:gd name="T74" fmla="*/ 109 w 292"/>
                <a:gd name="T75" fmla="*/ 332 h 345"/>
                <a:gd name="T76" fmla="*/ 143 w 292"/>
                <a:gd name="T77" fmla="*/ 341 h 345"/>
                <a:gd name="T78" fmla="*/ 178 w 292"/>
                <a:gd name="T79" fmla="*/ 345 h 345"/>
                <a:gd name="T80" fmla="*/ 270 w 292"/>
                <a:gd name="T81" fmla="*/ 345 h 345"/>
                <a:gd name="T82" fmla="*/ 277 w 292"/>
                <a:gd name="T83" fmla="*/ 345 h 345"/>
                <a:gd name="T84" fmla="*/ 285 w 292"/>
                <a:gd name="T85" fmla="*/ 344 h 345"/>
                <a:gd name="T86" fmla="*/ 290 w 292"/>
                <a:gd name="T87" fmla="*/ 340 h 345"/>
                <a:gd name="T88" fmla="*/ 292 w 292"/>
                <a:gd name="T89" fmla="*/ 332 h 345"/>
                <a:gd name="T90" fmla="*/ 290 w 292"/>
                <a:gd name="T91" fmla="*/ 325 h 345"/>
                <a:gd name="T92" fmla="*/ 285 w 292"/>
                <a:gd name="T93" fmla="*/ 321 h 345"/>
                <a:gd name="T94" fmla="*/ 278 w 292"/>
                <a:gd name="T95" fmla="*/ 319 h 345"/>
                <a:gd name="T96" fmla="*/ 270 w 292"/>
                <a:gd name="T97" fmla="*/ 319 h 345"/>
                <a:gd name="T98" fmla="*/ 180 w 292"/>
                <a:gd name="T99" fmla="*/ 319 h 345"/>
                <a:gd name="T100" fmla="*/ 123 w 292"/>
                <a:gd name="T101" fmla="*/ 309 h 345"/>
                <a:gd name="T102" fmla="*/ 76 w 292"/>
                <a:gd name="T103" fmla="*/ 281 h 345"/>
                <a:gd name="T104" fmla="*/ 42 w 292"/>
                <a:gd name="T105" fmla="*/ 239 h 345"/>
                <a:gd name="T106" fmla="*/ 27 w 292"/>
                <a:gd name="T107" fmla="*/ 186 h 345"/>
                <a:gd name="T108" fmla="*/ 270 w 292"/>
                <a:gd name="T109" fmla="*/ 18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345">
                  <a:moveTo>
                    <a:pt x="270" y="186"/>
                  </a:moveTo>
                  <a:lnTo>
                    <a:pt x="277" y="185"/>
                  </a:lnTo>
                  <a:lnTo>
                    <a:pt x="285" y="184"/>
                  </a:lnTo>
                  <a:lnTo>
                    <a:pt x="290" y="180"/>
                  </a:lnTo>
                  <a:lnTo>
                    <a:pt x="292" y="173"/>
                  </a:lnTo>
                  <a:lnTo>
                    <a:pt x="290" y="165"/>
                  </a:lnTo>
                  <a:lnTo>
                    <a:pt x="285" y="161"/>
                  </a:lnTo>
                  <a:lnTo>
                    <a:pt x="278" y="160"/>
                  </a:lnTo>
                  <a:lnTo>
                    <a:pt x="270" y="160"/>
                  </a:lnTo>
                  <a:lnTo>
                    <a:pt x="27" y="160"/>
                  </a:lnTo>
                  <a:lnTo>
                    <a:pt x="42" y="107"/>
                  </a:lnTo>
                  <a:lnTo>
                    <a:pt x="76" y="64"/>
                  </a:lnTo>
                  <a:lnTo>
                    <a:pt x="123" y="36"/>
                  </a:lnTo>
                  <a:lnTo>
                    <a:pt x="180" y="26"/>
                  </a:lnTo>
                  <a:lnTo>
                    <a:pt x="270" y="26"/>
                  </a:lnTo>
                  <a:lnTo>
                    <a:pt x="277" y="26"/>
                  </a:lnTo>
                  <a:lnTo>
                    <a:pt x="285" y="24"/>
                  </a:lnTo>
                  <a:lnTo>
                    <a:pt x="290" y="21"/>
                  </a:lnTo>
                  <a:lnTo>
                    <a:pt x="292" y="14"/>
                  </a:lnTo>
                  <a:lnTo>
                    <a:pt x="290" y="6"/>
                  </a:lnTo>
                  <a:lnTo>
                    <a:pt x="285" y="2"/>
                  </a:lnTo>
                  <a:lnTo>
                    <a:pt x="278" y="1"/>
                  </a:lnTo>
                  <a:lnTo>
                    <a:pt x="270" y="0"/>
                  </a:lnTo>
                  <a:lnTo>
                    <a:pt x="178" y="0"/>
                  </a:lnTo>
                  <a:lnTo>
                    <a:pt x="143" y="4"/>
                  </a:lnTo>
                  <a:lnTo>
                    <a:pt x="109" y="14"/>
                  </a:lnTo>
                  <a:lnTo>
                    <a:pt x="79" y="30"/>
                  </a:lnTo>
                  <a:lnTo>
                    <a:pt x="52" y="51"/>
                  </a:lnTo>
                  <a:lnTo>
                    <a:pt x="30" y="76"/>
                  </a:lnTo>
                  <a:lnTo>
                    <a:pt x="14" y="106"/>
                  </a:lnTo>
                  <a:lnTo>
                    <a:pt x="4" y="138"/>
                  </a:lnTo>
                  <a:lnTo>
                    <a:pt x="0" y="172"/>
                  </a:lnTo>
                  <a:lnTo>
                    <a:pt x="4" y="208"/>
                  </a:lnTo>
                  <a:lnTo>
                    <a:pt x="14" y="240"/>
                  </a:lnTo>
                  <a:lnTo>
                    <a:pt x="31" y="270"/>
                  </a:lnTo>
                  <a:lnTo>
                    <a:pt x="53" y="295"/>
                  </a:lnTo>
                  <a:lnTo>
                    <a:pt x="79" y="316"/>
                  </a:lnTo>
                  <a:lnTo>
                    <a:pt x="109" y="332"/>
                  </a:lnTo>
                  <a:lnTo>
                    <a:pt x="143" y="341"/>
                  </a:lnTo>
                  <a:lnTo>
                    <a:pt x="178" y="345"/>
                  </a:lnTo>
                  <a:lnTo>
                    <a:pt x="270" y="345"/>
                  </a:lnTo>
                  <a:lnTo>
                    <a:pt x="277" y="345"/>
                  </a:lnTo>
                  <a:lnTo>
                    <a:pt x="285" y="344"/>
                  </a:lnTo>
                  <a:lnTo>
                    <a:pt x="290" y="340"/>
                  </a:lnTo>
                  <a:lnTo>
                    <a:pt x="292" y="332"/>
                  </a:lnTo>
                  <a:lnTo>
                    <a:pt x="290" y="325"/>
                  </a:lnTo>
                  <a:lnTo>
                    <a:pt x="285" y="321"/>
                  </a:lnTo>
                  <a:lnTo>
                    <a:pt x="278" y="319"/>
                  </a:lnTo>
                  <a:lnTo>
                    <a:pt x="270" y="319"/>
                  </a:lnTo>
                  <a:lnTo>
                    <a:pt x="180" y="319"/>
                  </a:lnTo>
                  <a:lnTo>
                    <a:pt x="123" y="309"/>
                  </a:lnTo>
                  <a:lnTo>
                    <a:pt x="76" y="281"/>
                  </a:lnTo>
                  <a:lnTo>
                    <a:pt x="42" y="239"/>
                  </a:lnTo>
                  <a:lnTo>
                    <a:pt x="27" y="186"/>
                  </a:lnTo>
                  <a:lnTo>
                    <a:pt x="270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2087" y="1265"/>
              <a:ext cx="410" cy="371"/>
            </a:xfrm>
            <a:custGeom>
              <a:avLst/>
              <a:gdLst>
                <a:gd name="T0" fmla="*/ 183 w 410"/>
                <a:gd name="T1" fmla="*/ 28 h 371"/>
                <a:gd name="T2" fmla="*/ 190 w 410"/>
                <a:gd name="T3" fmla="*/ 20 h 371"/>
                <a:gd name="T4" fmla="*/ 231 w 410"/>
                <a:gd name="T5" fmla="*/ 19 h 371"/>
                <a:gd name="T6" fmla="*/ 268 w 410"/>
                <a:gd name="T7" fmla="*/ 20 h 371"/>
                <a:gd name="T8" fmla="*/ 304 w 410"/>
                <a:gd name="T9" fmla="*/ 26 h 371"/>
                <a:gd name="T10" fmla="*/ 330 w 410"/>
                <a:gd name="T11" fmla="*/ 42 h 371"/>
                <a:gd name="T12" fmla="*/ 340 w 410"/>
                <a:gd name="T13" fmla="*/ 73 h 371"/>
                <a:gd name="T14" fmla="*/ 332 w 410"/>
                <a:gd name="T15" fmla="*/ 111 h 371"/>
                <a:gd name="T16" fmla="*/ 305 w 410"/>
                <a:gd name="T17" fmla="*/ 147 h 371"/>
                <a:gd name="T18" fmla="*/ 265 w 410"/>
                <a:gd name="T19" fmla="*/ 167 h 371"/>
                <a:gd name="T20" fmla="*/ 215 w 410"/>
                <a:gd name="T21" fmla="*/ 173 h 371"/>
                <a:gd name="T22" fmla="*/ 180 w 410"/>
                <a:gd name="T23" fmla="*/ 37 h 371"/>
                <a:gd name="T24" fmla="*/ 321 w 410"/>
                <a:gd name="T25" fmla="*/ 166 h 371"/>
                <a:gd name="T26" fmla="*/ 385 w 410"/>
                <a:gd name="T27" fmla="*/ 115 h 371"/>
                <a:gd name="T28" fmla="*/ 385 w 410"/>
                <a:gd name="T29" fmla="*/ 50 h 371"/>
                <a:gd name="T30" fmla="*/ 317 w 410"/>
                <a:gd name="T31" fmla="*/ 6 h 371"/>
                <a:gd name="T32" fmla="*/ 102 w 410"/>
                <a:gd name="T33" fmla="*/ 0 h 371"/>
                <a:gd name="T34" fmla="*/ 85 w 410"/>
                <a:gd name="T35" fmla="*/ 12 h 371"/>
                <a:gd name="T36" fmla="*/ 102 w 410"/>
                <a:gd name="T37" fmla="*/ 19 h 371"/>
                <a:gd name="T38" fmla="*/ 122 w 410"/>
                <a:gd name="T39" fmla="*/ 20 h 371"/>
                <a:gd name="T40" fmla="*/ 134 w 410"/>
                <a:gd name="T41" fmla="*/ 28 h 371"/>
                <a:gd name="T42" fmla="*/ 133 w 410"/>
                <a:gd name="T43" fmla="*/ 39 h 371"/>
                <a:gd name="T44" fmla="*/ 59 w 410"/>
                <a:gd name="T45" fmla="*/ 331 h 371"/>
                <a:gd name="T46" fmla="*/ 40 w 410"/>
                <a:gd name="T47" fmla="*/ 341 h 371"/>
                <a:gd name="T48" fmla="*/ 5 w 410"/>
                <a:gd name="T49" fmla="*/ 343 h 371"/>
                <a:gd name="T50" fmla="*/ 2 w 410"/>
                <a:gd name="T51" fmla="*/ 359 h 371"/>
                <a:gd name="T52" fmla="*/ 41 w 410"/>
                <a:gd name="T53" fmla="*/ 359 h 371"/>
                <a:gd name="T54" fmla="*/ 76 w 410"/>
                <a:gd name="T55" fmla="*/ 359 h 371"/>
                <a:gd name="T56" fmla="*/ 145 w 410"/>
                <a:gd name="T57" fmla="*/ 361 h 371"/>
                <a:gd name="T58" fmla="*/ 152 w 410"/>
                <a:gd name="T59" fmla="*/ 360 h 371"/>
                <a:gd name="T60" fmla="*/ 156 w 410"/>
                <a:gd name="T61" fmla="*/ 350 h 371"/>
                <a:gd name="T62" fmla="*/ 139 w 410"/>
                <a:gd name="T63" fmla="*/ 342 h 371"/>
                <a:gd name="T64" fmla="*/ 118 w 410"/>
                <a:gd name="T65" fmla="*/ 341 h 371"/>
                <a:gd name="T66" fmla="*/ 107 w 410"/>
                <a:gd name="T67" fmla="*/ 333 h 371"/>
                <a:gd name="T68" fmla="*/ 109 w 410"/>
                <a:gd name="T69" fmla="*/ 321 h 371"/>
                <a:gd name="T70" fmla="*/ 214 w 410"/>
                <a:gd name="T71" fmla="*/ 187 h 371"/>
                <a:gd name="T72" fmla="*/ 264 w 410"/>
                <a:gd name="T73" fmla="*/ 202 h 371"/>
                <a:gd name="T74" fmla="*/ 279 w 410"/>
                <a:gd name="T75" fmla="*/ 235 h 371"/>
                <a:gd name="T76" fmla="*/ 272 w 410"/>
                <a:gd name="T77" fmla="*/ 272 h 371"/>
                <a:gd name="T78" fmla="*/ 265 w 410"/>
                <a:gd name="T79" fmla="*/ 299 h 371"/>
                <a:gd name="T80" fmla="*/ 263 w 410"/>
                <a:gd name="T81" fmla="*/ 313 h 371"/>
                <a:gd name="T82" fmla="*/ 287 w 410"/>
                <a:gd name="T83" fmla="*/ 358 h 371"/>
                <a:gd name="T84" fmla="*/ 341 w 410"/>
                <a:gd name="T85" fmla="*/ 371 h 371"/>
                <a:gd name="T86" fmla="*/ 372 w 410"/>
                <a:gd name="T87" fmla="*/ 363 h 371"/>
                <a:gd name="T88" fmla="*/ 394 w 410"/>
                <a:gd name="T89" fmla="*/ 344 h 371"/>
                <a:gd name="T90" fmla="*/ 406 w 410"/>
                <a:gd name="T91" fmla="*/ 324 h 371"/>
                <a:gd name="T92" fmla="*/ 410 w 410"/>
                <a:gd name="T93" fmla="*/ 310 h 371"/>
                <a:gd name="T94" fmla="*/ 401 w 410"/>
                <a:gd name="T95" fmla="*/ 303 h 371"/>
                <a:gd name="T96" fmla="*/ 392 w 410"/>
                <a:gd name="T97" fmla="*/ 312 h 371"/>
                <a:gd name="T98" fmla="*/ 373 w 410"/>
                <a:gd name="T99" fmla="*/ 343 h 371"/>
                <a:gd name="T100" fmla="*/ 343 w 410"/>
                <a:gd name="T101" fmla="*/ 357 h 371"/>
                <a:gd name="T102" fmla="*/ 326 w 410"/>
                <a:gd name="T103" fmla="*/ 350 h 371"/>
                <a:gd name="T104" fmla="*/ 319 w 410"/>
                <a:gd name="T105" fmla="*/ 322 h 371"/>
                <a:gd name="T106" fmla="*/ 324 w 410"/>
                <a:gd name="T107" fmla="*/ 268 h 371"/>
                <a:gd name="T108" fmla="*/ 326 w 410"/>
                <a:gd name="T109" fmla="*/ 243 h 371"/>
                <a:gd name="T110" fmla="*/ 325 w 410"/>
                <a:gd name="T111" fmla="*/ 226 h 371"/>
                <a:gd name="T112" fmla="*/ 312 w 410"/>
                <a:gd name="T113" fmla="*/ 203 h 371"/>
                <a:gd name="T114" fmla="*/ 276 w 410"/>
                <a:gd name="T115" fmla="*/ 18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0" h="371">
                  <a:moveTo>
                    <a:pt x="180" y="37"/>
                  </a:moveTo>
                  <a:lnTo>
                    <a:pt x="183" y="28"/>
                  </a:lnTo>
                  <a:lnTo>
                    <a:pt x="185" y="23"/>
                  </a:lnTo>
                  <a:lnTo>
                    <a:pt x="190" y="20"/>
                  </a:lnTo>
                  <a:lnTo>
                    <a:pt x="197" y="19"/>
                  </a:lnTo>
                  <a:lnTo>
                    <a:pt x="231" y="19"/>
                  </a:lnTo>
                  <a:lnTo>
                    <a:pt x="249" y="19"/>
                  </a:lnTo>
                  <a:lnTo>
                    <a:pt x="268" y="20"/>
                  </a:lnTo>
                  <a:lnTo>
                    <a:pt x="287" y="22"/>
                  </a:lnTo>
                  <a:lnTo>
                    <a:pt x="304" y="26"/>
                  </a:lnTo>
                  <a:lnTo>
                    <a:pt x="318" y="32"/>
                  </a:lnTo>
                  <a:lnTo>
                    <a:pt x="330" y="42"/>
                  </a:lnTo>
                  <a:lnTo>
                    <a:pt x="338" y="55"/>
                  </a:lnTo>
                  <a:lnTo>
                    <a:pt x="340" y="73"/>
                  </a:lnTo>
                  <a:lnTo>
                    <a:pt x="338" y="92"/>
                  </a:lnTo>
                  <a:lnTo>
                    <a:pt x="332" y="111"/>
                  </a:lnTo>
                  <a:lnTo>
                    <a:pt x="321" y="131"/>
                  </a:lnTo>
                  <a:lnTo>
                    <a:pt x="305" y="147"/>
                  </a:lnTo>
                  <a:lnTo>
                    <a:pt x="287" y="159"/>
                  </a:lnTo>
                  <a:lnTo>
                    <a:pt x="265" y="167"/>
                  </a:lnTo>
                  <a:lnTo>
                    <a:pt x="241" y="171"/>
                  </a:lnTo>
                  <a:lnTo>
                    <a:pt x="215" y="173"/>
                  </a:lnTo>
                  <a:lnTo>
                    <a:pt x="147" y="173"/>
                  </a:lnTo>
                  <a:lnTo>
                    <a:pt x="180" y="37"/>
                  </a:lnTo>
                  <a:close/>
                  <a:moveTo>
                    <a:pt x="276" y="181"/>
                  </a:moveTo>
                  <a:lnTo>
                    <a:pt x="321" y="166"/>
                  </a:lnTo>
                  <a:lnTo>
                    <a:pt x="359" y="143"/>
                  </a:lnTo>
                  <a:lnTo>
                    <a:pt x="385" y="115"/>
                  </a:lnTo>
                  <a:lnTo>
                    <a:pt x="394" y="81"/>
                  </a:lnTo>
                  <a:lnTo>
                    <a:pt x="385" y="50"/>
                  </a:lnTo>
                  <a:lnTo>
                    <a:pt x="358" y="24"/>
                  </a:lnTo>
                  <a:lnTo>
                    <a:pt x="317" y="6"/>
                  </a:lnTo>
                  <a:lnTo>
                    <a:pt x="264" y="0"/>
                  </a:lnTo>
                  <a:lnTo>
                    <a:pt x="102" y="0"/>
                  </a:lnTo>
                  <a:lnTo>
                    <a:pt x="90" y="2"/>
                  </a:lnTo>
                  <a:lnTo>
                    <a:pt x="85" y="12"/>
                  </a:lnTo>
                  <a:lnTo>
                    <a:pt x="90" y="18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22" y="20"/>
                  </a:lnTo>
                  <a:lnTo>
                    <a:pt x="133" y="22"/>
                  </a:lnTo>
                  <a:lnTo>
                    <a:pt x="134" y="28"/>
                  </a:lnTo>
                  <a:lnTo>
                    <a:pt x="134" y="31"/>
                  </a:lnTo>
                  <a:lnTo>
                    <a:pt x="133" y="39"/>
                  </a:lnTo>
                  <a:lnTo>
                    <a:pt x="62" y="320"/>
                  </a:lnTo>
                  <a:lnTo>
                    <a:pt x="59" y="331"/>
                  </a:lnTo>
                  <a:lnTo>
                    <a:pt x="53" y="338"/>
                  </a:lnTo>
                  <a:lnTo>
                    <a:pt x="40" y="341"/>
                  </a:lnTo>
                  <a:lnTo>
                    <a:pt x="16" y="342"/>
                  </a:lnTo>
                  <a:lnTo>
                    <a:pt x="5" y="343"/>
                  </a:lnTo>
                  <a:lnTo>
                    <a:pt x="0" y="353"/>
                  </a:lnTo>
                  <a:lnTo>
                    <a:pt x="2" y="359"/>
                  </a:lnTo>
                  <a:lnTo>
                    <a:pt x="9" y="361"/>
                  </a:lnTo>
                  <a:lnTo>
                    <a:pt x="41" y="359"/>
                  </a:lnTo>
                  <a:lnTo>
                    <a:pt x="59" y="359"/>
                  </a:lnTo>
                  <a:lnTo>
                    <a:pt x="76" y="359"/>
                  </a:lnTo>
                  <a:lnTo>
                    <a:pt x="109" y="359"/>
                  </a:lnTo>
                  <a:lnTo>
                    <a:pt x="145" y="361"/>
                  </a:lnTo>
                  <a:lnTo>
                    <a:pt x="148" y="361"/>
                  </a:lnTo>
                  <a:lnTo>
                    <a:pt x="152" y="360"/>
                  </a:lnTo>
                  <a:lnTo>
                    <a:pt x="154" y="356"/>
                  </a:lnTo>
                  <a:lnTo>
                    <a:pt x="156" y="350"/>
                  </a:lnTo>
                  <a:lnTo>
                    <a:pt x="152" y="343"/>
                  </a:lnTo>
                  <a:lnTo>
                    <a:pt x="139" y="342"/>
                  </a:lnTo>
                  <a:lnTo>
                    <a:pt x="129" y="342"/>
                  </a:lnTo>
                  <a:lnTo>
                    <a:pt x="118" y="341"/>
                  </a:lnTo>
                  <a:lnTo>
                    <a:pt x="108" y="338"/>
                  </a:lnTo>
                  <a:lnTo>
                    <a:pt x="107" y="333"/>
                  </a:lnTo>
                  <a:lnTo>
                    <a:pt x="107" y="330"/>
                  </a:lnTo>
                  <a:lnTo>
                    <a:pt x="109" y="321"/>
                  </a:lnTo>
                  <a:lnTo>
                    <a:pt x="142" y="187"/>
                  </a:lnTo>
                  <a:lnTo>
                    <a:pt x="214" y="187"/>
                  </a:lnTo>
                  <a:lnTo>
                    <a:pt x="243" y="191"/>
                  </a:lnTo>
                  <a:lnTo>
                    <a:pt x="264" y="202"/>
                  </a:lnTo>
                  <a:lnTo>
                    <a:pt x="275" y="217"/>
                  </a:lnTo>
                  <a:lnTo>
                    <a:pt x="279" y="235"/>
                  </a:lnTo>
                  <a:lnTo>
                    <a:pt x="276" y="252"/>
                  </a:lnTo>
                  <a:lnTo>
                    <a:pt x="272" y="272"/>
                  </a:lnTo>
                  <a:lnTo>
                    <a:pt x="268" y="287"/>
                  </a:lnTo>
                  <a:lnTo>
                    <a:pt x="265" y="299"/>
                  </a:lnTo>
                  <a:lnTo>
                    <a:pt x="264" y="307"/>
                  </a:lnTo>
                  <a:lnTo>
                    <a:pt x="263" y="313"/>
                  </a:lnTo>
                  <a:lnTo>
                    <a:pt x="270" y="340"/>
                  </a:lnTo>
                  <a:lnTo>
                    <a:pt x="287" y="358"/>
                  </a:lnTo>
                  <a:lnTo>
                    <a:pt x="312" y="368"/>
                  </a:lnTo>
                  <a:lnTo>
                    <a:pt x="341" y="371"/>
                  </a:lnTo>
                  <a:lnTo>
                    <a:pt x="358" y="369"/>
                  </a:lnTo>
                  <a:lnTo>
                    <a:pt x="372" y="363"/>
                  </a:lnTo>
                  <a:lnTo>
                    <a:pt x="384" y="355"/>
                  </a:lnTo>
                  <a:lnTo>
                    <a:pt x="394" y="344"/>
                  </a:lnTo>
                  <a:lnTo>
                    <a:pt x="401" y="334"/>
                  </a:lnTo>
                  <a:lnTo>
                    <a:pt x="406" y="324"/>
                  </a:lnTo>
                  <a:lnTo>
                    <a:pt x="409" y="316"/>
                  </a:lnTo>
                  <a:lnTo>
                    <a:pt x="410" y="310"/>
                  </a:lnTo>
                  <a:lnTo>
                    <a:pt x="409" y="306"/>
                  </a:lnTo>
                  <a:lnTo>
                    <a:pt x="401" y="303"/>
                  </a:lnTo>
                  <a:lnTo>
                    <a:pt x="395" y="305"/>
                  </a:lnTo>
                  <a:lnTo>
                    <a:pt x="392" y="312"/>
                  </a:lnTo>
                  <a:lnTo>
                    <a:pt x="384" y="329"/>
                  </a:lnTo>
                  <a:lnTo>
                    <a:pt x="373" y="343"/>
                  </a:lnTo>
                  <a:lnTo>
                    <a:pt x="359" y="353"/>
                  </a:lnTo>
                  <a:lnTo>
                    <a:pt x="343" y="357"/>
                  </a:lnTo>
                  <a:lnTo>
                    <a:pt x="333" y="355"/>
                  </a:lnTo>
                  <a:lnTo>
                    <a:pt x="326" y="350"/>
                  </a:lnTo>
                  <a:lnTo>
                    <a:pt x="321" y="340"/>
                  </a:lnTo>
                  <a:lnTo>
                    <a:pt x="319" y="322"/>
                  </a:lnTo>
                  <a:lnTo>
                    <a:pt x="321" y="295"/>
                  </a:lnTo>
                  <a:lnTo>
                    <a:pt x="324" y="268"/>
                  </a:lnTo>
                  <a:lnTo>
                    <a:pt x="326" y="252"/>
                  </a:lnTo>
                  <a:lnTo>
                    <a:pt x="326" y="243"/>
                  </a:lnTo>
                  <a:lnTo>
                    <a:pt x="326" y="236"/>
                  </a:lnTo>
                  <a:lnTo>
                    <a:pt x="325" y="226"/>
                  </a:lnTo>
                  <a:lnTo>
                    <a:pt x="320" y="215"/>
                  </a:lnTo>
                  <a:lnTo>
                    <a:pt x="312" y="203"/>
                  </a:lnTo>
                  <a:lnTo>
                    <a:pt x="294" y="190"/>
                  </a:lnTo>
                  <a:lnTo>
                    <a:pt x="276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2654" y="385"/>
              <a:ext cx="499" cy="342"/>
            </a:xfrm>
            <a:custGeom>
              <a:avLst/>
              <a:gdLst>
                <a:gd name="T0" fmla="*/ 329 w 499"/>
                <a:gd name="T1" fmla="*/ 63 h 342"/>
                <a:gd name="T2" fmla="*/ 336 w 499"/>
                <a:gd name="T3" fmla="*/ 36 h 342"/>
                <a:gd name="T4" fmla="*/ 331 w 499"/>
                <a:gd name="T5" fmla="*/ 13 h 342"/>
                <a:gd name="T6" fmla="*/ 300 w 499"/>
                <a:gd name="T7" fmla="*/ 13 h 342"/>
                <a:gd name="T8" fmla="*/ 286 w 499"/>
                <a:gd name="T9" fmla="*/ 37 h 342"/>
                <a:gd name="T10" fmla="*/ 275 w 499"/>
                <a:gd name="T11" fmla="*/ 80 h 342"/>
                <a:gd name="T12" fmla="*/ 260 w 499"/>
                <a:gd name="T13" fmla="*/ 138 h 342"/>
                <a:gd name="T14" fmla="*/ 248 w 499"/>
                <a:gd name="T15" fmla="*/ 185 h 342"/>
                <a:gd name="T16" fmla="*/ 239 w 499"/>
                <a:gd name="T17" fmla="*/ 227 h 342"/>
                <a:gd name="T18" fmla="*/ 238 w 499"/>
                <a:gd name="T19" fmla="*/ 256 h 342"/>
                <a:gd name="T20" fmla="*/ 225 w 499"/>
                <a:gd name="T21" fmla="*/ 288 h 342"/>
                <a:gd name="T22" fmla="*/ 190 w 499"/>
                <a:gd name="T23" fmla="*/ 321 h 342"/>
                <a:gd name="T24" fmla="*/ 150 w 499"/>
                <a:gd name="T25" fmla="*/ 322 h 342"/>
                <a:gd name="T26" fmla="*/ 124 w 499"/>
                <a:gd name="T27" fmla="*/ 307 h 342"/>
                <a:gd name="T28" fmla="*/ 113 w 499"/>
                <a:gd name="T29" fmla="*/ 284 h 342"/>
                <a:gd name="T30" fmla="*/ 109 w 499"/>
                <a:gd name="T31" fmla="*/ 263 h 342"/>
                <a:gd name="T32" fmla="*/ 110 w 499"/>
                <a:gd name="T33" fmla="*/ 236 h 342"/>
                <a:gd name="T34" fmla="*/ 127 w 499"/>
                <a:gd name="T35" fmla="*/ 169 h 342"/>
                <a:gd name="T36" fmla="*/ 158 w 499"/>
                <a:gd name="T37" fmla="*/ 83 h 342"/>
                <a:gd name="T38" fmla="*/ 157 w 499"/>
                <a:gd name="T39" fmla="*/ 38 h 342"/>
                <a:gd name="T40" fmla="*/ 125 w 499"/>
                <a:gd name="T41" fmla="*/ 5 h 342"/>
                <a:gd name="T42" fmla="*/ 54 w 499"/>
                <a:gd name="T43" fmla="*/ 17 h 342"/>
                <a:gd name="T44" fmla="*/ 6 w 499"/>
                <a:gd name="T45" fmla="*/ 95 h 342"/>
                <a:gd name="T46" fmla="*/ 4 w 499"/>
                <a:gd name="T47" fmla="*/ 123 h 342"/>
                <a:gd name="T48" fmla="*/ 17 w 499"/>
                <a:gd name="T49" fmla="*/ 121 h 342"/>
                <a:gd name="T50" fmla="*/ 38 w 499"/>
                <a:gd name="T51" fmla="*/ 66 h 342"/>
                <a:gd name="T52" fmla="*/ 77 w 499"/>
                <a:gd name="T53" fmla="*/ 21 h 342"/>
                <a:gd name="T54" fmla="*/ 103 w 499"/>
                <a:gd name="T55" fmla="*/ 17 h 342"/>
                <a:gd name="T56" fmla="*/ 114 w 499"/>
                <a:gd name="T57" fmla="*/ 27 h 342"/>
                <a:gd name="T58" fmla="*/ 111 w 499"/>
                <a:gd name="T59" fmla="*/ 70 h 342"/>
                <a:gd name="T60" fmla="*/ 82 w 499"/>
                <a:gd name="T61" fmla="*/ 151 h 342"/>
                <a:gd name="T62" fmla="*/ 62 w 499"/>
                <a:gd name="T63" fmla="*/ 223 h 342"/>
                <a:gd name="T64" fmla="*/ 62 w 499"/>
                <a:gd name="T65" fmla="*/ 270 h 342"/>
                <a:gd name="T66" fmla="*/ 79 w 499"/>
                <a:gd name="T67" fmla="*/ 307 h 342"/>
                <a:gd name="T68" fmla="*/ 109 w 499"/>
                <a:gd name="T69" fmla="*/ 330 h 342"/>
                <a:gd name="T70" fmla="*/ 146 w 499"/>
                <a:gd name="T71" fmla="*/ 340 h 342"/>
                <a:gd name="T72" fmla="*/ 181 w 499"/>
                <a:gd name="T73" fmla="*/ 341 h 342"/>
                <a:gd name="T74" fmla="*/ 222 w 499"/>
                <a:gd name="T75" fmla="*/ 319 h 342"/>
                <a:gd name="T76" fmla="*/ 265 w 499"/>
                <a:gd name="T77" fmla="*/ 317 h 342"/>
                <a:gd name="T78" fmla="*/ 318 w 499"/>
                <a:gd name="T79" fmla="*/ 340 h 342"/>
                <a:gd name="T80" fmla="*/ 378 w 499"/>
                <a:gd name="T81" fmla="*/ 333 h 342"/>
                <a:gd name="T82" fmla="*/ 432 w 499"/>
                <a:gd name="T83" fmla="*/ 282 h 342"/>
                <a:gd name="T84" fmla="*/ 468 w 499"/>
                <a:gd name="T85" fmla="*/ 198 h 342"/>
                <a:gd name="T86" fmla="*/ 495 w 499"/>
                <a:gd name="T87" fmla="*/ 90 h 342"/>
                <a:gd name="T88" fmla="*/ 496 w 499"/>
                <a:gd name="T89" fmla="*/ 27 h 342"/>
                <a:gd name="T90" fmla="*/ 476 w 499"/>
                <a:gd name="T91" fmla="*/ 2 h 342"/>
                <a:gd name="T92" fmla="*/ 452 w 499"/>
                <a:gd name="T93" fmla="*/ 3 h 342"/>
                <a:gd name="T94" fmla="*/ 431 w 499"/>
                <a:gd name="T95" fmla="*/ 23 h 342"/>
                <a:gd name="T96" fmla="*/ 431 w 499"/>
                <a:gd name="T97" fmla="*/ 48 h 342"/>
                <a:gd name="T98" fmla="*/ 447 w 499"/>
                <a:gd name="T99" fmla="*/ 65 h 342"/>
                <a:gd name="T100" fmla="*/ 463 w 499"/>
                <a:gd name="T101" fmla="*/ 96 h 342"/>
                <a:gd name="T102" fmla="*/ 463 w 499"/>
                <a:gd name="T103" fmla="*/ 148 h 342"/>
                <a:gd name="T104" fmla="*/ 440 w 499"/>
                <a:gd name="T105" fmla="*/ 224 h 342"/>
                <a:gd name="T106" fmla="*/ 409 w 499"/>
                <a:gd name="T107" fmla="*/ 286 h 342"/>
                <a:gd name="T108" fmla="*/ 368 w 499"/>
                <a:gd name="T109" fmla="*/ 320 h 342"/>
                <a:gd name="T110" fmla="*/ 318 w 499"/>
                <a:gd name="T111" fmla="*/ 321 h 342"/>
                <a:gd name="T112" fmla="*/ 290 w 499"/>
                <a:gd name="T113" fmla="*/ 288 h 342"/>
                <a:gd name="T114" fmla="*/ 289 w 499"/>
                <a:gd name="T115" fmla="*/ 228 h 342"/>
                <a:gd name="T116" fmla="*/ 326 w 499"/>
                <a:gd name="T117" fmla="*/ 7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9" h="342">
                  <a:moveTo>
                    <a:pt x="326" y="78"/>
                  </a:moveTo>
                  <a:lnTo>
                    <a:pt x="329" y="63"/>
                  </a:lnTo>
                  <a:lnTo>
                    <a:pt x="333" y="49"/>
                  </a:lnTo>
                  <a:lnTo>
                    <a:pt x="336" y="36"/>
                  </a:lnTo>
                  <a:lnTo>
                    <a:pt x="338" y="28"/>
                  </a:lnTo>
                  <a:lnTo>
                    <a:pt x="331" y="13"/>
                  </a:lnTo>
                  <a:lnTo>
                    <a:pt x="316" y="8"/>
                  </a:lnTo>
                  <a:lnTo>
                    <a:pt x="300" y="13"/>
                  </a:lnTo>
                  <a:lnTo>
                    <a:pt x="288" y="29"/>
                  </a:lnTo>
                  <a:lnTo>
                    <a:pt x="286" y="37"/>
                  </a:lnTo>
                  <a:lnTo>
                    <a:pt x="281" y="55"/>
                  </a:lnTo>
                  <a:lnTo>
                    <a:pt x="275" y="80"/>
                  </a:lnTo>
                  <a:lnTo>
                    <a:pt x="267" y="109"/>
                  </a:lnTo>
                  <a:lnTo>
                    <a:pt x="260" y="138"/>
                  </a:lnTo>
                  <a:lnTo>
                    <a:pt x="253" y="164"/>
                  </a:lnTo>
                  <a:lnTo>
                    <a:pt x="248" y="185"/>
                  </a:lnTo>
                  <a:lnTo>
                    <a:pt x="245" y="198"/>
                  </a:lnTo>
                  <a:lnTo>
                    <a:pt x="239" y="227"/>
                  </a:lnTo>
                  <a:lnTo>
                    <a:pt x="238" y="248"/>
                  </a:lnTo>
                  <a:lnTo>
                    <a:pt x="238" y="256"/>
                  </a:lnTo>
                  <a:lnTo>
                    <a:pt x="239" y="262"/>
                  </a:lnTo>
                  <a:lnTo>
                    <a:pt x="225" y="288"/>
                  </a:lnTo>
                  <a:lnTo>
                    <a:pt x="209" y="308"/>
                  </a:lnTo>
                  <a:lnTo>
                    <a:pt x="190" y="321"/>
                  </a:lnTo>
                  <a:lnTo>
                    <a:pt x="169" y="325"/>
                  </a:lnTo>
                  <a:lnTo>
                    <a:pt x="150" y="322"/>
                  </a:lnTo>
                  <a:lnTo>
                    <a:pt x="135" y="316"/>
                  </a:lnTo>
                  <a:lnTo>
                    <a:pt x="124" y="307"/>
                  </a:lnTo>
                  <a:lnTo>
                    <a:pt x="117" y="295"/>
                  </a:lnTo>
                  <a:lnTo>
                    <a:pt x="113" y="284"/>
                  </a:lnTo>
                  <a:lnTo>
                    <a:pt x="110" y="272"/>
                  </a:lnTo>
                  <a:lnTo>
                    <a:pt x="109" y="263"/>
                  </a:lnTo>
                  <a:lnTo>
                    <a:pt x="109" y="256"/>
                  </a:lnTo>
                  <a:lnTo>
                    <a:pt x="110" y="236"/>
                  </a:lnTo>
                  <a:lnTo>
                    <a:pt x="116" y="209"/>
                  </a:lnTo>
                  <a:lnTo>
                    <a:pt x="127" y="169"/>
                  </a:lnTo>
                  <a:lnTo>
                    <a:pt x="149" y="110"/>
                  </a:lnTo>
                  <a:lnTo>
                    <a:pt x="158" y="83"/>
                  </a:lnTo>
                  <a:lnTo>
                    <a:pt x="161" y="62"/>
                  </a:lnTo>
                  <a:lnTo>
                    <a:pt x="157" y="38"/>
                  </a:lnTo>
                  <a:lnTo>
                    <a:pt x="144" y="18"/>
                  </a:lnTo>
                  <a:lnTo>
                    <a:pt x="125" y="5"/>
                  </a:lnTo>
                  <a:lnTo>
                    <a:pt x="100" y="0"/>
                  </a:lnTo>
                  <a:lnTo>
                    <a:pt x="54" y="17"/>
                  </a:lnTo>
                  <a:lnTo>
                    <a:pt x="23" y="56"/>
                  </a:lnTo>
                  <a:lnTo>
                    <a:pt x="6" y="95"/>
                  </a:lnTo>
                  <a:lnTo>
                    <a:pt x="0" y="116"/>
                  </a:lnTo>
                  <a:lnTo>
                    <a:pt x="4" y="123"/>
                  </a:lnTo>
                  <a:lnTo>
                    <a:pt x="9" y="124"/>
                  </a:lnTo>
                  <a:lnTo>
                    <a:pt x="17" y="121"/>
                  </a:lnTo>
                  <a:lnTo>
                    <a:pt x="21" y="110"/>
                  </a:lnTo>
                  <a:lnTo>
                    <a:pt x="38" y="66"/>
                  </a:lnTo>
                  <a:lnTo>
                    <a:pt x="57" y="37"/>
                  </a:lnTo>
                  <a:lnTo>
                    <a:pt x="77" y="21"/>
                  </a:lnTo>
                  <a:lnTo>
                    <a:pt x="97" y="17"/>
                  </a:lnTo>
                  <a:lnTo>
                    <a:pt x="103" y="17"/>
                  </a:lnTo>
                  <a:lnTo>
                    <a:pt x="109" y="20"/>
                  </a:lnTo>
                  <a:lnTo>
                    <a:pt x="114" y="27"/>
                  </a:lnTo>
                  <a:lnTo>
                    <a:pt x="116" y="41"/>
                  </a:lnTo>
                  <a:lnTo>
                    <a:pt x="111" y="70"/>
                  </a:lnTo>
                  <a:lnTo>
                    <a:pt x="102" y="94"/>
                  </a:lnTo>
                  <a:lnTo>
                    <a:pt x="82" y="151"/>
                  </a:lnTo>
                  <a:lnTo>
                    <a:pt x="69" y="193"/>
                  </a:lnTo>
                  <a:lnTo>
                    <a:pt x="62" y="223"/>
                  </a:lnTo>
                  <a:lnTo>
                    <a:pt x="60" y="247"/>
                  </a:lnTo>
                  <a:lnTo>
                    <a:pt x="62" y="270"/>
                  </a:lnTo>
                  <a:lnTo>
                    <a:pt x="69" y="290"/>
                  </a:lnTo>
                  <a:lnTo>
                    <a:pt x="79" y="307"/>
                  </a:lnTo>
                  <a:lnTo>
                    <a:pt x="93" y="320"/>
                  </a:lnTo>
                  <a:lnTo>
                    <a:pt x="109" y="330"/>
                  </a:lnTo>
                  <a:lnTo>
                    <a:pt x="127" y="337"/>
                  </a:lnTo>
                  <a:lnTo>
                    <a:pt x="146" y="340"/>
                  </a:lnTo>
                  <a:lnTo>
                    <a:pt x="167" y="342"/>
                  </a:lnTo>
                  <a:lnTo>
                    <a:pt x="181" y="341"/>
                  </a:lnTo>
                  <a:lnTo>
                    <a:pt x="200" y="335"/>
                  </a:lnTo>
                  <a:lnTo>
                    <a:pt x="222" y="319"/>
                  </a:lnTo>
                  <a:lnTo>
                    <a:pt x="246" y="289"/>
                  </a:lnTo>
                  <a:lnTo>
                    <a:pt x="265" y="317"/>
                  </a:lnTo>
                  <a:lnTo>
                    <a:pt x="292" y="333"/>
                  </a:lnTo>
                  <a:lnTo>
                    <a:pt x="318" y="340"/>
                  </a:lnTo>
                  <a:lnTo>
                    <a:pt x="340" y="342"/>
                  </a:lnTo>
                  <a:lnTo>
                    <a:pt x="378" y="333"/>
                  </a:lnTo>
                  <a:lnTo>
                    <a:pt x="408" y="312"/>
                  </a:lnTo>
                  <a:lnTo>
                    <a:pt x="432" y="282"/>
                  </a:lnTo>
                  <a:lnTo>
                    <a:pt x="449" y="249"/>
                  </a:lnTo>
                  <a:lnTo>
                    <a:pt x="468" y="198"/>
                  </a:lnTo>
                  <a:lnTo>
                    <a:pt x="484" y="142"/>
                  </a:lnTo>
                  <a:lnTo>
                    <a:pt x="495" y="90"/>
                  </a:lnTo>
                  <a:lnTo>
                    <a:pt x="499" y="53"/>
                  </a:lnTo>
                  <a:lnTo>
                    <a:pt x="496" y="27"/>
                  </a:lnTo>
                  <a:lnTo>
                    <a:pt x="487" y="11"/>
                  </a:lnTo>
                  <a:lnTo>
                    <a:pt x="476" y="2"/>
                  </a:lnTo>
                  <a:lnTo>
                    <a:pt x="466" y="0"/>
                  </a:lnTo>
                  <a:lnTo>
                    <a:pt x="452" y="3"/>
                  </a:lnTo>
                  <a:lnTo>
                    <a:pt x="440" y="12"/>
                  </a:lnTo>
                  <a:lnTo>
                    <a:pt x="431" y="23"/>
                  </a:lnTo>
                  <a:lnTo>
                    <a:pt x="428" y="36"/>
                  </a:lnTo>
                  <a:lnTo>
                    <a:pt x="431" y="48"/>
                  </a:lnTo>
                  <a:lnTo>
                    <a:pt x="439" y="57"/>
                  </a:lnTo>
                  <a:lnTo>
                    <a:pt x="447" y="65"/>
                  </a:lnTo>
                  <a:lnTo>
                    <a:pt x="456" y="78"/>
                  </a:lnTo>
                  <a:lnTo>
                    <a:pt x="463" y="96"/>
                  </a:lnTo>
                  <a:lnTo>
                    <a:pt x="466" y="120"/>
                  </a:lnTo>
                  <a:lnTo>
                    <a:pt x="463" y="148"/>
                  </a:lnTo>
                  <a:lnTo>
                    <a:pt x="453" y="185"/>
                  </a:lnTo>
                  <a:lnTo>
                    <a:pt x="440" y="224"/>
                  </a:lnTo>
                  <a:lnTo>
                    <a:pt x="425" y="259"/>
                  </a:lnTo>
                  <a:lnTo>
                    <a:pt x="409" y="286"/>
                  </a:lnTo>
                  <a:lnTo>
                    <a:pt x="390" y="307"/>
                  </a:lnTo>
                  <a:lnTo>
                    <a:pt x="368" y="320"/>
                  </a:lnTo>
                  <a:lnTo>
                    <a:pt x="342" y="325"/>
                  </a:lnTo>
                  <a:lnTo>
                    <a:pt x="318" y="321"/>
                  </a:lnTo>
                  <a:lnTo>
                    <a:pt x="301" y="308"/>
                  </a:lnTo>
                  <a:lnTo>
                    <a:pt x="290" y="288"/>
                  </a:lnTo>
                  <a:lnTo>
                    <a:pt x="286" y="259"/>
                  </a:lnTo>
                  <a:lnTo>
                    <a:pt x="289" y="228"/>
                  </a:lnTo>
                  <a:lnTo>
                    <a:pt x="295" y="204"/>
                  </a:lnTo>
                  <a:lnTo>
                    <a:pt x="326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3212" y="465"/>
              <a:ext cx="259" cy="372"/>
            </a:xfrm>
            <a:custGeom>
              <a:avLst/>
              <a:gdLst>
                <a:gd name="T0" fmla="*/ 126 w 259"/>
                <a:gd name="T1" fmla="*/ 11 h 372"/>
                <a:gd name="T2" fmla="*/ 125 w 259"/>
                <a:gd name="T3" fmla="*/ 3 h 372"/>
                <a:gd name="T4" fmla="*/ 106 w 259"/>
                <a:gd name="T5" fmla="*/ 0 h 372"/>
                <a:gd name="T6" fmla="*/ 66 w 259"/>
                <a:gd name="T7" fmla="*/ 4 h 372"/>
                <a:gd name="T8" fmla="*/ 44 w 259"/>
                <a:gd name="T9" fmla="*/ 7 h 372"/>
                <a:gd name="T10" fmla="*/ 44 w 259"/>
                <a:gd name="T11" fmla="*/ 24 h 372"/>
                <a:gd name="T12" fmla="*/ 68 w 259"/>
                <a:gd name="T13" fmla="*/ 25 h 372"/>
                <a:gd name="T14" fmla="*/ 78 w 259"/>
                <a:gd name="T15" fmla="*/ 30 h 372"/>
                <a:gd name="T16" fmla="*/ 76 w 259"/>
                <a:gd name="T17" fmla="*/ 44 h 372"/>
                <a:gd name="T18" fmla="*/ 0 w 259"/>
                <a:gd name="T19" fmla="*/ 352 h 372"/>
                <a:gd name="T20" fmla="*/ 4 w 259"/>
                <a:gd name="T21" fmla="*/ 366 h 372"/>
                <a:gd name="T22" fmla="*/ 34 w 259"/>
                <a:gd name="T23" fmla="*/ 365 h 372"/>
                <a:gd name="T24" fmla="*/ 43 w 259"/>
                <a:gd name="T25" fmla="*/ 345 h 372"/>
                <a:gd name="T26" fmla="*/ 50 w 259"/>
                <a:gd name="T27" fmla="*/ 318 h 372"/>
                <a:gd name="T28" fmla="*/ 59 w 259"/>
                <a:gd name="T29" fmla="*/ 282 h 372"/>
                <a:gd name="T30" fmla="*/ 66 w 259"/>
                <a:gd name="T31" fmla="*/ 253 h 372"/>
                <a:gd name="T32" fmla="*/ 94 w 259"/>
                <a:gd name="T33" fmla="*/ 252 h 372"/>
                <a:gd name="T34" fmla="*/ 130 w 259"/>
                <a:gd name="T35" fmla="*/ 272 h 372"/>
                <a:gd name="T36" fmla="*/ 134 w 259"/>
                <a:gd name="T37" fmla="*/ 301 h 372"/>
                <a:gd name="T38" fmla="*/ 132 w 259"/>
                <a:gd name="T39" fmla="*/ 317 h 372"/>
                <a:gd name="T40" fmla="*/ 150 w 259"/>
                <a:gd name="T41" fmla="*/ 359 h 372"/>
                <a:gd name="T42" fmla="*/ 188 w 259"/>
                <a:gd name="T43" fmla="*/ 372 h 372"/>
                <a:gd name="T44" fmla="*/ 220 w 259"/>
                <a:gd name="T45" fmla="*/ 359 h 372"/>
                <a:gd name="T46" fmla="*/ 241 w 259"/>
                <a:gd name="T47" fmla="*/ 332 h 372"/>
                <a:gd name="T48" fmla="*/ 251 w 259"/>
                <a:gd name="T49" fmla="*/ 304 h 372"/>
                <a:gd name="T50" fmla="*/ 255 w 259"/>
                <a:gd name="T51" fmla="*/ 291 h 372"/>
                <a:gd name="T52" fmla="*/ 246 w 259"/>
                <a:gd name="T53" fmla="*/ 284 h 372"/>
                <a:gd name="T54" fmla="*/ 236 w 259"/>
                <a:gd name="T55" fmla="*/ 297 h 372"/>
                <a:gd name="T56" fmla="*/ 220 w 259"/>
                <a:gd name="T57" fmla="*/ 335 h 372"/>
                <a:gd name="T58" fmla="*/ 189 w 259"/>
                <a:gd name="T59" fmla="*/ 357 h 372"/>
                <a:gd name="T60" fmla="*/ 175 w 259"/>
                <a:gd name="T61" fmla="*/ 349 h 372"/>
                <a:gd name="T62" fmla="*/ 171 w 259"/>
                <a:gd name="T63" fmla="*/ 329 h 372"/>
                <a:gd name="T64" fmla="*/ 174 w 259"/>
                <a:gd name="T65" fmla="*/ 306 h 372"/>
                <a:gd name="T66" fmla="*/ 177 w 259"/>
                <a:gd name="T67" fmla="*/ 289 h 372"/>
                <a:gd name="T68" fmla="*/ 166 w 259"/>
                <a:gd name="T69" fmla="*/ 261 h 372"/>
                <a:gd name="T70" fmla="*/ 142 w 259"/>
                <a:gd name="T71" fmla="*/ 244 h 372"/>
                <a:gd name="T72" fmla="*/ 114 w 259"/>
                <a:gd name="T73" fmla="*/ 236 h 372"/>
                <a:gd name="T74" fmla="*/ 91 w 259"/>
                <a:gd name="T75" fmla="*/ 233 h 372"/>
                <a:gd name="T76" fmla="*/ 116 w 259"/>
                <a:gd name="T77" fmla="*/ 215 h 372"/>
                <a:gd name="T78" fmla="*/ 135 w 259"/>
                <a:gd name="T79" fmla="*/ 198 h 372"/>
                <a:gd name="T80" fmla="*/ 175 w 259"/>
                <a:gd name="T81" fmla="*/ 164 h 372"/>
                <a:gd name="T82" fmla="*/ 218 w 259"/>
                <a:gd name="T83" fmla="*/ 148 h 372"/>
                <a:gd name="T84" fmla="*/ 235 w 259"/>
                <a:gd name="T85" fmla="*/ 155 h 372"/>
                <a:gd name="T86" fmla="*/ 213 w 259"/>
                <a:gd name="T87" fmla="*/ 168 h 372"/>
                <a:gd name="T88" fmla="*/ 208 w 259"/>
                <a:gd name="T89" fmla="*/ 185 h 372"/>
                <a:gd name="T90" fmla="*/ 229 w 259"/>
                <a:gd name="T91" fmla="*/ 204 h 372"/>
                <a:gd name="T92" fmla="*/ 249 w 259"/>
                <a:gd name="T93" fmla="*/ 196 h 372"/>
                <a:gd name="T94" fmla="*/ 259 w 259"/>
                <a:gd name="T95" fmla="*/ 170 h 372"/>
                <a:gd name="T96" fmla="*/ 249 w 259"/>
                <a:gd name="T97" fmla="*/ 145 h 372"/>
                <a:gd name="T98" fmla="*/ 218 w 259"/>
                <a:gd name="T99" fmla="*/ 134 h 372"/>
                <a:gd name="T100" fmla="*/ 175 w 259"/>
                <a:gd name="T101" fmla="*/ 148 h 372"/>
                <a:gd name="T102" fmla="*/ 134 w 259"/>
                <a:gd name="T103" fmla="*/ 180 h 372"/>
                <a:gd name="T104" fmla="*/ 73 w 259"/>
                <a:gd name="T105" fmla="*/ 22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372">
                  <a:moveTo>
                    <a:pt x="125" y="16"/>
                  </a:moveTo>
                  <a:lnTo>
                    <a:pt x="126" y="11"/>
                  </a:lnTo>
                  <a:lnTo>
                    <a:pt x="127" y="7"/>
                  </a:lnTo>
                  <a:lnTo>
                    <a:pt x="125" y="3"/>
                  </a:lnTo>
                  <a:lnTo>
                    <a:pt x="119" y="0"/>
                  </a:lnTo>
                  <a:lnTo>
                    <a:pt x="106" y="0"/>
                  </a:lnTo>
                  <a:lnTo>
                    <a:pt x="86" y="2"/>
                  </a:lnTo>
                  <a:lnTo>
                    <a:pt x="66" y="4"/>
                  </a:lnTo>
                  <a:lnTo>
                    <a:pt x="51" y="5"/>
                  </a:lnTo>
                  <a:lnTo>
                    <a:pt x="44" y="7"/>
                  </a:lnTo>
                  <a:lnTo>
                    <a:pt x="40" y="17"/>
                  </a:lnTo>
                  <a:lnTo>
                    <a:pt x="44" y="24"/>
                  </a:lnTo>
                  <a:lnTo>
                    <a:pt x="53" y="25"/>
                  </a:lnTo>
                  <a:lnTo>
                    <a:pt x="68" y="25"/>
                  </a:lnTo>
                  <a:lnTo>
                    <a:pt x="76" y="27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6" y="44"/>
                  </a:lnTo>
                  <a:lnTo>
                    <a:pt x="2" y="343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4" y="366"/>
                  </a:lnTo>
                  <a:lnTo>
                    <a:pt x="18" y="372"/>
                  </a:lnTo>
                  <a:lnTo>
                    <a:pt x="34" y="365"/>
                  </a:lnTo>
                  <a:lnTo>
                    <a:pt x="42" y="350"/>
                  </a:lnTo>
                  <a:lnTo>
                    <a:pt x="43" y="345"/>
                  </a:lnTo>
                  <a:lnTo>
                    <a:pt x="46" y="334"/>
                  </a:lnTo>
                  <a:lnTo>
                    <a:pt x="50" y="318"/>
                  </a:lnTo>
                  <a:lnTo>
                    <a:pt x="54" y="300"/>
                  </a:lnTo>
                  <a:lnTo>
                    <a:pt x="59" y="282"/>
                  </a:lnTo>
                  <a:lnTo>
                    <a:pt x="63" y="266"/>
                  </a:lnTo>
                  <a:lnTo>
                    <a:pt x="66" y="253"/>
                  </a:lnTo>
                  <a:lnTo>
                    <a:pt x="68" y="247"/>
                  </a:lnTo>
                  <a:lnTo>
                    <a:pt x="94" y="252"/>
                  </a:lnTo>
                  <a:lnTo>
                    <a:pt x="115" y="260"/>
                  </a:lnTo>
                  <a:lnTo>
                    <a:pt x="130" y="272"/>
                  </a:lnTo>
                  <a:lnTo>
                    <a:pt x="135" y="290"/>
                  </a:lnTo>
                  <a:lnTo>
                    <a:pt x="134" y="301"/>
                  </a:lnTo>
                  <a:lnTo>
                    <a:pt x="132" y="310"/>
                  </a:lnTo>
                  <a:lnTo>
                    <a:pt x="132" y="317"/>
                  </a:lnTo>
                  <a:lnTo>
                    <a:pt x="137" y="342"/>
                  </a:lnTo>
                  <a:lnTo>
                    <a:pt x="150" y="359"/>
                  </a:lnTo>
                  <a:lnTo>
                    <a:pt x="168" y="368"/>
                  </a:lnTo>
                  <a:lnTo>
                    <a:pt x="188" y="372"/>
                  </a:lnTo>
                  <a:lnTo>
                    <a:pt x="205" y="368"/>
                  </a:lnTo>
                  <a:lnTo>
                    <a:pt x="220" y="359"/>
                  </a:lnTo>
                  <a:lnTo>
                    <a:pt x="232" y="346"/>
                  </a:lnTo>
                  <a:lnTo>
                    <a:pt x="241" y="332"/>
                  </a:lnTo>
                  <a:lnTo>
                    <a:pt x="247" y="317"/>
                  </a:lnTo>
                  <a:lnTo>
                    <a:pt x="251" y="304"/>
                  </a:lnTo>
                  <a:lnTo>
                    <a:pt x="254" y="294"/>
                  </a:lnTo>
                  <a:lnTo>
                    <a:pt x="255" y="291"/>
                  </a:lnTo>
                  <a:lnTo>
                    <a:pt x="251" y="285"/>
                  </a:lnTo>
                  <a:lnTo>
                    <a:pt x="246" y="284"/>
                  </a:lnTo>
                  <a:lnTo>
                    <a:pt x="239" y="287"/>
                  </a:lnTo>
                  <a:lnTo>
                    <a:pt x="236" y="297"/>
                  </a:lnTo>
                  <a:lnTo>
                    <a:pt x="229" y="316"/>
                  </a:lnTo>
                  <a:lnTo>
                    <a:pt x="220" y="335"/>
                  </a:lnTo>
                  <a:lnTo>
                    <a:pt x="207" y="351"/>
                  </a:lnTo>
                  <a:lnTo>
                    <a:pt x="189" y="357"/>
                  </a:lnTo>
                  <a:lnTo>
                    <a:pt x="180" y="355"/>
                  </a:lnTo>
                  <a:lnTo>
                    <a:pt x="175" y="349"/>
                  </a:lnTo>
                  <a:lnTo>
                    <a:pt x="172" y="340"/>
                  </a:lnTo>
                  <a:lnTo>
                    <a:pt x="171" y="329"/>
                  </a:lnTo>
                  <a:lnTo>
                    <a:pt x="171" y="319"/>
                  </a:lnTo>
                  <a:lnTo>
                    <a:pt x="174" y="306"/>
                  </a:lnTo>
                  <a:lnTo>
                    <a:pt x="176" y="299"/>
                  </a:lnTo>
                  <a:lnTo>
                    <a:pt x="177" y="289"/>
                  </a:lnTo>
                  <a:lnTo>
                    <a:pt x="174" y="274"/>
                  </a:lnTo>
                  <a:lnTo>
                    <a:pt x="166" y="261"/>
                  </a:lnTo>
                  <a:lnTo>
                    <a:pt x="156" y="251"/>
                  </a:lnTo>
                  <a:lnTo>
                    <a:pt x="142" y="244"/>
                  </a:lnTo>
                  <a:lnTo>
                    <a:pt x="128" y="239"/>
                  </a:lnTo>
                  <a:lnTo>
                    <a:pt x="114" y="236"/>
                  </a:lnTo>
                  <a:lnTo>
                    <a:pt x="101" y="234"/>
                  </a:lnTo>
                  <a:lnTo>
                    <a:pt x="91" y="233"/>
                  </a:lnTo>
                  <a:lnTo>
                    <a:pt x="103" y="225"/>
                  </a:lnTo>
                  <a:lnTo>
                    <a:pt x="116" y="215"/>
                  </a:lnTo>
                  <a:lnTo>
                    <a:pt x="126" y="206"/>
                  </a:lnTo>
                  <a:lnTo>
                    <a:pt x="135" y="198"/>
                  </a:lnTo>
                  <a:lnTo>
                    <a:pt x="155" y="180"/>
                  </a:lnTo>
                  <a:lnTo>
                    <a:pt x="175" y="164"/>
                  </a:lnTo>
                  <a:lnTo>
                    <a:pt x="196" y="153"/>
                  </a:lnTo>
                  <a:lnTo>
                    <a:pt x="218" y="148"/>
                  </a:lnTo>
                  <a:lnTo>
                    <a:pt x="227" y="150"/>
                  </a:lnTo>
                  <a:lnTo>
                    <a:pt x="235" y="155"/>
                  </a:lnTo>
                  <a:lnTo>
                    <a:pt x="222" y="160"/>
                  </a:lnTo>
                  <a:lnTo>
                    <a:pt x="213" y="168"/>
                  </a:lnTo>
                  <a:lnTo>
                    <a:pt x="209" y="177"/>
                  </a:lnTo>
                  <a:lnTo>
                    <a:pt x="208" y="185"/>
                  </a:lnTo>
                  <a:lnTo>
                    <a:pt x="214" y="199"/>
                  </a:lnTo>
                  <a:lnTo>
                    <a:pt x="229" y="204"/>
                  </a:lnTo>
                  <a:lnTo>
                    <a:pt x="240" y="202"/>
                  </a:lnTo>
                  <a:lnTo>
                    <a:pt x="249" y="196"/>
                  </a:lnTo>
                  <a:lnTo>
                    <a:pt x="256" y="185"/>
                  </a:lnTo>
                  <a:lnTo>
                    <a:pt x="259" y="170"/>
                  </a:lnTo>
                  <a:lnTo>
                    <a:pt x="257" y="157"/>
                  </a:lnTo>
                  <a:lnTo>
                    <a:pt x="249" y="145"/>
                  </a:lnTo>
                  <a:lnTo>
                    <a:pt x="237" y="137"/>
                  </a:lnTo>
                  <a:lnTo>
                    <a:pt x="218" y="134"/>
                  </a:lnTo>
                  <a:lnTo>
                    <a:pt x="196" y="137"/>
                  </a:lnTo>
                  <a:lnTo>
                    <a:pt x="175" y="148"/>
                  </a:lnTo>
                  <a:lnTo>
                    <a:pt x="154" y="162"/>
                  </a:lnTo>
                  <a:lnTo>
                    <a:pt x="134" y="180"/>
                  </a:lnTo>
                  <a:lnTo>
                    <a:pt x="103" y="208"/>
                  </a:lnTo>
                  <a:lnTo>
                    <a:pt x="73" y="226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3565" y="385"/>
              <a:ext cx="375" cy="342"/>
            </a:xfrm>
            <a:custGeom>
              <a:avLst/>
              <a:gdLst>
                <a:gd name="T0" fmla="*/ 232 w 375"/>
                <a:gd name="T1" fmla="*/ 96 h 342"/>
                <a:gd name="T2" fmla="*/ 241 w 375"/>
                <a:gd name="T3" fmla="*/ 69 h 342"/>
                <a:gd name="T4" fmla="*/ 258 w 375"/>
                <a:gd name="T5" fmla="*/ 40 h 342"/>
                <a:gd name="T6" fmla="*/ 286 w 375"/>
                <a:gd name="T7" fmla="*/ 19 h 342"/>
                <a:gd name="T8" fmla="*/ 309 w 375"/>
                <a:gd name="T9" fmla="*/ 17 h 342"/>
                <a:gd name="T10" fmla="*/ 330 w 375"/>
                <a:gd name="T11" fmla="*/ 21 h 342"/>
                <a:gd name="T12" fmla="*/ 327 w 375"/>
                <a:gd name="T13" fmla="*/ 32 h 342"/>
                <a:gd name="T14" fmla="*/ 308 w 375"/>
                <a:gd name="T15" fmla="*/ 54 h 342"/>
                <a:gd name="T16" fmla="*/ 307 w 375"/>
                <a:gd name="T17" fmla="*/ 76 h 342"/>
                <a:gd name="T18" fmla="*/ 321 w 375"/>
                <a:gd name="T19" fmla="*/ 91 h 342"/>
                <a:gd name="T20" fmla="*/ 347 w 375"/>
                <a:gd name="T21" fmla="*/ 91 h 342"/>
                <a:gd name="T22" fmla="*/ 371 w 375"/>
                <a:gd name="T23" fmla="*/ 69 h 342"/>
                <a:gd name="T24" fmla="*/ 368 w 375"/>
                <a:gd name="T25" fmla="*/ 26 h 342"/>
                <a:gd name="T26" fmla="*/ 327 w 375"/>
                <a:gd name="T27" fmla="*/ 2 h 342"/>
                <a:gd name="T28" fmla="*/ 275 w 375"/>
                <a:gd name="T29" fmla="*/ 6 h 342"/>
                <a:gd name="T30" fmla="*/ 236 w 375"/>
                <a:gd name="T31" fmla="*/ 41 h 342"/>
                <a:gd name="T32" fmla="*/ 208 w 375"/>
                <a:gd name="T33" fmla="*/ 27 h 342"/>
                <a:gd name="T34" fmla="*/ 164 w 375"/>
                <a:gd name="T35" fmla="*/ 2 h 342"/>
                <a:gd name="T36" fmla="*/ 92 w 375"/>
                <a:gd name="T37" fmla="*/ 15 h 342"/>
                <a:gd name="T38" fmla="*/ 31 w 375"/>
                <a:gd name="T39" fmla="*/ 90 h 342"/>
                <a:gd name="T40" fmla="*/ 27 w 375"/>
                <a:gd name="T41" fmla="*/ 123 h 342"/>
                <a:gd name="T42" fmla="*/ 39 w 375"/>
                <a:gd name="T43" fmla="*/ 122 h 342"/>
                <a:gd name="T44" fmla="*/ 53 w 375"/>
                <a:gd name="T45" fmla="*/ 88 h 342"/>
                <a:gd name="T46" fmla="*/ 78 w 375"/>
                <a:gd name="T47" fmla="*/ 49 h 342"/>
                <a:gd name="T48" fmla="*/ 106 w 375"/>
                <a:gd name="T49" fmla="*/ 27 h 342"/>
                <a:gd name="T50" fmla="*/ 132 w 375"/>
                <a:gd name="T51" fmla="*/ 17 h 342"/>
                <a:gd name="T52" fmla="*/ 155 w 375"/>
                <a:gd name="T53" fmla="*/ 18 h 342"/>
                <a:gd name="T54" fmla="*/ 179 w 375"/>
                <a:gd name="T55" fmla="*/ 41 h 342"/>
                <a:gd name="T56" fmla="*/ 181 w 375"/>
                <a:gd name="T57" fmla="*/ 90 h 342"/>
                <a:gd name="T58" fmla="*/ 161 w 375"/>
                <a:gd name="T59" fmla="*/ 177 h 342"/>
                <a:gd name="T60" fmla="*/ 131 w 375"/>
                <a:gd name="T61" fmla="*/ 278 h 342"/>
                <a:gd name="T62" fmla="*/ 95 w 375"/>
                <a:gd name="T63" fmla="*/ 319 h 342"/>
                <a:gd name="T64" fmla="*/ 66 w 375"/>
                <a:gd name="T65" fmla="*/ 325 h 342"/>
                <a:gd name="T66" fmla="*/ 45 w 375"/>
                <a:gd name="T67" fmla="*/ 321 h 342"/>
                <a:gd name="T68" fmla="*/ 47 w 375"/>
                <a:gd name="T69" fmla="*/ 310 h 342"/>
                <a:gd name="T70" fmla="*/ 66 w 375"/>
                <a:gd name="T71" fmla="*/ 289 h 342"/>
                <a:gd name="T72" fmla="*/ 66 w 375"/>
                <a:gd name="T73" fmla="*/ 262 h 342"/>
                <a:gd name="T74" fmla="*/ 50 w 375"/>
                <a:gd name="T75" fmla="*/ 249 h 342"/>
                <a:gd name="T76" fmla="*/ 25 w 375"/>
                <a:gd name="T77" fmla="*/ 251 h 342"/>
                <a:gd name="T78" fmla="*/ 3 w 375"/>
                <a:gd name="T79" fmla="*/ 275 h 342"/>
                <a:gd name="T80" fmla="*/ 6 w 375"/>
                <a:gd name="T81" fmla="*/ 314 h 342"/>
                <a:gd name="T82" fmla="*/ 45 w 375"/>
                <a:gd name="T83" fmla="*/ 339 h 342"/>
                <a:gd name="T84" fmla="*/ 88 w 375"/>
                <a:gd name="T85" fmla="*/ 339 h 342"/>
                <a:gd name="T86" fmla="*/ 117 w 375"/>
                <a:gd name="T87" fmla="*/ 325 h 342"/>
                <a:gd name="T88" fmla="*/ 137 w 375"/>
                <a:gd name="T89" fmla="*/ 304 h 342"/>
                <a:gd name="T90" fmla="*/ 147 w 375"/>
                <a:gd name="T91" fmla="*/ 288 h 342"/>
                <a:gd name="T92" fmla="*/ 160 w 375"/>
                <a:gd name="T93" fmla="*/ 305 h 342"/>
                <a:gd name="T94" fmla="*/ 200 w 375"/>
                <a:gd name="T95" fmla="*/ 337 h 342"/>
                <a:gd name="T96" fmla="*/ 283 w 375"/>
                <a:gd name="T97" fmla="*/ 326 h 342"/>
                <a:gd name="T98" fmla="*/ 344 w 375"/>
                <a:gd name="T99" fmla="*/ 251 h 342"/>
                <a:gd name="T100" fmla="*/ 348 w 375"/>
                <a:gd name="T101" fmla="*/ 219 h 342"/>
                <a:gd name="T102" fmla="*/ 336 w 375"/>
                <a:gd name="T103" fmla="*/ 220 h 342"/>
                <a:gd name="T104" fmla="*/ 322 w 375"/>
                <a:gd name="T105" fmla="*/ 254 h 342"/>
                <a:gd name="T106" fmla="*/ 296 w 375"/>
                <a:gd name="T107" fmla="*/ 293 h 342"/>
                <a:gd name="T108" fmla="*/ 268 w 375"/>
                <a:gd name="T109" fmla="*/ 315 h 342"/>
                <a:gd name="T110" fmla="*/ 243 w 375"/>
                <a:gd name="T111" fmla="*/ 324 h 342"/>
                <a:gd name="T112" fmla="*/ 213 w 375"/>
                <a:gd name="T113" fmla="*/ 321 h 342"/>
                <a:gd name="T114" fmla="*/ 193 w 375"/>
                <a:gd name="T115" fmla="*/ 294 h 342"/>
                <a:gd name="T116" fmla="*/ 192 w 375"/>
                <a:gd name="T117" fmla="*/ 263 h 342"/>
                <a:gd name="T118" fmla="*/ 198 w 375"/>
                <a:gd name="T119" fmla="*/ 231 h 342"/>
                <a:gd name="T120" fmla="*/ 230 w 375"/>
                <a:gd name="T121" fmla="*/ 10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342">
                  <a:moveTo>
                    <a:pt x="230" y="106"/>
                  </a:moveTo>
                  <a:lnTo>
                    <a:pt x="232" y="96"/>
                  </a:lnTo>
                  <a:lnTo>
                    <a:pt x="236" y="83"/>
                  </a:lnTo>
                  <a:lnTo>
                    <a:pt x="241" y="69"/>
                  </a:lnTo>
                  <a:lnTo>
                    <a:pt x="249" y="54"/>
                  </a:lnTo>
                  <a:lnTo>
                    <a:pt x="258" y="40"/>
                  </a:lnTo>
                  <a:lnTo>
                    <a:pt x="271" y="28"/>
                  </a:lnTo>
                  <a:lnTo>
                    <a:pt x="286" y="19"/>
                  </a:lnTo>
                  <a:lnTo>
                    <a:pt x="304" y="17"/>
                  </a:lnTo>
                  <a:lnTo>
                    <a:pt x="309" y="17"/>
                  </a:lnTo>
                  <a:lnTo>
                    <a:pt x="318" y="18"/>
                  </a:lnTo>
                  <a:lnTo>
                    <a:pt x="330" y="21"/>
                  </a:lnTo>
                  <a:lnTo>
                    <a:pt x="342" y="26"/>
                  </a:lnTo>
                  <a:lnTo>
                    <a:pt x="327" y="32"/>
                  </a:lnTo>
                  <a:lnTo>
                    <a:pt x="316" y="41"/>
                  </a:lnTo>
                  <a:lnTo>
                    <a:pt x="308" y="54"/>
                  </a:lnTo>
                  <a:lnTo>
                    <a:pt x="306" y="67"/>
                  </a:lnTo>
                  <a:lnTo>
                    <a:pt x="307" y="76"/>
                  </a:lnTo>
                  <a:lnTo>
                    <a:pt x="312" y="85"/>
                  </a:lnTo>
                  <a:lnTo>
                    <a:pt x="321" y="91"/>
                  </a:lnTo>
                  <a:lnTo>
                    <a:pt x="334" y="93"/>
                  </a:lnTo>
                  <a:lnTo>
                    <a:pt x="347" y="91"/>
                  </a:lnTo>
                  <a:lnTo>
                    <a:pt x="361" y="83"/>
                  </a:lnTo>
                  <a:lnTo>
                    <a:pt x="371" y="69"/>
                  </a:lnTo>
                  <a:lnTo>
                    <a:pt x="375" y="50"/>
                  </a:lnTo>
                  <a:lnTo>
                    <a:pt x="368" y="26"/>
                  </a:lnTo>
                  <a:lnTo>
                    <a:pt x="350" y="10"/>
                  </a:lnTo>
                  <a:lnTo>
                    <a:pt x="327" y="2"/>
                  </a:lnTo>
                  <a:lnTo>
                    <a:pt x="305" y="0"/>
                  </a:lnTo>
                  <a:lnTo>
                    <a:pt x="275" y="6"/>
                  </a:lnTo>
                  <a:lnTo>
                    <a:pt x="252" y="22"/>
                  </a:lnTo>
                  <a:lnTo>
                    <a:pt x="236" y="41"/>
                  </a:lnTo>
                  <a:lnTo>
                    <a:pt x="226" y="57"/>
                  </a:lnTo>
                  <a:lnTo>
                    <a:pt x="208" y="27"/>
                  </a:lnTo>
                  <a:lnTo>
                    <a:pt x="186" y="10"/>
                  </a:lnTo>
                  <a:lnTo>
                    <a:pt x="164" y="2"/>
                  </a:lnTo>
                  <a:lnTo>
                    <a:pt x="145" y="0"/>
                  </a:lnTo>
                  <a:lnTo>
                    <a:pt x="92" y="15"/>
                  </a:lnTo>
                  <a:lnTo>
                    <a:pt x="54" y="51"/>
                  </a:lnTo>
                  <a:lnTo>
                    <a:pt x="31" y="90"/>
                  </a:lnTo>
                  <a:lnTo>
                    <a:pt x="23" y="116"/>
                  </a:lnTo>
                  <a:lnTo>
                    <a:pt x="27" y="123"/>
                  </a:lnTo>
                  <a:lnTo>
                    <a:pt x="32" y="124"/>
                  </a:lnTo>
                  <a:lnTo>
                    <a:pt x="39" y="122"/>
                  </a:lnTo>
                  <a:lnTo>
                    <a:pt x="42" y="115"/>
                  </a:lnTo>
                  <a:lnTo>
                    <a:pt x="53" y="88"/>
                  </a:lnTo>
                  <a:lnTo>
                    <a:pt x="65" y="66"/>
                  </a:lnTo>
                  <a:lnTo>
                    <a:pt x="78" y="49"/>
                  </a:lnTo>
                  <a:lnTo>
                    <a:pt x="92" y="36"/>
                  </a:lnTo>
                  <a:lnTo>
                    <a:pt x="106" y="27"/>
                  </a:lnTo>
                  <a:lnTo>
                    <a:pt x="120" y="21"/>
                  </a:lnTo>
                  <a:lnTo>
                    <a:pt x="132" y="17"/>
                  </a:lnTo>
                  <a:lnTo>
                    <a:pt x="143" y="17"/>
                  </a:lnTo>
                  <a:lnTo>
                    <a:pt x="155" y="18"/>
                  </a:lnTo>
                  <a:lnTo>
                    <a:pt x="168" y="25"/>
                  </a:lnTo>
                  <a:lnTo>
                    <a:pt x="179" y="41"/>
                  </a:lnTo>
                  <a:lnTo>
                    <a:pt x="184" y="67"/>
                  </a:lnTo>
                  <a:lnTo>
                    <a:pt x="181" y="90"/>
                  </a:lnTo>
                  <a:lnTo>
                    <a:pt x="174" y="126"/>
                  </a:lnTo>
                  <a:lnTo>
                    <a:pt x="161" y="177"/>
                  </a:lnTo>
                  <a:lnTo>
                    <a:pt x="143" y="247"/>
                  </a:lnTo>
                  <a:lnTo>
                    <a:pt x="131" y="278"/>
                  </a:lnTo>
                  <a:lnTo>
                    <a:pt x="115" y="303"/>
                  </a:lnTo>
                  <a:lnTo>
                    <a:pt x="95" y="319"/>
                  </a:lnTo>
                  <a:lnTo>
                    <a:pt x="71" y="325"/>
                  </a:lnTo>
                  <a:lnTo>
                    <a:pt x="66" y="325"/>
                  </a:lnTo>
                  <a:lnTo>
                    <a:pt x="57" y="324"/>
                  </a:lnTo>
                  <a:lnTo>
                    <a:pt x="45" y="321"/>
                  </a:lnTo>
                  <a:lnTo>
                    <a:pt x="34" y="315"/>
                  </a:lnTo>
                  <a:lnTo>
                    <a:pt x="47" y="310"/>
                  </a:lnTo>
                  <a:lnTo>
                    <a:pt x="58" y="301"/>
                  </a:lnTo>
                  <a:lnTo>
                    <a:pt x="66" y="289"/>
                  </a:lnTo>
                  <a:lnTo>
                    <a:pt x="69" y="275"/>
                  </a:lnTo>
                  <a:lnTo>
                    <a:pt x="66" y="262"/>
                  </a:lnTo>
                  <a:lnTo>
                    <a:pt x="59" y="254"/>
                  </a:lnTo>
                  <a:lnTo>
                    <a:pt x="50" y="249"/>
                  </a:lnTo>
                  <a:lnTo>
                    <a:pt x="41" y="248"/>
                  </a:lnTo>
                  <a:lnTo>
                    <a:pt x="25" y="251"/>
                  </a:lnTo>
                  <a:lnTo>
                    <a:pt x="12" y="261"/>
                  </a:lnTo>
                  <a:lnTo>
                    <a:pt x="3" y="275"/>
                  </a:lnTo>
                  <a:lnTo>
                    <a:pt x="0" y="292"/>
                  </a:lnTo>
                  <a:lnTo>
                    <a:pt x="6" y="314"/>
                  </a:lnTo>
                  <a:lnTo>
                    <a:pt x="23" y="330"/>
                  </a:lnTo>
                  <a:lnTo>
                    <a:pt x="45" y="339"/>
                  </a:lnTo>
                  <a:lnTo>
                    <a:pt x="71" y="342"/>
                  </a:lnTo>
                  <a:lnTo>
                    <a:pt x="88" y="339"/>
                  </a:lnTo>
                  <a:lnTo>
                    <a:pt x="104" y="333"/>
                  </a:lnTo>
                  <a:lnTo>
                    <a:pt x="117" y="325"/>
                  </a:lnTo>
                  <a:lnTo>
                    <a:pt x="128" y="315"/>
                  </a:lnTo>
                  <a:lnTo>
                    <a:pt x="137" y="304"/>
                  </a:lnTo>
                  <a:lnTo>
                    <a:pt x="143" y="295"/>
                  </a:lnTo>
                  <a:lnTo>
                    <a:pt x="147" y="288"/>
                  </a:lnTo>
                  <a:lnTo>
                    <a:pt x="150" y="284"/>
                  </a:lnTo>
                  <a:lnTo>
                    <a:pt x="160" y="305"/>
                  </a:lnTo>
                  <a:lnTo>
                    <a:pt x="177" y="324"/>
                  </a:lnTo>
                  <a:lnTo>
                    <a:pt x="200" y="337"/>
                  </a:lnTo>
                  <a:lnTo>
                    <a:pt x="231" y="342"/>
                  </a:lnTo>
                  <a:lnTo>
                    <a:pt x="283" y="326"/>
                  </a:lnTo>
                  <a:lnTo>
                    <a:pt x="320" y="291"/>
                  </a:lnTo>
                  <a:lnTo>
                    <a:pt x="344" y="251"/>
                  </a:lnTo>
                  <a:lnTo>
                    <a:pt x="351" y="225"/>
                  </a:lnTo>
                  <a:lnTo>
                    <a:pt x="348" y="219"/>
                  </a:lnTo>
                  <a:lnTo>
                    <a:pt x="342" y="218"/>
                  </a:lnTo>
                  <a:lnTo>
                    <a:pt x="336" y="220"/>
                  </a:lnTo>
                  <a:lnTo>
                    <a:pt x="333" y="226"/>
                  </a:lnTo>
                  <a:lnTo>
                    <a:pt x="322" y="254"/>
                  </a:lnTo>
                  <a:lnTo>
                    <a:pt x="310" y="276"/>
                  </a:lnTo>
                  <a:lnTo>
                    <a:pt x="296" y="293"/>
                  </a:lnTo>
                  <a:lnTo>
                    <a:pt x="282" y="306"/>
                  </a:lnTo>
                  <a:lnTo>
                    <a:pt x="268" y="315"/>
                  </a:lnTo>
                  <a:lnTo>
                    <a:pt x="255" y="321"/>
                  </a:lnTo>
                  <a:lnTo>
                    <a:pt x="243" y="324"/>
                  </a:lnTo>
                  <a:lnTo>
                    <a:pt x="233" y="325"/>
                  </a:lnTo>
                  <a:lnTo>
                    <a:pt x="213" y="321"/>
                  </a:lnTo>
                  <a:lnTo>
                    <a:pt x="201" y="309"/>
                  </a:lnTo>
                  <a:lnTo>
                    <a:pt x="193" y="294"/>
                  </a:lnTo>
                  <a:lnTo>
                    <a:pt x="191" y="275"/>
                  </a:lnTo>
                  <a:lnTo>
                    <a:pt x="192" y="263"/>
                  </a:lnTo>
                  <a:lnTo>
                    <a:pt x="194" y="248"/>
                  </a:lnTo>
                  <a:lnTo>
                    <a:pt x="198" y="231"/>
                  </a:lnTo>
                  <a:lnTo>
                    <a:pt x="204" y="209"/>
                  </a:lnTo>
                  <a:lnTo>
                    <a:pt x="23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ChangeAspect="1"/>
            </p:cNvSpPr>
            <p:nvPr/>
          </p:nvSpPr>
          <p:spPr bwMode="auto">
            <a:xfrm>
              <a:off x="4013" y="465"/>
              <a:ext cx="260" cy="372"/>
            </a:xfrm>
            <a:custGeom>
              <a:avLst/>
              <a:gdLst>
                <a:gd name="T0" fmla="*/ 127 w 260"/>
                <a:gd name="T1" fmla="*/ 11 h 372"/>
                <a:gd name="T2" fmla="*/ 126 w 260"/>
                <a:gd name="T3" fmla="*/ 3 h 372"/>
                <a:gd name="T4" fmla="*/ 106 w 260"/>
                <a:gd name="T5" fmla="*/ 0 h 372"/>
                <a:gd name="T6" fmla="*/ 67 w 260"/>
                <a:gd name="T7" fmla="*/ 4 h 372"/>
                <a:gd name="T8" fmla="*/ 44 w 260"/>
                <a:gd name="T9" fmla="*/ 7 h 372"/>
                <a:gd name="T10" fmla="*/ 45 w 260"/>
                <a:gd name="T11" fmla="*/ 24 h 372"/>
                <a:gd name="T12" fmla="*/ 68 w 260"/>
                <a:gd name="T13" fmla="*/ 25 h 372"/>
                <a:gd name="T14" fmla="*/ 79 w 260"/>
                <a:gd name="T15" fmla="*/ 30 h 372"/>
                <a:gd name="T16" fmla="*/ 77 w 260"/>
                <a:gd name="T17" fmla="*/ 44 h 372"/>
                <a:gd name="T18" fmla="*/ 0 w 260"/>
                <a:gd name="T19" fmla="*/ 352 h 372"/>
                <a:gd name="T20" fmla="*/ 5 w 260"/>
                <a:gd name="T21" fmla="*/ 366 h 372"/>
                <a:gd name="T22" fmla="*/ 34 w 260"/>
                <a:gd name="T23" fmla="*/ 365 h 372"/>
                <a:gd name="T24" fmla="*/ 44 w 260"/>
                <a:gd name="T25" fmla="*/ 345 h 372"/>
                <a:gd name="T26" fmla="*/ 50 w 260"/>
                <a:gd name="T27" fmla="*/ 318 h 372"/>
                <a:gd name="T28" fmla="*/ 59 w 260"/>
                <a:gd name="T29" fmla="*/ 282 h 372"/>
                <a:gd name="T30" fmla="*/ 67 w 260"/>
                <a:gd name="T31" fmla="*/ 253 h 372"/>
                <a:gd name="T32" fmla="*/ 94 w 260"/>
                <a:gd name="T33" fmla="*/ 252 h 372"/>
                <a:gd name="T34" fmla="*/ 130 w 260"/>
                <a:gd name="T35" fmla="*/ 272 h 372"/>
                <a:gd name="T36" fmla="*/ 135 w 260"/>
                <a:gd name="T37" fmla="*/ 301 h 372"/>
                <a:gd name="T38" fmla="*/ 133 w 260"/>
                <a:gd name="T39" fmla="*/ 317 h 372"/>
                <a:gd name="T40" fmla="*/ 151 w 260"/>
                <a:gd name="T41" fmla="*/ 359 h 372"/>
                <a:gd name="T42" fmla="*/ 188 w 260"/>
                <a:gd name="T43" fmla="*/ 372 h 372"/>
                <a:gd name="T44" fmla="*/ 221 w 260"/>
                <a:gd name="T45" fmla="*/ 359 h 372"/>
                <a:gd name="T46" fmla="*/ 241 w 260"/>
                <a:gd name="T47" fmla="*/ 332 h 372"/>
                <a:gd name="T48" fmla="*/ 252 w 260"/>
                <a:gd name="T49" fmla="*/ 304 h 372"/>
                <a:gd name="T50" fmla="*/ 256 w 260"/>
                <a:gd name="T51" fmla="*/ 291 h 372"/>
                <a:gd name="T52" fmla="*/ 247 w 260"/>
                <a:gd name="T53" fmla="*/ 284 h 372"/>
                <a:gd name="T54" fmla="*/ 236 w 260"/>
                <a:gd name="T55" fmla="*/ 297 h 372"/>
                <a:gd name="T56" fmla="*/ 221 w 260"/>
                <a:gd name="T57" fmla="*/ 335 h 372"/>
                <a:gd name="T58" fmla="*/ 190 w 260"/>
                <a:gd name="T59" fmla="*/ 357 h 372"/>
                <a:gd name="T60" fmla="*/ 176 w 260"/>
                <a:gd name="T61" fmla="*/ 349 h 372"/>
                <a:gd name="T62" fmla="*/ 172 w 260"/>
                <a:gd name="T63" fmla="*/ 329 h 372"/>
                <a:gd name="T64" fmla="*/ 175 w 260"/>
                <a:gd name="T65" fmla="*/ 306 h 372"/>
                <a:gd name="T66" fmla="*/ 178 w 260"/>
                <a:gd name="T67" fmla="*/ 289 h 372"/>
                <a:gd name="T68" fmla="*/ 167 w 260"/>
                <a:gd name="T69" fmla="*/ 261 h 372"/>
                <a:gd name="T70" fmla="*/ 143 w 260"/>
                <a:gd name="T71" fmla="*/ 244 h 372"/>
                <a:gd name="T72" fmla="*/ 115 w 260"/>
                <a:gd name="T73" fmla="*/ 236 h 372"/>
                <a:gd name="T74" fmla="*/ 92 w 260"/>
                <a:gd name="T75" fmla="*/ 233 h 372"/>
                <a:gd name="T76" fmla="*/ 116 w 260"/>
                <a:gd name="T77" fmla="*/ 215 h 372"/>
                <a:gd name="T78" fmla="*/ 136 w 260"/>
                <a:gd name="T79" fmla="*/ 198 h 372"/>
                <a:gd name="T80" fmla="*/ 176 w 260"/>
                <a:gd name="T81" fmla="*/ 164 h 372"/>
                <a:gd name="T82" fmla="*/ 219 w 260"/>
                <a:gd name="T83" fmla="*/ 148 h 372"/>
                <a:gd name="T84" fmla="*/ 236 w 260"/>
                <a:gd name="T85" fmla="*/ 155 h 372"/>
                <a:gd name="T86" fmla="*/ 214 w 260"/>
                <a:gd name="T87" fmla="*/ 168 h 372"/>
                <a:gd name="T88" fmla="*/ 209 w 260"/>
                <a:gd name="T89" fmla="*/ 185 h 372"/>
                <a:gd name="T90" fmla="*/ 230 w 260"/>
                <a:gd name="T91" fmla="*/ 204 h 372"/>
                <a:gd name="T92" fmla="*/ 250 w 260"/>
                <a:gd name="T93" fmla="*/ 196 h 372"/>
                <a:gd name="T94" fmla="*/ 260 w 260"/>
                <a:gd name="T95" fmla="*/ 170 h 372"/>
                <a:gd name="T96" fmla="*/ 250 w 260"/>
                <a:gd name="T97" fmla="*/ 145 h 372"/>
                <a:gd name="T98" fmla="*/ 219 w 260"/>
                <a:gd name="T99" fmla="*/ 134 h 372"/>
                <a:gd name="T100" fmla="*/ 176 w 260"/>
                <a:gd name="T101" fmla="*/ 148 h 372"/>
                <a:gd name="T102" fmla="*/ 135 w 260"/>
                <a:gd name="T103" fmla="*/ 180 h 372"/>
                <a:gd name="T104" fmla="*/ 74 w 260"/>
                <a:gd name="T105" fmla="*/ 22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" h="372">
                  <a:moveTo>
                    <a:pt x="126" y="16"/>
                  </a:moveTo>
                  <a:lnTo>
                    <a:pt x="127" y="11"/>
                  </a:lnTo>
                  <a:lnTo>
                    <a:pt x="128" y="7"/>
                  </a:lnTo>
                  <a:lnTo>
                    <a:pt x="126" y="3"/>
                  </a:lnTo>
                  <a:lnTo>
                    <a:pt x="119" y="0"/>
                  </a:lnTo>
                  <a:lnTo>
                    <a:pt x="106" y="0"/>
                  </a:lnTo>
                  <a:lnTo>
                    <a:pt x="86" y="2"/>
                  </a:lnTo>
                  <a:lnTo>
                    <a:pt x="67" y="4"/>
                  </a:lnTo>
                  <a:lnTo>
                    <a:pt x="52" y="5"/>
                  </a:lnTo>
                  <a:lnTo>
                    <a:pt x="44" y="7"/>
                  </a:lnTo>
                  <a:lnTo>
                    <a:pt x="40" y="17"/>
                  </a:lnTo>
                  <a:lnTo>
                    <a:pt x="45" y="24"/>
                  </a:lnTo>
                  <a:lnTo>
                    <a:pt x="54" y="25"/>
                  </a:lnTo>
                  <a:lnTo>
                    <a:pt x="68" y="25"/>
                  </a:lnTo>
                  <a:lnTo>
                    <a:pt x="76" y="27"/>
                  </a:lnTo>
                  <a:lnTo>
                    <a:pt x="79" y="30"/>
                  </a:lnTo>
                  <a:lnTo>
                    <a:pt x="79" y="33"/>
                  </a:lnTo>
                  <a:lnTo>
                    <a:pt x="77" y="44"/>
                  </a:lnTo>
                  <a:lnTo>
                    <a:pt x="3" y="343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5" y="366"/>
                  </a:lnTo>
                  <a:lnTo>
                    <a:pt x="18" y="372"/>
                  </a:lnTo>
                  <a:lnTo>
                    <a:pt x="34" y="365"/>
                  </a:lnTo>
                  <a:lnTo>
                    <a:pt x="43" y="350"/>
                  </a:lnTo>
                  <a:lnTo>
                    <a:pt x="44" y="345"/>
                  </a:lnTo>
                  <a:lnTo>
                    <a:pt x="46" y="334"/>
                  </a:lnTo>
                  <a:lnTo>
                    <a:pt x="50" y="318"/>
                  </a:lnTo>
                  <a:lnTo>
                    <a:pt x="55" y="300"/>
                  </a:lnTo>
                  <a:lnTo>
                    <a:pt x="59" y="282"/>
                  </a:lnTo>
                  <a:lnTo>
                    <a:pt x="63" y="266"/>
                  </a:lnTo>
                  <a:lnTo>
                    <a:pt x="67" y="253"/>
                  </a:lnTo>
                  <a:lnTo>
                    <a:pt x="68" y="247"/>
                  </a:lnTo>
                  <a:lnTo>
                    <a:pt x="94" y="252"/>
                  </a:lnTo>
                  <a:lnTo>
                    <a:pt x="116" y="260"/>
                  </a:lnTo>
                  <a:lnTo>
                    <a:pt x="130" y="272"/>
                  </a:lnTo>
                  <a:lnTo>
                    <a:pt x="136" y="290"/>
                  </a:lnTo>
                  <a:lnTo>
                    <a:pt x="135" y="301"/>
                  </a:lnTo>
                  <a:lnTo>
                    <a:pt x="133" y="310"/>
                  </a:lnTo>
                  <a:lnTo>
                    <a:pt x="133" y="317"/>
                  </a:lnTo>
                  <a:lnTo>
                    <a:pt x="138" y="342"/>
                  </a:lnTo>
                  <a:lnTo>
                    <a:pt x="151" y="359"/>
                  </a:lnTo>
                  <a:lnTo>
                    <a:pt x="169" y="368"/>
                  </a:lnTo>
                  <a:lnTo>
                    <a:pt x="188" y="372"/>
                  </a:lnTo>
                  <a:lnTo>
                    <a:pt x="206" y="368"/>
                  </a:lnTo>
                  <a:lnTo>
                    <a:pt x="221" y="359"/>
                  </a:lnTo>
                  <a:lnTo>
                    <a:pt x="232" y="346"/>
                  </a:lnTo>
                  <a:lnTo>
                    <a:pt x="241" y="332"/>
                  </a:lnTo>
                  <a:lnTo>
                    <a:pt x="248" y="317"/>
                  </a:lnTo>
                  <a:lnTo>
                    <a:pt x="252" y="304"/>
                  </a:lnTo>
                  <a:lnTo>
                    <a:pt x="255" y="294"/>
                  </a:lnTo>
                  <a:lnTo>
                    <a:pt x="256" y="291"/>
                  </a:lnTo>
                  <a:lnTo>
                    <a:pt x="252" y="285"/>
                  </a:lnTo>
                  <a:lnTo>
                    <a:pt x="247" y="284"/>
                  </a:lnTo>
                  <a:lnTo>
                    <a:pt x="240" y="287"/>
                  </a:lnTo>
                  <a:lnTo>
                    <a:pt x="236" y="297"/>
                  </a:lnTo>
                  <a:lnTo>
                    <a:pt x="230" y="316"/>
                  </a:lnTo>
                  <a:lnTo>
                    <a:pt x="221" y="335"/>
                  </a:lnTo>
                  <a:lnTo>
                    <a:pt x="208" y="351"/>
                  </a:lnTo>
                  <a:lnTo>
                    <a:pt x="190" y="357"/>
                  </a:lnTo>
                  <a:lnTo>
                    <a:pt x="181" y="355"/>
                  </a:lnTo>
                  <a:lnTo>
                    <a:pt x="176" y="349"/>
                  </a:lnTo>
                  <a:lnTo>
                    <a:pt x="173" y="340"/>
                  </a:lnTo>
                  <a:lnTo>
                    <a:pt x="172" y="329"/>
                  </a:lnTo>
                  <a:lnTo>
                    <a:pt x="172" y="319"/>
                  </a:lnTo>
                  <a:lnTo>
                    <a:pt x="175" y="306"/>
                  </a:lnTo>
                  <a:lnTo>
                    <a:pt x="176" y="299"/>
                  </a:lnTo>
                  <a:lnTo>
                    <a:pt x="178" y="289"/>
                  </a:lnTo>
                  <a:lnTo>
                    <a:pt x="175" y="274"/>
                  </a:lnTo>
                  <a:lnTo>
                    <a:pt x="167" y="261"/>
                  </a:lnTo>
                  <a:lnTo>
                    <a:pt x="156" y="251"/>
                  </a:lnTo>
                  <a:lnTo>
                    <a:pt x="143" y="244"/>
                  </a:lnTo>
                  <a:lnTo>
                    <a:pt x="129" y="239"/>
                  </a:lnTo>
                  <a:lnTo>
                    <a:pt x="115" y="236"/>
                  </a:lnTo>
                  <a:lnTo>
                    <a:pt x="102" y="234"/>
                  </a:lnTo>
                  <a:lnTo>
                    <a:pt x="92" y="233"/>
                  </a:lnTo>
                  <a:lnTo>
                    <a:pt x="104" y="225"/>
                  </a:lnTo>
                  <a:lnTo>
                    <a:pt x="116" y="215"/>
                  </a:lnTo>
                  <a:lnTo>
                    <a:pt x="127" y="206"/>
                  </a:lnTo>
                  <a:lnTo>
                    <a:pt x="136" y="198"/>
                  </a:lnTo>
                  <a:lnTo>
                    <a:pt x="156" y="180"/>
                  </a:lnTo>
                  <a:lnTo>
                    <a:pt x="176" y="164"/>
                  </a:lnTo>
                  <a:lnTo>
                    <a:pt x="197" y="153"/>
                  </a:lnTo>
                  <a:lnTo>
                    <a:pt x="219" y="148"/>
                  </a:lnTo>
                  <a:lnTo>
                    <a:pt x="228" y="150"/>
                  </a:lnTo>
                  <a:lnTo>
                    <a:pt x="236" y="155"/>
                  </a:lnTo>
                  <a:lnTo>
                    <a:pt x="222" y="160"/>
                  </a:lnTo>
                  <a:lnTo>
                    <a:pt x="214" y="168"/>
                  </a:lnTo>
                  <a:lnTo>
                    <a:pt x="210" y="177"/>
                  </a:lnTo>
                  <a:lnTo>
                    <a:pt x="209" y="185"/>
                  </a:lnTo>
                  <a:lnTo>
                    <a:pt x="214" y="199"/>
                  </a:lnTo>
                  <a:lnTo>
                    <a:pt x="230" y="204"/>
                  </a:lnTo>
                  <a:lnTo>
                    <a:pt x="240" y="202"/>
                  </a:lnTo>
                  <a:lnTo>
                    <a:pt x="250" y="196"/>
                  </a:lnTo>
                  <a:lnTo>
                    <a:pt x="257" y="185"/>
                  </a:lnTo>
                  <a:lnTo>
                    <a:pt x="260" y="170"/>
                  </a:lnTo>
                  <a:lnTo>
                    <a:pt x="257" y="157"/>
                  </a:lnTo>
                  <a:lnTo>
                    <a:pt x="250" y="145"/>
                  </a:lnTo>
                  <a:lnTo>
                    <a:pt x="237" y="137"/>
                  </a:lnTo>
                  <a:lnTo>
                    <a:pt x="219" y="134"/>
                  </a:lnTo>
                  <a:lnTo>
                    <a:pt x="197" y="137"/>
                  </a:lnTo>
                  <a:lnTo>
                    <a:pt x="176" y="148"/>
                  </a:lnTo>
                  <a:lnTo>
                    <a:pt x="155" y="162"/>
                  </a:lnTo>
                  <a:lnTo>
                    <a:pt x="135" y="180"/>
                  </a:lnTo>
                  <a:lnTo>
                    <a:pt x="104" y="208"/>
                  </a:lnTo>
                  <a:lnTo>
                    <a:pt x="74" y="226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ChangeAspect="1" noEditPoints="1"/>
            </p:cNvSpPr>
            <p:nvPr/>
          </p:nvSpPr>
          <p:spPr bwMode="auto">
            <a:xfrm>
              <a:off x="4616" y="238"/>
              <a:ext cx="461" cy="584"/>
            </a:xfrm>
            <a:custGeom>
              <a:avLst/>
              <a:gdLst>
                <a:gd name="T0" fmla="*/ 446 w 461"/>
                <a:gd name="T1" fmla="*/ 32 h 584"/>
                <a:gd name="T2" fmla="*/ 456 w 461"/>
                <a:gd name="T3" fmla="*/ 26 h 584"/>
                <a:gd name="T4" fmla="*/ 461 w 461"/>
                <a:gd name="T5" fmla="*/ 16 h 584"/>
                <a:gd name="T6" fmla="*/ 456 w 461"/>
                <a:gd name="T7" fmla="*/ 5 h 584"/>
                <a:gd name="T8" fmla="*/ 446 w 461"/>
                <a:gd name="T9" fmla="*/ 0 h 584"/>
                <a:gd name="T10" fmla="*/ 438 w 461"/>
                <a:gd name="T11" fmla="*/ 2 h 584"/>
                <a:gd name="T12" fmla="*/ 432 w 461"/>
                <a:gd name="T13" fmla="*/ 5 h 584"/>
                <a:gd name="T14" fmla="*/ 15 w 461"/>
                <a:gd name="T15" fmla="*/ 202 h 584"/>
                <a:gd name="T16" fmla="*/ 3 w 461"/>
                <a:gd name="T17" fmla="*/ 211 h 584"/>
                <a:gd name="T18" fmla="*/ 0 w 461"/>
                <a:gd name="T19" fmla="*/ 219 h 584"/>
                <a:gd name="T20" fmla="*/ 4 w 461"/>
                <a:gd name="T21" fmla="*/ 228 h 584"/>
                <a:gd name="T22" fmla="*/ 15 w 461"/>
                <a:gd name="T23" fmla="*/ 236 h 584"/>
                <a:gd name="T24" fmla="*/ 432 w 461"/>
                <a:gd name="T25" fmla="*/ 432 h 584"/>
                <a:gd name="T26" fmla="*/ 442 w 461"/>
                <a:gd name="T27" fmla="*/ 437 h 584"/>
                <a:gd name="T28" fmla="*/ 446 w 461"/>
                <a:gd name="T29" fmla="*/ 437 h 584"/>
                <a:gd name="T30" fmla="*/ 456 w 461"/>
                <a:gd name="T31" fmla="*/ 433 h 584"/>
                <a:gd name="T32" fmla="*/ 461 w 461"/>
                <a:gd name="T33" fmla="*/ 422 h 584"/>
                <a:gd name="T34" fmla="*/ 458 w 461"/>
                <a:gd name="T35" fmla="*/ 413 h 584"/>
                <a:gd name="T36" fmla="*/ 445 w 461"/>
                <a:gd name="T37" fmla="*/ 405 h 584"/>
                <a:gd name="T38" fmla="*/ 51 w 461"/>
                <a:gd name="T39" fmla="*/ 219 h 584"/>
                <a:gd name="T40" fmla="*/ 446 w 461"/>
                <a:gd name="T41" fmla="*/ 32 h 584"/>
                <a:gd name="T42" fmla="*/ 434 w 461"/>
                <a:gd name="T43" fmla="*/ 584 h 584"/>
                <a:gd name="T44" fmla="*/ 444 w 461"/>
                <a:gd name="T45" fmla="*/ 583 h 584"/>
                <a:gd name="T46" fmla="*/ 453 w 461"/>
                <a:gd name="T47" fmla="*/ 582 h 584"/>
                <a:gd name="T48" fmla="*/ 458 w 461"/>
                <a:gd name="T49" fmla="*/ 577 h 584"/>
                <a:gd name="T50" fmla="*/ 461 w 461"/>
                <a:gd name="T51" fmla="*/ 569 h 584"/>
                <a:gd name="T52" fmla="*/ 458 w 461"/>
                <a:gd name="T53" fmla="*/ 560 h 584"/>
                <a:gd name="T54" fmla="*/ 451 w 461"/>
                <a:gd name="T55" fmla="*/ 555 h 584"/>
                <a:gd name="T56" fmla="*/ 442 w 461"/>
                <a:gd name="T57" fmla="*/ 554 h 584"/>
                <a:gd name="T58" fmla="*/ 433 w 461"/>
                <a:gd name="T59" fmla="*/ 554 h 584"/>
                <a:gd name="T60" fmla="*/ 28 w 461"/>
                <a:gd name="T61" fmla="*/ 554 h 584"/>
                <a:gd name="T62" fmla="*/ 19 w 461"/>
                <a:gd name="T63" fmla="*/ 554 h 584"/>
                <a:gd name="T64" fmla="*/ 10 w 461"/>
                <a:gd name="T65" fmla="*/ 555 h 584"/>
                <a:gd name="T66" fmla="*/ 3 w 461"/>
                <a:gd name="T67" fmla="*/ 560 h 584"/>
                <a:gd name="T68" fmla="*/ 0 w 461"/>
                <a:gd name="T69" fmla="*/ 569 h 584"/>
                <a:gd name="T70" fmla="*/ 3 w 461"/>
                <a:gd name="T71" fmla="*/ 577 h 584"/>
                <a:gd name="T72" fmla="*/ 9 w 461"/>
                <a:gd name="T73" fmla="*/ 582 h 584"/>
                <a:gd name="T74" fmla="*/ 17 w 461"/>
                <a:gd name="T75" fmla="*/ 583 h 584"/>
                <a:gd name="T76" fmla="*/ 27 w 461"/>
                <a:gd name="T77" fmla="*/ 584 h 584"/>
                <a:gd name="T78" fmla="*/ 434 w 461"/>
                <a:gd name="T79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1" h="584">
                  <a:moveTo>
                    <a:pt x="446" y="32"/>
                  </a:moveTo>
                  <a:lnTo>
                    <a:pt x="456" y="26"/>
                  </a:lnTo>
                  <a:lnTo>
                    <a:pt x="461" y="16"/>
                  </a:lnTo>
                  <a:lnTo>
                    <a:pt x="456" y="5"/>
                  </a:lnTo>
                  <a:lnTo>
                    <a:pt x="446" y="0"/>
                  </a:lnTo>
                  <a:lnTo>
                    <a:pt x="438" y="2"/>
                  </a:lnTo>
                  <a:lnTo>
                    <a:pt x="432" y="5"/>
                  </a:lnTo>
                  <a:lnTo>
                    <a:pt x="15" y="202"/>
                  </a:lnTo>
                  <a:lnTo>
                    <a:pt x="3" y="211"/>
                  </a:lnTo>
                  <a:lnTo>
                    <a:pt x="0" y="219"/>
                  </a:lnTo>
                  <a:lnTo>
                    <a:pt x="4" y="228"/>
                  </a:lnTo>
                  <a:lnTo>
                    <a:pt x="15" y="236"/>
                  </a:lnTo>
                  <a:lnTo>
                    <a:pt x="432" y="432"/>
                  </a:lnTo>
                  <a:lnTo>
                    <a:pt x="442" y="437"/>
                  </a:lnTo>
                  <a:lnTo>
                    <a:pt x="446" y="437"/>
                  </a:lnTo>
                  <a:lnTo>
                    <a:pt x="456" y="433"/>
                  </a:lnTo>
                  <a:lnTo>
                    <a:pt x="461" y="422"/>
                  </a:lnTo>
                  <a:lnTo>
                    <a:pt x="458" y="413"/>
                  </a:lnTo>
                  <a:lnTo>
                    <a:pt x="445" y="405"/>
                  </a:lnTo>
                  <a:lnTo>
                    <a:pt x="51" y="219"/>
                  </a:lnTo>
                  <a:lnTo>
                    <a:pt x="446" y="32"/>
                  </a:lnTo>
                  <a:close/>
                  <a:moveTo>
                    <a:pt x="434" y="584"/>
                  </a:moveTo>
                  <a:lnTo>
                    <a:pt x="444" y="583"/>
                  </a:lnTo>
                  <a:lnTo>
                    <a:pt x="453" y="582"/>
                  </a:lnTo>
                  <a:lnTo>
                    <a:pt x="458" y="577"/>
                  </a:lnTo>
                  <a:lnTo>
                    <a:pt x="461" y="569"/>
                  </a:lnTo>
                  <a:lnTo>
                    <a:pt x="458" y="560"/>
                  </a:lnTo>
                  <a:lnTo>
                    <a:pt x="451" y="555"/>
                  </a:lnTo>
                  <a:lnTo>
                    <a:pt x="442" y="554"/>
                  </a:lnTo>
                  <a:lnTo>
                    <a:pt x="433" y="554"/>
                  </a:lnTo>
                  <a:lnTo>
                    <a:pt x="28" y="554"/>
                  </a:lnTo>
                  <a:lnTo>
                    <a:pt x="19" y="554"/>
                  </a:lnTo>
                  <a:lnTo>
                    <a:pt x="10" y="555"/>
                  </a:lnTo>
                  <a:lnTo>
                    <a:pt x="3" y="560"/>
                  </a:lnTo>
                  <a:lnTo>
                    <a:pt x="0" y="569"/>
                  </a:lnTo>
                  <a:lnTo>
                    <a:pt x="3" y="577"/>
                  </a:lnTo>
                  <a:lnTo>
                    <a:pt x="9" y="582"/>
                  </a:lnTo>
                  <a:lnTo>
                    <a:pt x="17" y="583"/>
                  </a:lnTo>
                  <a:lnTo>
                    <a:pt x="27" y="584"/>
                  </a:lnTo>
                  <a:lnTo>
                    <a:pt x="434" y="5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auto">
            <a:xfrm>
              <a:off x="5372" y="385"/>
              <a:ext cx="387" cy="342"/>
            </a:xfrm>
            <a:custGeom>
              <a:avLst/>
              <a:gdLst>
                <a:gd name="T0" fmla="*/ 251 w 387"/>
                <a:gd name="T1" fmla="*/ 312 h 342"/>
                <a:gd name="T2" fmla="*/ 286 w 387"/>
                <a:gd name="T3" fmla="*/ 338 h 342"/>
                <a:gd name="T4" fmla="*/ 327 w 387"/>
                <a:gd name="T5" fmla="*/ 338 h 342"/>
                <a:gd name="T6" fmla="*/ 354 w 387"/>
                <a:gd name="T7" fmla="*/ 317 h 342"/>
                <a:gd name="T8" fmla="*/ 373 w 387"/>
                <a:gd name="T9" fmla="*/ 277 h 342"/>
                <a:gd name="T10" fmla="*/ 386 w 387"/>
                <a:gd name="T11" fmla="*/ 234 h 342"/>
                <a:gd name="T12" fmla="*/ 383 w 387"/>
                <a:gd name="T13" fmla="*/ 219 h 342"/>
                <a:gd name="T14" fmla="*/ 371 w 387"/>
                <a:gd name="T15" fmla="*/ 221 h 342"/>
                <a:gd name="T16" fmla="*/ 358 w 387"/>
                <a:gd name="T17" fmla="*/ 264 h 342"/>
                <a:gd name="T18" fmla="*/ 332 w 387"/>
                <a:gd name="T19" fmla="*/ 316 h 342"/>
                <a:gd name="T20" fmla="*/ 301 w 387"/>
                <a:gd name="T21" fmla="*/ 323 h 342"/>
                <a:gd name="T22" fmla="*/ 289 w 387"/>
                <a:gd name="T23" fmla="*/ 306 h 342"/>
                <a:gd name="T24" fmla="*/ 289 w 387"/>
                <a:gd name="T25" fmla="*/ 275 h 342"/>
                <a:gd name="T26" fmla="*/ 298 w 387"/>
                <a:gd name="T27" fmla="*/ 233 h 342"/>
                <a:gd name="T28" fmla="*/ 324 w 387"/>
                <a:gd name="T29" fmla="*/ 130 h 342"/>
                <a:gd name="T30" fmla="*/ 330 w 387"/>
                <a:gd name="T31" fmla="*/ 105 h 342"/>
                <a:gd name="T32" fmla="*/ 337 w 387"/>
                <a:gd name="T33" fmla="*/ 79 h 342"/>
                <a:gd name="T34" fmla="*/ 344 w 387"/>
                <a:gd name="T35" fmla="*/ 49 h 342"/>
                <a:gd name="T36" fmla="*/ 348 w 387"/>
                <a:gd name="T37" fmla="*/ 28 h 342"/>
                <a:gd name="T38" fmla="*/ 326 w 387"/>
                <a:gd name="T39" fmla="*/ 8 h 342"/>
                <a:gd name="T40" fmla="*/ 312 w 387"/>
                <a:gd name="T41" fmla="*/ 12 h 342"/>
                <a:gd name="T42" fmla="*/ 297 w 387"/>
                <a:gd name="T43" fmla="*/ 35 h 342"/>
                <a:gd name="T44" fmla="*/ 266 w 387"/>
                <a:gd name="T45" fmla="*/ 154 h 342"/>
                <a:gd name="T46" fmla="*/ 240 w 387"/>
                <a:gd name="T47" fmla="*/ 262 h 342"/>
                <a:gd name="T48" fmla="*/ 234 w 387"/>
                <a:gd name="T49" fmla="*/ 273 h 342"/>
                <a:gd name="T50" fmla="*/ 218 w 387"/>
                <a:gd name="T51" fmla="*/ 294 h 342"/>
                <a:gd name="T52" fmla="*/ 191 w 387"/>
                <a:gd name="T53" fmla="*/ 315 h 342"/>
                <a:gd name="T54" fmla="*/ 154 w 387"/>
                <a:gd name="T55" fmla="*/ 325 h 342"/>
                <a:gd name="T56" fmla="*/ 116 w 387"/>
                <a:gd name="T57" fmla="*/ 304 h 342"/>
                <a:gd name="T58" fmla="*/ 108 w 387"/>
                <a:gd name="T59" fmla="*/ 263 h 342"/>
                <a:gd name="T60" fmla="*/ 148 w 387"/>
                <a:gd name="T61" fmla="*/ 109 h 342"/>
                <a:gd name="T62" fmla="*/ 161 w 387"/>
                <a:gd name="T63" fmla="*/ 62 h 342"/>
                <a:gd name="T64" fmla="*/ 144 w 387"/>
                <a:gd name="T65" fmla="*/ 18 h 342"/>
                <a:gd name="T66" fmla="*/ 99 w 387"/>
                <a:gd name="T67" fmla="*/ 0 h 342"/>
                <a:gd name="T68" fmla="*/ 23 w 387"/>
                <a:gd name="T69" fmla="*/ 56 h 342"/>
                <a:gd name="T70" fmla="*/ 0 w 387"/>
                <a:gd name="T71" fmla="*/ 116 h 342"/>
                <a:gd name="T72" fmla="*/ 9 w 387"/>
                <a:gd name="T73" fmla="*/ 124 h 342"/>
                <a:gd name="T74" fmla="*/ 21 w 387"/>
                <a:gd name="T75" fmla="*/ 110 h 342"/>
                <a:gd name="T76" fmla="*/ 55 w 387"/>
                <a:gd name="T77" fmla="*/ 39 h 342"/>
                <a:gd name="T78" fmla="*/ 97 w 387"/>
                <a:gd name="T79" fmla="*/ 17 h 342"/>
                <a:gd name="T80" fmla="*/ 109 w 387"/>
                <a:gd name="T81" fmla="*/ 20 h 342"/>
                <a:gd name="T82" fmla="*/ 116 w 387"/>
                <a:gd name="T83" fmla="*/ 41 h 342"/>
                <a:gd name="T84" fmla="*/ 103 w 387"/>
                <a:gd name="T85" fmla="*/ 93 h 342"/>
                <a:gd name="T86" fmla="*/ 71 w 387"/>
                <a:gd name="T87" fmla="*/ 186 h 342"/>
                <a:gd name="T88" fmla="*/ 59 w 387"/>
                <a:gd name="T89" fmla="*/ 251 h 342"/>
                <a:gd name="T90" fmla="*/ 68 w 387"/>
                <a:gd name="T91" fmla="*/ 295 h 342"/>
                <a:gd name="T92" fmla="*/ 90 w 387"/>
                <a:gd name="T93" fmla="*/ 323 h 342"/>
                <a:gd name="T94" fmla="*/ 120 w 387"/>
                <a:gd name="T95" fmla="*/ 338 h 342"/>
                <a:gd name="T96" fmla="*/ 152 w 387"/>
                <a:gd name="T97" fmla="*/ 342 h 342"/>
                <a:gd name="T98" fmla="*/ 211 w 387"/>
                <a:gd name="T99" fmla="*/ 322 h 342"/>
                <a:gd name="T100" fmla="*/ 242 w 387"/>
                <a:gd name="T101" fmla="*/ 29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7" h="342">
                  <a:moveTo>
                    <a:pt x="242" y="291"/>
                  </a:moveTo>
                  <a:lnTo>
                    <a:pt x="251" y="312"/>
                  </a:lnTo>
                  <a:lnTo>
                    <a:pt x="266" y="328"/>
                  </a:lnTo>
                  <a:lnTo>
                    <a:pt x="286" y="338"/>
                  </a:lnTo>
                  <a:lnTo>
                    <a:pt x="309" y="342"/>
                  </a:lnTo>
                  <a:lnTo>
                    <a:pt x="327" y="338"/>
                  </a:lnTo>
                  <a:lnTo>
                    <a:pt x="342" y="330"/>
                  </a:lnTo>
                  <a:lnTo>
                    <a:pt x="354" y="317"/>
                  </a:lnTo>
                  <a:lnTo>
                    <a:pt x="365" y="300"/>
                  </a:lnTo>
                  <a:lnTo>
                    <a:pt x="373" y="277"/>
                  </a:lnTo>
                  <a:lnTo>
                    <a:pt x="380" y="253"/>
                  </a:lnTo>
                  <a:lnTo>
                    <a:pt x="386" y="234"/>
                  </a:lnTo>
                  <a:lnTo>
                    <a:pt x="387" y="225"/>
                  </a:lnTo>
                  <a:lnTo>
                    <a:pt x="383" y="219"/>
                  </a:lnTo>
                  <a:lnTo>
                    <a:pt x="378" y="218"/>
                  </a:lnTo>
                  <a:lnTo>
                    <a:pt x="371" y="221"/>
                  </a:lnTo>
                  <a:lnTo>
                    <a:pt x="367" y="232"/>
                  </a:lnTo>
                  <a:lnTo>
                    <a:pt x="358" y="264"/>
                  </a:lnTo>
                  <a:lnTo>
                    <a:pt x="347" y="294"/>
                  </a:lnTo>
                  <a:lnTo>
                    <a:pt x="332" y="316"/>
                  </a:lnTo>
                  <a:lnTo>
                    <a:pt x="311" y="325"/>
                  </a:lnTo>
                  <a:lnTo>
                    <a:pt x="301" y="323"/>
                  </a:lnTo>
                  <a:lnTo>
                    <a:pt x="293" y="317"/>
                  </a:lnTo>
                  <a:lnTo>
                    <a:pt x="289" y="306"/>
                  </a:lnTo>
                  <a:lnTo>
                    <a:pt x="287" y="290"/>
                  </a:lnTo>
                  <a:lnTo>
                    <a:pt x="289" y="275"/>
                  </a:lnTo>
                  <a:lnTo>
                    <a:pt x="293" y="255"/>
                  </a:lnTo>
                  <a:lnTo>
                    <a:pt x="298" y="233"/>
                  </a:lnTo>
                  <a:lnTo>
                    <a:pt x="303" y="212"/>
                  </a:lnTo>
                  <a:lnTo>
                    <a:pt x="324" y="130"/>
                  </a:lnTo>
                  <a:lnTo>
                    <a:pt x="326" y="119"/>
                  </a:lnTo>
                  <a:lnTo>
                    <a:pt x="330" y="105"/>
                  </a:lnTo>
                  <a:lnTo>
                    <a:pt x="334" y="90"/>
                  </a:lnTo>
                  <a:lnTo>
                    <a:pt x="337" y="79"/>
                  </a:lnTo>
                  <a:lnTo>
                    <a:pt x="340" y="65"/>
                  </a:lnTo>
                  <a:lnTo>
                    <a:pt x="344" y="49"/>
                  </a:lnTo>
                  <a:lnTo>
                    <a:pt x="347" y="36"/>
                  </a:lnTo>
                  <a:lnTo>
                    <a:pt x="348" y="28"/>
                  </a:lnTo>
                  <a:lnTo>
                    <a:pt x="341" y="13"/>
                  </a:lnTo>
                  <a:lnTo>
                    <a:pt x="326" y="8"/>
                  </a:lnTo>
                  <a:lnTo>
                    <a:pt x="321" y="9"/>
                  </a:lnTo>
                  <a:lnTo>
                    <a:pt x="312" y="12"/>
                  </a:lnTo>
                  <a:lnTo>
                    <a:pt x="303" y="20"/>
                  </a:lnTo>
                  <a:lnTo>
                    <a:pt x="297" y="35"/>
                  </a:lnTo>
                  <a:lnTo>
                    <a:pt x="283" y="88"/>
                  </a:lnTo>
                  <a:lnTo>
                    <a:pt x="266" y="154"/>
                  </a:lnTo>
                  <a:lnTo>
                    <a:pt x="251" y="217"/>
                  </a:lnTo>
                  <a:lnTo>
                    <a:pt x="240" y="262"/>
                  </a:lnTo>
                  <a:lnTo>
                    <a:pt x="238" y="265"/>
                  </a:lnTo>
                  <a:lnTo>
                    <a:pt x="234" y="273"/>
                  </a:lnTo>
                  <a:lnTo>
                    <a:pt x="227" y="283"/>
                  </a:lnTo>
                  <a:lnTo>
                    <a:pt x="218" y="294"/>
                  </a:lnTo>
                  <a:lnTo>
                    <a:pt x="205" y="306"/>
                  </a:lnTo>
                  <a:lnTo>
                    <a:pt x="191" y="315"/>
                  </a:lnTo>
                  <a:lnTo>
                    <a:pt x="174" y="322"/>
                  </a:lnTo>
                  <a:lnTo>
                    <a:pt x="154" y="325"/>
                  </a:lnTo>
                  <a:lnTo>
                    <a:pt x="130" y="319"/>
                  </a:lnTo>
                  <a:lnTo>
                    <a:pt x="116" y="304"/>
                  </a:lnTo>
                  <a:lnTo>
                    <a:pt x="109" y="285"/>
                  </a:lnTo>
                  <a:lnTo>
                    <a:pt x="108" y="263"/>
                  </a:lnTo>
                  <a:lnTo>
                    <a:pt x="121" y="190"/>
                  </a:lnTo>
                  <a:lnTo>
                    <a:pt x="148" y="109"/>
                  </a:lnTo>
                  <a:lnTo>
                    <a:pt x="158" y="83"/>
                  </a:lnTo>
                  <a:lnTo>
                    <a:pt x="161" y="62"/>
                  </a:lnTo>
                  <a:lnTo>
                    <a:pt x="157" y="38"/>
                  </a:lnTo>
                  <a:lnTo>
                    <a:pt x="144" y="18"/>
                  </a:lnTo>
                  <a:lnTo>
                    <a:pt x="125" y="5"/>
                  </a:lnTo>
                  <a:lnTo>
                    <a:pt x="99" y="0"/>
                  </a:lnTo>
                  <a:lnTo>
                    <a:pt x="54" y="17"/>
                  </a:lnTo>
                  <a:lnTo>
                    <a:pt x="23" y="56"/>
                  </a:lnTo>
                  <a:lnTo>
                    <a:pt x="5" y="95"/>
                  </a:lnTo>
                  <a:lnTo>
                    <a:pt x="0" y="116"/>
                  </a:lnTo>
                  <a:lnTo>
                    <a:pt x="4" y="123"/>
                  </a:lnTo>
                  <a:lnTo>
                    <a:pt x="9" y="124"/>
                  </a:lnTo>
                  <a:lnTo>
                    <a:pt x="16" y="121"/>
                  </a:lnTo>
                  <a:lnTo>
                    <a:pt x="21" y="110"/>
                  </a:lnTo>
                  <a:lnTo>
                    <a:pt x="37" y="68"/>
                  </a:lnTo>
                  <a:lnTo>
                    <a:pt x="55" y="39"/>
                  </a:lnTo>
                  <a:lnTo>
                    <a:pt x="76" y="22"/>
                  </a:lnTo>
                  <a:lnTo>
                    <a:pt x="97" y="17"/>
                  </a:lnTo>
                  <a:lnTo>
                    <a:pt x="103" y="17"/>
                  </a:lnTo>
                  <a:lnTo>
                    <a:pt x="109" y="20"/>
                  </a:lnTo>
                  <a:lnTo>
                    <a:pt x="114" y="27"/>
                  </a:lnTo>
                  <a:lnTo>
                    <a:pt x="116" y="41"/>
                  </a:lnTo>
                  <a:lnTo>
                    <a:pt x="111" y="70"/>
                  </a:lnTo>
                  <a:lnTo>
                    <a:pt x="103" y="93"/>
                  </a:lnTo>
                  <a:lnTo>
                    <a:pt x="85" y="144"/>
                  </a:lnTo>
                  <a:lnTo>
                    <a:pt x="71" y="186"/>
                  </a:lnTo>
                  <a:lnTo>
                    <a:pt x="62" y="221"/>
                  </a:lnTo>
                  <a:lnTo>
                    <a:pt x="59" y="251"/>
                  </a:lnTo>
                  <a:lnTo>
                    <a:pt x="62" y="276"/>
                  </a:lnTo>
                  <a:lnTo>
                    <a:pt x="68" y="295"/>
                  </a:lnTo>
                  <a:lnTo>
                    <a:pt x="78" y="311"/>
                  </a:lnTo>
                  <a:lnTo>
                    <a:pt x="90" y="323"/>
                  </a:lnTo>
                  <a:lnTo>
                    <a:pt x="105" y="332"/>
                  </a:lnTo>
                  <a:lnTo>
                    <a:pt x="120" y="338"/>
                  </a:lnTo>
                  <a:lnTo>
                    <a:pt x="136" y="341"/>
                  </a:lnTo>
                  <a:lnTo>
                    <a:pt x="152" y="342"/>
                  </a:lnTo>
                  <a:lnTo>
                    <a:pt x="185" y="336"/>
                  </a:lnTo>
                  <a:lnTo>
                    <a:pt x="211" y="322"/>
                  </a:lnTo>
                  <a:lnTo>
                    <a:pt x="229" y="306"/>
                  </a:lnTo>
                  <a:lnTo>
                    <a:pt x="242" y="2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12" y="2344"/>
              <a:ext cx="375" cy="342"/>
            </a:xfrm>
            <a:custGeom>
              <a:avLst/>
              <a:gdLst>
                <a:gd name="T0" fmla="*/ 232 w 375"/>
                <a:gd name="T1" fmla="*/ 96 h 342"/>
                <a:gd name="T2" fmla="*/ 242 w 375"/>
                <a:gd name="T3" fmla="*/ 69 h 342"/>
                <a:gd name="T4" fmla="*/ 259 w 375"/>
                <a:gd name="T5" fmla="*/ 40 h 342"/>
                <a:gd name="T6" fmla="*/ 286 w 375"/>
                <a:gd name="T7" fmla="*/ 20 h 342"/>
                <a:gd name="T8" fmla="*/ 310 w 375"/>
                <a:gd name="T9" fmla="*/ 17 h 342"/>
                <a:gd name="T10" fmla="*/ 330 w 375"/>
                <a:gd name="T11" fmla="*/ 21 h 342"/>
                <a:gd name="T12" fmla="*/ 328 w 375"/>
                <a:gd name="T13" fmla="*/ 32 h 342"/>
                <a:gd name="T14" fmla="*/ 309 w 375"/>
                <a:gd name="T15" fmla="*/ 54 h 342"/>
                <a:gd name="T16" fmla="*/ 308 w 375"/>
                <a:gd name="T17" fmla="*/ 76 h 342"/>
                <a:gd name="T18" fmla="*/ 322 w 375"/>
                <a:gd name="T19" fmla="*/ 91 h 342"/>
                <a:gd name="T20" fmla="*/ 348 w 375"/>
                <a:gd name="T21" fmla="*/ 91 h 342"/>
                <a:gd name="T22" fmla="*/ 371 w 375"/>
                <a:gd name="T23" fmla="*/ 70 h 342"/>
                <a:gd name="T24" fmla="*/ 368 w 375"/>
                <a:gd name="T25" fmla="*/ 26 h 342"/>
                <a:gd name="T26" fmla="*/ 327 w 375"/>
                <a:gd name="T27" fmla="*/ 2 h 342"/>
                <a:gd name="T28" fmla="*/ 276 w 375"/>
                <a:gd name="T29" fmla="*/ 7 h 342"/>
                <a:gd name="T30" fmla="*/ 236 w 375"/>
                <a:gd name="T31" fmla="*/ 41 h 342"/>
                <a:gd name="T32" fmla="*/ 209 w 375"/>
                <a:gd name="T33" fmla="*/ 28 h 342"/>
                <a:gd name="T34" fmla="*/ 164 w 375"/>
                <a:gd name="T35" fmla="*/ 2 h 342"/>
                <a:gd name="T36" fmla="*/ 93 w 375"/>
                <a:gd name="T37" fmla="*/ 16 h 342"/>
                <a:gd name="T38" fmla="*/ 32 w 375"/>
                <a:gd name="T39" fmla="*/ 90 h 342"/>
                <a:gd name="T40" fmla="*/ 28 w 375"/>
                <a:gd name="T41" fmla="*/ 123 h 342"/>
                <a:gd name="T42" fmla="*/ 39 w 375"/>
                <a:gd name="T43" fmla="*/ 122 h 342"/>
                <a:gd name="T44" fmla="*/ 53 w 375"/>
                <a:gd name="T45" fmla="*/ 88 h 342"/>
                <a:gd name="T46" fmla="*/ 79 w 375"/>
                <a:gd name="T47" fmla="*/ 49 h 342"/>
                <a:gd name="T48" fmla="*/ 107 w 375"/>
                <a:gd name="T49" fmla="*/ 27 h 342"/>
                <a:gd name="T50" fmla="*/ 133 w 375"/>
                <a:gd name="T51" fmla="*/ 18 h 342"/>
                <a:gd name="T52" fmla="*/ 156 w 375"/>
                <a:gd name="T53" fmla="*/ 19 h 342"/>
                <a:gd name="T54" fmla="*/ 180 w 375"/>
                <a:gd name="T55" fmla="*/ 41 h 342"/>
                <a:gd name="T56" fmla="*/ 182 w 375"/>
                <a:gd name="T57" fmla="*/ 91 h 342"/>
                <a:gd name="T58" fmla="*/ 162 w 375"/>
                <a:gd name="T59" fmla="*/ 177 h 342"/>
                <a:gd name="T60" fmla="*/ 132 w 375"/>
                <a:gd name="T61" fmla="*/ 279 h 342"/>
                <a:gd name="T62" fmla="*/ 95 w 375"/>
                <a:gd name="T63" fmla="*/ 320 h 342"/>
                <a:gd name="T64" fmla="*/ 66 w 375"/>
                <a:gd name="T65" fmla="*/ 325 h 342"/>
                <a:gd name="T66" fmla="*/ 46 w 375"/>
                <a:gd name="T67" fmla="*/ 321 h 342"/>
                <a:gd name="T68" fmla="*/ 48 w 375"/>
                <a:gd name="T69" fmla="*/ 311 h 342"/>
                <a:gd name="T70" fmla="*/ 67 w 375"/>
                <a:gd name="T71" fmla="*/ 290 h 342"/>
                <a:gd name="T72" fmla="*/ 67 w 375"/>
                <a:gd name="T73" fmla="*/ 262 h 342"/>
                <a:gd name="T74" fmla="*/ 51 w 375"/>
                <a:gd name="T75" fmla="*/ 250 h 342"/>
                <a:gd name="T76" fmla="*/ 26 w 375"/>
                <a:gd name="T77" fmla="*/ 252 h 342"/>
                <a:gd name="T78" fmla="*/ 4 w 375"/>
                <a:gd name="T79" fmla="*/ 275 h 342"/>
                <a:gd name="T80" fmla="*/ 7 w 375"/>
                <a:gd name="T81" fmla="*/ 315 h 342"/>
                <a:gd name="T82" fmla="*/ 46 w 375"/>
                <a:gd name="T83" fmla="*/ 339 h 342"/>
                <a:gd name="T84" fmla="*/ 89 w 375"/>
                <a:gd name="T85" fmla="*/ 340 h 342"/>
                <a:gd name="T86" fmla="*/ 117 w 375"/>
                <a:gd name="T87" fmla="*/ 325 h 342"/>
                <a:gd name="T88" fmla="*/ 137 w 375"/>
                <a:gd name="T89" fmla="*/ 305 h 342"/>
                <a:gd name="T90" fmla="*/ 148 w 375"/>
                <a:gd name="T91" fmla="*/ 288 h 342"/>
                <a:gd name="T92" fmla="*/ 160 w 375"/>
                <a:gd name="T93" fmla="*/ 305 h 342"/>
                <a:gd name="T94" fmla="*/ 201 w 375"/>
                <a:gd name="T95" fmla="*/ 337 h 342"/>
                <a:gd name="T96" fmla="*/ 283 w 375"/>
                <a:gd name="T97" fmla="*/ 326 h 342"/>
                <a:gd name="T98" fmla="*/ 344 w 375"/>
                <a:gd name="T99" fmla="*/ 252 h 342"/>
                <a:gd name="T100" fmla="*/ 348 w 375"/>
                <a:gd name="T101" fmla="*/ 219 h 342"/>
                <a:gd name="T102" fmla="*/ 336 w 375"/>
                <a:gd name="T103" fmla="*/ 220 h 342"/>
                <a:gd name="T104" fmla="*/ 323 w 375"/>
                <a:gd name="T105" fmla="*/ 254 h 342"/>
                <a:gd name="T106" fmla="*/ 297 w 375"/>
                <a:gd name="T107" fmla="*/ 293 h 342"/>
                <a:gd name="T108" fmla="*/ 269 w 375"/>
                <a:gd name="T109" fmla="*/ 315 h 342"/>
                <a:gd name="T110" fmla="*/ 243 w 375"/>
                <a:gd name="T111" fmla="*/ 324 h 342"/>
                <a:gd name="T112" fmla="*/ 214 w 375"/>
                <a:gd name="T113" fmla="*/ 321 h 342"/>
                <a:gd name="T114" fmla="*/ 194 w 375"/>
                <a:gd name="T115" fmla="*/ 294 h 342"/>
                <a:gd name="T116" fmla="*/ 192 w 375"/>
                <a:gd name="T117" fmla="*/ 263 h 342"/>
                <a:gd name="T118" fmla="*/ 199 w 375"/>
                <a:gd name="T119" fmla="*/ 231 h 342"/>
                <a:gd name="T120" fmla="*/ 230 w 375"/>
                <a:gd name="T121" fmla="*/ 10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342">
                  <a:moveTo>
                    <a:pt x="230" y="106"/>
                  </a:moveTo>
                  <a:lnTo>
                    <a:pt x="232" y="96"/>
                  </a:lnTo>
                  <a:lnTo>
                    <a:pt x="236" y="84"/>
                  </a:lnTo>
                  <a:lnTo>
                    <a:pt x="242" y="69"/>
                  </a:lnTo>
                  <a:lnTo>
                    <a:pt x="249" y="54"/>
                  </a:lnTo>
                  <a:lnTo>
                    <a:pt x="259" y="40"/>
                  </a:lnTo>
                  <a:lnTo>
                    <a:pt x="272" y="28"/>
                  </a:lnTo>
                  <a:lnTo>
                    <a:pt x="286" y="20"/>
                  </a:lnTo>
                  <a:lnTo>
                    <a:pt x="305" y="17"/>
                  </a:lnTo>
                  <a:lnTo>
                    <a:pt x="310" y="17"/>
                  </a:lnTo>
                  <a:lnTo>
                    <a:pt x="319" y="18"/>
                  </a:lnTo>
                  <a:lnTo>
                    <a:pt x="330" y="21"/>
                  </a:lnTo>
                  <a:lnTo>
                    <a:pt x="342" y="27"/>
                  </a:lnTo>
                  <a:lnTo>
                    <a:pt x="328" y="32"/>
                  </a:lnTo>
                  <a:lnTo>
                    <a:pt x="316" y="42"/>
                  </a:lnTo>
                  <a:lnTo>
                    <a:pt x="309" y="54"/>
                  </a:lnTo>
                  <a:lnTo>
                    <a:pt x="306" y="67"/>
                  </a:lnTo>
                  <a:lnTo>
                    <a:pt x="308" y="76"/>
                  </a:lnTo>
                  <a:lnTo>
                    <a:pt x="313" y="85"/>
                  </a:lnTo>
                  <a:lnTo>
                    <a:pt x="322" y="91"/>
                  </a:lnTo>
                  <a:lnTo>
                    <a:pt x="335" y="94"/>
                  </a:lnTo>
                  <a:lnTo>
                    <a:pt x="348" y="91"/>
                  </a:lnTo>
                  <a:lnTo>
                    <a:pt x="361" y="83"/>
                  </a:lnTo>
                  <a:lnTo>
                    <a:pt x="371" y="70"/>
                  </a:lnTo>
                  <a:lnTo>
                    <a:pt x="375" y="50"/>
                  </a:lnTo>
                  <a:lnTo>
                    <a:pt x="368" y="26"/>
                  </a:lnTo>
                  <a:lnTo>
                    <a:pt x="350" y="10"/>
                  </a:lnTo>
                  <a:lnTo>
                    <a:pt x="327" y="2"/>
                  </a:lnTo>
                  <a:lnTo>
                    <a:pt x="306" y="0"/>
                  </a:lnTo>
                  <a:lnTo>
                    <a:pt x="276" y="7"/>
                  </a:lnTo>
                  <a:lnTo>
                    <a:pt x="253" y="22"/>
                  </a:lnTo>
                  <a:lnTo>
                    <a:pt x="236" y="41"/>
                  </a:lnTo>
                  <a:lnTo>
                    <a:pt x="226" y="58"/>
                  </a:lnTo>
                  <a:lnTo>
                    <a:pt x="209" y="28"/>
                  </a:lnTo>
                  <a:lnTo>
                    <a:pt x="187" y="10"/>
                  </a:lnTo>
                  <a:lnTo>
                    <a:pt x="164" y="2"/>
                  </a:lnTo>
                  <a:lnTo>
                    <a:pt x="145" y="0"/>
                  </a:lnTo>
                  <a:lnTo>
                    <a:pt x="93" y="16"/>
                  </a:lnTo>
                  <a:lnTo>
                    <a:pt x="55" y="51"/>
                  </a:lnTo>
                  <a:lnTo>
                    <a:pt x="32" y="90"/>
                  </a:lnTo>
                  <a:lnTo>
                    <a:pt x="24" y="116"/>
                  </a:lnTo>
                  <a:lnTo>
                    <a:pt x="28" y="123"/>
                  </a:lnTo>
                  <a:lnTo>
                    <a:pt x="33" y="124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53" y="88"/>
                  </a:lnTo>
                  <a:lnTo>
                    <a:pt x="66" y="66"/>
                  </a:lnTo>
                  <a:lnTo>
                    <a:pt x="79" y="49"/>
                  </a:lnTo>
                  <a:lnTo>
                    <a:pt x="93" y="36"/>
                  </a:lnTo>
                  <a:lnTo>
                    <a:pt x="107" y="27"/>
                  </a:lnTo>
                  <a:lnTo>
                    <a:pt x="121" y="21"/>
                  </a:lnTo>
                  <a:lnTo>
                    <a:pt x="133" y="18"/>
                  </a:lnTo>
                  <a:lnTo>
                    <a:pt x="143" y="17"/>
                  </a:lnTo>
                  <a:lnTo>
                    <a:pt x="156" y="19"/>
                  </a:lnTo>
                  <a:lnTo>
                    <a:pt x="169" y="26"/>
                  </a:lnTo>
                  <a:lnTo>
                    <a:pt x="180" y="41"/>
                  </a:lnTo>
                  <a:lnTo>
                    <a:pt x="184" y="67"/>
                  </a:lnTo>
                  <a:lnTo>
                    <a:pt x="182" y="91"/>
                  </a:lnTo>
                  <a:lnTo>
                    <a:pt x="174" y="126"/>
                  </a:lnTo>
                  <a:lnTo>
                    <a:pt x="162" y="177"/>
                  </a:lnTo>
                  <a:lnTo>
                    <a:pt x="143" y="247"/>
                  </a:lnTo>
                  <a:lnTo>
                    <a:pt x="132" y="279"/>
                  </a:lnTo>
                  <a:lnTo>
                    <a:pt x="116" y="304"/>
                  </a:lnTo>
                  <a:lnTo>
                    <a:pt x="95" y="320"/>
                  </a:lnTo>
                  <a:lnTo>
                    <a:pt x="72" y="325"/>
                  </a:lnTo>
                  <a:lnTo>
                    <a:pt x="66" y="325"/>
                  </a:lnTo>
                  <a:lnTo>
                    <a:pt x="57" y="324"/>
                  </a:lnTo>
                  <a:lnTo>
                    <a:pt x="46" y="321"/>
                  </a:lnTo>
                  <a:lnTo>
                    <a:pt x="34" y="316"/>
                  </a:lnTo>
                  <a:lnTo>
                    <a:pt x="48" y="311"/>
                  </a:lnTo>
                  <a:lnTo>
                    <a:pt x="59" y="302"/>
                  </a:lnTo>
                  <a:lnTo>
                    <a:pt x="67" y="290"/>
                  </a:lnTo>
                  <a:lnTo>
                    <a:pt x="70" y="275"/>
                  </a:lnTo>
                  <a:lnTo>
                    <a:pt x="67" y="262"/>
                  </a:lnTo>
                  <a:lnTo>
                    <a:pt x="60" y="254"/>
                  </a:lnTo>
                  <a:lnTo>
                    <a:pt x="51" y="250"/>
                  </a:lnTo>
                  <a:lnTo>
                    <a:pt x="42" y="249"/>
                  </a:lnTo>
                  <a:lnTo>
                    <a:pt x="26" y="252"/>
                  </a:lnTo>
                  <a:lnTo>
                    <a:pt x="13" y="261"/>
                  </a:lnTo>
                  <a:lnTo>
                    <a:pt x="4" y="275"/>
                  </a:lnTo>
                  <a:lnTo>
                    <a:pt x="0" y="292"/>
                  </a:lnTo>
                  <a:lnTo>
                    <a:pt x="7" y="315"/>
                  </a:lnTo>
                  <a:lnTo>
                    <a:pt x="23" y="330"/>
                  </a:lnTo>
                  <a:lnTo>
                    <a:pt x="46" y="339"/>
                  </a:lnTo>
                  <a:lnTo>
                    <a:pt x="71" y="342"/>
                  </a:lnTo>
                  <a:lnTo>
                    <a:pt x="89" y="340"/>
                  </a:lnTo>
                  <a:lnTo>
                    <a:pt x="104" y="334"/>
                  </a:lnTo>
                  <a:lnTo>
                    <a:pt x="117" y="325"/>
                  </a:lnTo>
                  <a:lnTo>
                    <a:pt x="129" y="315"/>
                  </a:lnTo>
                  <a:lnTo>
                    <a:pt x="137" y="305"/>
                  </a:lnTo>
                  <a:lnTo>
                    <a:pt x="144" y="295"/>
                  </a:lnTo>
                  <a:lnTo>
                    <a:pt x="148" y="288"/>
                  </a:lnTo>
                  <a:lnTo>
                    <a:pt x="150" y="285"/>
                  </a:lnTo>
                  <a:lnTo>
                    <a:pt x="160" y="305"/>
                  </a:lnTo>
                  <a:lnTo>
                    <a:pt x="177" y="324"/>
                  </a:lnTo>
                  <a:lnTo>
                    <a:pt x="201" y="337"/>
                  </a:lnTo>
                  <a:lnTo>
                    <a:pt x="232" y="342"/>
                  </a:lnTo>
                  <a:lnTo>
                    <a:pt x="283" y="326"/>
                  </a:lnTo>
                  <a:lnTo>
                    <a:pt x="321" y="291"/>
                  </a:lnTo>
                  <a:lnTo>
                    <a:pt x="344" y="252"/>
                  </a:lnTo>
                  <a:lnTo>
                    <a:pt x="352" y="226"/>
                  </a:lnTo>
                  <a:lnTo>
                    <a:pt x="348" y="219"/>
                  </a:lnTo>
                  <a:lnTo>
                    <a:pt x="343" y="218"/>
                  </a:lnTo>
                  <a:lnTo>
                    <a:pt x="336" y="220"/>
                  </a:lnTo>
                  <a:lnTo>
                    <a:pt x="333" y="227"/>
                  </a:lnTo>
                  <a:lnTo>
                    <a:pt x="323" y="254"/>
                  </a:lnTo>
                  <a:lnTo>
                    <a:pt x="311" y="276"/>
                  </a:lnTo>
                  <a:lnTo>
                    <a:pt x="297" y="293"/>
                  </a:lnTo>
                  <a:lnTo>
                    <a:pt x="283" y="306"/>
                  </a:lnTo>
                  <a:lnTo>
                    <a:pt x="269" y="315"/>
                  </a:lnTo>
                  <a:lnTo>
                    <a:pt x="255" y="321"/>
                  </a:lnTo>
                  <a:lnTo>
                    <a:pt x="243" y="324"/>
                  </a:lnTo>
                  <a:lnTo>
                    <a:pt x="233" y="325"/>
                  </a:lnTo>
                  <a:lnTo>
                    <a:pt x="214" y="321"/>
                  </a:lnTo>
                  <a:lnTo>
                    <a:pt x="201" y="310"/>
                  </a:lnTo>
                  <a:lnTo>
                    <a:pt x="194" y="294"/>
                  </a:lnTo>
                  <a:lnTo>
                    <a:pt x="192" y="276"/>
                  </a:lnTo>
                  <a:lnTo>
                    <a:pt x="192" y="263"/>
                  </a:lnTo>
                  <a:lnTo>
                    <a:pt x="195" y="249"/>
                  </a:lnTo>
                  <a:lnTo>
                    <a:pt x="199" y="231"/>
                  </a:lnTo>
                  <a:lnTo>
                    <a:pt x="205" y="209"/>
                  </a:lnTo>
                  <a:lnTo>
                    <a:pt x="23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461" y="2424"/>
              <a:ext cx="259" cy="372"/>
            </a:xfrm>
            <a:custGeom>
              <a:avLst/>
              <a:gdLst>
                <a:gd name="T0" fmla="*/ 126 w 259"/>
                <a:gd name="T1" fmla="*/ 12 h 372"/>
                <a:gd name="T2" fmla="*/ 126 w 259"/>
                <a:gd name="T3" fmla="*/ 3 h 372"/>
                <a:gd name="T4" fmla="*/ 106 w 259"/>
                <a:gd name="T5" fmla="*/ 1 h 372"/>
                <a:gd name="T6" fmla="*/ 66 w 259"/>
                <a:gd name="T7" fmla="*/ 4 h 372"/>
                <a:gd name="T8" fmla="*/ 44 w 259"/>
                <a:gd name="T9" fmla="*/ 8 h 372"/>
                <a:gd name="T10" fmla="*/ 44 w 259"/>
                <a:gd name="T11" fmla="*/ 24 h 372"/>
                <a:gd name="T12" fmla="*/ 68 w 259"/>
                <a:gd name="T13" fmla="*/ 26 h 372"/>
                <a:gd name="T14" fmla="*/ 79 w 259"/>
                <a:gd name="T15" fmla="*/ 30 h 372"/>
                <a:gd name="T16" fmla="*/ 77 w 259"/>
                <a:gd name="T17" fmla="*/ 44 h 372"/>
                <a:gd name="T18" fmla="*/ 0 w 259"/>
                <a:gd name="T19" fmla="*/ 353 h 372"/>
                <a:gd name="T20" fmla="*/ 4 w 259"/>
                <a:gd name="T21" fmla="*/ 367 h 372"/>
                <a:gd name="T22" fmla="*/ 34 w 259"/>
                <a:gd name="T23" fmla="*/ 365 h 372"/>
                <a:gd name="T24" fmla="*/ 43 w 259"/>
                <a:gd name="T25" fmla="*/ 345 h 372"/>
                <a:gd name="T26" fmla="*/ 50 w 259"/>
                <a:gd name="T27" fmla="*/ 318 h 372"/>
                <a:gd name="T28" fmla="*/ 59 w 259"/>
                <a:gd name="T29" fmla="*/ 283 h 372"/>
                <a:gd name="T30" fmla="*/ 66 w 259"/>
                <a:gd name="T31" fmla="*/ 254 h 372"/>
                <a:gd name="T32" fmla="*/ 94 w 259"/>
                <a:gd name="T33" fmla="*/ 252 h 372"/>
                <a:gd name="T34" fmla="*/ 130 w 259"/>
                <a:gd name="T35" fmla="*/ 273 h 372"/>
                <a:gd name="T36" fmla="*/ 134 w 259"/>
                <a:gd name="T37" fmla="*/ 301 h 372"/>
                <a:gd name="T38" fmla="*/ 132 w 259"/>
                <a:gd name="T39" fmla="*/ 318 h 372"/>
                <a:gd name="T40" fmla="*/ 151 w 259"/>
                <a:gd name="T41" fmla="*/ 359 h 372"/>
                <a:gd name="T42" fmla="*/ 188 w 259"/>
                <a:gd name="T43" fmla="*/ 372 h 372"/>
                <a:gd name="T44" fmla="*/ 220 w 259"/>
                <a:gd name="T45" fmla="*/ 359 h 372"/>
                <a:gd name="T46" fmla="*/ 241 w 259"/>
                <a:gd name="T47" fmla="*/ 332 h 372"/>
                <a:gd name="T48" fmla="*/ 252 w 259"/>
                <a:gd name="T49" fmla="*/ 304 h 372"/>
                <a:gd name="T50" fmla="*/ 255 w 259"/>
                <a:gd name="T51" fmla="*/ 291 h 372"/>
                <a:gd name="T52" fmla="*/ 247 w 259"/>
                <a:gd name="T53" fmla="*/ 284 h 372"/>
                <a:gd name="T54" fmla="*/ 236 w 259"/>
                <a:gd name="T55" fmla="*/ 297 h 372"/>
                <a:gd name="T56" fmla="*/ 220 w 259"/>
                <a:gd name="T57" fmla="*/ 336 h 372"/>
                <a:gd name="T58" fmla="*/ 190 w 259"/>
                <a:gd name="T59" fmla="*/ 357 h 372"/>
                <a:gd name="T60" fmla="*/ 175 w 259"/>
                <a:gd name="T61" fmla="*/ 349 h 372"/>
                <a:gd name="T62" fmla="*/ 171 w 259"/>
                <a:gd name="T63" fmla="*/ 330 h 372"/>
                <a:gd name="T64" fmla="*/ 174 w 259"/>
                <a:gd name="T65" fmla="*/ 306 h 372"/>
                <a:gd name="T66" fmla="*/ 177 w 259"/>
                <a:gd name="T67" fmla="*/ 290 h 372"/>
                <a:gd name="T68" fmla="*/ 167 w 259"/>
                <a:gd name="T69" fmla="*/ 261 h 372"/>
                <a:gd name="T70" fmla="*/ 143 w 259"/>
                <a:gd name="T71" fmla="*/ 245 h 372"/>
                <a:gd name="T72" fmla="*/ 114 w 259"/>
                <a:gd name="T73" fmla="*/ 236 h 372"/>
                <a:gd name="T74" fmla="*/ 92 w 259"/>
                <a:gd name="T75" fmla="*/ 233 h 372"/>
                <a:gd name="T76" fmla="*/ 116 w 259"/>
                <a:gd name="T77" fmla="*/ 215 h 372"/>
                <a:gd name="T78" fmla="*/ 135 w 259"/>
                <a:gd name="T79" fmla="*/ 199 h 372"/>
                <a:gd name="T80" fmla="*/ 176 w 259"/>
                <a:gd name="T81" fmla="*/ 164 h 372"/>
                <a:gd name="T82" fmla="*/ 218 w 259"/>
                <a:gd name="T83" fmla="*/ 149 h 372"/>
                <a:gd name="T84" fmla="*/ 236 w 259"/>
                <a:gd name="T85" fmla="*/ 156 h 372"/>
                <a:gd name="T86" fmla="*/ 213 w 259"/>
                <a:gd name="T87" fmla="*/ 169 h 372"/>
                <a:gd name="T88" fmla="*/ 208 w 259"/>
                <a:gd name="T89" fmla="*/ 185 h 372"/>
                <a:gd name="T90" fmla="*/ 229 w 259"/>
                <a:gd name="T91" fmla="*/ 205 h 372"/>
                <a:gd name="T92" fmla="*/ 250 w 259"/>
                <a:gd name="T93" fmla="*/ 196 h 372"/>
                <a:gd name="T94" fmla="*/ 259 w 259"/>
                <a:gd name="T95" fmla="*/ 171 h 372"/>
                <a:gd name="T96" fmla="*/ 250 w 259"/>
                <a:gd name="T97" fmla="*/ 146 h 372"/>
                <a:gd name="T98" fmla="*/ 219 w 259"/>
                <a:gd name="T99" fmla="*/ 134 h 372"/>
                <a:gd name="T100" fmla="*/ 175 w 259"/>
                <a:gd name="T101" fmla="*/ 148 h 372"/>
                <a:gd name="T102" fmla="*/ 134 w 259"/>
                <a:gd name="T103" fmla="*/ 180 h 372"/>
                <a:gd name="T104" fmla="*/ 73 w 259"/>
                <a:gd name="T105" fmla="*/ 22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372">
                  <a:moveTo>
                    <a:pt x="125" y="16"/>
                  </a:moveTo>
                  <a:lnTo>
                    <a:pt x="126" y="12"/>
                  </a:lnTo>
                  <a:lnTo>
                    <a:pt x="128" y="8"/>
                  </a:lnTo>
                  <a:lnTo>
                    <a:pt x="126" y="3"/>
                  </a:lnTo>
                  <a:lnTo>
                    <a:pt x="119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66" y="4"/>
                  </a:lnTo>
                  <a:lnTo>
                    <a:pt x="51" y="5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44" y="24"/>
                  </a:lnTo>
                  <a:lnTo>
                    <a:pt x="54" y="25"/>
                  </a:lnTo>
                  <a:lnTo>
                    <a:pt x="68" y="26"/>
                  </a:lnTo>
                  <a:lnTo>
                    <a:pt x="76" y="27"/>
                  </a:lnTo>
                  <a:lnTo>
                    <a:pt x="79" y="30"/>
                  </a:lnTo>
                  <a:lnTo>
                    <a:pt x="79" y="33"/>
                  </a:lnTo>
                  <a:lnTo>
                    <a:pt x="77" y="44"/>
                  </a:lnTo>
                  <a:lnTo>
                    <a:pt x="2" y="344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18" y="372"/>
                  </a:lnTo>
                  <a:lnTo>
                    <a:pt x="34" y="365"/>
                  </a:lnTo>
                  <a:lnTo>
                    <a:pt x="42" y="350"/>
                  </a:lnTo>
                  <a:lnTo>
                    <a:pt x="43" y="345"/>
                  </a:lnTo>
                  <a:lnTo>
                    <a:pt x="46" y="334"/>
                  </a:lnTo>
                  <a:lnTo>
                    <a:pt x="50" y="318"/>
                  </a:lnTo>
                  <a:lnTo>
                    <a:pt x="55" y="301"/>
                  </a:lnTo>
                  <a:lnTo>
                    <a:pt x="59" y="283"/>
                  </a:lnTo>
                  <a:lnTo>
                    <a:pt x="63" y="266"/>
                  </a:lnTo>
                  <a:lnTo>
                    <a:pt x="66" y="254"/>
                  </a:lnTo>
                  <a:lnTo>
                    <a:pt x="68" y="248"/>
                  </a:lnTo>
                  <a:lnTo>
                    <a:pt x="94" y="252"/>
                  </a:lnTo>
                  <a:lnTo>
                    <a:pt x="116" y="260"/>
                  </a:lnTo>
                  <a:lnTo>
                    <a:pt x="130" y="273"/>
                  </a:lnTo>
                  <a:lnTo>
                    <a:pt x="135" y="291"/>
                  </a:lnTo>
                  <a:lnTo>
                    <a:pt x="134" y="301"/>
                  </a:lnTo>
                  <a:lnTo>
                    <a:pt x="133" y="310"/>
                  </a:lnTo>
                  <a:lnTo>
                    <a:pt x="132" y="318"/>
                  </a:lnTo>
                  <a:lnTo>
                    <a:pt x="137" y="342"/>
                  </a:lnTo>
                  <a:lnTo>
                    <a:pt x="151" y="359"/>
                  </a:lnTo>
                  <a:lnTo>
                    <a:pt x="169" y="369"/>
                  </a:lnTo>
                  <a:lnTo>
                    <a:pt x="188" y="372"/>
                  </a:lnTo>
                  <a:lnTo>
                    <a:pt x="206" y="369"/>
                  </a:lnTo>
                  <a:lnTo>
                    <a:pt x="220" y="359"/>
                  </a:lnTo>
                  <a:lnTo>
                    <a:pt x="232" y="347"/>
                  </a:lnTo>
                  <a:lnTo>
                    <a:pt x="241" y="332"/>
                  </a:lnTo>
                  <a:lnTo>
                    <a:pt x="248" y="317"/>
                  </a:lnTo>
                  <a:lnTo>
                    <a:pt x="252" y="304"/>
                  </a:lnTo>
                  <a:lnTo>
                    <a:pt x="254" y="295"/>
                  </a:lnTo>
                  <a:lnTo>
                    <a:pt x="255" y="291"/>
                  </a:lnTo>
                  <a:lnTo>
                    <a:pt x="251" y="285"/>
                  </a:lnTo>
                  <a:lnTo>
                    <a:pt x="247" y="284"/>
                  </a:lnTo>
                  <a:lnTo>
                    <a:pt x="240" y="287"/>
                  </a:lnTo>
                  <a:lnTo>
                    <a:pt x="236" y="297"/>
                  </a:lnTo>
                  <a:lnTo>
                    <a:pt x="230" y="316"/>
                  </a:lnTo>
                  <a:lnTo>
                    <a:pt x="220" y="336"/>
                  </a:lnTo>
                  <a:lnTo>
                    <a:pt x="207" y="351"/>
                  </a:lnTo>
                  <a:lnTo>
                    <a:pt x="190" y="357"/>
                  </a:lnTo>
                  <a:lnTo>
                    <a:pt x="181" y="355"/>
                  </a:lnTo>
                  <a:lnTo>
                    <a:pt x="175" y="349"/>
                  </a:lnTo>
                  <a:lnTo>
                    <a:pt x="172" y="340"/>
                  </a:lnTo>
                  <a:lnTo>
                    <a:pt x="171" y="330"/>
                  </a:lnTo>
                  <a:lnTo>
                    <a:pt x="172" y="320"/>
                  </a:lnTo>
                  <a:lnTo>
                    <a:pt x="174" y="306"/>
                  </a:lnTo>
                  <a:lnTo>
                    <a:pt x="176" y="299"/>
                  </a:lnTo>
                  <a:lnTo>
                    <a:pt x="177" y="290"/>
                  </a:lnTo>
                  <a:lnTo>
                    <a:pt x="174" y="274"/>
                  </a:lnTo>
                  <a:lnTo>
                    <a:pt x="167" y="261"/>
                  </a:lnTo>
                  <a:lnTo>
                    <a:pt x="156" y="252"/>
                  </a:lnTo>
                  <a:lnTo>
                    <a:pt x="143" y="245"/>
                  </a:lnTo>
                  <a:lnTo>
                    <a:pt x="128" y="240"/>
                  </a:lnTo>
                  <a:lnTo>
                    <a:pt x="114" y="236"/>
                  </a:lnTo>
                  <a:lnTo>
                    <a:pt x="102" y="235"/>
                  </a:lnTo>
                  <a:lnTo>
                    <a:pt x="92" y="233"/>
                  </a:lnTo>
                  <a:lnTo>
                    <a:pt x="104" y="225"/>
                  </a:lnTo>
                  <a:lnTo>
                    <a:pt x="116" y="215"/>
                  </a:lnTo>
                  <a:lnTo>
                    <a:pt x="127" y="206"/>
                  </a:lnTo>
                  <a:lnTo>
                    <a:pt x="135" y="199"/>
                  </a:lnTo>
                  <a:lnTo>
                    <a:pt x="156" y="180"/>
                  </a:lnTo>
                  <a:lnTo>
                    <a:pt x="176" y="164"/>
                  </a:lnTo>
                  <a:lnTo>
                    <a:pt x="197" y="153"/>
                  </a:lnTo>
                  <a:lnTo>
                    <a:pt x="218" y="149"/>
                  </a:lnTo>
                  <a:lnTo>
                    <a:pt x="228" y="150"/>
                  </a:lnTo>
                  <a:lnTo>
                    <a:pt x="236" y="156"/>
                  </a:lnTo>
                  <a:lnTo>
                    <a:pt x="222" y="161"/>
                  </a:lnTo>
                  <a:lnTo>
                    <a:pt x="213" y="169"/>
                  </a:lnTo>
                  <a:lnTo>
                    <a:pt x="209" y="178"/>
                  </a:lnTo>
                  <a:lnTo>
                    <a:pt x="208" y="185"/>
                  </a:lnTo>
                  <a:lnTo>
                    <a:pt x="214" y="199"/>
                  </a:lnTo>
                  <a:lnTo>
                    <a:pt x="229" y="205"/>
                  </a:lnTo>
                  <a:lnTo>
                    <a:pt x="240" y="202"/>
                  </a:lnTo>
                  <a:lnTo>
                    <a:pt x="250" y="196"/>
                  </a:lnTo>
                  <a:lnTo>
                    <a:pt x="257" y="185"/>
                  </a:lnTo>
                  <a:lnTo>
                    <a:pt x="259" y="171"/>
                  </a:lnTo>
                  <a:lnTo>
                    <a:pt x="257" y="158"/>
                  </a:lnTo>
                  <a:lnTo>
                    <a:pt x="250" y="146"/>
                  </a:lnTo>
                  <a:lnTo>
                    <a:pt x="237" y="137"/>
                  </a:lnTo>
                  <a:lnTo>
                    <a:pt x="219" y="134"/>
                  </a:lnTo>
                  <a:lnTo>
                    <a:pt x="197" y="138"/>
                  </a:lnTo>
                  <a:lnTo>
                    <a:pt x="175" y="148"/>
                  </a:lnTo>
                  <a:lnTo>
                    <a:pt x="155" y="162"/>
                  </a:lnTo>
                  <a:lnTo>
                    <a:pt x="134" y="180"/>
                  </a:lnTo>
                  <a:lnTo>
                    <a:pt x="104" y="208"/>
                  </a:lnTo>
                  <a:lnTo>
                    <a:pt x="73" y="227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1065" y="2270"/>
              <a:ext cx="376" cy="438"/>
            </a:xfrm>
            <a:custGeom>
              <a:avLst/>
              <a:gdLst>
                <a:gd name="T0" fmla="*/ 350 w 376"/>
                <a:gd name="T1" fmla="*/ 234 h 438"/>
                <a:gd name="T2" fmla="*/ 359 w 376"/>
                <a:gd name="T3" fmla="*/ 234 h 438"/>
                <a:gd name="T4" fmla="*/ 368 w 376"/>
                <a:gd name="T5" fmla="*/ 232 h 438"/>
                <a:gd name="T6" fmla="*/ 374 w 376"/>
                <a:gd name="T7" fmla="*/ 228 h 438"/>
                <a:gd name="T8" fmla="*/ 376 w 376"/>
                <a:gd name="T9" fmla="*/ 219 h 438"/>
                <a:gd name="T10" fmla="*/ 374 w 376"/>
                <a:gd name="T11" fmla="*/ 210 h 438"/>
                <a:gd name="T12" fmla="*/ 368 w 376"/>
                <a:gd name="T13" fmla="*/ 206 h 438"/>
                <a:gd name="T14" fmla="*/ 359 w 376"/>
                <a:gd name="T15" fmla="*/ 204 h 438"/>
                <a:gd name="T16" fmla="*/ 350 w 376"/>
                <a:gd name="T17" fmla="*/ 204 h 438"/>
                <a:gd name="T18" fmla="*/ 31 w 376"/>
                <a:gd name="T19" fmla="*/ 204 h 438"/>
                <a:gd name="T20" fmla="*/ 51 w 376"/>
                <a:gd name="T21" fmla="*/ 134 h 438"/>
                <a:gd name="T22" fmla="*/ 95 w 376"/>
                <a:gd name="T23" fmla="*/ 79 h 438"/>
                <a:gd name="T24" fmla="*/ 157 w 376"/>
                <a:gd name="T25" fmla="*/ 43 h 438"/>
                <a:gd name="T26" fmla="*/ 232 w 376"/>
                <a:gd name="T27" fmla="*/ 31 h 438"/>
                <a:gd name="T28" fmla="*/ 350 w 376"/>
                <a:gd name="T29" fmla="*/ 31 h 438"/>
                <a:gd name="T30" fmla="*/ 359 w 376"/>
                <a:gd name="T31" fmla="*/ 30 h 438"/>
                <a:gd name="T32" fmla="*/ 368 w 376"/>
                <a:gd name="T33" fmla="*/ 28 h 438"/>
                <a:gd name="T34" fmla="*/ 374 w 376"/>
                <a:gd name="T35" fmla="*/ 24 h 438"/>
                <a:gd name="T36" fmla="*/ 376 w 376"/>
                <a:gd name="T37" fmla="*/ 16 h 438"/>
                <a:gd name="T38" fmla="*/ 374 w 376"/>
                <a:gd name="T39" fmla="*/ 6 h 438"/>
                <a:gd name="T40" fmla="*/ 368 w 376"/>
                <a:gd name="T41" fmla="*/ 2 h 438"/>
                <a:gd name="T42" fmla="*/ 359 w 376"/>
                <a:gd name="T43" fmla="*/ 0 h 438"/>
                <a:gd name="T44" fmla="*/ 350 w 376"/>
                <a:gd name="T45" fmla="*/ 0 h 438"/>
                <a:gd name="T46" fmla="*/ 231 w 376"/>
                <a:gd name="T47" fmla="*/ 0 h 438"/>
                <a:gd name="T48" fmla="*/ 184 w 376"/>
                <a:gd name="T49" fmla="*/ 5 h 438"/>
                <a:gd name="T50" fmla="*/ 140 w 376"/>
                <a:gd name="T51" fmla="*/ 17 h 438"/>
                <a:gd name="T52" fmla="*/ 101 w 376"/>
                <a:gd name="T53" fmla="*/ 38 h 438"/>
                <a:gd name="T54" fmla="*/ 67 w 376"/>
                <a:gd name="T55" fmla="*/ 65 h 438"/>
                <a:gd name="T56" fmla="*/ 39 w 376"/>
                <a:gd name="T57" fmla="*/ 97 h 438"/>
                <a:gd name="T58" fmla="*/ 18 w 376"/>
                <a:gd name="T59" fmla="*/ 134 h 438"/>
                <a:gd name="T60" fmla="*/ 4 w 376"/>
                <a:gd name="T61" fmla="*/ 175 h 438"/>
                <a:gd name="T62" fmla="*/ 0 w 376"/>
                <a:gd name="T63" fmla="*/ 219 h 438"/>
                <a:gd name="T64" fmla="*/ 4 w 376"/>
                <a:gd name="T65" fmla="*/ 263 h 438"/>
                <a:gd name="T66" fmla="*/ 18 w 376"/>
                <a:gd name="T67" fmla="*/ 304 h 438"/>
                <a:gd name="T68" fmla="*/ 39 w 376"/>
                <a:gd name="T69" fmla="*/ 341 h 438"/>
                <a:gd name="T70" fmla="*/ 67 w 376"/>
                <a:gd name="T71" fmla="*/ 374 h 438"/>
                <a:gd name="T72" fmla="*/ 101 w 376"/>
                <a:gd name="T73" fmla="*/ 400 h 438"/>
                <a:gd name="T74" fmla="*/ 140 w 376"/>
                <a:gd name="T75" fmla="*/ 421 h 438"/>
                <a:gd name="T76" fmla="*/ 184 w 376"/>
                <a:gd name="T77" fmla="*/ 433 h 438"/>
                <a:gd name="T78" fmla="*/ 231 w 376"/>
                <a:gd name="T79" fmla="*/ 438 h 438"/>
                <a:gd name="T80" fmla="*/ 350 w 376"/>
                <a:gd name="T81" fmla="*/ 438 h 438"/>
                <a:gd name="T82" fmla="*/ 359 w 376"/>
                <a:gd name="T83" fmla="*/ 438 h 438"/>
                <a:gd name="T84" fmla="*/ 368 w 376"/>
                <a:gd name="T85" fmla="*/ 436 h 438"/>
                <a:gd name="T86" fmla="*/ 374 w 376"/>
                <a:gd name="T87" fmla="*/ 431 h 438"/>
                <a:gd name="T88" fmla="*/ 376 w 376"/>
                <a:gd name="T89" fmla="*/ 423 h 438"/>
                <a:gd name="T90" fmla="*/ 374 w 376"/>
                <a:gd name="T91" fmla="*/ 414 h 438"/>
                <a:gd name="T92" fmla="*/ 368 w 376"/>
                <a:gd name="T93" fmla="*/ 409 h 438"/>
                <a:gd name="T94" fmla="*/ 359 w 376"/>
                <a:gd name="T95" fmla="*/ 408 h 438"/>
                <a:gd name="T96" fmla="*/ 350 w 376"/>
                <a:gd name="T97" fmla="*/ 408 h 438"/>
                <a:gd name="T98" fmla="*/ 232 w 376"/>
                <a:gd name="T99" fmla="*/ 408 h 438"/>
                <a:gd name="T100" fmla="*/ 157 w 376"/>
                <a:gd name="T101" fmla="*/ 395 h 438"/>
                <a:gd name="T102" fmla="*/ 95 w 376"/>
                <a:gd name="T103" fmla="*/ 359 h 438"/>
                <a:gd name="T104" fmla="*/ 51 w 376"/>
                <a:gd name="T105" fmla="*/ 304 h 438"/>
                <a:gd name="T106" fmla="*/ 31 w 376"/>
                <a:gd name="T107" fmla="*/ 234 h 438"/>
                <a:gd name="T108" fmla="*/ 350 w 376"/>
                <a:gd name="T109" fmla="*/ 23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6" h="438">
                  <a:moveTo>
                    <a:pt x="350" y="234"/>
                  </a:moveTo>
                  <a:lnTo>
                    <a:pt x="359" y="234"/>
                  </a:lnTo>
                  <a:lnTo>
                    <a:pt x="368" y="232"/>
                  </a:lnTo>
                  <a:lnTo>
                    <a:pt x="374" y="228"/>
                  </a:lnTo>
                  <a:lnTo>
                    <a:pt x="376" y="219"/>
                  </a:lnTo>
                  <a:lnTo>
                    <a:pt x="374" y="210"/>
                  </a:lnTo>
                  <a:lnTo>
                    <a:pt x="368" y="206"/>
                  </a:lnTo>
                  <a:lnTo>
                    <a:pt x="359" y="204"/>
                  </a:lnTo>
                  <a:lnTo>
                    <a:pt x="350" y="204"/>
                  </a:lnTo>
                  <a:lnTo>
                    <a:pt x="31" y="204"/>
                  </a:lnTo>
                  <a:lnTo>
                    <a:pt x="51" y="134"/>
                  </a:lnTo>
                  <a:lnTo>
                    <a:pt x="95" y="79"/>
                  </a:lnTo>
                  <a:lnTo>
                    <a:pt x="157" y="43"/>
                  </a:lnTo>
                  <a:lnTo>
                    <a:pt x="232" y="31"/>
                  </a:lnTo>
                  <a:lnTo>
                    <a:pt x="350" y="31"/>
                  </a:lnTo>
                  <a:lnTo>
                    <a:pt x="359" y="30"/>
                  </a:lnTo>
                  <a:lnTo>
                    <a:pt x="368" y="28"/>
                  </a:lnTo>
                  <a:lnTo>
                    <a:pt x="374" y="24"/>
                  </a:lnTo>
                  <a:lnTo>
                    <a:pt x="376" y="16"/>
                  </a:lnTo>
                  <a:lnTo>
                    <a:pt x="374" y="6"/>
                  </a:lnTo>
                  <a:lnTo>
                    <a:pt x="368" y="2"/>
                  </a:lnTo>
                  <a:lnTo>
                    <a:pt x="359" y="0"/>
                  </a:lnTo>
                  <a:lnTo>
                    <a:pt x="350" y="0"/>
                  </a:lnTo>
                  <a:lnTo>
                    <a:pt x="231" y="0"/>
                  </a:lnTo>
                  <a:lnTo>
                    <a:pt x="184" y="5"/>
                  </a:lnTo>
                  <a:lnTo>
                    <a:pt x="140" y="17"/>
                  </a:lnTo>
                  <a:lnTo>
                    <a:pt x="101" y="38"/>
                  </a:lnTo>
                  <a:lnTo>
                    <a:pt x="67" y="65"/>
                  </a:lnTo>
                  <a:lnTo>
                    <a:pt x="39" y="97"/>
                  </a:lnTo>
                  <a:lnTo>
                    <a:pt x="18" y="134"/>
                  </a:lnTo>
                  <a:lnTo>
                    <a:pt x="4" y="175"/>
                  </a:lnTo>
                  <a:lnTo>
                    <a:pt x="0" y="219"/>
                  </a:lnTo>
                  <a:lnTo>
                    <a:pt x="4" y="263"/>
                  </a:lnTo>
                  <a:lnTo>
                    <a:pt x="18" y="304"/>
                  </a:lnTo>
                  <a:lnTo>
                    <a:pt x="39" y="341"/>
                  </a:lnTo>
                  <a:lnTo>
                    <a:pt x="67" y="374"/>
                  </a:lnTo>
                  <a:lnTo>
                    <a:pt x="101" y="400"/>
                  </a:lnTo>
                  <a:lnTo>
                    <a:pt x="140" y="421"/>
                  </a:lnTo>
                  <a:lnTo>
                    <a:pt x="184" y="433"/>
                  </a:lnTo>
                  <a:lnTo>
                    <a:pt x="231" y="438"/>
                  </a:lnTo>
                  <a:lnTo>
                    <a:pt x="350" y="438"/>
                  </a:lnTo>
                  <a:lnTo>
                    <a:pt x="359" y="438"/>
                  </a:lnTo>
                  <a:lnTo>
                    <a:pt x="368" y="436"/>
                  </a:lnTo>
                  <a:lnTo>
                    <a:pt x="374" y="431"/>
                  </a:lnTo>
                  <a:lnTo>
                    <a:pt x="376" y="423"/>
                  </a:lnTo>
                  <a:lnTo>
                    <a:pt x="374" y="414"/>
                  </a:lnTo>
                  <a:lnTo>
                    <a:pt x="368" y="409"/>
                  </a:lnTo>
                  <a:lnTo>
                    <a:pt x="359" y="408"/>
                  </a:lnTo>
                  <a:lnTo>
                    <a:pt x="350" y="408"/>
                  </a:lnTo>
                  <a:lnTo>
                    <a:pt x="232" y="408"/>
                  </a:lnTo>
                  <a:lnTo>
                    <a:pt x="157" y="395"/>
                  </a:lnTo>
                  <a:lnTo>
                    <a:pt x="95" y="359"/>
                  </a:lnTo>
                  <a:lnTo>
                    <a:pt x="51" y="304"/>
                  </a:lnTo>
                  <a:lnTo>
                    <a:pt x="31" y="234"/>
                  </a:lnTo>
                  <a:lnTo>
                    <a:pt x="350" y="2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ChangeAspect="1"/>
            </p:cNvSpPr>
            <p:nvPr/>
          </p:nvSpPr>
          <p:spPr bwMode="auto">
            <a:xfrm>
              <a:off x="1768" y="2112"/>
              <a:ext cx="268" cy="754"/>
            </a:xfrm>
            <a:custGeom>
              <a:avLst/>
              <a:gdLst>
                <a:gd name="T0" fmla="*/ 160 w 268"/>
                <a:gd name="T1" fmla="*/ 88 h 754"/>
                <a:gd name="T2" fmla="*/ 170 w 268"/>
                <a:gd name="T3" fmla="*/ 62 h 754"/>
                <a:gd name="T4" fmla="*/ 192 w 268"/>
                <a:gd name="T5" fmla="*/ 37 h 754"/>
                <a:gd name="T6" fmla="*/ 233 w 268"/>
                <a:gd name="T7" fmla="*/ 21 h 754"/>
                <a:gd name="T8" fmla="*/ 266 w 268"/>
                <a:gd name="T9" fmla="*/ 14 h 754"/>
                <a:gd name="T10" fmla="*/ 264 w 268"/>
                <a:gd name="T11" fmla="*/ 1 h 754"/>
                <a:gd name="T12" fmla="*/ 199 w 268"/>
                <a:gd name="T13" fmla="*/ 7 h 754"/>
                <a:gd name="T14" fmla="*/ 121 w 268"/>
                <a:gd name="T15" fmla="*/ 56 h 754"/>
                <a:gd name="T16" fmla="*/ 109 w 268"/>
                <a:gd name="T17" fmla="*/ 266 h 754"/>
                <a:gd name="T18" fmla="*/ 105 w 268"/>
                <a:gd name="T19" fmla="*/ 307 h 754"/>
                <a:gd name="T20" fmla="*/ 79 w 268"/>
                <a:gd name="T21" fmla="*/ 345 h 754"/>
                <a:gd name="T22" fmla="*/ 39 w 268"/>
                <a:gd name="T23" fmla="*/ 365 h 754"/>
                <a:gd name="T24" fmla="*/ 7 w 268"/>
                <a:gd name="T25" fmla="*/ 369 h 754"/>
                <a:gd name="T26" fmla="*/ 0 w 268"/>
                <a:gd name="T27" fmla="*/ 377 h 754"/>
                <a:gd name="T28" fmla="*/ 12 w 268"/>
                <a:gd name="T29" fmla="*/ 385 h 754"/>
                <a:gd name="T30" fmla="*/ 75 w 268"/>
                <a:gd name="T31" fmla="*/ 406 h 754"/>
                <a:gd name="T32" fmla="*/ 106 w 268"/>
                <a:gd name="T33" fmla="*/ 452 h 754"/>
                <a:gd name="T34" fmla="*/ 108 w 268"/>
                <a:gd name="T35" fmla="*/ 464 h 754"/>
                <a:gd name="T36" fmla="*/ 109 w 268"/>
                <a:gd name="T37" fmla="*/ 490 h 754"/>
                <a:gd name="T38" fmla="*/ 109 w 268"/>
                <a:gd name="T39" fmla="*/ 661 h 754"/>
                <a:gd name="T40" fmla="*/ 124 w 268"/>
                <a:gd name="T41" fmla="*/ 702 h 754"/>
                <a:gd name="T42" fmla="*/ 170 w 268"/>
                <a:gd name="T43" fmla="*/ 738 h 754"/>
                <a:gd name="T44" fmla="*/ 228 w 268"/>
                <a:gd name="T45" fmla="*/ 753 h 754"/>
                <a:gd name="T46" fmla="*/ 264 w 268"/>
                <a:gd name="T47" fmla="*/ 753 h 754"/>
                <a:gd name="T48" fmla="*/ 264 w 268"/>
                <a:gd name="T49" fmla="*/ 739 h 754"/>
                <a:gd name="T50" fmla="*/ 222 w 268"/>
                <a:gd name="T51" fmla="*/ 732 h 754"/>
                <a:gd name="T52" fmla="*/ 174 w 268"/>
                <a:gd name="T53" fmla="*/ 698 h 754"/>
                <a:gd name="T54" fmla="*/ 160 w 268"/>
                <a:gd name="T55" fmla="*/ 667 h 754"/>
                <a:gd name="T56" fmla="*/ 159 w 268"/>
                <a:gd name="T57" fmla="*/ 653 h 754"/>
                <a:gd name="T58" fmla="*/ 159 w 268"/>
                <a:gd name="T59" fmla="*/ 478 h 754"/>
                <a:gd name="T60" fmla="*/ 153 w 268"/>
                <a:gd name="T61" fmla="*/ 438 h 754"/>
                <a:gd name="T62" fmla="*/ 129 w 268"/>
                <a:gd name="T63" fmla="*/ 407 h 754"/>
                <a:gd name="T64" fmla="*/ 70 w 268"/>
                <a:gd name="T65" fmla="*/ 377 h 754"/>
                <a:gd name="T66" fmla="*/ 138 w 268"/>
                <a:gd name="T67" fmla="*/ 339 h 754"/>
                <a:gd name="T68" fmla="*/ 159 w 268"/>
                <a:gd name="T69" fmla="*/ 2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754">
                  <a:moveTo>
                    <a:pt x="159" y="100"/>
                  </a:moveTo>
                  <a:lnTo>
                    <a:pt x="160" y="88"/>
                  </a:lnTo>
                  <a:lnTo>
                    <a:pt x="164" y="75"/>
                  </a:lnTo>
                  <a:lnTo>
                    <a:pt x="170" y="62"/>
                  </a:lnTo>
                  <a:lnTo>
                    <a:pt x="179" y="49"/>
                  </a:lnTo>
                  <a:lnTo>
                    <a:pt x="192" y="37"/>
                  </a:lnTo>
                  <a:lnTo>
                    <a:pt x="210" y="28"/>
                  </a:lnTo>
                  <a:lnTo>
                    <a:pt x="233" y="21"/>
                  </a:lnTo>
                  <a:lnTo>
                    <a:pt x="261" y="17"/>
                  </a:lnTo>
                  <a:lnTo>
                    <a:pt x="266" y="14"/>
                  </a:lnTo>
                  <a:lnTo>
                    <a:pt x="268" y="8"/>
                  </a:lnTo>
                  <a:lnTo>
                    <a:pt x="264" y="1"/>
                  </a:lnTo>
                  <a:lnTo>
                    <a:pt x="253" y="0"/>
                  </a:lnTo>
                  <a:lnTo>
                    <a:pt x="199" y="7"/>
                  </a:lnTo>
                  <a:lnTo>
                    <a:pt x="153" y="26"/>
                  </a:lnTo>
                  <a:lnTo>
                    <a:pt x="121" y="56"/>
                  </a:lnTo>
                  <a:lnTo>
                    <a:pt x="109" y="94"/>
                  </a:lnTo>
                  <a:lnTo>
                    <a:pt x="109" y="266"/>
                  </a:lnTo>
                  <a:lnTo>
                    <a:pt x="108" y="288"/>
                  </a:lnTo>
                  <a:lnTo>
                    <a:pt x="105" y="307"/>
                  </a:lnTo>
                  <a:lnTo>
                    <a:pt x="96" y="326"/>
                  </a:lnTo>
                  <a:lnTo>
                    <a:pt x="79" y="345"/>
                  </a:lnTo>
                  <a:lnTo>
                    <a:pt x="58" y="358"/>
                  </a:lnTo>
                  <a:lnTo>
                    <a:pt x="39" y="365"/>
                  </a:lnTo>
                  <a:lnTo>
                    <a:pt x="22" y="368"/>
                  </a:lnTo>
                  <a:lnTo>
                    <a:pt x="7" y="369"/>
                  </a:lnTo>
                  <a:lnTo>
                    <a:pt x="2" y="372"/>
                  </a:lnTo>
                  <a:lnTo>
                    <a:pt x="0" y="377"/>
                  </a:lnTo>
                  <a:lnTo>
                    <a:pt x="4" y="384"/>
                  </a:lnTo>
                  <a:lnTo>
                    <a:pt x="12" y="385"/>
                  </a:lnTo>
                  <a:lnTo>
                    <a:pt x="47" y="392"/>
                  </a:lnTo>
                  <a:lnTo>
                    <a:pt x="75" y="406"/>
                  </a:lnTo>
                  <a:lnTo>
                    <a:pt x="95" y="427"/>
                  </a:lnTo>
                  <a:lnTo>
                    <a:pt x="106" y="452"/>
                  </a:lnTo>
                  <a:lnTo>
                    <a:pt x="108" y="458"/>
                  </a:lnTo>
                  <a:lnTo>
                    <a:pt x="108" y="464"/>
                  </a:lnTo>
                  <a:lnTo>
                    <a:pt x="109" y="473"/>
                  </a:lnTo>
                  <a:lnTo>
                    <a:pt x="109" y="490"/>
                  </a:lnTo>
                  <a:lnTo>
                    <a:pt x="109" y="639"/>
                  </a:lnTo>
                  <a:lnTo>
                    <a:pt x="109" y="661"/>
                  </a:lnTo>
                  <a:lnTo>
                    <a:pt x="113" y="682"/>
                  </a:lnTo>
                  <a:lnTo>
                    <a:pt x="124" y="702"/>
                  </a:lnTo>
                  <a:lnTo>
                    <a:pt x="145" y="723"/>
                  </a:lnTo>
                  <a:lnTo>
                    <a:pt x="170" y="738"/>
                  </a:lnTo>
                  <a:lnTo>
                    <a:pt x="199" y="747"/>
                  </a:lnTo>
                  <a:lnTo>
                    <a:pt x="228" y="753"/>
                  </a:lnTo>
                  <a:lnTo>
                    <a:pt x="253" y="754"/>
                  </a:lnTo>
                  <a:lnTo>
                    <a:pt x="264" y="753"/>
                  </a:lnTo>
                  <a:lnTo>
                    <a:pt x="268" y="746"/>
                  </a:lnTo>
                  <a:lnTo>
                    <a:pt x="264" y="739"/>
                  </a:lnTo>
                  <a:lnTo>
                    <a:pt x="255" y="737"/>
                  </a:lnTo>
                  <a:lnTo>
                    <a:pt x="222" y="732"/>
                  </a:lnTo>
                  <a:lnTo>
                    <a:pt x="194" y="718"/>
                  </a:lnTo>
                  <a:lnTo>
                    <a:pt x="174" y="698"/>
                  </a:lnTo>
                  <a:lnTo>
                    <a:pt x="161" y="672"/>
                  </a:lnTo>
                  <a:lnTo>
                    <a:pt x="160" y="667"/>
                  </a:lnTo>
                  <a:lnTo>
                    <a:pt x="159" y="662"/>
                  </a:lnTo>
                  <a:lnTo>
                    <a:pt x="159" y="653"/>
                  </a:lnTo>
                  <a:lnTo>
                    <a:pt x="159" y="636"/>
                  </a:lnTo>
                  <a:lnTo>
                    <a:pt x="159" y="478"/>
                  </a:lnTo>
                  <a:lnTo>
                    <a:pt x="158" y="456"/>
                  </a:lnTo>
                  <a:lnTo>
                    <a:pt x="153" y="438"/>
                  </a:lnTo>
                  <a:lnTo>
                    <a:pt x="144" y="423"/>
                  </a:lnTo>
                  <a:lnTo>
                    <a:pt x="129" y="407"/>
                  </a:lnTo>
                  <a:lnTo>
                    <a:pt x="102" y="388"/>
                  </a:lnTo>
                  <a:lnTo>
                    <a:pt x="70" y="377"/>
                  </a:lnTo>
                  <a:lnTo>
                    <a:pt x="110" y="361"/>
                  </a:lnTo>
                  <a:lnTo>
                    <a:pt x="138" y="339"/>
                  </a:lnTo>
                  <a:lnTo>
                    <a:pt x="154" y="312"/>
                  </a:lnTo>
                  <a:lnTo>
                    <a:pt x="159" y="281"/>
                  </a:lnTo>
                  <a:lnTo>
                    <a:pt x="159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ChangeAspect="1" noEditPoints="1"/>
            </p:cNvSpPr>
            <p:nvPr/>
          </p:nvSpPr>
          <p:spPr bwMode="auto">
            <a:xfrm>
              <a:off x="2120" y="2175"/>
              <a:ext cx="318" cy="519"/>
            </a:xfrm>
            <a:custGeom>
              <a:avLst/>
              <a:gdLst>
                <a:gd name="T0" fmla="*/ 312 w 318"/>
                <a:gd name="T1" fmla="*/ 171 h 519"/>
                <a:gd name="T2" fmla="*/ 257 w 318"/>
                <a:gd name="T3" fmla="*/ 41 h 519"/>
                <a:gd name="T4" fmla="*/ 188 w 318"/>
                <a:gd name="T5" fmla="*/ 3 h 519"/>
                <a:gd name="T6" fmla="*/ 124 w 318"/>
                <a:gd name="T7" fmla="*/ 4 h 519"/>
                <a:gd name="T8" fmla="*/ 56 w 318"/>
                <a:gd name="T9" fmla="*/ 46 h 519"/>
                <a:gd name="T10" fmla="*/ 5 w 318"/>
                <a:gd name="T11" fmla="*/ 173 h 519"/>
                <a:gd name="T12" fmla="*/ 1 w 318"/>
                <a:gd name="T13" fmla="*/ 305 h 519"/>
                <a:gd name="T14" fmla="*/ 16 w 318"/>
                <a:gd name="T15" fmla="*/ 398 h 519"/>
                <a:gd name="T16" fmla="*/ 62 w 318"/>
                <a:gd name="T17" fmla="*/ 481 h 519"/>
                <a:gd name="T18" fmla="*/ 128 w 318"/>
                <a:gd name="T19" fmla="*/ 516 h 519"/>
                <a:gd name="T20" fmla="*/ 191 w 318"/>
                <a:gd name="T21" fmla="*/ 516 h 519"/>
                <a:gd name="T22" fmla="*/ 261 w 318"/>
                <a:gd name="T23" fmla="*/ 476 h 519"/>
                <a:gd name="T24" fmla="*/ 312 w 318"/>
                <a:gd name="T25" fmla="*/ 349 h 519"/>
                <a:gd name="T26" fmla="*/ 159 w 318"/>
                <a:gd name="T27" fmla="*/ 503 h 519"/>
                <a:gd name="T28" fmla="*/ 134 w 318"/>
                <a:gd name="T29" fmla="*/ 499 h 519"/>
                <a:gd name="T30" fmla="*/ 109 w 318"/>
                <a:gd name="T31" fmla="*/ 484 h 519"/>
                <a:gd name="T32" fmla="*/ 87 w 318"/>
                <a:gd name="T33" fmla="*/ 456 h 519"/>
                <a:gd name="T34" fmla="*/ 71 w 318"/>
                <a:gd name="T35" fmla="*/ 411 h 519"/>
                <a:gd name="T36" fmla="*/ 63 w 318"/>
                <a:gd name="T37" fmla="*/ 252 h 519"/>
                <a:gd name="T38" fmla="*/ 69 w 318"/>
                <a:gd name="T39" fmla="*/ 113 h 519"/>
                <a:gd name="T40" fmla="*/ 86 w 318"/>
                <a:gd name="T41" fmla="*/ 60 h 519"/>
                <a:gd name="T42" fmla="*/ 112 w 318"/>
                <a:gd name="T43" fmla="*/ 32 h 519"/>
                <a:gd name="T44" fmla="*/ 139 w 318"/>
                <a:gd name="T45" fmla="*/ 19 h 519"/>
                <a:gd name="T46" fmla="*/ 159 w 318"/>
                <a:gd name="T47" fmla="*/ 17 h 519"/>
                <a:gd name="T48" fmla="*/ 181 w 318"/>
                <a:gd name="T49" fmla="*/ 20 h 519"/>
                <a:gd name="T50" fmla="*/ 207 w 318"/>
                <a:gd name="T51" fmla="*/ 33 h 519"/>
                <a:gd name="T52" fmla="*/ 231 w 318"/>
                <a:gd name="T53" fmla="*/ 60 h 519"/>
                <a:gd name="T54" fmla="*/ 247 w 318"/>
                <a:gd name="T55" fmla="*/ 105 h 519"/>
                <a:gd name="T56" fmla="*/ 255 w 318"/>
                <a:gd name="T57" fmla="*/ 252 h 519"/>
                <a:gd name="T58" fmla="*/ 247 w 318"/>
                <a:gd name="T59" fmla="*/ 409 h 519"/>
                <a:gd name="T60" fmla="*/ 233 w 318"/>
                <a:gd name="T61" fmla="*/ 453 h 519"/>
                <a:gd name="T62" fmla="*/ 211 w 318"/>
                <a:gd name="T63" fmla="*/ 482 h 519"/>
                <a:gd name="T64" fmla="*/ 185 w 318"/>
                <a:gd name="T65" fmla="*/ 498 h 519"/>
                <a:gd name="T66" fmla="*/ 159 w 318"/>
                <a:gd name="T67" fmla="*/ 50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" h="519">
                  <a:moveTo>
                    <a:pt x="318" y="261"/>
                  </a:moveTo>
                  <a:lnTo>
                    <a:pt x="312" y="171"/>
                  </a:lnTo>
                  <a:lnTo>
                    <a:pt x="287" y="85"/>
                  </a:lnTo>
                  <a:lnTo>
                    <a:pt x="257" y="41"/>
                  </a:lnTo>
                  <a:lnTo>
                    <a:pt x="222" y="15"/>
                  </a:lnTo>
                  <a:lnTo>
                    <a:pt x="188" y="3"/>
                  </a:lnTo>
                  <a:lnTo>
                    <a:pt x="159" y="0"/>
                  </a:lnTo>
                  <a:lnTo>
                    <a:pt x="124" y="4"/>
                  </a:lnTo>
                  <a:lnTo>
                    <a:pt x="88" y="19"/>
                  </a:lnTo>
                  <a:lnTo>
                    <a:pt x="56" y="46"/>
                  </a:lnTo>
                  <a:lnTo>
                    <a:pt x="28" y="90"/>
                  </a:lnTo>
                  <a:lnTo>
                    <a:pt x="5" y="173"/>
                  </a:lnTo>
                  <a:lnTo>
                    <a:pt x="0" y="261"/>
                  </a:lnTo>
                  <a:lnTo>
                    <a:pt x="1" y="305"/>
                  </a:lnTo>
                  <a:lnTo>
                    <a:pt x="6" y="352"/>
                  </a:lnTo>
                  <a:lnTo>
                    <a:pt x="16" y="398"/>
                  </a:lnTo>
                  <a:lnTo>
                    <a:pt x="34" y="443"/>
                  </a:lnTo>
                  <a:lnTo>
                    <a:pt x="62" y="481"/>
                  </a:lnTo>
                  <a:lnTo>
                    <a:pt x="95" y="504"/>
                  </a:lnTo>
                  <a:lnTo>
                    <a:pt x="128" y="516"/>
                  </a:lnTo>
                  <a:lnTo>
                    <a:pt x="159" y="519"/>
                  </a:lnTo>
                  <a:lnTo>
                    <a:pt x="191" y="516"/>
                  </a:lnTo>
                  <a:lnTo>
                    <a:pt x="227" y="502"/>
                  </a:lnTo>
                  <a:lnTo>
                    <a:pt x="261" y="476"/>
                  </a:lnTo>
                  <a:lnTo>
                    <a:pt x="290" y="432"/>
                  </a:lnTo>
                  <a:lnTo>
                    <a:pt x="312" y="349"/>
                  </a:lnTo>
                  <a:lnTo>
                    <a:pt x="318" y="261"/>
                  </a:lnTo>
                  <a:close/>
                  <a:moveTo>
                    <a:pt x="159" y="503"/>
                  </a:moveTo>
                  <a:lnTo>
                    <a:pt x="147" y="502"/>
                  </a:lnTo>
                  <a:lnTo>
                    <a:pt x="134" y="499"/>
                  </a:lnTo>
                  <a:lnTo>
                    <a:pt x="121" y="493"/>
                  </a:lnTo>
                  <a:lnTo>
                    <a:pt x="109" y="484"/>
                  </a:lnTo>
                  <a:lnTo>
                    <a:pt x="97" y="472"/>
                  </a:lnTo>
                  <a:lnTo>
                    <a:pt x="87" y="456"/>
                  </a:lnTo>
                  <a:lnTo>
                    <a:pt x="78" y="436"/>
                  </a:lnTo>
                  <a:lnTo>
                    <a:pt x="71" y="411"/>
                  </a:lnTo>
                  <a:lnTo>
                    <a:pt x="64" y="332"/>
                  </a:lnTo>
                  <a:lnTo>
                    <a:pt x="63" y="252"/>
                  </a:lnTo>
                  <a:lnTo>
                    <a:pt x="63" y="180"/>
                  </a:lnTo>
                  <a:lnTo>
                    <a:pt x="69" y="113"/>
                  </a:lnTo>
                  <a:lnTo>
                    <a:pt x="76" y="83"/>
                  </a:lnTo>
                  <a:lnTo>
                    <a:pt x="86" y="60"/>
                  </a:lnTo>
                  <a:lnTo>
                    <a:pt x="99" y="43"/>
                  </a:lnTo>
                  <a:lnTo>
                    <a:pt x="112" y="32"/>
                  </a:lnTo>
                  <a:lnTo>
                    <a:pt x="126" y="24"/>
                  </a:lnTo>
                  <a:lnTo>
                    <a:pt x="139" y="19"/>
                  </a:lnTo>
                  <a:lnTo>
                    <a:pt x="150" y="17"/>
                  </a:lnTo>
                  <a:lnTo>
                    <a:pt x="159" y="17"/>
                  </a:lnTo>
                  <a:lnTo>
                    <a:pt x="169" y="18"/>
                  </a:lnTo>
                  <a:lnTo>
                    <a:pt x="181" y="20"/>
                  </a:lnTo>
                  <a:lnTo>
                    <a:pt x="194" y="25"/>
                  </a:lnTo>
                  <a:lnTo>
                    <a:pt x="207" y="33"/>
                  </a:lnTo>
                  <a:lnTo>
                    <a:pt x="220" y="44"/>
                  </a:lnTo>
                  <a:lnTo>
                    <a:pt x="231" y="60"/>
                  </a:lnTo>
                  <a:lnTo>
                    <a:pt x="240" y="80"/>
                  </a:lnTo>
                  <a:lnTo>
                    <a:pt x="247" y="105"/>
                  </a:lnTo>
                  <a:lnTo>
                    <a:pt x="254" y="177"/>
                  </a:lnTo>
                  <a:lnTo>
                    <a:pt x="255" y="252"/>
                  </a:lnTo>
                  <a:lnTo>
                    <a:pt x="254" y="333"/>
                  </a:lnTo>
                  <a:lnTo>
                    <a:pt x="247" y="409"/>
                  </a:lnTo>
                  <a:lnTo>
                    <a:pt x="241" y="433"/>
                  </a:lnTo>
                  <a:lnTo>
                    <a:pt x="233" y="453"/>
                  </a:lnTo>
                  <a:lnTo>
                    <a:pt x="223" y="469"/>
                  </a:lnTo>
                  <a:lnTo>
                    <a:pt x="211" y="482"/>
                  </a:lnTo>
                  <a:lnTo>
                    <a:pt x="198" y="491"/>
                  </a:lnTo>
                  <a:lnTo>
                    <a:pt x="185" y="498"/>
                  </a:lnTo>
                  <a:lnTo>
                    <a:pt x="172" y="502"/>
                  </a:lnTo>
                  <a:lnTo>
                    <a:pt x="159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ChangeAspect="1"/>
            </p:cNvSpPr>
            <p:nvPr/>
          </p:nvSpPr>
          <p:spPr bwMode="auto">
            <a:xfrm>
              <a:off x="2533" y="2598"/>
              <a:ext cx="88" cy="225"/>
            </a:xfrm>
            <a:custGeom>
              <a:avLst/>
              <a:gdLst>
                <a:gd name="T0" fmla="*/ 88 w 88"/>
                <a:gd name="T1" fmla="*/ 79 h 225"/>
                <a:gd name="T2" fmla="*/ 84 w 88"/>
                <a:gd name="T3" fmla="*/ 45 h 225"/>
                <a:gd name="T4" fmla="*/ 75 w 88"/>
                <a:gd name="T5" fmla="*/ 21 h 225"/>
                <a:gd name="T6" fmla="*/ 59 w 88"/>
                <a:gd name="T7" fmla="*/ 5 h 225"/>
                <a:gd name="T8" fmla="*/ 40 w 88"/>
                <a:gd name="T9" fmla="*/ 0 h 225"/>
                <a:gd name="T10" fmla="*/ 23 w 88"/>
                <a:gd name="T11" fmla="*/ 3 h 225"/>
                <a:gd name="T12" fmla="*/ 10 w 88"/>
                <a:gd name="T13" fmla="*/ 12 h 225"/>
                <a:gd name="T14" fmla="*/ 3 w 88"/>
                <a:gd name="T15" fmla="*/ 24 h 225"/>
                <a:gd name="T16" fmla="*/ 0 w 88"/>
                <a:gd name="T17" fmla="*/ 40 h 225"/>
                <a:gd name="T18" fmla="*/ 3 w 88"/>
                <a:gd name="T19" fmla="*/ 54 h 225"/>
                <a:gd name="T20" fmla="*/ 10 w 88"/>
                <a:gd name="T21" fmla="*/ 67 h 225"/>
                <a:gd name="T22" fmla="*/ 23 w 88"/>
                <a:gd name="T23" fmla="*/ 76 h 225"/>
                <a:gd name="T24" fmla="*/ 40 w 88"/>
                <a:gd name="T25" fmla="*/ 80 h 225"/>
                <a:gd name="T26" fmla="*/ 53 w 88"/>
                <a:gd name="T27" fmla="*/ 77 h 225"/>
                <a:gd name="T28" fmla="*/ 66 w 88"/>
                <a:gd name="T29" fmla="*/ 70 h 225"/>
                <a:gd name="T30" fmla="*/ 70 w 88"/>
                <a:gd name="T31" fmla="*/ 67 h 225"/>
                <a:gd name="T32" fmla="*/ 71 w 88"/>
                <a:gd name="T33" fmla="*/ 69 h 225"/>
                <a:gd name="T34" fmla="*/ 71 w 88"/>
                <a:gd name="T35" fmla="*/ 79 h 225"/>
                <a:gd name="T36" fmla="*/ 67 w 88"/>
                <a:gd name="T37" fmla="*/ 119 h 225"/>
                <a:gd name="T38" fmla="*/ 55 w 88"/>
                <a:gd name="T39" fmla="*/ 153 h 225"/>
                <a:gd name="T40" fmla="*/ 39 w 88"/>
                <a:gd name="T41" fmla="*/ 182 h 225"/>
                <a:gd name="T42" fmla="*/ 20 w 88"/>
                <a:gd name="T43" fmla="*/ 205 h 225"/>
                <a:gd name="T44" fmla="*/ 13 w 88"/>
                <a:gd name="T45" fmla="*/ 213 h 225"/>
                <a:gd name="T46" fmla="*/ 12 w 88"/>
                <a:gd name="T47" fmla="*/ 217 h 225"/>
                <a:gd name="T48" fmla="*/ 14 w 88"/>
                <a:gd name="T49" fmla="*/ 223 h 225"/>
                <a:gd name="T50" fmla="*/ 19 w 88"/>
                <a:gd name="T51" fmla="*/ 225 h 225"/>
                <a:gd name="T52" fmla="*/ 34 w 88"/>
                <a:gd name="T53" fmla="*/ 215 h 225"/>
                <a:gd name="T54" fmla="*/ 57 w 88"/>
                <a:gd name="T55" fmla="*/ 185 h 225"/>
                <a:gd name="T56" fmla="*/ 78 w 88"/>
                <a:gd name="T57" fmla="*/ 139 h 225"/>
                <a:gd name="T58" fmla="*/ 88 w 88"/>
                <a:gd name="T59" fmla="*/ 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225">
                  <a:moveTo>
                    <a:pt x="88" y="79"/>
                  </a:moveTo>
                  <a:lnTo>
                    <a:pt x="84" y="45"/>
                  </a:lnTo>
                  <a:lnTo>
                    <a:pt x="75" y="21"/>
                  </a:lnTo>
                  <a:lnTo>
                    <a:pt x="59" y="5"/>
                  </a:lnTo>
                  <a:lnTo>
                    <a:pt x="40" y="0"/>
                  </a:lnTo>
                  <a:lnTo>
                    <a:pt x="23" y="3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4"/>
                  </a:lnTo>
                  <a:lnTo>
                    <a:pt x="10" y="67"/>
                  </a:lnTo>
                  <a:lnTo>
                    <a:pt x="23" y="76"/>
                  </a:lnTo>
                  <a:lnTo>
                    <a:pt x="40" y="80"/>
                  </a:lnTo>
                  <a:lnTo>
                    <a:pt x="53" y="77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1" y="69"/>
                  </a:lnTo>
                  <a:lnTo>
                    <a:pt x="71" y="79"/>
                  </a:lnTo>
                  <a:lnTo>
                    <a:pt x="67" y="119"/>
                  </a:lnTo>
                  <a:lnTo>
                    <a:pt x="55" y="153"/>
                  </a:lnTo>
                  <a:lnTo>
                    <a:pt x="39" y="182"/>
                  </a:lnTo>
                  <a:lnTo>
                    <a:pt x="20" y="205"/>
                  </a:lnTo>
                  <a:lnTo>
                    <a:pt x="13" y="213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9" y="225"/>
                  </a:lnTo>
                  <a:lnTo>
                    <a:pt x="34" y="215"/>
                  </a:lnTo>
                  <a:lnTo>
                    <a:pt x="57" y="185"/>
                  </a:lnTo>
                  <a:lnTo>
                    <a:pt x="78" y="139"/>
                  </a:lnTo>
                  <a:lnTo>
                    <a:pt x="8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ChangeAspect="1"/>
            </p:cNvSpPr>
            <p:nvPr/>
          </p:nvSpPr>
          <p:spPr bwMode="auto">
            <a:xfrm>
              <a:off x="2870" y="2175"/>
              <a:ext cx="249" cy="503"/>
            </a:xfrm>
            <a:custGeom>
              <a:avLst/>
              <a:gdLst>
                <a:gd name="T0" fmla="*/ 155 w 249"/>
                <a:gd name="T1" fmla="*/ 20 h 503"/>
                <a:gd name="T2" fmla="*/ 154 w 249"/>
                <a:gd name="T3" fmla="*/ 9 h 503"/>
                <a:gd name="T4" fmla="*/ 152 w 249"/>
                <a:gd name="T5" fmla="*/ 3 h 503"/>
                <a:gd name="T6" fmla="*/ 147 w 249"/>
                <a:gd name="T7" fmla="*/ 1 h 503"/>
                <a:gd name="T8" fmla="*/ 137 w 249"/>
                <a:gd name="T9" fmla="*/ 0 h 503"/>
                <a:gd name="T10" fmla="*/ 99 w 249"/>
                <a:gd name="T11" fmla="*/ 28 h 503"/>
                <a:gd name="T12" fmla="*/ 60 w 249"/>
                <a:gd name="T13" fmla="*/ 43 h 503"/>
                <a:gd name="T14" fmla="*/ 25 w 249"/>
                <a:gd name="T15" fmla="*/ 48 h 503"/>
                <a:gd name="T16" fmla="*/ 0 w 249"/>
                <a:gd name="T17" fmla="*/ 48 h 503"/>
                <a:gd name="T18" fmla="*/ 0 w 249"/>
                <a:gd name="T19" fmla="*/ 72 h 503"/>
                <a:gd name="T20" fmla="*/ 16 w 249"/>
                <a:gd name="T21" fmla="*/ 72 h 503"/>
                <a:gd name="T22" fmla="*/ 40 w 249"/>
                <a:gd name="T23" fmla="*/ 69 h 503"/>
                <a:gd name="T24" fmla="*/ 69 w 249"/>
                <a:gd name="T25" fmla="*/ 64 h 503"/>
                <a:gd name="T26" fmla="*/ 99 w 249"/>
                <a:gd name="T27" fmla="*/ 52 h 503"/>
                <a:gd name="T28" fmla="*/ 99 w 249"/>
                <a:gd name="T29" fmla="*/ 443 h 503"/>
                <a:gd name="T30" fmla="*/ 98 w 249"/>
                <a:gd name="T31" fmla="*/ 453 h 503"/>
                <a:gd name="T32" fmla="*/ 97 w 249"/>
                <a:gd name="T33" fmla="*/ 460 h 503"/>
                <a:gd name="T34" fmla="*/ 94 w 249"/>
                <a:gd name="T35" fmla="*/ 466 h 503"/>
                <a:gd name="T36" fmla="*/ 89 w 249"/>
                <a:gd name="T37" fmla="*/ 471 h 503"/>
                <a:gd name="T38" fmla="*/ 81 w 249"/>
                <a:gd name="T39" fmla="*/ 475 h 503"/>
                <a:gd name="T40" fmla="*/ 68 w 249"/>
                <a:gd name="T41" fmla="*/ 477 h 503"/>
                <a:gd name="T42" fmla="*/ 51 w 249"/>
                <a:gd name="T43" fmla="*/ 479 h 503"/>
                <a:gd name="T44" fmla="*/ 29 w 249"/>
                <a:gd name="T45" fmla="*/ 479 h 503"/>
                <a:gd name="T46" fmla="*/ 5 w 249"/>
                <a:gd name="T47" fmla="*/ 479 h 503"/>
                <a:gd name="T48" fmla="*/ 5 w 249"/>
                <a:gd name="T49" fmla="*/ 503 h 503"/>
                <a:gd name="T50" fmla="*/ 31 w 249"/>
                <a:gd name="T51" fmla="*/ 501 h 503"/>
                <a:gd name="T52" fmla="*/ 64 w 249"/>
                <a:gd name="T53" fmla="*/ 501 h 503"/>
                <a:gd name="T54" fmla="*/ 98 w 249"/>
                <a:gd name="T55" fmla="*/ 501 h 503"/>
                <a:gd name="T56" fmla="*/ 126 w 249"/>
                <a:gd name="T57" fmla="*/ 501 h 503"/>
                <a:gd name="T58" fmla="*/ 155 w 249"/>
                <a:gd name="T59" fmla="*/ 501 h 503"/>
                <a:gd name="T60" fmla="*/ 189 w 249"/>
                <a:gd name="T61" fmla="*/ 501 h 503"/>
                <a:gd name="T62" fmla="*/ 223 w 249"/>
                <a:gd name="T63" fmla="*/ 501 h 503"/>
                <a:gd name="T64" fmla="*/ 249 w 249"/>
                <a:gd name="T65" fmla="*/ 503 h 503"/>
                <a:gd name="T66" fmla="*/ 249 w 249"/>
                <a:gd name="T67" fmla="*/ 479 h 503"/>
                <a:gd name="T68" fmla="*/ 224 w 249"/>
                <a:gd name="T69" fmla="*/ 479 h 503"/>
                <a:gd name="T70" fmla="*/ 202 w 249"/>
                <a:gd name="T71" fmla="*/ 479 h 503"/>
                <a:gd name="T72" fmla="*/ 185 w 249"/>
                <a:gd name="T73" fmla="*/ 477 h 503"/>
                <a:gd name="T74" fmla="*/ 173 w 249"/>
                <a:gd name="T75" fmla="*/ 475 h 503"/>
                <a:gd name="T76" fmla="*/ 164 w 249"/>
                <a:gd name="T77" fmla="*/ 472 h 503"/>
                <a:gd name="T78" fmla="*/ 159 w 249"/>
                <a:gd name="T79" fmla="*/ 467 h 503"/>
                <a:gd name="T80" fmla="*/ 156 w 249"/>
                <a:gd name="T81" fmla="*/ 460 h 503"/>
                <a:gd name="T82" fmla="*/ 155 w 249"/>
                <a:gd name="T83" fmla="*/ 453 h 503"/>
                <a:gd name="T84" fmla="*/ 155 w 249"/>
                <a:gd name="T85" fmla="*/ 443 h 503"/>
                <a:gd name="T86" fmla="*/ 155 w 249"/>
                <a:gd name="T87" fmla="*/ 2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503">
                  <a:moveTo>
                    <a:pt x="155" y="20"/>
                  </a:moveTo>
                  <a:lnTo>
                    <a:pt x="154" y="9"/>
                  </a:lnTo>
                  <a:lnTo>
                    <a:pt x="152" y="3"/>
                  </a:lnTo>
                  <a:lnTo>
                    <a:pt x="147" y="1"/>
                  </a:lnTo>
                  <a:lnTo>
                    <a:pt x="137" y="0"/>
                  </a:lnTo>
                  <a:lnTo>
                    <a:pt x="99" y="28"/>
                  </a:lnTo>
                  <a:lnTo>
                    <a:pt x="60" y="43"/>
                  </a:lnTo>
                  <a:lnTo>
                    <a:pt x="25" y="48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40" y="69"/>
                  </a:lnTo>
                  <a:lnTo>
                    <a:pt x="69" y="64"/>
                  </a:lnTo>
                  <a:lnTo>
                    <a:pt x="99" y="52"/>
                  </a:lnTo>
                  <a:lnTo>
                    <a:pt x="99" y="443"/>
                  </a:lnTo>
                  <a:lnTo>
                    <a:pt x="98" y="453"/>
                  </a:lnTo>
                  <a:lnTo>
                    <a:pt x="97" y="460"/>
                  </a:lnTo>
                  <a:lnTo>
                    <a:pt x="94" y="466"/>
                  </a:lnTo>
                  <a:lnTo>
                    <a:pt x="89" y="471"/>
                  </a:lnTo>
                  <a:lnTo>
                    <a:pt x="81" y="475"/>
                  </a:lnTo>
                  <a:lnTo>
                    <a:pt x="68" y="477"/>
                  </a:lnTo>
                  <a:lnTo>
                    <a:pt x="51" y="479"/>
                  </a:lnTo>
                  <a:lnTo>
                    <a:pt x="29" y="479"/>
                  </a:lnTo>
                  <a:lnTo>
                    <a:pt x="5" y="479"/>
                  </a:lnTo>
                  <a:lnTo>
                    <a:pt x="5" y="503"/>
                  </a:lnTo>
                  <a:lnTo>
                    <a:pt x="31" y="501"/>
                  </a:lnTo>
                  <a:lnTo>
                    <a:pt x="64" y="501"/>
                  </a:lnTo>
                  <a:lnTo>
                    <a:pt x="98" y="501"/>
                  </a:lnTo>
                  <a:lnTo>
                    <a:pt x="126" y="501"/>
                  </a:lnTo>
                  <a:lnTo>
                    <a:pt x="155" y="501"/>
                  </a:lnTo>
                  <a:lnTo>
                    <a:pt x="189" y="501"/>
                  </a:lnTo>
                  <a:lnTo>
                    <a:pt x="223" y="501"/>
                  </a:lnTo>
                  <a:lnTo>
                    <a:pt x="249" y="503"/>
                  </a:lnTo>
                  <a:lnTo>
                    <a:pt x="249" y="479"/>
                  </a:lnTo>
                  <a:lnTo>
                    <a:pt x="224" y="479"/>
                  </a:lnTo>
                  <a:lnTo>
                    <a:pt x="202" y="479"/>
                  </a:lnTo>
                  <a:lnTo>
                    <a:pt x="185" y="477"/>
                  </a:lnTo>
                  <a:lnTo>
                    <a:pt x="173" y="475"/>
                  </a:lnTo>
                  <a:lnTo>
                    <a:pt x="164" y="472"/>
                  </a:lnTo>
                  <a:lnTo>
                    <a:pt x="159" y="467"/>
                  </a:lnTo>
                  <a:lnTo>
                    <a:pt x="156" y="460"/>
                  </a:lnTo>
                  <a:lnTo>
                    <a:pt x="155" y="453"/>
                  </a:lnTo>
                  <a:lnTo>
                    <a:pt x="155" y="443"/>
                  </a:lnTo>
                  <a:lnTo>
                    <a:pt x="15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ChangeAspect="1"/>
            </p:cNvSpPr>
            <p:nvPr/>
          </p:nvSpPr>
          <p:spPr bwMode="auto">
            <a:xfrm>
              <a:off x="3234" y="2112"/>
              <a:ext cx="268" cy="754"/>
            </a:xfrm>
            <a:custGeom>
              <a:avLst/>
              <a:gdLst>
                <a:gd name="T0" fmla="*/ 108 w 268"/>
                <a:gd name="T1" fmla="*/ 666 h 754"/>
                <a:gd name="T2" fmla="*/ 98 w 268"/>
                <a:gd name="T3" fmla="*/ 692 h 754"/>
                <a:gd name="T4" fmla="*/ 75 w 268"/>
                <a:gd name="T5" fmla="*/ 717 h 754"/>
                <a:gd name="T6" fmla="*/ 35 w 268"/>
                <a:gd name="T7" fmla="*/ 734 h 754"/>
                <a:gd name="T8" fmla="*/ 2 w 268"/>
                <a:gd name="T9" fmla="*/ 740 h 754"/>
                <a:gd name="T10" fmla="*/ 5 w 268"/>
                <a:gd name="T11" fmla="*/ 753 h 754"/>
                <a:gd name="T12" fmla="*/ 68 w 268"/>
                <a:gd name="T13" fmla="*/ 748 h 754"/>
                <a:gd name="T14" fmla="*/ 147 w 268"/>
                <a:gd name="T15" fmla="*/ 699 h 754"/>
                <a:gd name="T16" fmla="*/ 159 w 268"/>
                <a:gd name="T17" fmla="*/ 488 h 754"/>
                <a:gd name="T18" fmla="*/ 163 w 268"/>
                <a:gd name="T19" fmla="*/ 447 h 754"/>
                <a:gd name="T20" fmla="*/ 189 w 268"/>
                <a:gd name="T21" fmla="*/ 409 h 754"/>
                <a:gd name="T22" fmla="*/ 229 w 268"/>
                <a:gd name="T23" fmla="*/ 390 h 754"/>
                <a:gd name="T24" fmla="*/ 261 w 268"/>
                <a:gd name="T25" fmla="*/ 385 h 754"/>
                <a:gd name="T26" fmla="*/ 268 w 268"/>
                <a:gd name="T27" fmla="*/ 377 h 754"/>
                <a:gd name="T28" fmla="*/ 255 w 268"/>
                <a:gd name="T29" fmla="*/ 369 h 754"/>
                <a:gd name="T30" fmla="*/ 193 w 268"/>
                <a:gd name="T31" fmla="*/ 348 h 754"/>
                <a:gd name="T32" fmla="*/ 161 w 268"/>
                <a:gd name="T33" fmla="*/ 302 h 754"/>
                <a:gd name="T34" fmla="*/ 159 w 268"/>
                <a:gd name="T35" fmla="*/ 290 h 754"/>
                <a:gd name="T36" fmla="*/ 159 w 268"/>
                <a:gd name="T37" fmla="*/ 265 h 754"/>
                <a:gd name="T38" fmla="*/ 158 w 268"/>
                <a:gd name="T39" fmla="*/ 93 h 754"/>
                <a:gd name="T40" fmla="*/ 144 w 268"/>
                <a:gd name="T41" fmla="*/ 52 h 754"/>
                <a:gd name="T42" fmla="*/ 97 w 268"/>
                <a:gd name="T43" fmla="*/ 16 h 754"/>
                <a:gd name="T44" fmla="*/ 38 w 268"/>
                <a:gd name="T45" fmla="*/ 1 h 754"/>
                <a:gd name="T46" fmla="*/ 5 w 268"/>
                <a:gd name="T47" fmla="*/ 1 h 754"/>
                <a:gd name="T48" fmla="*/ 4 w 268"/>
                <a:gd name="T49" fmla="*/ 15 h 754"/>
                <a:gd name="T50" fmla="*/ 46 w 268"/>
                <a:gd name="T51" fmla="*/ 23 h 754"/>
                <a:gd name="T52" fmla="*/ 94 w 268"/>
                <a:gd name="T53" fmla="*/ 56 h 754"/>
                <a:gd name="T54" fmla="*/ 108 w 268"/>
                <a:gd name="T55" fmla="*/ 87 h 754"/>
                <a:gd name="T56" fmla="*/ 108 w 268"/>
                <a:gd name="T57" fmla="*/ 101 h 754"/>
                <a:gd name="T58" fmla="*/ 109 w 268"/>
                <a:gd name="T59" fmla="*/ 276 h 754"/>
                <a:gd name="T60" fmla="*/ 115 w 268"/>
                <a:gd name="T61" fmla="*/ 316 h 754"/>
                <a:gd name="T62" fmla="*/ 139 w 268"/>
                <a:gd name="T63" fmla="*/ 348 h 754"/>
                <a:gd name="T64" fmla="*/ 198 w 268"/>
                <a:gd name="T65" fmla="*/ 377 h 754"/>
                <a:gd name="T66" fmla="*/ 130 w 268"/>
                <a:gd name="T67" fmla="*/ 415 h 754"/>
                <a:gd name="T68" fmla="*/ 109 w 268"/>
                <a:gd name="T69" fmla="*/ 47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754">
                  <a:moveTo>
                    <a:pt x="109" y="654"/>
                  </a:moveTo>
                  <a:lnTo>
                    <a:pt x="108" y="666"/>
                  </a:lnTo>
                  <a:lnTo>
                    <a:pt x="104" y="679"/>
                  </a:lnTo>
                  <a:lnTo>
                    <a:pt x="98" y="692"/>
                  </a:lnTo>
                  <a:lnTo>
                    <a:pt x="89" y="705"/>
                  </a:lnTo>
                  <a:lnTo>
                    <a:pt x="75" y="717"/>
                  </a:lnTo>
                  <a:lnTo>
                    <a:pt x="58" y="727"/>
                  </a:lnTo>
                  <a:lnTo>
                    <a:pt x="35" y="734"/>
                  </a:lnTo>
                  <a:lnTo>
                    <a:pt x="7" y="737"/>
                  </a:lnTo>
                  <a:lnTo>
                    <a:pt x="2" y="740"/>
                  </a:lnTo>
                  <a:lnTo>
                    <a:pt x="0" y="746"/>
                  </a:lnTo>
                  <a:lnTo>
                    <a:pt x="5" y="753"/>
                  </a:lnTo>
                  <a:lnTo>
                    <a:pt x="15" y="754"/>
                  </a:lnTo>
                  <a:lnTo>
                    <a:pt x="68" y="748"/>
                  </a:lnTo>
                  <a:lnTo>
                    <a:pt x="114" y="729"/>
                  </a:lnTo>
                  <a:lnTo>
                    <a:pt x="147" y="699"/>
                  </a:lnTo>
                  <a:lnTo>
                    <a:pt x="159" y="660"/>
                  </a:lnTo>
                  <a:lnTo>
                    <a:pt x="159" y="488"/>
                  </a:lnTo>
                  <a:lnTo>
                    <a:pt x="160" y="467"/>
                  </a:lnTo>
                  <a:lnTo>
                    <a:pt x="163" y="447"/>
                  </a:lnTo>
                  <a:lnTo>
                    <a:pt x="172" y="428"/>
                  </a:lnTo>
                  <a:lnTo>
                    <a:pt x="189" y="409"/>
                  </a:lnTo>
                  <a:lnTo>
                    <a:pt x="209" y="396"/>
                  </a:lnTo>
                  <a:lnTo>
                    <a:pt x="229" y="390"/>
                  </a:lnTo>
                  <a:lnTo>
                    <a:pt x="246" y="386"/>
                  </a:lnTo>
                  <a:lnTo>
                    <a:pt x="261" y="385"/>
                  </a:lnTo>
                  <a:lnTo>
                    <a:pt x="265" y="383"/>
                  </a:lnTo>
                  <a:lnTo>
                    <a:pt x="268" y="377"/>
                  </a:lnTo>
                  <a:lnTo>
                    <a:pt x="264" y="370"/>
                  </a:lnTo>
                  <a:lnTo>
                    <a:pt x="255" y="369"/>
                  </a:lnTo>
                  <a:lnTo>
                    <a:pt x="221" y="362"/>
                  </a:lnTo>
                  <a:lnTo>
                    <a:pt x="193" y="348"/>
                  </a:lnTo>
                  <a:lnTo>
                    <a:pt x="173" y="327"/>
                  </a:lnTo>
                  <a:lnTo>
                    <a:pt x="161" y="302"/>
                  </a:lnTo>
                  <a:lnTo>
                    <a:pt x="160" y="296"/>
                  </a:lnTo>
                  <a:lnTo>
                    <a:pt x="159" y="290"/>
                  </a:lnTo>
                  <a:lnTo>
                    <a:pt x="159" y="281"/>
                  </a:lnTo>
                  <a:lnTo>
                    <a:pt x="159" y="265"/>
                  </a:lnTo>
                  <a:lnTo>
                    <a:pt x="159" y="115"/>
                  </a:lnTo>
                  <a:lnTo>
                    <a:pt x="158" y="93"/>
                  </a:lnTo>
                  <a:lnTo>
                    <a:pt x="155" y="72"/>
                  </a:lnTo>
                  <a:lnTo>
                    <a:pt x="144" y="52"/>
                  </a:lnTo>
                  <a:lnTo>
                    <a:pt x="123" y="31"/>
                  </a:lnTo>
                  <a:lnTo>
                    <a:pt x="97" y="16"/>
                  </a:lnTo>
                  <a:lnTo>
                    <a:pt x="67" y="6"/>
                  </a:lnTo>
                  <a:lnTo>
                    <a:pt x="38" y="1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8"/>
                  </a:lnTo>
                  <a:lnTo>
                    <a:pt x="4" y="15"/>
                  </a:lnTo>
                  <a:lnTo>
                    <a:pt x="12" y="17"/>
                  </a:lnTo>
                  <a:lnTo>
                    <a:pt x="46" y="23"/>
                  </a:lnTo>
                  <a:lnTo>
                    <a:pt x="73" y="36"/>
                  </a:lnTo>
                  <a:lnTo>
                    <a:pt x="94" y="56"/>
                  </a:lnTo>
                  <a:lnTo>
                    <a:pt x="106" y="82"/>
                  </a:lnTo>
                  <a:lnTo>
                    <a:pt x="108" y="87"/>
                  </a:lnTo>
                  <a:lnTo>
                    <a:pt x="108" y="92"/>
                  </a:lnTo>
                  <a:lnTo>
                    <a:pt x="108" y="101"/>
                  </a:lnTo>
                  <a:lnTo>
                    <a:pt x="109" y="118"/>
                  </a:lnTo>
                  <a:lnTo>
                    <a:pt x="109" y="276"/>
                  </a:lnTo>
                  <a:lnTo>
                    <a:pt x="110" y="298"/>
                  </a:lnTo>
                  <a:lnTo>
                    <a:pt x="115" y="316"/>
                  </a:lnTo>
                  <a:lnTo>
                    <a:pt x="124" y="331"/>
                  </a:lnTo>
                  <a:lnTo>
                    <a:pt x="139" y="348"/>
                  </a:lnTo>
                  <a:lnTo>
                    <a:pt x="166" y="366"/>
                  </a:lnTo>
                  <a:lnTo>
                    <a:pt x="198" y="377"/>
                  </a:lnTo>
                  <a:lnTo>
                    <a:pt x="158" y="393"/>
                  </a:lnTo>
                  <a:lnTo>
                    <a:pt x="130" y="415"/>
                  </a:lnTo>
                  <a:lnTo>
                    <a:pt x="114" y="442"/>
                  </a:lnTo>
                  <a:lnTo>
                    <a:pt x="109" y="473"/>
                  </a:lnTo>
                  <a:lnTo>
                    <a:pt x="109" y="6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0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forward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74388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forward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74388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forward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74388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forward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74388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6" idx="6"/>
            <a:endCxn id="119" idx="2"/>
          </p:cNvCxnSpPr>
          <p:nvPr/>
        </p:nvCxnSpPr>
        <p:spPr>
          <a:xfrm flipV="1">
            <a:off x="2778040" y="4668735"/>
            <a:ext cx="1333320" cy="11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6" idx="6"/>
            <a:endCxn id="122" idx="2"/>
          </p:cNvCxnSpPr>
          <p:nvPr/>
        </p:nvCxnSpPr>
        <p:spPr>
          <a:xfrm>
            <a:off x="2778040" y="5787507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8" idx="6"/>
            <a:endCxn id="121" idx="2"/>
          </p:cNvCxnSpPr>
          <p:nvPr/>
        </p:nvCxnSpPr>
        <p:spPr>
          <a:xfrm flipV="1">
            <a:off x="2778040" y="5387567"/>
            <a:ext cx="1341312" cy="1140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8" idx="6"/>
            <a:endCxn id="124" idx="2"/>
          </p:cNvCxnSpPr>
          <p:nvPr/>
        </p:nvCxnSpPr>
        <p:spPr>
          <a:xfrm>
            <a:off x="2778040" y="6528183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forward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74388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6" idx="6"/>
            <a:endCxn id="119" idx="2"/>
          </p:cNvCxnSpPr>
          <p:nvPr/>
        </p:nvCxnSpPr>
        <p:spPr>
          <a:xfrm flipV="1">
            <a:off x="2778040" y="4668735"/>
            <a:ext cx="1333320" cy="11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6" idx="6"/>
            <a:endCxn id="122" idx="2"/>
          </p:cNvCxnSpPr>
          <p:nvPr/>
        </p:nvCxnSpPr>
        <p:spPr>
          <a:xfrm>
            <a:off x="2778040" y="5787507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8" idx="6"/>
            <a:endCxn id="121" idx="2"/>
          </p:cNvCxnSpPr>
          <p:nvPr/>
        </p:nvCxnSpPr>
        <p:spPr>
          <a:xfrm flipV="1">
            <a:off x="2778040" y="5387567"/>
            <a:ext cx="1341312" cy="1140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8" idx="6"/>
            <a:endCxn id="124" idx="2"/>
          </p:cNvCxnSpPr>
          <p:nvPr/>
        </p:nvCxnSpPr>
        <p:spPr>
          <a:xfrm>
            <a:off x="2778040" y="6528183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9" idx="6"/>
            <a:endCxn id="101" idx="3"/>
          </p:cNvCxnSpPr>
          <p:nvPr/>
        </p:nvCxnSpPr>
        <p:spPr>
          <a:xfrm flipV="1">
            <a:off x="4367392" y="3219759"/>
            <a:ext cx="1335724" cy="1448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9" idx="6"/>
            <a:endCxn id="105" idx="2"/>
          </p:cNvCxnSpPr>
          <p:nvPr/>
        </p:nvCxnSpPr>
        <p:spPr>
          <a:xfrm flipV="1">
            <a:off x="4367392" y="4667871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1" idx="6"/>
            <a:endCxn id="103" idx="2"/>
          </p:cNvCxnSpPr>
          <p:nvPr/>
        </p:nvCxnSpPr>
        <p:spPr>
          <a:xfrm flipV="1">
            <a:off x="4375384" y="3890414"/>
            <a:ext cx="1282245" cy="1497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1" idx="6"/>
            <a:endCxn id="107" idx="2"/>
          </p:cNvCxnSpPr>
          <p:nvPr/>
        </p:nvCxnSpPr>
        <p:spPr>
          <a:xfrm flipV="1">
            <a:off x="4375384" y="5386703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2" idx="6"/>
            <a:endCxn id="104" idx="2"/>
          </p:cNvCxnSpPr>
          <p:nvPr/>
        </p:nvCxnSpPr>
        <p:spPr>
          <a:xfrm flipV="1">
            <a:off x="4372501" y="4255740"/>
            <a:ext cx="1284392" cy="1532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2" idx="6"/>
            <a:endCxn id="108" idx="2"/>
          </p:cNvCxnSpPr>
          <p:nvPr/>
        </p:nvCxnSpPr>
        <p:spPr>
          <a:xfrm flipV="1">
            <a:off x="4372501" y="5787507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4" idx="6"/>
            <a:endCxn id="98" idx="2"/>
          </p:cNvCxnSpPr>
          <p:nvPr/>
        </p:nvCxnSpPr>
        <p:spPr>
          <a:xfrm flipV="1">
            <a:off x="4372501" y="5028026"/>
            <a:ext cx="1285128" cy="1501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4" idx="6"/>
            <a:endCxn id="110" idx="2"/>
          </p:cNvCxnSpPr>
          <p:nvPr/>
        </p:nvCxnSpPr>
        <p:spPr>
          <a:xfrm flipV="1">
            <a:off x="4372501" y="6528183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3" idx="6"/>
            <a:endCxn id="79" idx="1"/>
          </p:cNvCxnSpPr>
          <p:nvPr/>
        </p:nvCxnSpPr>
        <p:spPr>
          <a:xfrm flipV="1">
            <a:off x="5913661" y="1910676"/>
            <a:ext cx="1118578" cy="197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4" idx="6"/>
            <a:endCxn id="72" idx="2"/>
          </p:cNvCxnSpPr>
          <p:nvPr/>
        </p:nvCxnSpPr>
        <p:spPr>
          <a:xfrm flipV="1">
            <a:off x="5912925" y="2409414"/>
            <a:ext cx="1081819" cy="1846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5" idx="6"/>
            <a:endCxn id="73" idx="3"/>
          </p:cNvCxnSpPr>
          <p:nvPr/>
        </p:nvCxnSpPr>
        <p:spPr>
          <a:xfrm flipV="1">
            <a:off x="5913661" y="2862052"/>
            <a:ext cx="1118578" cy="1805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8" idx="6"/>
            <a:endCxn id="74" idx="3"/>
          </p:cNvCxnSpPr>
          <p:nvPr/>
        </p:nvCxnSpPr>
        <p:spPr>
          <a:xfrm flipV="1">
            <a:off x="5913661" y="3219759"/>
            <a:ext cx="1117562" cy="1808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07" idx="6"/>
            <a:endCxn id="75" idx="2"/>
          </p:cNvCxnSpPr>
          <p:nvPr/>
        </p:nvCxnSpPr>
        <p:spPr>
          <a:xfrm flipV="1">
            <a:off x="5921653" y="3521456"/>
            <a:ext cx="1073091" cy="1865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8" idx="6"/>
            <a:endCxn id="76" idx="2"/>
          </p:cNvCxnSpPr>
          <p:nvPr/>
        </p:nvCxnSpPr>
        <p:spPr>
          <a:xfrm flipV="1">
            <a:off x="5918770" y="3890414"/>
            <a:ext cx="1066966" cy="1897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0" idx="6"/>
            <a:endCxn id="78" idx="2"/>
          </p:cNvCxnSpPr>
          <p:nvPr/>
        </p:nvCxnSpPr>
        <p:spPr>
          <a:xfrm flipV="1">
            <a:off x="5918770" y="4667871"/>
            <a:ext cx="1066966" cy="1860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3" idx="6"/>
            <a:endCxn id="76" idx="2"/>
          </p:cNvCxnSpPr>
          <p:nvPr/>
        </p:nvCxnSpPr>
        <p:spPr>
          <a:xfrm>
            <a:off x="5913661" y="3890414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4" idx="6"/>
            <a:endCxn id="77" idx="2"/>
          </p:cNvCxnSpPr>
          <p:nvPr/>
        </p:nvCxnSpPr>
        <p:spPr>
          <a:xfrm>
            <a:off x="5912925" y="4255740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05" idx="6"/>
            <a:endCxn id="78" idx="2"/>
          </p:cNvCxnSpPr>
          <p:nvPr/>
        </p:nvCxnSpPr>
        <p:spPr>
          <a:xfrm>
            <a:off x="5913661" y="4667871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98" idx="6"/>
            <a:endCxn id="3" idx="2"/>
          </p:cNvCxnSpPr>
          <p:nvPr/>
        </p:nvCxnSpPr>
        <p:spPr>
          <a:xfrm>
            <a:off x="5913661" y="5028026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07" idx="6"/>
            <a:endCxn id="80" idx="2"/>
          </p:cNvCxnSpPr>
          <p:nvPr/>
        </p:nvCxnSpPr>
        <p:spPr>
          <a:xfrm>
            <a:off x="5921653" y="5386703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8" idx="6"/>
            <a:endCxn id="81" idx="2"/>
          </p:cNvCxnSpPr>
          <p:nvPr/>
        </p:nvCxnSpPr>
        <p:spPr>
          <a:xfrm>
            <a:off x="5918770" y="5787507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10" idx="6"/>
            <a:endCxn id="83" idx="2"/>
          </p:cNvCxnSpPr>
          <p:nvPr/>
        </p:nvCxnSpPr>
        <p:spPr>
          <a:xfrm>
            <a:off x="5918770" y="6528183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backward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48530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6" idx="6"/>
            <a:endCxn id="119" idx="2"/>
          </p:cNvCxnSpPr>
          <p:nvPr/>
        </p:nvCxnSpPr>
        <p:spPr>
          <a:xfrm flipV="1">
            <a:off x="2778040" y="4668735"/>
            <a:ext cx="1333320" cy="11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6" idx="6"/>
            <a:endCxn id="122" idx="2"/>
          </p:cNvCxnSpPr>
          <p:nvPr/>
        </p:nvCxnSpPr>
        <p:spPr>
          <a:xfrm>
            <a:off x="2778040" y="5787507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8" idx="6"/>
            <a:endCxn id="121" idx="2"/>
          </p:cNvCxnSpPr>
          <p:nvPr/>
        </p:nvCxnSpPr>
        <p:spPr>
          <a:xfrm flipV="1">
            <a:off x="2778040" y="5387567"/>
            <a:ext cx="1341312" cy="1140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8" idx="6"/>
            <a:endCxn id="124" idx="2"/>
          </p:cNvCxnSpPr>
          <p:nvPr/>
        </p:nvCxnSpPr>
        <p:spPr>
          <a:xfrm>
            <a:off x="2778040" y="6528183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9" idx="6"/>
            <a:endCxn id="101" idx="3"/>
          </p:cNvCxnSpPr>
          <p:nvPr/>
        </p:nvCxnSpPr>
        <p:spPr>
          <a:xfrm flipV="1">
            <a:off x="4367392" y="3219759"/>
            <a:ext cx="1335724" cy="1448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9" idx="6"/>
            <a:endCxn id="105" idx="2"/>
          </p:cNvCxnSpPr>
          <p:nvPr/>
        </p:nvCxnSpPr>
        <p:spPr>
          <a:xfrm flipV="1">
            <a:off x="4367392" y="4667871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1" idx="6"/>
            <a:endCxn id="103" idx="2"/>
          </p:cNvCxnSpPr>
          <p:nvPr/>
        </p:nvCxnSpPr>
        <p:spPr>
          <a:xfrm flipV="1">
            <a:off x="4375384" y="3890414"/>
            <a:ext cx="1282245" cy="1497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1" idx="6"/>
            <a:endCxn id="107" idx="2"/>
          </p:cNvCxnSpPr>
          <p:nvPr/>
        </p:nvCxnSpPr>
        <p:spPr>
          <a:xfrm flipV="1">
            <a:off x="4375384" y="5386703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2" idx="6"/>
            <a:endCxn id="104" idx="2"/>
          </p:cNvCxnSpPr>
          <p:nvPr/>
        </p:nvCxnSpPr>
        <p:spPr>
          <a:xfrm flipV="1">
            <a:off x="4372501" y="4255740"/>
            <a:ext cx="1284392" cy="1532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2" idx="6"/>
            <a:endCxn id="108" idx="2"/>
          </p:cNvCxnSpPr>
          <p:nvPr/>
        </p:nvCxnSpPr>
        <p:spPr>
          <a:xfrm flipV="1">
            <a:off x="4372501" y="5787507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4" idx="6"/>
            <a:endCxn id="98" idx="2"/>
          </p:cNvCxnSpPr>
          <p:nvPr/>
        </p:nvCxnSpPr>
        <p:spPr>
          <a:xfrm flipV="1">
            <a:off x="4372501" y="5028026"/>
            <a:ext cx="1285128" cy="1501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4" idx="6"/>
            <a:endCxn id="110" idx="2"/>
          </p:cNvCxnSpPr>
          <p:nvPr/>
        </p:nvCxnSpPr>
        <p:spPr>
          <a:xfrm flipV="1">
            <a:off x="4372501" y="6528183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3" idx="6"/>
            <a:endCxn id="79" idx="1"/>
          </p:cNvCxnSpPr>
          <p:nvPr/>
        </p:nvCxnSpPr>
        <p:spPr>
          <a:xfrm flipV="1">
            <a:off x="5913661" y="1910676"/>
            <a:ext cx="1118578" cy="197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4" idx="6"/>
            <a:endCxn id="72" idx="2"/>
          </p:cNvCxnSpPr>
          <p:nvPr/>
        </p:nvCxnSpPr>
        <p:spPr>
          <a:xfrm flipV="1">
            <a:off x="5912925" y="2409414"/>
            <a:ext cx="1081819" cy="1846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5" idx="6"/>
            <a:endCxn id="73" idx="3"/>
          </p:cNvCxnSpPr>
          <p:nvPr/>
        </p:nvCxnSpPr>
        <p:spPr>
          <a:xfrm flipV="1">
            <a:off x="5913661" y="2862052"/>
            <a:ext cx="1118578" cy="1805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8" idx="6"/>
            <a:endCxn id="74" idx="3"/>
          </p:cNvCxnSpPr>
          <p:nvPr/>
        </p:nvCxnSpPr>
        <p:spPr>
          <a:xfrm flipV="1">
            <a:off x="5913661" y="3219759"/>
            <a:ext cx="1117562" cy="1808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07" idx="6"/>
            <a:endCxn id="75" idx="2"/>
          </p:cNvCxnSpPr>
          <p:nvPr/>
        </p:nvCxnSpPr>
        <p:spPr>
          <a:xfrm flipV="1">
            <a:off x="5921653" y="3521456"/>
            <a:ext cx="1073091" cy="1865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8" idx="6"/>
            <a:endCxn id="76" idx="2"/>
          </p:cNvCxnSpPr>
          <p:nvPr/>
        </p:nvCxnSpPr>
        <p:spPr>
          <a:xfrm flipV="1">
            <a:off x="5918770" y="3890414"/>
            <a:ext cx="1066966" cy="1897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0" idx="6"/>
            <a:endCxn id="78" idx="2"/>
          </p:cNvCxnSpPr>
          <p:nvPr/>
        </p:nvCxnSpPr>
        <p:spPr>
          <a:xfrm flipV="1">
            <a:off x="5918770" y="4667871"/>
            <a:ext cx="1066966" cy="1860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3" idx="6"/>
            <a:endCxn id="76" idx="2"/>
          </p:cNvCxnSpPr>
          <p:nvPr/>
        </p:nvCxnSpPr>
        <p:spPr>
          <a:xfrm>
            <a:off x="5913661" y="3890414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4" idx="6"/>
            <a:endCxn id="77" idx="2"/>
          </p:cNvCxnSpPr>
          <p:nvPr/>
        </p:nvCxnSpPr>
        <p:spPr>
          <a:xfrm>
            <a:off x="5912925" y="4255740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05" idx="6"/>
            <a:endCxn id="78" idx="2"/>
          </p:cNvCxnSpPr>
          <p:nvPr/>
        </p:nvCxnSpPr>
        <p:spPr>
          <a:xfrm>
            <a:off x="5913661" y="4667871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98" idx="6"/>
            <a:endCxn id="3" idx="2"/>
          </p:cNvCxnSpPr>
          <p:nvPr/>
        </p:nvCxnSpPr>
        <p:spPr>
          <a:xfrm>
            <a:off x="5913661" y="5028026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07" idx="6"/>
            <a:endCxn id="80" idx="2"/>
          </p:cNvCxnSpPr>
          <p:nvPr/>
        </p:nvCxnSpPr>
        <p:spPr>
          <a:xfrm>
            <a:off x="5921653" y="5386703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8" idx="6"/>
            <a:endCxn id="81" idx="2"/>
          </p:cNvCxnSpPr>
          <p:nvPr/>
        </p:nvCxnSpPr>
        <p:spPr>
          <a:xfrm>
            <a:off x="5918770" y="5787507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10" idx="6"/>
            <a:endCxn id="83" idx="2"/>
          </p:cNvCxnSpPr>
          <p:nvPr/>
        </p:nvCxnSpPr>
        <p:spPr>
          <a:xfrm>
            <a:off x="5918770" y="6528183"/>
            <a:ext cx="1072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r>
              <a:rPr lang="en-US" dirty="0" smtClean="0"/>
              <a:t>Place the fourth queen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Apply constraints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82384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280400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backward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48530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6" idx="6"/>
            <a:endCxn id="119" idx="2"/>
          </p:cNvCxnSpPr>
          <p:nvPr/>
        </p:nvCxnSpPr>
        <p:spPr>
          <a:xfrm flipV="1">
            <a:off x="2778040" y="4668735"/>
            <a:ext cx="1333320" cy="11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6" idx="6"/>
            <a:endCxn id="122" idx="2"/>
          </p:cNvCxnSpPr>
          <p:nvPr/>
        </p:nvCxnSpPr>
        <p:spPr>
          <a:xfrm>
            <a:off x="2778040" y="5787507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8" idx="6"/>
            <a:endCxn id="121" idx="2"/>
          </p:cNvCxnSpPr>
          <p:nvPr/>
        </p:nvCxnSpPr>
        <p:spPr>
          <a:xfrm flipV="1">
            <a:off x="2778040" y="5387567"/>
            <a:ext cx="1341312" cy="1140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8" idx="6"/>
            <a:endCxn id="124" idx="2"/>
          </p:cNvCxnSpPr>
          <p:nvPr/>
        </p:nvCxnSpPr>
        <p:spPr>
          <a:xfrm>
            <a:off x="2778040" y="6528183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9" idx="6"/>
            <a:endCxn id="101" idx="3"/>
          </p:cNvCxnSpPr>
          <p:nvPr/>
        </p:nvCxnSpPr>
        <p:spPr>
          <a:xfrm flipV="1">
            <a:off x="4367392" y="3219759"/>
            <a:ext cx="1335724" cy="1448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9" idx="6"/>
            <a:endCxn id="105" idx="2"/>
          </p:cNvCxnSpPr>
          <p:nvPr/>
        </p:nvCxnSpPr>
        <p:spPr>
          <a:xfrm flipV="1">
            <a:off x="4367392" y="4667871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1" idx="6"/>
            <a:endCxn id="103" idx="2"/>
          </p:cNvCxnSpPr>
          <p:nvPr/>
        </p:nvCxnSpPr>
        <p:spPr>
          <a:xfrm flipV="1">
            <a:off x="4375384" y="3890414"/>
            <a:ext cx="1282245" cy="1497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1" idx="6"/>
            <a:endCxn id="107" idx="2"/>
          </p:cNvCxnSpPr>
          <p:nvPr/>
        </p:nvCxnSpPr>
        <p:spPr>
          <a:xfrm flipV="1">
            <a:off x="4375384" y="5386703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2" idx="6"/>
            <a:endCxn id="104" idx="2"/>
          </p:cNvCxnSpPr>
          <p:nvPr/>
        </p:nvCxnSpPr>
        <p:spPr>
          <a:xfrm flipV="1">
            <a:off x="4372501" y="4255740"/>
            <a:ext cx="1284392" cy="1532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2" idx="6"/>
            <a:endCxn id="108" idx="2"/>
          </p:cNvCxnSpPr>
          <p:nvPr/>
        </p:nvCxnSpPr>
        <p:spPr>
          <a:xfrm flipV="1">
            <a:off x="4372501" y="5787507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4" idx="6"/>
            <a:endCxn id="98" idx="2"/>
          </p:cNvCxnSpPr>
          <p:nvPr/>
        </p:nvCxnSpPr>
        <p:spPr>
          <a:xfrm flipV="1">
            <a:off x="4372501" y="5028026"/>
            <a:ext cx="1285128" cy="1501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4" idx="6"/>
            <a:endCxn id="110" idx="2"/>
          </p:cNvCxnSpPr>
          <p:nvPr/>
        </p:nvCxnSpPr>
        <p:spPr>
          <a:xfrm flipV="1">
            <a:off x="4372501" y="6528183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3" idx="6"/>
            <a:endCxn id="79" idx="1"/>
          </p:cNvCxnSpPr>
          <p:nvPr/>
        </p:nvCxnSpPr>
        <p:spPr>
          <a:xfrm flipV="1">
            <a:off x="5913661" y="1910676"/>
            <a:ext cx="1118578" cy="197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4" idx="6"/>
            <a:endCxn id="72" idx="2"/>
          </p:cNvCxnSpPr>
          <p:nvPr/>
        </p:nvCxnSpPr>
        <p:spPr>
          <a:xfrm flipV="1">
            <a:off x="5912925" y="2409414"/>
            <a:ext cx="1081819" cy="1846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5" idx="6"/>
            <a:endCxn id="73" idx="3"/>
          </p:cNvCxnSpPr>
          <p:nvPr/>
        </p:nvCxnSpPr>
        <p:spPr>
          <a:xfrm flipV="1">
            <a:off x="5913661" y="2862052"/>
            <a:ext cx="1118578" cy="1805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backward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48530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6" idx="6"/>
            <a:endCxn id="119" idx="2"/>
          </p:cNvCxnSpPr>
          <p:nvPr/>
        </p:nvCxnSpPr>
        <p:spPr>
          <a:xfrm flipV="1">
            <a:off x="2778040" y="4668735"/>
            <a:ext cx="1333320" cy="11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6" idx="6"/>
            <a:endCxn id="122" idx="2"/>
          </p:cNvCxnSpPr>
          <p:nvPr/>
        </p:nvCxnSpPr>
        <p:spPr>
          <a:xfrm>
            <a:off x="2778040" y="5787507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8" idx="6"/>
            <a:endCxn id="121" idx="2"/>
          </p:cNvCxnSpPr>
          <p:nvPr/>
        </p:nvCxnSpPr>
        <p:spPr>
          <a:xfrm flipV="1">
            <a:off x="2778040" y="5387567"/>
            <a:ext cx="1341312" cy="1140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8" idx="6"/>
            <a:endCxn id="124" idx="2"/>
          </p:cNvCxnSpPr>
          <p:nvPr/>
        </p:nvCxnSpPr>
        <p:spPr>
          <a:xfrm>
            <a:off x="2778040" y="6528183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9" idx="6"/>
            <a:endCxn id="105" idx="2"/>
          </p:cNvCxnSpPr>
          <p:nvPr/>
        </p:nvCxnSpPr>
        <p:spPr>
          <a:xfrm flipV="1">
            <a:off x="4367392" y="4667871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1" idx="6"/>
            <a:endCxn id="103" idx="2"/>
          </p:cNvCxnSpPr>
          <p:nvPr/>
        </p:nvCxnSpPr>
        <p:spPr>
          <a:xfrm flipV="1">
            <a:off x="4375384" y="3890414"/>
            <a:ext cx="1282245" cy="1497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2" idx="6"/>
            <a:endCxn id="104" idx="2"/>
          </p:cNvCxnSpPr>
          <p:nvPr/>
        </p:nvCxnSpPr>
        <p:spPr>
          <a:xfrm flipV="1">
            <a:off x="4372501" y="4255740"/>
            <a:ext cx="1284392" cy="1532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3" idx="6"/>
            <a:endCxn id="79" idx="1"/>
          </p:cNvCxnSpPr>
          <p:nvPr/>
        </p:nvCxnSpPr>
        <p:spPr>
          <a:xfrm flipV="1">
            <a:off x="5913661" y="1910676"/>
            <a:ext cx="1118578" cy="197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4" idx="6"/>
            <a:endCxn id="72" idx="2"/>
          </p:cNvCxnSpPr>
          <p:nvPr/>
        </p:nvCxnSpPr>
        <p:spPr>
          <a:xfrm flipV="1">
            <a:off x="5912925" y="2409414"/>
            <a:ext cx="1081819" cy="1846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5" idx="6"/>
            <a:endCxn id="73" idx="3"/>
          </p:cNvCxnSpPr>
          <p:nvPr/>
        </p:nvCxnSpPr>
        <p:spPr>
          <a:xfrm flipV="1">
            <a:off x="5913661" y="2862052"/>
            <a:ext cx="1118578" cy="1805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4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backward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48530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6" idx="6"/>
            <a:endCxn id="119" idx="2"/>
          </p:cNvCxnSpPr>
          <p:nvPr/>
        </p:nvCxnSpPr>
        <p:spPr>
          <a:xfrm flipV="1">
            <a:off x="2778040" y="4668735"/>
            <a:ext cx="1333320" cy="11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6" idx="6"/>
            <a:endCxn id="122" idx="2"/>
          </p:cNvCxnSpPr>
          <p:nvPr/>
        </p:nvCxnSpPr>
        <p:spPr>
          <a:xfrm>
            <a:off x="2778040" y="5787507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8" idx="6"/>
            <a:endCxn id="121" idx="2"/>
          </p:cNvCxnSpPr>
          <p:nvPr/>
        </p:nvCxnSpPr>
        <p:spPr>
          <a:xfrm flipV="1">
            <a:off x="2778040" y="5387567"/>
            <a:ext cx="1341312" cy="1140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9" idx="6"/>
            <a:endCxn id="105" idx="2"/>
          </p:cNvCxnSpPr>
          <p:nvPr/>
        </p:nvCxnSpPr>
        <p:spPr>
          <a:xfrm flipV="1">
            <a:off x="4367392" y="4667871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1" idx="6"/>
            <a:endCxn id="103" idx="2"/>
          </p:cNvCxnSpPr>
          <p:nvPr/>
        </p:nvCxnSpPr>
        <p:spPr>
          <a:xfrm flipV="1">
            <a:off x="4375384" y="3890414"/>
            <a:ext cx="1282245" cy="1497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2" idx="6"/>
            <a:endCxn id="104" idx="2"/>
          </p:cNvCxnSpPr>
          <p:nvPr/>
        </p:nvCxnSpPr>
        <p:spPr>
          <a:xfrm flipV="1">
            <a:off x="4372501" y="4255740"/>
            <a:ext cx="1284392" cy="1532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3" idx="6"/>
            <a:endCxn id="79" idx="1"/>
          </p:cNvCxnSpPr>
          <p:nvPr/>
        </p:nvCxnSpPr>
        <p:spPr>
          <a:xfrm flipV="1">
            <a:off x="5913661" y="1910676"/>
            <a:ext cx="1118578" cy="197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4" idx="6"/>
            <a:endCxn id="72" idx="2"/>
          </p:cNvCxnSpPr>
          <p:nvPr/>
        </p:nvCxnSpPr>
        <p:spPr>
          <a:xfrm flipV="1">
            <a:off x="5912925" y="2409414"/>
            <a:ext cx="1081819" cy="1846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5" idx="6"/>
            <a:endCxn id="73" idx="3"/>
          </p:cNvCxnSpPr>
          <p:nvPr/>
        </p:nvCxnSpPr>
        <p:spPr>
          <a:xfrm flipV="1">
            <a:off x="5913661" y="2862052"/>
            <a:ext cx="1118578" cy="1805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11645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Binary knapsack: backward phase</a:t>
            </a:r>
            <a:endParaRPr lang="en-US" sz="4000" dirty="0"/>
          </a:p>
        </p:txBody>
      </p:sp>
      <p:grpSp>
        <p:nvGrpSpPr>
          <p:cNvPr id="28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81779" y="1083521"/>
            <a:ext cx="4320242" cy="255809"/>
            <a:chOff x="1" y="-1"/>
            <a:chExt cx="5759" cy="341"/>
          </a:xfrm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1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3 w 133"/>
                <a:gd name="T3" fmla="*/ 4 h 270"/>
                <a:gd name="T4" fmla="*/ 82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4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1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3 w 133"/>
                <a:gd name="T47" fmla="*/ 257 h 270"/>
                <a:gd name="T48" fmla="*/ 3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4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4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1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3" y="257"/>
                  </a:lnTo>
                  <a:lnTo>
                    <a:pt x="3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4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183" y="4"/>
              <a:ext cx="169" cy="279"/>
            </a:xfrm>
            <a:custGeom>
              <a:avLst/>
              <a:gdLst>
                <a:gd name="T0" fmla="*/ 166 w 169"/>
                <a:gd name="T1" fmla="*/ 92 h 279"/>
                <a:gd name="T2" fmla="*/ 137 w 169"/>
                <a:gd name="T3" fmla="*/ 21 h 279"/>
                <a:gd name="T4" fmla="*/ 100 w 169"/>
                <a:gd name="T5" fmla="*/ 1 h 279"/>
                <a:gd name="T6" fmla="*/ 66 w 169"/>
                <a:gd name="T7" fmla="*/ 2 h 279"/>
                <a:gd name="T8" fmla="*/ 29 w 169"/>
                <a:gd name="T9" fmla="*/ 24 h 279"/>
                <a:gd name="T10" fmla="*/ 2 w 169"/>
                <a:gd name="T11" fmla="*/ 92 h 279"/>
                <a:gd name="T12" fmla="*/ 0 w 169"/>
                <a:gd name="T13" fmla="*/ 164 h 279"/>
                <a:gd name="T14" fmla="*/ 8 w 169"/>
                <a:gd name="T15" fmla="*/ 214 h 279"/>
                <a:gd name="T16" fmla="*/ 33 w 169"/>
                <a:gd name="T17" fmla="*/ 258 h 279"/>
                <a:gd name="T18" fmla="*/ 68 w 169"/>
                <a:gd name="T19" fmla="*/ 277 h 279"/>
                <a:gd name="T20" fmla="*/ 102 w 169"/>
                <a:gd name="T21" fmla="*/ 277 h 279"/>
                <a:gd name="T22" fmla="*/ 139 w 169"/>
                <a:gd name="T23" fmla="*/ 255 h 279"/>
                <a:gd name="T24" fmla="*/ 167 w 169"/>
                <a:gd name="T25" fmla="*/ 187 h 279"/>
                <a:gd name="T26" fmla="*/ 84 w 169"/>
                <a:gd name="T27" fmla="*/ 270 h 279"/>
                <a:gd name="T28" fmla="*/ 71 w 169"/>
                <a:gd name="T29" fmla="*/ 268 h 279"/>
                <a:gd name="T30" fmla="*/ 58 w 169"/>
                <a:gd name="T31" fmla="*/ 260 h 279"/>
                <a:gd name="T32" fmla="*/ 46 w 169"/>
                <a:gd name="T33" fmla="*/ 245 h 279"/>
                <a:gd name="T34" fmla="*/ 37 w 169"/>
                <a:gd name="T35" fmla="*/ 221 h 279"/>
                <a:gd name="T36" fmla="*/ 33 w 169"/>
                <a:gd name="T37" fmla="*/ 135 h 279"/>
                <a:gd name="T38" fmla="*/ 36 w 169"/>
                <a:gd name="T39" fmla="*/ 60 h 279"/>
                <a:gd name="T40" fmla="*/ 46 w 169"/>
                <a:gd name="T41" fmla="*/ 32 h 279"/>
                <a:gd name="T42" fmla="*/ 59 w 169"/>
                <a:gd name="T43" fmla="*/ 16 h 279"/>
                <a:gd name="T44" fmla="*/ 74 w 169"/>
                <a:gd name="T45" fmla="*/ 10 h 279"/>
                <a:gd name="T46" fmla="*/ 84 w 169"/>
                <a:gd name="T47" fmla="*/ 8 h 279"/>
                <a:gd name="T48" fmla="*/ 96 w 169"/>
                <a:gd name="T49" fmla="*/ 10 h 279"/>
                <a:gd name="T50" fmla="*/ 110 w 169"/>
                <a:gd name="T51" fmla="*/ 17 h 279"/>
                <a:gd name="T52" fmla="*/ 123 w 169"/>
                <a:gd name="T53" fmla="*/ 32 h 279"/>
                <a:gd name="T54" fmla="*/ 132 w 169"/>
                <a:gd name="T55" fmla="*/ 56 h 279"/>
                <a:gd name="T56" fmla="*/ 136 w 169"/>
                <a:gd name="T57" fmla="*/ 135 h 279"/>
                <a:gd name="T58" fmla="*/ 132 w 169"/>
                <a:gd name="T59" fmla="*/ 219 h 279"/>
                <a:gd name="T60" fmla="*/ 124 w 169"/>
                <a:gd name="T61" fmla="*/ 243 h 279"/>
                <a:gd name="T62" fmla="*/ 112 w 169"/>
                <a:gd name="T63" fmla="*/ 259 h 279"/>
                <a:gd name="T64" fmla="*/ 98 w 169"/>
                <a:gd name="T65" fmla="*/ 267 h 279"/>
                <a:gd name="T66" fmla="*/ 84 w 169"/>
                <a:gd name="T6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79">
                  <a:moveTo>
                    <a:pt x="169" y="140"/>
                  </a:moveTo>
                  <a:lnTo>
                    <a:pt x="166" y="92"/>
                  </a:lnTo>
                  <a:lnTo>
                    <a:pt x="153" y="45"/>
                  </a:lnTo>
                  <a:lnTo>
                    <a:pt x="137" y="21"/>
                  </a:lnTo>
                  <a:lnTo>
                    <a:pt x="118" y="8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47" y="9"/>
                  </a:lnTo>
                  <a:lnTo>
                    <a:pt x="29" y="24"/>
                  </a:lnTo>
                  <a:lnTo>
                    <a:pt x="15" y="48"/>
                  </a:lnTo>
                  <a:lnTo>
                    <a:pt x="2" y="92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3" y="189"/>
                  </a:lnTo>
                  <a:lnTo>
                    <a:pt x="8" y="214"/>
                  </a:lnTo>
                  <a:lnTo>
                    <a:pt x="18" y="238"/>
                  </a:lnTo>
                  <a:lnTo>
                    <a:pt x="33" y="258"/>
                  </a:lnTo>
                  <a:lnTo>
                    <a:pt x="50" y="270"/>
                  </a:lnTo>
                  <a:lnTo>
                    <a:pt x="68" y="277"/>
                  </a:lnTo>
                  <a:lnTo>
                    <a:pt x="84" y="279"/>
                  </a:lnTo>
                  <a:lnTo>
                    <a:pt x="102" y="277"/>
                  </a:lnTo>
                  <a:lnTo>
                    <a:pt x="121" y="270"/>
                  </a:lnTo>
                  <a:lnTo>
                    <a:pt x="139" y="255"/>
                  </a:lnTo>
                  <a:lnTo>
                    <a:pt x="155" y="232"/>
                  </a:lnTo>
                  <a:lnTo>
                    <a:pt x="167" y="187"/>
                  </a:lnTo>
                  <a:lnTo>
                    <a:pt x="169" y="140"/>
                  </a:lnTo>
                  <a:close/>
                  <a:moveTo>
                    <a:pt x="84" y="270"/>
                  </a:moveTo>
                  <a:lnTo>
                    <a:pt x="78" y="269"/>
                  </a:lnTo>
                  <a:lnTo>
                    <a:pt x="71" y="268"/>
                  </a:lnTo>
                  <a:lnTo>
                    <a:pt x="64" y="264"/>
                  </a:lnTo>
                  <a:lnTo>
                    <a:pt x="58" y="260"/>
                  </a:lnTo>
                  <a:lnTo>
                    <a:pt x="51" y="253"/>
                  </a:lnTo>
                  <a:lnTo>
                    <a:pt x="46" y="245"/>
                  </a:lnTo>
                  <a:lnTo>
                    <a:pt x="41" y="234"/>
                  </a:lnTo>
                  <a:lnTo>
                    <a:pt x="37" y="221"/>
                  </a:lnTo>
                  <a:lnTo>
                    <a:pt x="34" y="178"/>
                  </a:lnTo>
                  <a:lnTo>
                    <a:pt x="33" y="135"/>
                  </a:lnTo>
                  <a:lnTo>
                    <a:pt x="33" y="96"/>
                  </a:lnTo>
                  <a:lnTo>
                    <a:pt x="36" y="60"/>
                  </a:lnTo>
                  <a:lnTo>
                    <a:pt x="40" y="44"/>
                  </a:lnTo>
                  <a:lnTo>
                    <a:pt x="46" y="32"/>
                  </a:lnTo>
                  <a:lnTo>
                    <a:pt x="52" y="23"/>
                  </a:lnTo>
                  <a:lnTo>
                    <a:pt x="59" y="16"/>
                  </a:lnTo>
                  <a:lnTo>
                    <a:pt x="67" y="12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4" y="8"/>
                  </a:lnTo>
                  <a:lnTo>
                    <a:pt x="90" y="9"/>
                  </a:lnTo>
                  <a:lnTo>
                    <a:pt x="96" y="10"/>
                  </a:lnTo>
                  <a:lnTo>
                    <a:pt x="103" y="13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3" y="32"/>
                  </a:lnTo>
                  <a:lnTo>
                    <a:pt x="128" y="42"/>
                  </a:lnTo>
                  <a:lnTo>
                    <a:pt x="132" y="56"/>
                  </a:lnTo>
                  <a:lnTo>
                    <a:pt x="135" y="94"/>
                  </a:lnTo>
                  <a:lnTo>
                    <a:pt x="136" y="135"/>
                  </a:lnTo>
                  <a:lnTo>
                    <a:pt x="135" y="179"/>
                  </a:lnTo>
                  <a:lnTo>
                    <a:pt x="132" y="219"/>
                  </a:lnTo>
                  <a:lnTo>
                    <a:pt x="128" y="232"/>
                  </a:lnTo>
                  <a:lnTo>
                    <a:pt x="124" y="243"/>
                  </a:lnTo>
                  <a:lnTo>
                    <a:pt x="119" y="252"/>
                  </a:lnTo>
                  <a:lnTo>
                    <a:pt x="112" y="259"/>
                  </a:lnTo>
                  <a:lnTo>
                    <a:pt x="106" y="264"/>
                  </a:lnTo>
                  <a:lnTo>
                    <a:pt x="98" y="267"/>
                  </a:lnTo>
                  <a:lnTo>
                    <a:pt x="91" y="269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514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5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2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7 w 246"/>
                <a:gd name="T57" fmla="*/ 297 h 313"/>
                <a:gd name="T58" fmla="*/ 232 w 246"/>
                <a:gd name="T59" fmla="*/ 297 h 313"/>
                <a:gd name="T60" fmla="*/ 15 w 246"/>
                <a:gd name="T61" fmla="*/ 297 h 313"/>
                <a:gd name="T62" fmla="*/ 10 w 246"/>
                <a:gd name="T63" fmla="*/ 297 h 313"/>
                <a:gd name="T64" fmla="*/ 5 w 246"/>
                <a:gd name="T65" fmla="*/ 298 h 313"/>
                <a:gd name="T66" fmla="*/ 2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5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7" y="297"/>
                  </a:lnTo>
                  <a:lnTo>
                    <a:pt x="232" y="297"/>
                  </a:lnTo>
                  <a:lnTo>
                    <a:pt x="15" y="297"/>
                  </a:lnTo>
                  <a:lnTo>
                    <a:pt x="10" y="297"/>
                  </a:lnTo>
                  <a:lnTo>
                    <a:pt x="5" y="298"/>
                  </a:lnTo>
                  <a:lnTo>
                    <a:pt x="2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5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927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3 w 161"/>
                <a:gd name="T3" fmla="*/ 197 h 270"/>
                <a:gd name="T4" fmla="*/ 113 w 161"/>
                <a:gd name="T5" fmla="*/ 160 h 270"/>
                <a:gd name="T6" fmla="*/ 140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6 w 161"/>
                <a:gd name="T15" fmla="*/ 21 h 270"/>
                <a:gd name="T16" fmla="*/ 109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0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0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7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7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7 w 161"/>
                <a:gd name="T61" fmla="*/ 53 h 270"/>
                <a:gd name="T62" fmla="*/ 15 w 161"/>
                <a:gd name="T63" fmla="*/ 53 h 270"/>
                <a:gd name="T64" fmla="*/ 24 w 161"/>
                <a:gd name="T65" fmla="*/ 36 h 270"/>
                <a:gd name="T66" fmla="*/ 37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0 w 161"/>
                <a:gd name="T77" fmla="*/ 54 h 270"/>
                <a:gd name="T78" fmla="*/ 124 w 161"/>
                <a:gd name="T79" fmla="*/ 78 h 270"/>
                <a:gd name="T80" fmla="*/ 120 w 161"/>
                <a:gd name="T81" fmla="*/ 102 h 270"/>
                <a:gd name="T82" fmla="*/ 111 w 161"/>
                <a:gd name="T83" fmla="*/ 126 h 270"/>
                <a:gd name="T84" fmla="*/ 97 w 161"/>
                <a:gd name="T85" fmla="*/ 148 h 270"/>
                <a:gd name="T86" fmla="*/ 81 w 161"/>
                <a:gd name="T87" fmla="*/ 168 h 270"/>
                <a:gd name="T88" fmla="*/ 4 w 161"/>
                <a:gd name="T89" fmla="*/ 255 h 270"/>
                <a:gd name="T90" fmla="*/ 1 w 161"/>
                <a:gd name="T91" fmla="*/ 258 h 270"/>
                <a:gd name="T92" fmla="*/ 0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49 w 161"/>
                <a:gd name="T99" fmla="*/ 270 h 270"/>
                <a:gd name="T100" fmla="*/ 161 w 161"/>
                <a:gd name="T101" fmla="*/ 199 h 270"/>
                <a:gd name="T102" fmla="*/ 150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4 w 161"/>
                <a:gd name="T109" fmla="*/ 229 h 270"/>
                <a:gd name="T110" fmla="*/ 141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2 w 161"/>
                <a:gd name="T117" fmla="*/ 238 h 270"/>
                <a:gd name="T118" fmla="*/ 103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3" y="197"/>
                  </a:lnTo>
                  <a:lnTo>
                    <a:pt x="113" y="160"/>
                  </a:lnTo>
                  <a:lnTo>
                    <a:pt x="140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6" y="21"/>
                  </a:lnTo>
                  <a:lnTo>
                    <a:pt x="109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7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0" y="54"/>
                  </a:lnTo>
                  <a:lnTo>
                    <a:pt x="124" y="78"/>
                  </a:lnTo>
                  <a:lnTo>
                    <a:pt x="120" y="102"/>
                  </a:lnTo>
                  <a:lnTo>
                    <a:pt x="111" y="126"/>
                  </a:lnTo>
                  <a:lnTo>
                    <a:pt x="97" y="148"/>
                  </a:lnTo>
                  <a:lnTo>
                    <a:pt x="81" y="168"/>
                  </a:lnTo>
                  <a:lnTo>
                    <a:pt x="4" y="255"/>
                  </a:lnTo>
                  <a:lnTo>
                    <a:pt x="1" y="258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49" y="270"/>
                  </a:lnTo>
                  <a:lnTo>
                    <a:pt x="161" y="199"/>
                  </a:lnTo>
                  <a:lnTo>
                    <a:pt x="150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4" y="229"/>
                  </a:lnTo>
                  <a:lnTo>
                    <a:pt x="141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2" y="238"/>
                  </a:lnTo>
                  <a:lnTo>
                    <a:pt x="103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1120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6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6 w 201"/>
                <a:gd name="T39" fmla="*/ 49 h 184"/>
                <a:gd name="T40" fmla="*/ 14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6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6" y="4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369" y="146"/>
              <a:ext cx="103" cy="189"/>
            </a:xfrm>
            <a:custGeom>
              <a:avLst/>
              <a:gdLst>
                <a:gd name="T0" fmla="*/ 64 w 103"/>
                <a:gd name="T1" fmla="*/ 8 h 189"/>
                <a:gd name="T2" fmla="*/ 64 w 103"/>
                <a:gd name="T3" fmla="*/ 3 h 189"/>
                <a:gd name="T4" fmla="*/ 63 w 103"/>
                <a:gd name="T5" fmla="*/ 1 h 189"/>
                <a:gd name="T6" fmla="*/ 60 w 103"/>
                <a:gd name="T7" fmla="*/ 0 h 189"/>
                <a:gd name="T8" fmla="*/ 56 w 103"/>
                <a:gd name="T9" fmla="*/ 0 h 189"/>
                <a:gd name="T10" fmla="*/ 41 w 103"/>
                <a:gd name="T11" fmla="*/ 10 h 189"/>
                <a:gd name="T12" fmla="*/ 26 w 103"/>
                <a:gd name="T13" fmla="*/ 16 h 189"/>
                <a:gd name="T14" fmla="*/ 11 w 103"/>
                <a:gd name="T15" fmla="*/ 18 h 189"/>
                <a:gd name="T16" fmla="*/ 0 w 103"/>
                <a:gd name="T17" fmla="*/ 18 h 189"/>
                <a:gd name="T18" fmla="*/ 0 w 103"/>
                <a:gd name="T19" fmla="*/ 28 h 189"/>
                <a:gd name="T20" fmla="*/ 8 w 103"/>
                <a:gd name="T21" fmla="*/ 28 h 189"/>
                <a:gd name="T22" fmla="*/ 18 w 103"/>
                <a:gd name="T23" fmla="*/ 27 h 189"/>
                <a:gd name="T24" fmla="*/ 29 w 103"/>
                <a:gd name="T25" fmla="*/ 25 h 189"/>
                <a:gd name="T26" fmla="*/ 42 w 103"/>
                <a:gd name="T27" fmla="*/ 20 h 189"/>
                <a:gd name="T28" fmla="*/ 42 w 103"/>
                <a:gd name="T29" fmla="*/ 165 h 189"/>
                <a:gd name="T30" fmla="*/ 41 w 103"/>
                <a:gd name="T31" fmla="*/ 171 h 189"/>
                <a:gd name="T32" fmla="*/ 38 w 103"/>
                <a:gd name="T33" fmla="*/ 175 h 189"/>
                <a:gd name="T34" fmla="*/ 30 w 103"/>
                <a:gd name="T35" fmla="*/ 178 h 189"/>
                <a:gd name="T36" fmla="*/ 13 w 103"/>
                <a:gd name="T37" fmla="*/ 178 h 189"/>
                <a:gd name="T38" fmla="*/ 2 w 103"/>
                <a:gd name="T39" fmla="*/ 178 h 189"/>
                <a:gd name="T40" fmla="*/ 2 w 103"/>
                <a:gd name="T41" fmla="*/ 189 h 189"/>
                <a:gd name="T42" fmla="*/ 11 w 103"/>
                <a:gd name="T43" fmla="*/ 188 h 189"/>
                <a:gd name="T44" fmla="*/ 26 w 103"/>
                <a:gd name="T45" fmla="*/ 188 h 189"/>
                <a:gd name="T46" fmla="*/ 41 w 103"/>
                <a:gd name="T47" fmla="*/ 188 h 189"/>
                <a:gd name="T48" fmla="*/ 53 w 103"/>
                <a:gd name="T49" fmla="*/ 187 h 189"/>
                <a:gd name="T50" fmla="*/ 64 w 103"/>
                <a:gd name="T51" fmla="*/ 188 h 189"/>
                <a:gd name="T52" fmla="*/ 79 w 103"/>
                <a:gd name="T53" fmla="*/ 188 h 189"/>
                <a:gd name="T54" fmla="*/ 94 w 103"/>
                <a:gd name="T55" fmla="*/ 188 h 189"/>
                <a:gd name="T56" fmla="*/ 103 w 103"/>
                <a:gd name="T57" fmla="*/ 189 h 189"/>
                <a:gd name="T58" fmla="*/ 103 w 103"/>
                <a:gd name="T59" fmla="*/ 178 h 189"/>
                <a:gd name="T60" fmla="*/ 93 w 103"/>
                <a:gd name="T61" fmla="*/ 178 h 189"/>
                <a:gd name="T62" fmla="*/ 76 w 103"/>
                <a:gd name="T63" fmla="*/ 178 h 189"/>
                <a:gd name="T64" fmla="*/ 68 w 103"/>
                <a:gd name="T65" fmla="*/ 175 h 189"/>
                <a:gd name="T66" fmla="*/ 65 w 103"/>
                <a:gd name="T67" fmla="*/ 171 h 189"/>
                <a:gd name="T68" fmla="*/ 64 w 103"/>
                <a:gd name="T69" fmla="*/ 165 h 189"/>
                <a:gd name="T70" fmla="*/ 64 w 103"/>
                <a:gd name="T7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89">
                  <a:moveTo>
                    <a:pt x="64" y="8"/>
                  </a:moveTo>
                  <a:lnTo>
                    <a:pt x="64" y="3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0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8" y="27"/>
                  </a:lnTo>
                  <a:lnTo>
                    <a:pt x="29" y="25"/>
                  </a:lnTo>
                  <a:lnTo>
                    <a:pt x="42" y="20"/>
                  </a:lnTo>
                  <a:lnTo>
                    <a:pt x="42" y="165"/>
                  </a:lnTo>
                  <a:lnTo>
                    <a:pt x="41" y="171"/>
                  </a:lnTo>
                  <a:lnTo>
                    <a:pt x="38" y="175"/>
                  </a:lnTo>
                  <a:lnTo>
                    <a:pt x="30" y="178"/>
                  </a:lnTo>
                  <a:lnTo>
                    <a:pt x="13" y="178"/>
                  </a:lnTo>
                  <a:lnTo>
                    <a:pt x="2" y="178"/>
                  </a:lnTo>
                  <a:lnTo>
                    <a:pt x="2" y="189"/>
                  </a:lnTo>
                  <a:lnTo>
                    <a:pt x="11" y="188"/>
                  </a:lnTo>
                  <a:lnTo>
                    <a:pt x="26" y="188"/>
                  </a:lnTo>
                  <a:lnTo>
                    <a:pt x="41" y="188"/>
                  </a:lnTo>
                  <a:lnTo>
                    <a:pt x="53" y="187"/>
                  </a:lnTo>
                  <a:lnTo>
                    <a:pt x="64" y="188"/>
                  </a:lnTo>
                  <a:lnTo>
                    <a:pt x="79" y="188"/>
                  </a:lnTo>
                  <a:lnTo>
                    <a:pt x="94" y="188"/>
                  </a:lnTo>
                  <a:lnTo>
                    <a:pt x="103" y="189"/>
                  </a:lnTo>
                  <a:lnTo>
                    <a:pt x="103" y="178"/>
                  </a:lnTo>
                  <a:lnTo>
                    <a:pt x="93" y="178"/>
                  </a:lnTo>
                  <a:lnTo>
                    <a:pt x="76" y="178"/>
                  </a:lnTo>
                  <a:lnTo>
                    <a:pt x="68" y="175"/>
                  </a:lnTo>
                  <a:lnTo>
                    <a:pt x="65" y="171"/>
                  </a:lnTo>
                  <a:lnTo>
                    <a:pt x="64" y="165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632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4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4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30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5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5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30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30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030" y="4"/>
              <a:ext cx="167" cy="279"/>
            </a:xfrm>
            <a:custGeom>
              <a:avLst/>
              <a:gdLst>
                <a:gd name="T0" fmla="*/ 123 w 167"/>
                <a:gd name="T1" fmla="*/ 116 h 279"/>
                <a:gd name="T2" fmla="*/ 152 w 167"/>
                <a:gd name="T3" fmla="*/ 79 h 279"/>
                <a:gd name="T4" fmla="*/ 150 w 167"/>
                <a:gd name="T5" fmla="*/ 33 h 279"/>
                <a:gd name="T6" fmla="*/ 110 w 167"/>
                <a:gd name="T7" fmla="*/ 4 h 279"/>
                <a:gd name="T8" fmla="*/ 54 w 167"/>
                <a:gd name="T9" fmla="*/ 4 h 279"/>
                <a:gd name="T10" fmla="*/ 16 w 167"/>
                <a:gd name="T11" fmla="*/ 33 h 279"/>
                <a:gd name="T12" fmla="*/ 12 w 167"/>
                <a:gd name="T13" fmla="*/ 64 h 279"/>
                <a:gd name="T14" fmla="*/ 23 w 167"/>
                <a:gd name="T15" fmla="*/ 74 h 279"/>
                <a:gd name="T16" fmla="*/ 40 w 167"/>
                <a:gd name="T17" fmla="*/ 74 h 279"/>
                <a:gd name="T18" fmla="*/ 50 w 167"/>
                <a:gd name="T19" fmla="*/ 63 h 279"/>
                <a:gd name="T20" fmla="*/ 49 w 167"/>
                <a:gd name="T21" fmla="*/ 43 h 279"/>
                <a:gd name="T22" fmla="*/ 33 w 167"/>
                <a:gd name="T23" fmla="*/ 35 h 279"/>
                <a:gd name="T24" fmla="*/ 39 w 167"/>
                <a:gd name="T25" fmla="*/ 22 h 279"/>
                <a:gd name="T26" fmla="*/ 68 w 167"/>
                <a:gd name="T27" fmla="*/ 11 h 279"/>
                <a:gd name="T28" fmla="*/ 87 w 167"/>
                <a:gd name="T29" fmla="*/ 10 h 279"/>
                <a:gd name="T30" fmla="*/ 100 w 167"/>
                <a:gd name="T31" fmla="*/ 14 h 279"/>
                <a:gd name="T32" fmla="*/ 111 w 167"/>
                <a:gd name="T33" fmla="*/ 25 h 279"/>
                <a:gd name="T34" fmla="*/ 118 w 167"/>
                <a:gd name="T35" fmla="*/ 43 h 279"/>
                <a:gd name="T36" fmla="*/ 119 w 167"/>
                <a:gd name="T37" fmla="*/ 62 h 279"/>
                <a:gd name="T38" fmla="*/ 114 w 167"/>
                <a:gd name="T39" fmla="*/ 87 h 279"/>
                <a:gd name="T40" fmla="*/ 99 w 167"/>
                <a:gd name="T41" fmla="*/ 113 h 279"/>
                <a:gd name="T42" fmla="*/ 80 w 167"/>
                <a:gd name="T43" fmla="*/ 122 h 279"/>
                <a:gd name="T44" fmla="*/ 64 w 167"/>
                <a:gd name="T45" fmla="*/ 123 h 279"/>
                <a:gd name="T46" fmla="*/ 52 w 167"/>
                <a:gd name="T47" fmla="*/ 125 h 279"/>
                <a:gd name="T48" fmla="*/ 52 w 167"/>
                <a:gd name="T49" fmla="*/ 132 h 279"/>
                <a:gd name="T50" fmla="*/ 78 w 167"/>
                <a:gd name="T51" fmla="*/ 133 h 279"/>
                <a:gd name="T52" fmla="*/ 114 w 167"/>
                <a:gd name="T53" fmla="*/ 152 h 279"/>
                <a:gd name="T54" fmla="*/ 126 w 167"/>
                <a:gd name="T55" fmla="*/ 200 h 279"/>
                <a:gd name="T56" fmla="*/ 110 w 167"/>
                <a:gd name="T57" fmla="*/ 255 h 279"/>
                <a:gd name="T58" fmla="*/ 80 w 167"/>
                <a:gd name="T59" fmla="*/ 267 h 279"/>
                <a:gd name="T60" fmla="*/ 48 w 167"/>
                <a:gd name="T61" fmla="*/ 261 h 279"/>
                <a:gd name="T62" fmla="*/ 18 w 167"/>
                <a:gd name="T63" fmla="*/ 237 h 279"/>
                <a:gd name="T64" fmla="*/ 37 w 167"/>
                <a:gd name="T65" fmla="*/ 232 h 279"/>
                <a:gd name="T66" fmla="*/ 45 w 167"/>
                <a:gd name="T67" fmla="*/ 214 h 279"/>
                <a:gd name="T68" fmla="*/ 38 w 167"/>
                <a:gd name="T69" fmla="*/ 197 h 279"/>
                <a:gd name="T70" fmla="*/ 23 w 167"/>
                <a:gd name="T71" fmla="*/ 191 h 279"/>
                <a:gd name="T72" fmla="*/ 7 w 167"/>
                <a:gd name="T73" fmla="*/ 197 h 279"/>
                <a:gd name="T74" fmla="*/ 0 w 167"/>
                <a:gd name="T75" fmla="*/ 215 h 279"/>
                <a:gd name="T76" fmla="*/ 24 w 167"/>
                <a:gd name="T77" fmla="*/ 261 h 279"/>
                <a:gd name="T78" fmla="*/ 81 w 167"/>
                <a:gd name="T79" fmla="*/ 279 h 279"/>
                <a:gd name="T80" fmla="*/ 143 w 167"/>
                <a:gd name="T81" fmla="*/ 255 h 279"/>
                <a:gd name="T82" fmla="*/ 167 w 167"/>
                <a:gd name="T83" fmla="*/ 200 h 279"/>
                <a:gd name="T84" fmla="*/ 149 w 167"/>
                <a:gd name="T85" fmla="*/ 154 h 279"/>
                <a:gd name="T86" fmla="*/ 100 w 167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279">
                  <a:moveTo>
                    <a:pt x="100" y="127"/>
                  </a:moveTo>
                  <a:lnTo>
                    <a:pt x="123" y="116"/>
                  </a:lnTo>
                  <a:lnTo>
                    <a:pt x="141" y="99"/>
                  </a:lnTo>
                  <a:lnTo>
                    <a:pt x="152" y="79"/>
                  </a:lnTo>
                  <a:lnTo>
                    <a:pt x="156" y="56"/>
                  </a:lnTo>
                  <a:lnTo>
                    <a:pt x="150" y="33"/>
                  </a:lnTo>
                  <a:lnTo>
                    <a:pt x="134" y="15"/>
                  </a:lnTo>
                  <a:lnTo>
                    <a:pt x="110" y="4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1" y="16"/>
                  </a:lnTo>
                  <a:lnTo>
                    <a:pt x="16" y="33"/>
                  </a:lnTo>
                  <a:lnTo>
                    <a:pt x="11" y="55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2" y="55"/>
                  </a:lnTo>
                  <a:lnTo>
                    <a:pt x="49" y="43"/>
                  </a:lnTo>
                  <a:lnTo>
                    <a:pt x="42" y="37"/>
                  </a:lnTo>
                  <a:lnTo>
                    <a:pt x="33" y="35"/>
                  </a:lnTo>
                  <a:lnTo>
                    <a:pt x="27" y="35"/>
                  </a:lnTo>
                  <a:lnTo>
                    <a:pt x="39" y="22"/>
                  </a:lnTo>
                  <a:lnTo>
                    <a:pt x="53" y="15"/>
                  </a:lnTo>
                  <a:lnTo>
                    <a:pt x="68" y="11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100" y="14"/>
                  </a:lnTo>
                  <a:lnTo>
                    <a:pt x="106" y="19"/>
                  </a:lnTo>
                  <a:lnTo>
                    <a:pt x="111" y="25"/>
                  </a:lnTo>
                  <a:lnTo>
                    <a:pt x="115" y="33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7" y="73"/>
                  </a:lnTo>
                  <a:lnTo>
                    <a:pt x="114" y="87"/>
                  </a:lnTo>
                  <a:lnTo>
                    <a:pt x="108" y="101"/>
                  </a:lnTo>
                  <a:lnTo>
                    <a:pt x="99" y="113"/>
                  </a:lnTo>
                  <a:lnTo>
                    <a:pt x="89" y="119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4" y="123"/>
                  </a:lnTo>
                  <a:lnTo>
                    <a:pt x="56" y="124"/>
                  </a:lnTo>
                  <a:lnTo>
                    <a:pt x="52" y="125"/>
                  </a:lnTo>
                  <a:lnTo>
                    <a:pt x="50" y="129"/>
                  </a:lnTo>
                  <a:lnTo>
                    <a:pt x="52" y="132"/>
                  </a:lnTo>
                  <a:lnTo>
                    <a:pt x="60" y="133"/>
                  </a:lnTo>
                  <a:lnTo>
                    <a:pt x="78" y="133"/>
                  </a:lnTo>
                  <a:lnTo>
                    <a:pt x="99" y="138"/>
                  </a:lnTo>
                  <a:lnTo>
                    <a:pt x="114" y="152"/>
                  </a:lnTo>
                  <a:lnTo>
                    <a:pt x="123" y="173"/>
                  </a:lnTo>
                  <a:lnTo>
                    <a:pt x="126" y="200"/>
                  </a:lnTo>
                  <a:lnTo>
                    <a:pt x="121" y="234"/>
                  </a:lnTo>
                  <a:lnTo>
                    <a:pt x="110" y="255"/>
                  </a:lnTo>
                  <a:lnTo>
                    <a:pt x="95" y="265"/>
                  </a:lnTo>
                  <a:lnTo>
                    <a:pt x="80" y="267"/>
                  </a:lnTo>
                  <a:lnTo>
                    <a:pt x="65" y="266"/>
                  </a:lnTo>
                  <a:lnTo>
                    <a:pt x="48" y="261"/>
                  </a:lnTo>
                  <a:lnTo>
                    <a:pt x="32" y="251"/>
                  </a:lnTo>
                  <a:lnTo>
                    <a:pt x="18" y="237"/>
                  </a:lnTo>
                  <a:lnTo>
                    <a:pt x="29" y="236"/>
                  </a:lnTo>
                  <a:lnTo>
                    <a:pt x="37" y="232"/>
                  </a:lnTo>
                  <a:lnTo>
                    <a:pt x="43" y="224"/>
                  </a:lnTo>
                  <a:lnTo>
                    <a:pt x="45" y="214"/>
                  </a:lnTo>
                  <a:lnTo>
                    <a:pt x="43" y="204"/>
                  </a:lnTo>
                  <a:lnTo>
                    <a:pt x="38" y="197"/>
                  </a:lnTo>
                  <a:lnTo>
                    <a:pt x="31" y="193"/>
                  </a:lnTo>
                  <a:lnTo>
                    <a:pt x="23" y="191"/>
                  </a:lnTo>
                  <a:lnTo>
                    <a:pt x="15" y="193"/>
                  </a:lnTo>
                  <a:lnTo>
                    <a:pt x="7" y="197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6" y="241"/>
                  </a:lnTo>
                  <a:lnTo>
                    <a:pt x="24" y="261"/>
                  </a:lnTo>
                  <a:lnTo>
                    <a:pt x="50" y="274"/>
                  </a:lnTo>
                  <a:lnTo>
                    <a:pt x="81" y="279"/>
                  </a:lnTo>
                  <a:lnTo>
                    <a:pt x="115" y="272"/>
                  </a:lnTo>
                  <a:lnTo>
                    <a:pt x="143" y="255"/>
                  </a:lnTo>
                  <a:lnTo>
                    <a:pt x="161" y="230"/>
                  </a:lnTo>
                  <a:lnTo>
                    <a:pt x="167" y="200"/>
                  </a:lnTo>
                  <a:lnTo>
                    <a:pt x="163" y="176"/>
                  </a:lnTo>
                  <a:lnTo>
                    <a:pt x="149" y="154"/>
                  </a:lnTo>
                  <a:lnTo>
                    <a:pt x="128" y="137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26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6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3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80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6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4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8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3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8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463" y="146"/>
              <a:ext cx="125" cy="189"/>
            </a:xfrm>
            <a:custGeom>
              <a:avLst/>
              <a:gdLst>
                <a:gd name="T0" fmla="*/ 125 w 125"/>
                <a:gd name="T1" fmla="*/ 137 h 189"/>
                <a:gd name="T2" fmla="*/ 115 w 125"/>
                <a:gd name="T3" fmla="*/ 137 h 189"/>
                <a:gd name="T4" fmla="*/ 114 w 125"/>
                <a:gd name="T5" fmla="*/ 143 h 189"/>
                <a:gd name="T6" fmla="*/ 113 w 125"/>
                <a:gd name="T7" fmla="*/ 151 h 189"/>
                <a:gd name="T8" fmla="*/ 110 w 125"/>
                <a:gd name="T9" fmla="*/ 158 h 189"/>
                <a:gd name="T10" fmla="*/ 108 w 125"/>
                <a:gd name="T11" fmla="*/ 163 h 189"/>
                <a:gd name="T12" fmla="*/ 103 w 125"/>
                <a:gd name="T13" fmla="*/ 164 h 189"/>
                <a:gd name="T14" fmla="*/ 95 w 125"/>
                <a:gd name="T15" fmla="*/ 164 h 189"/>
                <a:gd name="T16" fmla="*/ 86 w 125"/>
                <a:gd name="T17" fmla="*/ 165 h 189"/>
                <a:gd name="T18" fmla="*/ 80 w 125"/>
                <a:gd name="T19" fmla="*/ 165 h 189"/>
                <a:gd name="T20" fmla="*/ 28 w 125"/>
                <a:gd name="T21" fmla="*/ 165 h 189"/>
                <a:gd name="T22" fmla="*/ 47 w 125"/>
                <a:gd name="T23" fmla="*/ 148 h 189"/>
                <a:gd name="T24" fmla="*/ 61 w 125"/>
                <a:gd name="T25" fmla="*/ 136 h 189"/>
                <a:gd name="T26" fmla="*/ 73 w 125"/>
                <a:gd name="T27" fmla="*/ 126 h 189"/>
                <a:gd name="T28" fmla="*/ 84 w 125"/>
                <a:gd name="T29" fmla="*/ 117 h 189"/>
                <a:gd name="T30" fmla="*/ 100 w 125"/>
                <a:gd name="T31" fmla="*/ 104 h 189"/>
                <a:gd name="T32" fmla="*/ 113 w 125"/>
                <a:gd name="T33" fmla="*/ 90 h 189"/>
                <a:gd name="T34" fmla="*/ 121 w 125"/>
                <a:gd name="T35" fmla="*/ 74 h 189"/>
                <a:gd name="T36" fmla="*/ 125 w 125"/>
                <a:gd name="T37" fmla="*/ 55 h 189"/>
                <a:gd name="T38" fmla="*/ 119 w 125"/>
                <a:gd name="T39" fmla="*/ 32 h 189"/>
                <a:gd name="T40" fmla="*/ 105 w 125"/>
                <a:gd name="T41" fmla="*/ 15 h 189"/>
                <a:gd name="T42" fmla="*/ 84 w 125"/>
                <a:gd name="T43" fmla="*/ 4 h 189"/>
                <a:gd name="T44" fmla="*/ 59 w 125"/>
                <a:gd name="T45" fmla="*/ 0 h 189"/>
                <a:gd name="T46" fmla="*/ 46 w 125"/>
                <a:gd name="T47" fmla="*/ 1 h 189"/>
                <a:gd name="T48" fmla="*/ 35 w 125"/>
                <a:gd name="T49" fmla="*/ 4 h 189"/>
                <a:gd name="T50" fmla="*/ 25 w 125"/>
                <a:gd name="T51" fmla="*/ 9 h 189"/>
                <a:gd name="T52" fmla="*/ 16 w 125"/>
                <a:gd name="T53" fmla="*/ 16 h 189"/>
                <a:gd name="T54" fmla="*/ 9 w 125"/>
                <a:gd name="T55" fmla="*/ 23 h 189"/>
                <a:gd name="T56" fmla="*/ 4 w 125"/>
                <a:gd name="T57" fmla="*/ 32 h 189"/>
                <a:gd name="T58" fmla="*/ 1 w 125"/>
                <a:gd name="T59" fmla="*/ 41 h 189"/>
                <a:gd name="T60" fmla="*/ 0 w 125"/>
                <a:gd name="T61" fmla="*/ 51 h 189"/>
                <a:gd name="T62" fmla="*/ 2 w 125"/>
                <a:gd name="T63" fmla="*/ 59 h 189"/>
                <a:gd name="T64" fmla="*/ 6 w 125"/>
                <a:gd name="T65" fmla="*/ 64 h 189"/>
                <a:gd name="T66" fmla="*/ 11 w 125"/>
                <a:gd name="T67" fmla="*/ 66 h 189"/>
                <a:gd name="T68" fmla="*/ 15 w 125"/>
                <a:gd name="T69" fmla="*/ 67 h 189"/>
                <a:gd name="T70" fmla="*/ 20 w 125"/>
                <a:gd name="T71" fmla="*/ 66 h 189"/>
                <a:gd name="T72" fmla="*/ 25 w 125"/>
                <a:gd name="T73" fmla="*/ 63 h 189"/>
                <a:gd name="T74" fmla="*/ 28 w 125"/>
                <a:gd name="T75" fmla="*/ 58 h 189"/>
                <a:gd name="T76" fmla="*/ 30 w 125"/>
                <a:gd name="T77" fmla="*/ 52 h 189"/>
                <a:gd name="T78" fmla="*/ 29 w 125"/>
                <a:gd name="T79" fmla="*/ 47 h 189"/>
                <a:gd name="T80" fmla="*/ 27 w 125"/>
                <a:gd name="T81" fmla="*/ 42 h 189"/>
                <a:gd name="T82" fmla="*/ 22 w 125"/>
                <a:gd name="T83" fmla="*/ 38 h 189"/>
                <a:gd name="T84" fmla="*/ 13 w 125"/>
                <a:gd name="T85" fmla="*/ 37 h 189"/>
                <a:gd name="T86" fmla="*/ 22 w 125"/>
                <a:gd name="T87" fmla="*/ 24 h 189"/>
                <a:gd name="T88" fmla="*/ 32 w 125"/>
                <a:gd name="T89" fmla="*/ 16 h 189"/>
                <a:gd name="T90" fmla="*/ 44 w 125"/>
                <a:gd name="T91" fmla="*/ 11 h 189"/>
                <a:gd name="T92" fmla="*/ 54 w 125"/>
                <a:gd name="T93" fmla="*/ 10 h 189"/>
                <a:gd name="T94" fmla="*/ 73 w 125"/>
                <a:gd name="T95" fmla="*/ 14 h 189"/>
                <a:gd name="T96" fmla="*/ 86 w 125"/>
                <a:gd name="T97" fmla="*/ 24 h 189"/>
                <a:gd name="T98" fmla="*/ 95 w 125"/>
                <a:gd name="T99" fmla="*/ 39 h 189"/>
                <a:gd name="T100" fmla="*/ 97 w 125"/>
                <a:gd name="T101" fmla="*/ 55 h 189"/>
                <a:gd name="T102" fmla="*/ 94 w 125"/>
                <a:gd name="T103" fmla="*/ 73 h 189"/>
                <a:gd name="T104" fmla="*/ 87 w 125"/>
                <a:gd name="T105" fmla="*/ 88 h 189"/>
                <a:gd name="T106" fmla="*/ 79 w 125"/>
                <a:gd name="T107" fmla="*/ 101 h 189"/>
                <a:gd name="T108" fmla="*/ 71 w 125"/>
                <a:gd name="T109" fmla="*/ 110 h 189"/>
                <a:gd name="T110" fmla="*/ 3 w 125"/>
                <a:gd name="T111" fmla="*/ 178 h 189"/>
                <a:gd name="T112" fmla="*/ 0 w 125"/>
                <a:gd name="T113" fmla="*/ 181 h 189"/>
                <a:gd name="T114" fmla="*/ 0 w 125"/>
                <a:gd name="T115" fmla="*/ 189 h 189"/>
                <a:gd name="T116" fmla="*/ 116 w 125"/>
                <a:gd name="T117" fmla="*/ 189 h 189"/>
                <a:gd name="T118" fmla="*/ 125 w 125"/>
                <a:gd name="T11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89">
                  <a:moveTo>
                    <a:pt x="125" y="137"/>
                  </a:moveTo>
                  <a:lnTo>
                    <a:pt x="115" y="137"/>
                  </a:lnTo>
                  <a:lnTo>
                    <a:pt x="114" y="143"/>
                  </a:lnTo>
                  <a:lnTo>
                    <a:pt x="113" y="151"/>
                  </a:lnTo>
                  <a:lnTo>
                    <a:pt x="110" y="158"/>
                  </a:lnTo>
                  <a:lnTo>
                    <a:pt x="108" y="163"/>
                  </a:lnTo>
                  <a:lnTo>
                    <a:pt x="103" y="164"/>
                  </a:lnTo>
                  <a:lnTo>
                    <a:pt x="95" y="164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28" y="165"/>
                  </a:lnTo>
                  <a:lnTo>
                    <a:pt x="47" y="148"/>
                  </a:lnTo>
                  <a:lnTo>
                    <a:pt x="61" y="136"/>
                  </a:lnTo>
                  <a:lnTo>
                    <a:pt x="73" y="126"/>
                  </a:lnTo>
                  <a:lnTo>
                    <a:pt x="84" y="117"/>
                  </a:lnTo>
                  <a:lnTo>
                    <a:pt x="100" y="104"/>
                  </a:lnTo>
                  <a:lnTo>
                    <a:pt x="113" y="90"/>
                  </a:lnTo>
                  <a:lnTo>
                    <a:pt x="121" y="74"/>
                  </a:lnTo>
                  <a:lnTo>
                    <a:pt x="125" y="55"/>
                  </a:lnTo>
                  <a:lnTo>
                    <a:pt x="119" y="32"/>
                  </a:lnTo>
                  <a:lnTo>
                    <a:pt x="105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6" y="64"/>
                  </a:lnTo>
                  <a:lnTo>
                    <a:pt x="11" y="66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2" y="38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73" y="14"/>
                  </a:lnTo>
                  <a:lnTo>
                    <a:pt x="86" y="24"/>
                  </a:lnTo>
                  <a:lnTo>
                    <a:pt x="95" y="39"/>
                  </a:lnTo>
                  <a:lnTo>
                    <a:pt x="97" y="55"/>
                  </a:lnTo>
                  <a:lnTo>
                    <a:pt x="94" y="73"/>
                  </a:lnTo>
                  <a:lnTo>
                    <a:pt x="87" y="88"/>
                  </a:lnTo>
                  <a:lnTo>
                    <a:pt x="79" y="101"/>
                  </a:lnTo>
                  <a:lnTo>
                    <a:pt x="71" y="110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6" y="189"/>
                  </a:lnTo>
                  <a:lnTo>
                    <a:pt x="125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738" y="37"/>
              <a:ext cx="269" cy="270"/>
            </a:xfrm>
            <a:custGeom>
              <a:avLst/>
              <a:gdLst>
                <a:gd name="T0" fmla="*/ 143 w 269"/>
                <a:gd name="T1" fmla="*/ 144 h 270"/>
                <a:gd name="T2" fmla="*/ 255 w 269"/>
                <a:gd name="T3" fmla="*/ 144 h 270"/>
                <a:gd name="T4" fmla="*/ 260 w 269"/>
                <a:gd name="T5" fmla="*/ 143 h 270"/>
                <a:gd name="T6" fmla="*/ 264 w 269"/>
                <a:gd name="T7" fmla="*/ 142 h 270"/>
                <a:gd name="T8" fmla="*/ 267 w 269"/>
                <a:gd name="T9" fmla="*/ 140 h 270"/>
                <a:gd name="T10" fmla="*/ 269 w 269"/>
                <a:gd name="T11" fmla="*/ 135 h 270"/>
                <a:gd name="T12" fmla="*/ 267 w 269"/>
                <a:gd name="T13" fmla="*/ 131 h 270"/>
                <a:gd name="T14" fmla="*/ 264 w 269"/>
                <a:gd name="T15" fmla="*/ 128 h 270"/>
                <a:gd name="T16" fmla="*/ 260 w 269"/>
                <a:gd name="T17" fmla="*/ 127 h 270"/>
                <a:gd name="T18" fmla="*/ 255 w 269"/>
                <a:gd name="T19" fmla="*/ 127 h 270"/>
                <a:gd name="T20" fmla="*/ 143 w 269"/>
                <a:gd name="T21" fmla="*/ 127 h 270"/>
                <a:gd name="T22" fmla="*/ 143 w 269"/>
                <a:gd name="T23" fmla="*/ 14 h 270"/>
                <a:gd name="T24" fmla="*/ 143 w 269"/>
                <a:gd name="T25" fmla="*/ 9 h 270"/>
                <a:gd name="T26" fmla="*/ 142 w 269"/>
                <a:gd name="T27" fmla="*/ 5 h 270"/>
                <a:gd name="T28" fmla="*/ 139 w 269"/>
                <a:gd name="T29" fmla="*/ 1 h 270"/>
                <a:gd name="T30" fmla="*/ 135 w 269"/>
                <a:gd name="T31" fmla="*/ 0 h 270"/>
                <a:gd name="T32" fmla="*/ 130 w 269"/>
                <a:gd name="T33" fmla="*/ 1 h 270"/>
                <a:gd name="T34" fmla="*/ 128 w 269"/>
                <a:gd name="T35" fmla="*/ 5 h 270"/>
                <a:gd name="T36" fmla="*/ 127 w 269"/>
                <a:gd name="T37" fmla="*/ 9 h 270"/>
                <a:gd name="T38" fmla="*/ 127 w 269"/>
                <a:gd name="T39" fmla="*/ 14 h 270"/>
                <a:gd name="T40" fmla="*/ 127 w 269"/>
                <a:gd name="T41" fmla="*/ 127 h 270"/>
                <a:gd name="T42" fmla="*/ 14 w 269"/>
                <a:gd name="T43" fmla="*/ 127 h 270"/>
                <a:gd name="T44" fmla="*/ 9 w 269"/>
                <a:gd name="T45" fmla="*/ 127 h 270"/>
                <a:gd name="T46" fmla="*/ 5 w 269"/>
                <a:gd name="T47" fmla="*/ 128 h 270"/>
                <a:gd name="T48" fmla="*/ 2 w 269"/>
                <a:gd name="T49" fmla="*/ 131 h 270"/>
                <a:gd name="T50" fmla="*/ 0 w 269"/>
                <a:gd name="T51" fmla="*/ 135 h 270"/>
                <a:gd name="T52" fmla="*/ 2 w 269"/>
                <a:gd name="T53" fmla="*/ 140 h 270"/>
                <a:gd name="T54" fmla="*/ 5 w 269"/>
                <a:gd name="T55" fmla="*/ 142 h 270"/>
                <a:gd name="T56" fmla="*/ 9 w 269"/>
                <a:gd name="T57" fmla="*/ 143 h 270"/>
                <a:gd name="T58" fmla="*/ 14 w 269"/>
                <a:gd name="T59" fmla="*/ 144 h 270"/>
                <a:gd name="T60" fmla="*/ 127 w 269"/>
                <a:gd name="T61" fmla="*/ 144 h 270"/>
                <a:gd name="T62" fmla="*/ 127 w 269"/>
                <a:gd name="T63" fmla="*/ 257 h 270"/>
                <a:gd name="T64" fmla="*/ 127 w 269"/>
                <a:gd name="T65" fmla="*/ 262 h 270"/>
                <a:gd name="T66" fmla="*/ 128 w 269"/>
                <a:gd name="T67" fmla="*/ 266 h 270"/>
                <a:gd name="T68" fmla="*/ 130 w 269"/>
                <a:gd name="T69" fmla="*/ 269 h 270"/>
                <a:gd name="T70" fmla="*/ 135 w 269"/>
                <a:gd name="T71" fmla="*/ 270 h 270"/>
                <a:gd name="T72" fmla="*/ 139 w 269"/>
                <a:gd name="T73" fmla="*/ 269 h 270"/>
                <a:gd name="T74" fmla="*/ 142 w 269"/>
                <a:gd name="T75" fmla="*/ 266 h 270"/>
                <a:gd name="T76" fmla="*/ 143 w 269"/>
                <a:gd name="T77" fmla="*/ 262 h 270"/>
                <a:gd name="T78" fmla="*/ 143 w 269"/>
                <a:gd name="T79" fmla="*/ 257 h 270"/>
                <a:gd name="T80" fmla="*/ 143 w 269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70">
                  <a:moveTo>
                    <a:pt x="143" y="144"/>
                  </a:moveTo>
                  <a:lnTo>
                    <a:pt x="255" y="144"/>
                  </a:lnTo>
                  <a:lnTo>
                    <a:pt x="260" y="143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9" y="135"/>
                  </a:lnTo>
                  <a:lnTo>
                    <a:pt x="267" y="131"/>
                  </a:lnTo>
                  <a:lnTo>
                    <a:pt x="264" y="128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143" y="12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7" y="14"/>
                  </a:lnTo>
                  <a:lnTo>
                    <a:pt x="127" y="127"/>
                  </a:lnTo>
                  <a:lnTo>
                    <a:pt x="14" y="127"/>
                  </a:lnTo>
                  <a:lnTo>
                    <a:pt x="9" y="127"/>
                  </a:lnTo>
                  <a:lnTo>
                    <a:pt x="5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5" y="142"/>
                  </a:lnTo>
                  <a:lnTo>
                    <a:pt x="9" y="143"/>
                  </a:lnTo>
                  <a:lnTo>
                    <a:pt x="14" y="144"/>
                  </a:lnTo>
                  <a:lnTo>
                    <a:pt x="127" y="144"/>
                  </a:lnTo>
                  <a:lnTo>
                    <a:pt x="127" y="257"/>
                  </a:lnTo>
                  <a:lnTo>
                    <a:pt x="127" y="262"/>
                  </a:lnTo>
                  <a:lnTo>
                    <a:pt x="128" y="266"/>
                  </a:lnTo>
                  <a:lnTo>
                    <a:pt x="130" y="269"/>
                  </a:lnTo>
                  <a:lnTo>
                    <a:pt x="135" y="270"/>
                  </a:lnTo>
                  <a:lnTo>
                    <a:pt x="139" y="269"/>
                  </a:lnTo>
                  <a:lnTo>
                    <a:pt x="142" y="266"/>
                  </a:lnTo>
                  <a:lnTo>
                    <a:pt x="143" y="262"/>
                  </a:lnTo>
                  <a:lnTo>
                    <a:pt x="143" y="257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spect="1" noEditPoints="1"/>
            </p:cNvSpPr>
            <p:nvPr/>
          </p:nvSpPr>
          <p:spPr bwMode="auto">
            <a:xfrm>
              <a:off x="3131" y="-1"/>
              <a:ext cx="178" cy="275"/>
            </a:xfrm>
            <a:custGeom>
              <a:avLst/>
              <a:gdLst>
                <a:gd name="T0" fmla="*/ 107 w 178"/>
                <a:gd name="T1" fmla="*/ 208 h 275"/>
                <a:gd name="T2" fmla="*/ 107 w 178"/>
                <a:gd name="T3" fmla="*/ 243 h 275"/>
                <a:gd name="T4" fmla="*/ 106 w 178"/>
                <a:gd name="T5" fmla="*/ 252 h 275"/>
                <a:gd name="T6" fmla="*/ 103 w 178"/>
                <a:gd name="T7" fmla="*/ 258 h 275"/>
                <a:gd name="T8" fmla="*/ 94 w 178"/>
                <a:gd name="T9" fmla="*/ 261 h 275"/>
                <a:gd name="T10" fmla="*/ 76 w 178"/>
                <a:gd name="T11" fmla="*/ 262 h 275"/>
                <a:gd name="T12" fmla="*/ 68 w 178"/>
                <a:gd name="T13" fmla="*/ 262 h 275"/>
                <a:gd name="T14" fmla="*/ 68 w 178"/>
                <a:gd name="T15" fmla="*/ 275 h 275"/>
                <a:gd name="T16" fmla="*/ 95 w 178"/>
                <a:gd name="T17" fmla="*/ 274 h 275"/>
                <a:gd name="T18" fmla="*/ 122 w 178"/>
                <a:gd name="T19" fmla="*/ 274 h 275"/>
                <a:gd name="T20" fmla="*/ 150 w 178"/>
                <a:gd name="T21" fmla="*/ 274 h 275"/>
                <a:gd name="T22" fmla="*/ 177 w 178"/>
                <a:gd name="T23" fmla="*/ 275 h 275"/>
                <a:gd name="T24" fmla="*/ 177 w 178"/>
                <a:gd name="T25" fmla="*/ 262 h 275"/>
                <a:gd name="T26" fmla="*/ 169 w 178"/>
                <a:gd name="T27" fmla="*/ 262 h 275"/>
                <a:gd name="T28" fmla="*/ 151 w 178"/>
                <a:gd name="T29" fmla="*/ 261 h 275"/>
                <a:gd name="T30" fmla="*/ 142 w 178"/>
                <a:gd name="T31" fmla="*/ 258 h 275"/>
                <a:gd name="T32" fmla="*/ 139 w 178"/>
                <a:gd name="T33" fmla="*/ 252 h 275"/>
                <a:gd name="T34" fmla="*/ 138 w 178"/>
                <a:gd name="T35" fmla="*/ 243 h 275"/>
                <a:gd name="T36" fmla="*/ 138 w 178"/>
                <a:gd name="T37" fmla="*/ 208 h 275"/>
                <a:gd name="T38" fmla="*/ 178 w 178"/>
                <a:gd name="T39" fmla="*/ 208 h 275"/>
                <a:gd name="T40" fmla="*/ 178 w 178"/>
                <a:gd name="T41" fmla="*/ 195 h 275"/>
                <a:gd name="T42" fmla="*/ 138 w 178"/>
                <a:gd name="T43" fmla="*/ 195 h 275"/>
                <a:gd name="T44" fmla="*/ 138 w 178"/>
                <a:gd name="T45" fmla="*/ 11 h 275"/>
                <a:gd name="T46" fmla="*/ 138 w 178"/>
                <a:gd name="T47" fmla="*/ 6 h 275"/>
                <a:gd name="T48" fmla="*/ 137 w 178"/>
                <a:gd name="T49" fmla="*/ 2 h 275"/>
                <a:gd name="T50" fmla="*/ 135 w 178"/>
                <a:gd name="T51" fmla="*/ 1 h 275"/>
                <a:gd name="T52" fmla="*/ 131 w 178"/>
                <a:gd name="T53" fmla="*/ 0 h 275"/>
                <a:gd name="T54" fmla="*/ 127 w 178"/>
                <a:gd name="T55" fmla="*/ 1 h 275"/>
                <a:gd name="T56" fmla="*/ 123 w 178"/>
                <a:gd name="T57" fmla="*/ 5 h 275"/>
                <a:gd name="T58" fmla="*/ 0 w 178"/>
                <a:gd name="T59" fmla="*/ 195 h 275"/>
                <a:gd name="T60" fmla="*/ 0 w 178"/>
                <a:gd name="T61" fmla="*/ 208 h 275"/>
                <a:gd name="T62" fmla="*/ 107 w 178"/>
                <a:gd name="T63" fmla="*/ 208 h 275"/>
                <a:gd name="T64" fmla="*/ 109 w 178"/>
                <a:gd name="T65" fmla="*/ 195 h 275"/>
                <a:gd name="T66" fmla="*/ 11 w 178"/>
                <a:gd name="T67" fmla="*/ 195 h 275"/>
                <a:gd name="T68" fmla="*/ 109 w 178"/>
                <a:gd name="T69" fmla="*/ 44 h 275"/>
                <a:gd name="T70" fmla="*/ 109 w 178"/>
                <a:gd name="T71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75">
                  <a:moveTo>
                    <a:pt x="107" y="208"/>
                  </a:moveTo>
                  <a:lnTo>
                    <a:pt x="107" y="243"/>
                  </a:lnTo>
                  <a:lnTo>
                    <a:pt x="106" y="252"/>
                  </a:lnTo>
                  <a:lnTo>
                    <a:pt x="103" y="258"/>
                  </a:lnTo>
                  <a:lnTo>
                    <a:pt x="94" y="261"/>
                  </a:lnTo>
                  <a:lnTo>
                    <a:pt x="76" y="262"/>
                  </a:lnTo>
                  <a:lnTo>
                    <a:pt x="68" y="262"/>
                  </a:lnTo>
                  <a:lnTo>
                    <a:pt x="68" y="275"/>
                  </a:lnTo>
                  <a:lnTo>
                    <a:pt x="95" y="274"/>
                  </a:lnTo>
                  <a:lnTo>
                    <a:pt x="122" y="274"/>
                  </a:lnTo>
                  <a:lnTo>
                    <a:pt x="150" y="274"/>
                  </a:lnTo>
                  <a:lnTo>
                    <a:pt x="177" y="275"/>
                  </a:lnTo>
                  <a:lnTo>
                    <a:pt x="177" y="262"/>
                  </a:lnTo>
                  <a:lnTo>
                    <a:pt x="169" y="262"/>
                  </a:lnTo>
                  <a:lnTo>
                    <a:pt x="151" y="261"/>
                  </a:lnTo>
                  <a:lnTo>
                    <a:pt x="142" y="258"/>
                  </a:lnTo>
                  <a:lnTo>
                    <a:pt x="139" y="252"/>
                  </a:lnTo>
                  <a:lnTo>
                    <a:pt x="138" y="243"/>
                  </a:lnTo>
                  <a:lnTo>
                    <a:pt x="138" y="208"/>
                  </a:lnTo>
                  <a:lnTo>
                    <a:pt x="178" y="208"/>
                  </a:lnTo>
                  <a:lnTo>
                    <a:pt x="178" y="195"/>
                  </a:lnTo>
                  <a:lnTo>
                    <a:pt x="138" y="195"/>
                  </a:lnTo>
                  <a:lnTo>
                    <a:pt x="138" y="11"/>
                  </a:lnTo>
                  <a:lnTo>
                    <a:pt x="138" y="6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3" y="5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07" y="208"/>
                  </a:lnTo>
                  <a:close/>
                  <a:moveTo>
                    <a:pt x="109" y="195"/>
                  </a:moveTo>
                  <a:lnTo>
                    <a:pt x="11" y="195"/>
                  </a:lnTo>
                  <a:lnTo>
                    <a:pt x="109" y="44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3333" y="94"/>
              <a:ext cx="201" cy="184"/>
            </a:xfrm>
            <a:custGeom>
              <a:avLst/>
              <a:gdLst>
                <a:gd name="T0" fmla="*/ 124 w 201"/>
                <a:gd name="T1" fmla="*/ 52 h 184"/>
                <a:gd name="T2" fmla="*/ 129 w 201"/>
                <a:gd name="T3" fmla="*/ 37 h 184"/>
                <a:gd name="T4" fmla="*/ 138 w 201"/>
                <a:gd name="T5" fmla="*/ 22 h 184"/>
                <a:gd name="T6" fmla="*/ 153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5 w 201"/>
                <a:gd name="T13" fmla="*/ 18 h 184"/>
                <a:gd name="T14" fmla="*/ 165 w 201"/>
                <a:gd name="T15" fmla="*/ 29 h 184"/>
                <a:gd name="T16" fmla="*/ 164 w 201"/>
                <a:gd name="T17" fmla="*/ 42 h 184"/>
                <a:gd name="T18" fmla="*/ 172 w 201"/>
                <a:gd name="T19" fmla="*/ 49 h 184"/>
                <a:gd name="T20" fmla="*/ 186 w 201"/>
                <a:gd name="T21" fmla="*/ 49 h 184"/>
                <a:gd name="T22" fmla="*/ 198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7 w 201"/>
                <a:gd name="T29" fmla="*/ 4 h 184"/>
                <a:gd name="T30" fmla="*/ 126 w 201"/>
                <a:gd name="T31" fmla="*/ 22 h 184"/>
                <a:gd name="T32" fmla="*/ 111 w 201"/>
                <a:gd name="T33" fmla="*/ 15 h 184"/>
                <a:gd name="T34" fmla="*/ 88 w 201"/>
                <a:gd name="T35" fmla="*/ 2 h 184"/>
                <a:gd name="T36" fmla="*/ 49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8 w 201"/>
                <a:gd name="T45" fmla="*/ 48 h 184"/>
                <a:gd name="T46" fmla="*/ 42 w 201"/>
                <a:gd name="T47" fmla="*/ 27 h 184"/>
                <a:gd name="T48" fmla="*/ 57 w 201"/>
                <a:gd name="T49" fmla="*/ 15 h 184"/>
                <a:gd name="T50" fmla="*/ 71 w 201"/>
                <a:gd name="T51" fmla="*/ 10 h 184"/>
                <a:gd name="T52" fmla="*/ 83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6 w 201"/>
                <a:gd name="T59" fmla="*/ 96 h 184"/>
                <a:gd name="T60" fmla="*/ 70 w 201"/>
                <a:gd name="T61" fmla="*/ 150 h 184"/>
                <a:gd name="T62" fmla="*/ 51 w 201"/>
                <a:gd name="T63" fmla="*/ 172 h 184"/>
                <a:gd name="T64" fmla="*/ 35 w 201"/>
                <a:gd name="T65" fmla="*/ 175 h 184"/>
                <a:gd name="T66" fmla="*/ 24 w 201"/>
                <a:gd name="T67" fmla="*/ 173 h 184"/>
                <a:gd name="T68" fmla="*/ 25 w 201"/>
                <a:gd name="T69" fmla="*/ 167 h 184"/>
                <a:gd name="T70" fmla="*/ 35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3 w 201"/>
                <a:gd name="T77" fmla="*/ 136 h 184"/>
                <a:gd name="T78" fmla="*/ 2 w 201"/>
                <a:gd name="T79" fmla="*/ 148 h 184"/>
                <a:gd name="T80" fmla="*/ 3 w 201"/>
                <a:gd name="T81" fmla="*/ 170 h 184"/>
                <a:gd name="T82" fmla="*/ 24 w 201"/>
                <a:gd name="T83" fmla="*/ 183 h 184"/>
                <a:gd name="T84" fmla="*/ 47 w 201"/>
                <a:gd name="T85" fmla="*/ 183 h 184"/>
                <a:gd name="T86" fmla="*/ 63 w 201"/>
                <a:gd name="T87" fmla="*/ 175 h 184"/>
                <a:gd name="T88" fmla="*/ 73 w 201"/>
                <a:gd name="T89" fmla="*/ 164 h 184"/>
                <a:gd name="T90" fmla="*/ 79 w 201"/>
                <a:gd name="T91" fmla="*/ 155 h 184"/>
                <a:gd name="T92" fmla="*/ 85 w 201"/>
                <a:gd name="T93" fmla="*/ 165 h 184"/>
                <a:gd name="T94" fmla="*/ 107 w 201"/>
                <a:gd name="T95" fmla="*/ 182 h 184"/>
                <a:gd name="T96" fmla="*/ 151 w 201"/>
                <a:gd name="T97" fmla="*/ 176 h 184"/>
                <a:gd name="T98" fmla="*/ 184 w 201"/>
                <a:gd name="T99" fmla="*/ 136 h 184"/>
                <a:gd name="T100" fmla="*/ 186 w 201"/>
                <a:gd name="T101" fmla="*/ 118 h 184"/>
                <a:gd name="T102" fmla="*/ 180 w 201"/>
                <a:gd name="T103" fmla="*/ 119 h 184"/>
                <a:gd name="T104" fmla="*/ 172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4 w 201"/>
                <a:gd name="T113" fmla="*/ 173 h 184"/>
                <a:gd name="T114" fmla="*/ 103 w 201"/>
                <a:gd name="T115" fmla="*/ 159 h 184"/>
                <a:gd name="T116" fmla="*/ 103 w 201"/>
                <a:gd name="T117" fmla="*/ 142 h 184"/>
                <a:gd name="T118" fmla="*/ 106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4" y="52"/>
                  </a:lnTo>
                  <a:lnTo>
                    <a:pt x="126" y="45"/>
                  </a:lnTo>
                  <a:lnTo>
                    <a:pt x="129" y="37"/>
                  </a:lnTo>
                  <a:lnTo>
                    <a:pt x="133" y="29"/>
                  </a:lnTo>
                  <a:lnTo>
                    <a:pt x="138" y="22"/>
                  </a:lnTo>
                  <a:lnTo>
                    <a:pt x="145" y="15"/>
                  </a:lnTo>
                  <a:lnTo>
                    <a:pt x="153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0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5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7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8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3" y="0"/>
                  </a:lnTo>
                  <a:lnTo>
                    <a:pt x="147" y="4"/>
                  </a:lnTo>
                  <a:lnTo>
                    <a:pt x="135" y="12"/>
                  </a:lnTo>
                  <a:lnTo>
                    <a:pt x="126" y="22"/>
                  </a:lnTo>
                  <a:lnTo>
                    <a:pt x="121" y="31"/>
                  </a:lnTo>
                  <a:lnTo>
                    <a:pt x="111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49" y="9"/>
                  </a:lnTo>
                  <a:lnTo>
                    <a:pt x="29" y="28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8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4" y="12"/>
                  </a:lnTo>
                  <a:lnTo>
                    <a:pt x="71" y="10"/>
                  </a:lnTo>
                  <a:lnTo>
                    <a:pt x="76" y="9"/>
                  </a:lnTo>
                  <a:lnTo>
                    <a:pt x="83" y="10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98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6" y="96"/>
                  </a:lnTo>
                  <a:lnTo>
                    <a:pt x="76" y="133"/>
                  </a:lnTo>
                  <a:lnTo>
                    <a:pt x="70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0" y="175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25" y="167"/>
                  </a:lnTo>
                  <a:lnTo>
                    <a:pt x="31" y="163"/>
                  </a:lnTo>
                  <a:lnTo>
                    <a:pt x="35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3" y="136"/>
                  </a:lnTo>
                  <a:lnTo>
                    <a:pt x="6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2" y="178"/>
                  </a:lnTo>
                  <a:lnTo>
                    <a:pt x="24" y="183"/>
                  </a:lnTo>
                  <a:lnTo>
                    <a:pt x="38" y="184"/>
                  </a:lnTo>
                  <a:lnTo>
                    <a:pt x="47" y="183"/>
                  </a:lnTo>
                  <a:lnTo>
                    <a:pt x="55" y="180"/>
                  </a:lnTo>
                  <a:lnTo>
                    <a:pt x="63" y="175"/>
                  </a:lnTo>
                  <a:lnTo>
                    <a:pt x="68" y="170"/>
                  </a:lnTo>
                  <a:lnTo>
                    <a:pt x="73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5" y="165"/>
                  </a:lnTo>
                  <a:lnTo>
                    <a:pt x="95" y="174"/>
                  </a:lnTo>
                  <a:lnTo>
                    <a:pt x="107" y="182"/>
                  </a:lnTo>
                  <a:lnTo>
                    <a:pt x="124" y="184"/>
                  </a:lnTo>
                  <a:lnTo>
                    <a:pt x="151" y="176"/>
                  </a:lnTo>
                  <a:lnTo>
                    <a:pt x="171" y="157"/>
                  </a:lnTo>
                  <a:lnTo>
                    <a:pt x="184" y="136"/>
                  </a:lnTo>
                  <a:lnTo>
                    <a:pt x="188" y="122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2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6" y="173"/>
                  </a:lnTo>
                  <a:lnTo>
                    <a:pt x="130" y="175"/>
                  </a:lnTo>
                  <a:lnTo>
                    <a:pt x="124" y="175"/>
                  </a:lnTo>
                  <a:lnTo>
                    <a:pt x="114" y="173"/>
                  </a:lnTo>
                  <a:lnTo>
                    <a:pt x="107" y="167"/>
                  </a:lnTo>
                  <a:lnTo>
                    <a:pt x="103" y="159"/>
                  </a:lnTo>
                  <a:lnTo>
                    <a:pt x="102" y="149"/>
                  </a:lnTo>
                  <a:lnTo>
                    <a:pt x="103" y="142"/>
                  </a:lnTo>
                  <a:lnTo>
                    <a:pt x="104" y="134"/>
                  </a:lnTo>
                  <a:lnTo>
                    <a:pt x="106" y="125"/>
                  </a:lnTo>
                  <a:lnTo>
                    <a:pt x="109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3567" y="146"/>
              <a:ext cx="130" cy="194"/>
            </a:xfrm>
            <a:custGeom>
              <a:avLst/>
              <a:gdLst>
                <a:gd name="T0" fmla="*/ 77 w 130"/>
                <a:gd name="T1" fmla="*/ 97 h 194"/>
                <a:gd name="T2" fmla="*/ 97 w 130"/>
                <a:gd name="T3" fmla="*/ 120 h 194"/>
                <a:gd name="T4" fmla="*/ 99 w 130"/>
                <a:gd name="T5" fmla="*/ 152 h 194"/>
                <a:gd name="T6" fmla="*/ 92 w 130"/>
                <a:gd name="T7" fmla="*/ 169 h 194"/>
                <a:gd name="T8" fmla="*/ 82 w 130"/>
                <a:gd name="T9" fmla="*/ 180 h 194"/>
                <a:gd name="T10" fmla="*/ 69 w 130"/>
                <a:gd name="T11" fmla="*/ 185 h 194"/>
                <a:gd name="T12" fmla="*/ 52 w 130"/>
                <a:gd name="T13" fmla="*/ 185 h 194"/>
                <a:gd name="T14" fmla="*/ 26 w 130"/>
                <a:gd name="T15" fmla="*/ 175 h 194"/>
                <a:gd name="T16" fmla="*/ 23 w 130"/>
                <a:gd name="T17" fmla="*/ 163 h 194"/>
                <a:gd name="T18" fmla="*/ 31 w 130"/>
                <a:gd name="T19" fmla="*/ 154 h 194"/>
                <a:gd name="T20" fmla="*/ 30 w 130"/>
                <a:gd name="T21" fmla="*/ 143 h 194"/>
                <a:gd name="T22" fmla="*/ 22 w 130"/>
                <a:gd name="T23" fmla="*/ 135 h 194"/>
                <a:gd name="T24" fmla="*/ 10 w 130"/>
                <a:gd name="T25" fmla="*/ 135 h 194"/>
                <a:gd name="T26" fmla="*/ 1 w 130"/>
                <a:gd name="T27" fmla="*/ 143 h 194"/>
                <a:gd name="T28" fmla="*/ 5 w 130"/>
                <a:gd name="T29" fmla="*/ 168 h 194"/>
                <a:gd name="T30" fmla="*/ 39 w 130"/>
                <a:gd name="T31" fmla="*/ 191 h 194"/>
                <a:gd name="T32" fmla="*/ 90 w 130"/>
                <a:gd name="T33" fmla="*/ 190 h 194"/>
                <a:gd name="T34" fmla="*/ 125 w 130"/>
                <a:gd name="T35" fmla="*/ 160 h 194"/>
                <a:gd name="T36" fmla="*/ 126 w 130"/>
                <a:gd name="T37" fmla="*/ 123 h 194"/>
                <a:gd name="T38" fmla="*/ 101 w 130"/>
                <a:gd name="T39" fmla="*/ 96 h 194"/>
                <a:gd name="T40" fmla="*/ 99 w 130"/>
                <a:gd name="T41" fmla="*/ 79 h 194"/>
                <a:gd name="T42" fmla="*/ 119 w 130"/>
                <a:gd name="T43" fmla="*/ 53 h 194"/>
                <a:gd name="T44" fmla="*/ 120 w 130"/>
                <a:gd name="T45" fmla="*/ 31 h 194"/>
                <a:gd name="T46" fmla="*/ 111 w 130"/>
                <a:gd name="T47" fmla="*/ 17 h 194"/>
                <a:gd name="T48" fmla="*/ 96 w 130"/>
                <a:gd name="T49" fmla="*/ 6 h 194"/>
                <a:gd name="T50" fmla="*/ 75 w 130"/>
                <a:gd name="T51" fmla="*/ 1 h 194"/>
                <a:gd name="T52" fmla="*/ 42 w 130"/>
                <a:gd name="T53" fmla="*/ 3 h 194"/>
                <a:gd name="T54" fmla="*/ 13 w 130"/>
                <a:gd name="T55" fmla="*/ 23 h 194"/>
                <a:gd name="T56" fmla="*/ 10 w 130"/>
                <a:gd name="T57" fmla="*/ 44 h 194"/>
                <a:gd name="T58" fmla="*/ 18 w 130"/>
                <a:gd name="T59" fmla="*/ 52 h 194"/>
                <a:gd name="T60" fmla="*/ 29 w 130"/>
                <a:gd name="T61" fmla="*/ 52 h 194"/>
                <a:gd name="T62" fmla="*/ 37 w 130"/>
                <a:gd name="T63" fmla="*/ 44 h 194"/>
                <a:gd name="T64" fmla="*/ 37 w 130"/>
                <a:gd name="T65" fmla="*/ 33 h 194"/>
                <a:gd name="T66" fmla="*/ 29 w 130"/>
                <a:gd name="T67" fmla="*/ 25 h 194"/>
                <a:gd name="T68" fmla="*/ 32 w 130"/>
                <a:gd name="T69" fmla="*/ 16 h 194"/>
                <a:gd name="T70" fmla="*/ 54 w 130"/>
                <a:gd name="T71" fmla="*/ 9 h 194"/>
                <a:gd name="T72" fmla="*/ 73 w 130"/>
                <a:gd name="T73" fmla="*/ 10 h 194"/>
                <a:gd name="T74" fmla="*/ 91 w 130"/>
                <a:gd name="T75" fmla="*/ 24 h 194"/>
                <a:gd name="T76" fmla="*/ 91 w 130"/>
                <a:gd name="T77" fmla="*/ 57 h 194"/>
                <a:gd name="T78" fmla="*/ 76 w 130"/>
                <a:gd name="T79" fmla="*/ 79 h 194"/>
                <a:gd name="T80" fmla="*/ 61 w 130"/>
                <a:gd name="T81" fmla="*/ 84 h 194"/>
                <a:gd name="T82" fmla="*/ 44 w 130"/>
                <a:gd name="T83" fmla="*/ 86 h 194"/>
                <a:gd name="T84" fmla="*/ 40 w 130"/>
                <a:gd name="T85" fmla="*/ 87 h 194"/>
                <a:gd name="T86" fmla="*/ 41 w 130"/>
                <a:gd name="T87" fmla="*/ 93 h 194"/>
                <a:gd name="T88" fmla="*/ 62 w 130"/>
                <a:gd name="T8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4">
                  <a:moveTo>
                    <a:pt x="62" y="94"/>
                  </a:moveTo>
                  <a:lnTo>
                    <a:pt x="77" y="97"/>
                  </a:lnTo>
                  <a:lnTo>
                    <a:pt x="89" y="105"/>
                  </a:lnTo>
                  <a:lnTo>
                    <a:pt x="97" y="120"/>
                  </a:lnTo>
                  <a:lnTo>
                    <a:pt x="100" y="140"/>
                  </a:lnTo>
                  <a:lnTo>
                    <a:pt x="99" y="152"/>
                  </a:lnTo>
                  <a:lnTo>
                    <a:pt x="96" y="161"/>
                  </a:lnTo>
                  <a:lnTo>
                    <a:pt x="92" y="169"/>
                  </a:lnTo>
                  <a:lnTo>
                    <a:pt x="87" y="176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69" y="185"/>
                  </a:lnTo>
                  <a:lnTo>
                    <a:pt x="63" y="185"/>
                  </a:lnTo>
                  <a:lnTo>
                    <a:pt x="52" y="185"/>
                  </a:lnTo>
                  <a:lnTo>
                    <a:pt x="39" y="182"/>
                  </a:lnTo>
                  <a:lnTo>
                    <a:pt x="26" y="175"/>
                  </a:lnTo>
                  <a:lnTo>
                    <a:pt x="15" y="165"/>
                  </a:lnTo>
                  <a:lnTo>
                    <a:pt x="23" y="163"/>
                  </a:lnTo>
                  <a:lnTo>
                    <a:pt x="28" y="159"/>
                  </a:lnTo>
                  <a:lnTo>
                    <a:pt x="31" y="154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38"/>
                  </a:lnTo>
                  <a:lnTo>
                    <a:pt x="22" y="135"/>
                  </a:lnTo>
                  <a:lnTo>
                    <a:pt x="16" y="134"/>
                  </a:lnTo>
                  <a:lnTo>
                    <a:pt x="10" y="135"/>
                  </a:lnTo>
                  <a:lnTo>
                    <a:pt x="5" y="138"/>
                  </a:lnTo>
                  <a:lnTo>
                    <a:pt x="1" y="143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19" y="182"/>
                  </a:lnTo>
                  <a:lnTo>
                    <a:pt x="39" y="191"/>
                  </a:lnTo>
                  <a:lnTo>
                    <a:pt x="63" y="194"/>
                  </a:lnTo>
                  <a:lnTo>
                    <a:pt x="90" y="190"/>
                  </a:lnTo>
                  <a:lnTo>
                    <a:pt x="111" y="178"/>
                  </a:lnTo>
                  <a:lnTo>
                    <a:pt x="125" y="160"/>
                  </a:lnTo>
                  <a:lnTo>
                    <a:pt x="130" y="140"/>
                  </a:lnTo>
                  <a:lnTo>
                    <a:pt x="126" y="123"/>
                  </a:lnTo>
                  <a:lnTo>
                    <a:pt x="117" y="108"/>
                  </a:lnTo>
                  <a:lnTo>
                    <a:pt x="101" y="96"/>
                  </a:lnTo>
                  <a:lnTo>
                    <a:pt x="81" y="89"/>
                  </a:lnTo>
                  <a:lnTo>
                    <a:pt x="99" y="79"/>
                  </a:lnTo>
                  <a:lnTo>
                    <a:pt x="112" y="66"/>
                  </a:lnTo>
                  <a:lnTo>
                    <a:pt x="119" y="53"/>
                  </a:lnTo>
                  <a:lnTo>
                    <a:pt x="121" y="39"/>
                  </a:lnTo>
                  <a:lnTo>
                    <a:pt x="120" y="31"/>
                  </a:lnTo>
                  <a:lnTo>
                    <a:pt x="117" y="24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6" y="6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3"/>
                  </a:lnTo>
                  <a:lnTo>
                    <a:pt x="9" y="38"/>
                  </a:lnTo>
                  <a:lnTo>
                    <a:pt x="10" y="44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3" y="53"/>
                  </a:lnTo>
                  <a:lnTo>
                    <a:pt x="29" y="52"/>
                  </a:lnTo>
                  <a:lnTo>
                    <a:pt x="34" y="49"/>
                  </a:lnTo>
                  <a:lnTo>
                    <a:pt x="37" y="44"/>
                  </a:lnTo>
                  <a:lnTo>
                    <a:pt x="38" y="39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1" y="24"/>
                  </a:lnTo>
                  <a:lnTo>
                    <a:pt x="94" y="39"/>
                  </a:lnTo>
                  <a:lnTo>
                    <a:pt x="91" y="57"/>
                  </a:lnTo>
                  <a:lnTo>
                    <a:pt x="82" y="73"/>
                  </a:lnTo>
                  <a:lnTo>
                    <a:pt x="76" y="79"/>
                  </a:lnTo>
                  <a:lnTo>
                    <a:pt x="68" y="83"/>
                  </a:lnTo>
                  <a:lnTo>
                    <a:pt x="61" y="84"/>
                  </a:lnTo>
                  <a:lnTo>
                    <a:pt x="51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0" y="87"/>
                  </a:lnTo>
                  <a:lnTo>
                    <a:pt x="39" y="90"/>
                  </a:lnTo>
                  <a:lnTo>
                    <a:pt x="41" y="93"/>
                  </a:lnTo>
                  <a:lnTo>
                    <a:pt x="46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3845" y="37"/>
              <a:ext cx="268" cy="270"/>
            </a:xfrm>
            <a:custGeom>
              <a:avLst/>
              <a:gdLst>
                <a:gd name="T0" fmla="*/ 142 w 268"/>
                <a:gd name="T1" fmla="*/ 144 h 270"/>
                <a:gd name="T2" fmla="*/ 255 w 268"/>
                <a:gd name="T3" fmla="*/ 144 h 270"/>
                <a:gd name="T4" fmla="*/ 259 w 268"/>
                <a:gd name="T5" fmla="*/ 143 h 270"/>
                <a:gd name="T6" fmla="*/ 263 w 268"/>
                <a:gd name="T7" fmla="*/ 142 h 270"/>
                <a:gd name="T8" fmla="*/ 267 w 268"/>
                <a:gd name="T9" fmla="*/ 140 h 270"/>
                <a:gd name="T10" fmla="*/ 268 w 268"/>
                <a:gd name="T11" fmla="*/ 135 h 270"/>
                <a:gd name="T12" fmla="*/ 267 w 268"/>
                <a:gd name="T13" fmla="*/ 131 h 270"/>
                <a:gd name="T14" fmla="*/ 263 w 268"/>
                <a:gd name="T15" fmla="*/ 128 h 270"/>
                <a:gd name="T16" fmla="*/ 259 w 268"/>
                <a:gd name="T17" fmla="*/ 127 h 270"/>
                <a:gd name="T18" fmla="*/ 255 w 268"/>
                <a:gd name="T19" fmla="*/ 127 h 270"/>
                <a:gd name="T20" fmla="*/ 142 w 268"/>
                <a:gd name="T21" fmla="*/ 127 h 270"/>
                <a:gd name="T22" fmla="*/ 142 w 268"/>
                <a:gd name="T23" fmla="*/ 14 h 270"/>
                <a:gd name="T24" fmla="*/ 142 w 268"/>
                <a:gd name="T25" fmla="*/ 9 h 270"/>
                <a:gd name="T26" fmla="*/ 141 w 268"/>
                <a:gd name="T27" fmla="*/ 5 h 270"/>
                <a:gd name="T28" fmla="*/ 139 w 268"/>
                <a:gd name="T29" fmla="*/ 1 h 270"/>
                <a:gd name="T30" fmla="*/ 134 w 268"/>
                <a:gd name="T31" fmla="*/ 0 h 270"/>
                <a:gd name="T32" fmla="*/ 129 w 268"/>
                <a:gd name="T33" fmla="*/ 1 h 270"/>
                <a:gd name="T34" fmla="*/ 127 w 268"/>
                <a:gd name="T35" fmla="*/ 5 h 270"/>
                <a:gd name="T36" fmla="*/ 126 w 268"/>
                <a:gd name="T37" fmla="*/ 9 h 270"/>
                <a:gd name="T38" fmla="*/ 126 w 268"/>
                <a:gd name="T39" fmla="*/ 14 h 270"/>
                <a:gd name="T40" fmla="*/ 126 w 268"/>
                <a:gd name="T41" fmla="*/ 127 h 270"/>
                <a:gd name="T42" fmla="*/ 13 w 268"/>
                <a:gd name="T43" fmla="*/ 127 h 270"/>
                <a:gd name="T44" fmla="*/ 9 w 268"/>
                <a:gd name="T45" fmla="*/ 127 h 270"/>
                <a:gd name="T46" fmla="*/ 4 w 268"/>
                <a:gd name="T47" fmla="*/ 128 h 270"/>
                <a:gd name="T48" fmla="*/ 1 w 268"/>
                <a:gd name="T49" fmla="*/ 131 h 270"/>
                <a:gd name="T50" fmla="*/ 0 w 268"/>
                <a:gd name="T51" fmla="*/ 135 h 270"/>
                <a:gd name="T52" fmla="*/ 1 w 268"/>
                <a:gd name="T53" fmla="*/ 140 h 270"/>
                <a:gd name="T54" fmla="*/ 4 w 268"/>
                <a:gd name="T55" fmla="*/ 142 h 270"/>
                <a:gd name="T56" fmla="*/ 9 w 268"/>
                <a:gd name="T57" fmla="*/ 143 h 270"/>
                <a:gd name="T58" fmla="*/ 13 w 268"/>
                <a:gd name="T59" fmla="*/ 144 h 270"/>
                <a:gd name="T60" fmla="*/ 126 w 268"/>
                <a:gd name="T61" fmla="*/ 144 h 270"/>
                <a:gd name="T62" fmla="*/ 126 w 268"/>
                <a:gd name="T63" fmla="*/ 257 h 270"/>
                <a:gd name="T64" fmla="*/ 126 w 268"/>
                <a:gd name="T65" fmla="*/ 262 h 270"/>
                <a:gd name="T66" fmla="*/ 127 w 268"/>
                <a:gd name="T67" fmla="*/ 266 h 270"/>
                <a:gd name="T68" fmla="*/ 129 w 268"/>
                <a:gd name="T69" fmla="*/ 269 h 270"/>
                <a:gd name="T70" fmla="*/ 134 w 268"/>
                <a:gd name="T71" fmla="*/ 270 h 270"/>
                <a:gd name="T72" fmla="*/ 139 w 268"/>
                <a:gd name="T73" fmla="*/ 269 h 270"/>
                <a:gd name="T74" fmla="*/ 141 w 268"/>
                <a:gd name="T75" fmla="*/ 266 h 270"/>
                <a:gd name="T76" fmla="*/ 142 w 268"/>
                <a:gd name="T77" fmla="*/ 262 h 270"/>
                <a:gd name="T78" fmla="*/ 142 w 268"/>
                <a:gd name="T79" fmla="*/ 257 h 270"/>
                <a:gd name="T80" fmla="*/ 142 w 268"/>
                <a:gd name="T8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70">
                  <a:moveTo>
                    <a:pt x="142" y="144"/>
                  </a:moveTo>
                  <a:lnTo>
                    <a:pt x="255" y="144"/>
                  </a:lnTo>
                  <a:lnTo>
                    <a:pt x="259" y="143"/>
                  </a:lnTo>
                  <a:lnTo>
                    <a:pt x="263" y="142"/>
                  </a:lnTo>
                  <a:lnTo>
                    <a:pt x="267" y="140"/>
                  </a:lnTo>
                  <a:lnTo>
                    <a:pt x="268" y="135"/>
                  </a:lnTo>
                  <a:lnTo>
                    <a:pt x="267" y="131"/>
                  </a:lnTo>
                  <a:lnTo>
                    <a:pt x="263" y="128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142" y="127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1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7" y="5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6" y="127"/>
                  </a:lnTo>
                  <a:lnTo>
                    <a:pt x="13" y="127"/>
                  </a:lnTo>
                  <a:lnTo>
                    <a:pt x="9" y="127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3"/>
                  </a:lnTo>
                  <a:lnTo>
                    <a:pt x="13" y="144"/>
                  </a:lnTo>
                  <a:lnTo>
                    <a:pt x="126" y="144"/>
                  </a:lnTo>
                  <a:lnTo>
                    <a:pt x="126" y="257"/>
                  </a:lnTo>
                  <a:lnTo>
                    <a:pt x="126" y="262"/>
                  </a:lnTo>
                  <a:lnTo>
                    <a:pt x="127" y="266"/>
                  </a:lnTo>
                  <a:lnTo>
                    <a:pt x="129" y="269"/>
                  </a:lnTo>
                  <a:lnTo>
                    <a:pt x="134" y="270"/>
                  </a:lnTo>
                  <a:lnTo>
                    <a:pt x="139" y="269"/>
                  </a:lnTo>
                  <a:lnTo>
                    <a:pt x="141" y="266"/>
                  </a:lnTo>
                  <a:lnTo>
                    <a:pt x="142" y="262"/>
                  </a:lnTo>
                  <a:lnTo>
                    <a:pt x="142" y="257"/>
                  </a:lnTo>
                  <a:lnTo>
                    <a:pt x="142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4246" y="4"/>
              <a:ext cx="161" cy="279"/>
            </a:xfrm>
            <a:custGeom>
              <a:avLst/>
              <a:gdLst>
                <a:gd name="T0" fmla="*/ 155 w 161"/>
                <a:gd name="T1" fmla="*/ 154 h 279"/>
                <a:gd name="T2" fmla="*/ 115 w 161"/>
                <a:gd name="T3" fmla="*/ 106 h 279"/>
                <a:gd name="T4" fmla="*/ 70 w 161"/>
                <a:gd name="T5" fmla="*/ 101 h 279"/>
                <a:gd name="T6" fmla="*/ 45 w 161"/>
                <a:gd name="T7" fmla="*/ 111 h 279"/>
                <a:gd name="T8" fmla="*/ 33 w 161"/>
                <a:gd name="T9" fmla="*/ 41 h 279"/>
                <a:gd name="T10" fmla="*/ 67 w 161"/>
                <a:gd name="T11" fmla="*/ 46 h 279"/>
                <a:gd name="T12" fmla="*/ 125 w 161"/>
                <a:gd name="T13" fmla="*/ 27 h 279"/>
                <a:gd name="T14" fmla="*/ 145 w 161"/>
                <a:gd name="T15" fmla="*/ 4 h 279"/>
                <a:gd name="T16" fmla="*/ 141 w 161"/>
                <a:gd name="T17" fmla="*/ 0 h 279"/>
                <a:gd name="T18" fmla="*/ 130 w 161"/>
                <a:gd name="T19" fmla="*/ 4 h 279"/>
                <a:gd name="T20" fmla="*/ 102 w 161"/>
                <a:gd name="T21" fmla="*/ 11 h 279"/>
                <a:gd name="T22" fmla="*/ 57 w 161"/>
                <a:gd name="T23" fmla="*/ 10 h 279"/>
                <a:gd name="T24" fmla="*/ 26 w 161"/>
                <a:gd name="T25" fmla="*/ 0 h 279"/>
                <a:gd name="T26" fmla="*/ 21 w 161"/>
                <a:gd name="T27" fmla="*/ 2 h 279"/>
                <a:gd name="T28" fmla="*/ 21 w 161"/>
                <a:gd name="T29" fmla="*/ 130 h 279"/>
                <a:gd name="T30" fmla="*/ 26 w 161"/>
                <a:gd name="T31" fmla="*/ 140 h 279"/>
                <a:gd name="T32" fmla="*/ 31 w 161"/>
                <a:gd name="T33" fmla="*/ 137 h 279"/>
                <a:gd name="T34" fmla="*/ 47 w 161"/>
                <a:gd name="T35" fmla="*/ 120 h 279"/>
                <a:gd name="T36" fmla="*/ 83 w 161"/>
                <a:gd name="T37" fmla="*/ 108 h 279"/>
                <a:gd name="T38" fmla="*/ 107 w 161"/>
                <a:gd name="T39" fmla="*/ 119 h 279"/>
                <a:gd name="T40" fmla="*/ 118 w 161"/>
                <a:gd name="T41" fmla="*/ 134 h 279"/>
                <a:gd name="T42" fmla="*/ 125 w 161"/>
                <a:gd name="T43" fmla="*/ 185 h 279"/>
                <a:gd name="T44" fmla="*/ 124 w 161"/>
                <a:gd name="T45" fmla="*/ 212 h 279"/>
                <a:gd name="T46" fmla="*/ 115 w 161"/>
                <a:gd name="T47" fmla="*/ 241 h 279"/>
                <a:gd name="T48" fmla="*/ 97 w 161"/>
                <a:gd name="T49" fmla="*/ 260 h 279"/>
                <a:gd name="T50" fmla="*/ 72 w 161"/>
                <a:gd name="T51" fmla="*/ 267 h 279"/>
                <a:gd name="T52" fmla="*/ 34 w 161"/>
                <a:gd name="T53" fmla="*/ 254 h 279"/>
                <a:gd name="T54" fmla="*/ 13 w 161"/>
                <a:gd name="T55" fmla="*/ 222 h 279"/>
                <a:gd name="T56" fmla="*/ 20 w 161"/>
                <a:gd name="T57" fmla="*/ 223 h 279"/>
                <a:gd name="T58" fmla="*/ 35 w 161"/>
                <a:gd name="T59" fmla="*/ 217 h 279"/>
                <a:gd name="T60" fmla="*/ 40 w 161"/>
                <a:gd name="T61" fmla="*/ 203 h 279"/>
                <a:gd name="T62" fmla="*/ 35 w 161"/>
                <a:gd name="T63" fmla="*/ 189 h 279"/>
                <a:gd name="T64" fmla="*/ 20 w 161"/>
                <a:gd name="T65" fmla="*/ 183 h 279"/>
                <a:gd name="T66" fmla="*/ 8 w 161"/>
                <a:gd name="T67" fmla="*/ 187 h 279"/>
                <a:gd name="T68" fmla="*/ 0 w 161"/>
                <a:gd name="T69" fmla="*/ 204 h 279"/>
                <a:gd name="T70" fmla="*/ 20 w 161"/>
                <a:gd name="T71" fmla="*/ 255 h 279"/>
                <a:gd name="T72" fmla="*/ 73 w 161"/>
                <a:gd name="T73" fmla="*/ 279 h 279"/>
                <a:gd name="T74" fmla="*/ 134 w 161"/>
                <a:gd name="T75" fmla="*/ 253 h 279"/>
                <a:gd name="T76" fmla="*/ 161 w 161"/>
                <a:gd name="T77" fmla="*/ 18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79">
                  <a:moveTo>
                    <a:pt x="161" y="188"/>
                  </a:moveTo>
                  <a:lnTo>
                    <a:pt x="155" y="154"/>
                  </a:lnTo>
                  <a:lnTo>
                    <a:pt x="139" y="126"/>
                  </a:lnTo>
                  <a:lnTo>
                    <a:pt x="115" y="106"/>
                  </a:lnTo>
                  <a:lnTo>
                    <a:pt x="84" y="99"/>
                  </a:lnTo>
                  <a:lnTo>
                    <a:pt x="70" y="101"/>
                  </a:lnTo>
                  <a:lnTo>
                    <a:pt x="57" y="104"/>
                  </a:lnTo>
                  <a:lnTo>
                    <a:pt x="45" y="111"/>
                  </a:lnTo>
                  <a:lnTo>
                    <a:pt x="33" y="120"/>
                  </a:lnTo>
                  <a:lnTo>
                    <a:pt x="33" y="41"/>
                  </a:lnTo>
                  <a:lnTo>
                    <a:pt x="48" y="45"/>
                  </a:lnTo>
                  <a:lnTo>
                    <a:pt x="67" y="46"/>
                  </a:lnTo>
                  <a:lnTo>
                    <a:pt x="100" y="40"/>
                  </a:lnTo>
                  <a:lnTo>
                    <a:pt x="125" y="27"/>
                  </a:lnTo>
                  <a:lnTo>
                    <a:pt x="140" y="13"/>
                  </a:lnTo>
                  <a:lnTo>
                    <a:pt x="145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2" y="11"/>
                  </a:lnTo>
                  <a:lnTo>
                    <a:pt x="83" y="13"/>
                  </a:lnTo>
                  <a:lnTo>
                    <a:pt x="57" y="10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1" y="10"/>
                  </a:lnTo>
                  <a:lnTo>
                    <a:pt x="21" y="130"/>
                  </a:lnTo>
                  <a:lnTo>
                    <a:pt x="21" y="138"/>
                  </a:lnTo>
                  <a:lnTo>
                    <a:pt x="26" y="140"/>
                  </a:lnTo>
                  <a:lnTo>
                    <a:pt x="29" y="139"/>
                  </a:lnTo>
                  <a:lnTo>
                    <a:pt x="31" y="137"/>
                  </a:lnTo>
                  <a:lnTo>
                    <a:pt x="37" y="130"/>
                  </a:lnTo>
                  <a:lnTo>
                    <a:pt x="47" y="120"/>
                  </a:lnTo>
                  <a:lnTo>
                    <a:pt x="62" y="112"/>
                  </a:lnTo>
                  <a:lnTo>
                    <a:pt x="83" y="108"/>
                  </a:lnTo>
                  <a:lnTo>
                    <a:pt x="97" y="111"/>
                  </a:lnTo>
                  <a:lnTo>
                    <a:pt x="107" y="119"/>
                  </a:lnTo>
                  <a:lnTo>
                    <a:pt x="114" y="127"/>
                  </a:lnTo>
                  <a:lnTo>
                    <a:pt x="118" y="134"/>
                  </a:lnTo>
                  <a:lnTo>
                    <a:pt x="124" y="158"/>
                  </a:lnTo>
                  <a:lnTo>
                    <a:pt x="125" y="185"/>
                  </a:lnTo>
                  <a:lnTo>
                    <a:pt x="125" y="198"/>
                  </a:lnTo>
                  <a:lnTo>
                    <a:pt x="124" y="212"/>
                  </a:lnTo>
                  <a:lnTo>
                    <a:pt x="121" y="227"/>
                  </a:lnTo>
                  <a:lnTo>
                    <a:pt x="115" y="241"/>
                  </a:lnTo>
                  <a:lnTo>
                    <a:pt x="107" y="252"/>
                  </a:lnTo>
                  <a:lnTo>
                    <a:pt x="97" y="260"/>
                  </a:lnTo>
                  <a:lnTo>
                    <a:pt x="85" y="265"/>
                  </a:lnTo>
                  <a:lnTo>
                    <a:pt x="72" y="267"/>
                  </a:lnTo>
                  <a:lnTo>
                    <a:pt x="51" y="264"/>
                  </a:lnTo>
                  <a:lnTo>
                    <a:pt x="34" y="254"/>
                  </a:lnTo>
                  <a:lnTo>
                    <a:pt x="21" y="239"/>
                  </a:lnTo>
                  <a:lnTo>
                    <a:pt x="13" y="222"/>
                  </a:lnTo>
                  <a:lnTo>
                    <a:pt x="15" y="223"/>
                  </a:lnTo>
                  <a:lnTo>
                    <a:pt x="20" y="223"/>
                  </a:lnTo>
                  <a:lnTo>
                    <a:pt x="29" y="221"/>
                  </a:lnTo>
                  <a:lnTo>
                    <a:pt x="35" y="217"/>
                  </a:lnTo>
                  <a:lnTo>
                    <a:pt x="39" y="210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5" y="189"/>
                  </a:lnTo>
                  <a:lnTo>
                    <a:pt x="29" y="185"/>
                  </a:lnTo>
                  <a:lnTo>
                    <a:pt x="20" y="183"/>
                  </a:lnTo>
                  <a:lnTo>
                    <a:pt x="14" y="184"/>
                  </a:lnTo>
                  <a:lnTo>
                    <a:pt x="8" y="187"/>
                  </a:lnTo>
                  <a:lnTo>
                    <a:pt x="2" y="193"/>
                  </a:lnTo>
                  <a:lnTo>
                    <a:pt x="0" y="204"/>
                  </a:lnTo>
                  <a:lnTo>
                    <a:pt x="5" y="231"/>
                  </a:lnTo>
                  <a:lnTo>
                    <a:pt x="20" y="255"/>
                  </a:lnTo>
                  <a:lnTo>
                    <a:pt x="43" y="272"/>
                  </a:lnTo>
                  <a:lnTo>
                    <a:pt x="73" y="279"/>
                  </a:lnTo>
                  <a:lnTo>
                    <a:pt x="106" y="272"/>
                  </a:lnTo>
                  <a:lnTo>
                    <a:pt x="134" y="253"/>
                  </a:lnTo>
                  <a:lnTo>
                    <a:pt x="154" y="224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4439" y="94"/>
              <a:ext cx="201" cy="184"/>
            </a:xfrm>
            <a:custGeom>
              <a:avLst/>
              <a:gdLst>
                <a:gd name="T0" fmla="*/ 125 w 201"/>
                <a:gd name="T1" fmla="*/ 52 h 184"/>
                <a:gd name="T2" fmla="*/ 130 w 201"/>
                <a:gd name="T3" fmla="*/ 37 h 184"/>
                <a:gd name="T4" fmla="*/ 139 w 201"/>
                <a:gd name="T5" fmla="*/ 22 h 184"/>
                <a:gd name="T6" fmla="*/ 154 w 201"/>
                <a:gd name="T7" fmla="*/ 11 h 184"/>
                <a:gd name="T8" fmla="*/ 166 w 201"/>
                <a:gd name="T9" fmla="*/ 9 h 184"/>
                <a:gd name="T10" fmla="*/ 177 w 201"/>
                <a:gd name="T11" fmla="*/ 12 h 184"/>
                <a:gd name="T12" fmla="*/ 176 w 201"/>
                <a:gd name="T13" fmla="*/ 18 h 184"/>
                <a:gd name="T14" fmla="*/ 165 w 201"/>
                <a:gd name="T15" fmla="*/ 29 h 184"/>
                <a:gd name="T16" fmla="*/ 165 w 201"/>
                <a:gd name="T17" fmla="*/ 42 h 184"/>
                <a:gd name="T18" fmla="*/ 172 w 201"/>
                <a:gd name="T19" fmla="*/ 49 h 184"/>
                <a:gd name="T20" fmla="*/ 187 w 201"/>
                <a:gd name="T21" fmla="*/ 49 h 184"/>
                <a:gd name="T22" fmla="*/ 199 w 201"/>
                <a:gd name="T23" fmla="*/ 38 h 184"/>
                <a:gd name="T24" fmla="*/ 197 w 201"/>
                <a:gd name="T25" fmla="*/ 14 h 184"/>
                <a:gd name="T26" fmla="*/ 175 w 201"/>
                <a:gd name="T27" fmla="*/ 2 h 184"/>
                <a:gd name="T28" fmla="*/ 148 w 201"/>
                <a:gd name="T29" fmla="*/ 4 h 184"/>
                <a:gd name="T30" fmla="*/ 127 w 201"/>
                <a:gd name="T31" fmla="*/ 22 h 184"/>
                <a:gd name="T32" fmla="*/ 112 w 201"/>
                <a:gd name="T33" fmla="*/ 15 h 184"/>
                <a:gd name="T34" fmla="*/ 88 w 201"/>
                <a:gd name="T35" fmla="*/ 2 h 184"/>
                <a:gd name="T36" fmla="*/ 50 w 201"/>
                <a:gd name="T37" fmla="*/ 9 h 184"/>
                <a:gd name="T38" fmla="*/ 17 w 201"/>
                <a:gd name="T39" fmla="*/ 49 h 184"/>
                <a:gd name="T40" fmla="*/ 15 w 201"/>
                <a:gd name="T41" fmla="*/ 67 h 184"/>
                <a:gd name="T42" fmla="*/ 21 w 201"/>
                <a:gd name="T43" fmla="*/ 66 h 184"/>
                <a:gd name="T44" fmla="*/ 29 w 201"/>
                <a:gd name="T45" fmla="*/ 48 h 184"/>
                <a:gd name="T46" fmla="*/ 42 w 201"/>
                <a:gd name="T47" fmla="*/ 27 h 184"/>
                <a:gd name="T48" fmla="*/ 58 w 201"/>
                <a:gd name="T49" fmla="*/ 15 h 184"/>
                <a:gd name="T50" fmla="*/ 71 w 201"/>
                <a:gd name="T51" fmla="*/ 10 h 184"/>
                <a:gd name="T52" fmla="*/ 84 w 201"/>
                <a:gd name="T53" fmla="*/ 10 h 184"/>
                <a:gd name="T54" fmla="*/ 96 w 201"/>
                <a:gd name="T55" fmla="*/ 22 h 184"/>
                <a:gd name="T56" fmla="*/ 97 w 201"/>
                <a:gd name="T57" fmla="*/ 49 h 184"/>
                <a:gd name="T58" fmla="*/ 87 w 201"/>
                <a:gd name="T59" fmla="*/ 96 h 184"/>
                <a:gd name="T60" fmla="*/ 71 w 201"/>
                <a:gd name="T61" fmla="*/ 150 h 184"/>
                <a:gd name="T62" fmla="*/ 51 w 201"/>
                <a:gd name="T63" fmla="*/ 172 h 184"/>
                <a:gd name="T64" fmla="*/ 36 w 201"/>
                <a:gd name="T65" fmla="*/ 175 h 184"/>
                <a:gd name="T66" fmla="*/ 25 w 201"/>
                <a:gd name="T67" fmla="*/ 173 h 184"/>
                <a:gd name="T68" fmla="*/ 26 w 201"/>
                <a:gd name="T69" fmla="*/ 167 h 184"/>
                <a:gd name="T70" fmla="*/ 36 w 201"/>
                <a:gd name="T71" fmla="*/ 156 h 184"/>
                <a:gd name="T72" fmla="*/ 36 w 201"/>
                <a:gd name="T73" fmla="*/ 141 h 184"/>
                <a:gd name="T74" fmla="*/ 27 w 201"/>
                <a:gd name="T75" fmla="*/ 135 h 184"/>
                <a:gd name="T76" fmla="*/ 14 w 201"/>
                <a:gd name="T77" fmla="*/ 136 h 184"/>
                <a:gd name="T78" fmla="*/ 2 w 201"/>
                <a:gd name="T79" fmla="*/ 148 h 184"/>
                <a:gd name="T80" fmla="*/ 4 w 201"/>
                <a:gd name="T81" fmla="*/ 170 h 184"/>
                <a:gd name="T82" fmla="*/ 25 w 201"/>
                <a:gd name="T83" fmla="*/ 183 h 184"/>
                <a:gd name="T84" fmla="*/ 48 w 201"/>
                <a:gd name="T85" fmla="*/ 183 h 184"/>
                <a:gd name="T86" fmla="*/ 63 w 201"/>
                <a:gd name="T87" fmla="*/ 175 h 184"/>
                <a:gd name="T88" fmla="*/ 74 w 201"/>
                <a:gd name="T89" fmla="*/ 164 h 184"/>
                <a:gd name="T90" fmla="*/ 79 w 201"/>
                <a:gd name="T91" fmla="*/ 155 h 184"/>
                <a:gd name="T92" fmla="*/ 86 w 201"/>
                <a:gd name="T93" fmla="*/ 165 h 184"/>
                <a:gd name="T94" fmla="*/ 108 w 201"/>
                <a:gd name="T95" fmla="*/ 182 h 184"/>
                <a:gd name="T96" fmla="*/ 152 w 201"/>
                <a:gd name="T97" fmla="*/ 176 h 184"/>
                <a:gd name="T98" fmla="*/ 184 w 201"/>
                <a:gd name="T99" fmla="*/ 136 h 184"/>
                <a:gd name="T100" fmla="*/ 187 w 201"/>
                <a:gd name="T101" fmla="*/ 118 h 184"/>
                <a:gd name="T102" fmla="*/ 180 w 201"/>
                <a:gd name="T103" fmla="*/ 119 h 184"/>
                <a:gd name="T104" fmla="*/ 173 w 201"/>
                <a:gd name="T105" fmla="*/ 137 h 184"/>
                <a:gd name="T106" fmla="*/ 159 w 201"/>
                <a:gd name="T107" fmla="*/ 158 h 184"/>
                <a:gd name="T108" fmla="*/ 144 w 201"/>
                <a:gd name="T109" fmla="*/ 170 h 184"/>
                <a:gd name="T110" fmla="*/ 130 w 201"/>
                <a:gd name="T111" fmla="*/ 175 h 184"/>
                <a:gd name="T112" fmla="*/ 115 w 201"/>
                <a:gd name="T113" fmla="*/ 173 h 184"/>
                <a:gd name="T114" fmla="*/ 104 w 201"/>
                <a:gd name="T115" fmla="*/ 159 h 184"/>
                <a:gd name="T116" fmla="*/ 103 w 201"/>
                <a:gd name="T117" fmla="*/ 142 h 184"/>
                <a:gd name="T118" fmla="*/ 107 w 201"/>
                <a:gd name="T119" fmla="*/ 125 h 184"/>
                <a:gd name="T120" fmla="*/ 123 w 201"/>
                <a:gd name="T121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" h="184">
                  <a:moveTo>
                    <a:pt x="123" y="57"/>
                  </a:moveTo>
                  <a:lnTo>
                    <a:pt x="125" y="52"/>
                  </a:lnTo>
                  <a:lnTo>
                    <a:pt x="127" y="45"/>
                  </a:lnTo>
                  <a:lnTo>
                    <a:pt x="130" y="37"/>
                  </a:lnTo>
                  <a:lnTo>
                    <a:pt x="134" y="29"/>
                  </a:lnTo>
                  <a:lnTo>
                    <a:pt x="139" y="22"/>
                  </a:lnTo>
                  <a:lnTo>
                    <a:pt x="145" y="15"/>
                  </a:lnTo>
                  <a:lnTo>
                    <a:pt x="154" y="11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71" y="10"/>
                  </a:lnTo>
                  <a:lnTo>
                    <a:pt x="177" y="12"/>
                  </a:lnTo>
                  <a:lnTo>
                    <a:pt x="183" y="15"/>
                  </a:lnTo>
                  <a:lnTo>
                    <a:pt x="176" y="18"/>
                  </a:lnTo>
                  <a:lnTo>
                    <a:pt x="169" y="23"/>
                  </a:lnTo>
                  <a:lnTo>
                    <a:pt x="165" y="29"/>
                  </a:lnTo>
                  <a:lnTo>
                    <a:pt x="164" y="36"/>
                  </a:lnTo>
                  <a:lnTo>
                    <a:pt x="165" y="42"/>
                  </a:lnTo>
                  <a:lnTo>
                    <a:pt x="168" y="46"/>
                  </a:lnTo>
                  <a:lnTo>
                    <a:pt x="172" y="49"/>
                  </a:lnTo>
                  <a:lnTo>
                    <a:pt x="179" y="51"/>
                  </a:lnTo>
                  <a:lnTo>
                    <a:pt x="187" y="49"/>
                  </a:lnTo>
                  <a:lnTo>
                    <a:pt x="193" y="45"/>
                  </a:lnTo>
                  <a:lnTo>
                    <a:pt x="199" y="38"/>
                  </a:lnTo>
                  <a:lnTo>
                    <a:pt x="201" y="27"/>
                  </a:lnTo>
                  <a:lnTo>
                    <a:pt x="197" y="14"/>
                  </a:lnTo>
                  <a:lnTo>
                    <a:pt x="187" y="6"/>
                  </a:lnTo>
                  <a:lnTo>
                    <a:pt x="175" y="2"/>
                  </a:lnTo>
                  <a:lnTo>
                    <a:pt x="164" y="0"/>
                  </a:lnTo>
                  <a:lnTo>
                    <a:pt x="148" y="4"/>
                  </a:lnTo>
                  <a:lnTo>
                    <a:pt x="135" y="12"/>
                  </a:lnTo>
                  <a:lnTo>
                    <a:pt x="127" y="22"/>
                  </a:lnTo>
                  <a:lnTo>
                    <a:pt x="121" y="31"/>
                  </a:lnTo>
                  <a:lnTo>
                    <a:pt x="112" y="15"/>
                  </a:lnTo>
                  <a:lnTo>
                    <a:pt x="100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0" y="9"/>
                  </a:lnTo>
                  <a:lnTo>
                    <a:pt x="30" y="28"/>
                  </a:lnTo>
                  <a:lnTo>
                    <a:pt x="17" y="49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2"/>
                  </a:lnTo>
                  <a:lnTo>
                    <a:pt x="29" y="48"/>
                  </a:lnTo>
                  <a:lnTo>
                    <a:pt x="35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91" y="14"/>
                  </a:lnTo>
                  <a:lnTo>
                    <a:pt x="96" y="22"/>
                  </a:lnTo>
                  <a:lnTo>
                    <a:pt x="99" y="36"/>
                  </a:lnTo>
                  <a:lnTo>
                    <a:pt x="97" y="49"/>
                  </a:lnTo>
                  <a:lnTo>
                    <a:pt x="93" y="68"/>
                  </a:lnTo>
                  <a:lnTo>
                    <a:pt x="87" y="96"/>
                  </a:lnTo>
                  <a:lnTo>
                    <a:pt x="77" y="133"/>
                  </a:lnTo>
                  <a:lnTo>
                    <a:pt x="71" y="150"/>
                  </a:lnTo>
                  <a:lnTo>
                    <a:pt x="62" y="164"/>
                  </a:lnTo>
                  <a:lnTo>
                    <a:pt x="51" y="172"/>
                  </a:lnTo>
                  <a:lnTo>
                    <a:pt x="39" y="175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8" y="170"/>
                  </a:lnTo>
                  <a:lnTo>
                    <a:pt x="26" y="167"/>
                  </a:lnTo>
                  <a:lnTo>
                    <a:pt x="32" y="163"/>
                  </a:lnTo>
                  <a:lnTo>
                    <a:pt x="36" y="156"/>
                  </a:lnTo>
                  <a:lnTo>
                    <a:pt x="37" y="148"/>
                  </a:lnTo>
                  <a:lnTo>
                    <a:pt x="36" y="141"/>
                  </a:lnTo>
                  <a:lnTo>
                    <a:pt x="32" y="137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14" y="136"/>
                  </a:lnTo>
                  <a:lnTo>
                    <a:pt x="7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4" y="170"/>
                  </a:lnTo>
                  <a:lnTo>
                    <a:pt x="13" y="178"/>
                  </a:lnTo>
                  <a:lnTo>
                    <a:pt x="25" y="183"/>
                  </a:lnTo>
                  <a:lnTo>
                    <a:pt x="38" y="184"/>
                  </a:lnTo>
                  <a:lnTo>
                    <a:pt x="48" y="183"/>
                  </a:lnTo>
                  <a:lnTo>
                    <a:pt x="56" y="180"/>
                  </a:lnTo>
                  <a:lnTo>
                    <a:pt x="63" y="175"/>
                  </a:lnTo>
                  <a:lnTo>
                    <a:pt x="69" y="170"/>
                  </a:lnTo>
                  <a:lnTo>
                    <a:pt x="74" y="164"/>
                  </a:lnTo>
                  <a:lnTo>
                    <a:pt x="77" y="159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6" y="165"/>
                  </a:lnTo>
                  <a:lnTo>
                    <a:pt x="95" y="174"/>
                  </a:lnTo>
                  <a:lnTo>
                    <a:pt x="108" y="182"/>
                  </a:lnTo>
                  <a:lnTo>
                    <a:pt x="124" y="184"/>
                  </a:lnTo>
                  <a:lnTo>
                    <a:pt x="152" y="176"/>
                  </a:lnTo>
                  <a:lnTo>
                    <a:pt x="172" y="157"/>
                  </a:lnTo>
                  <a:lnTo>
                    <a:pt x="184" y="136"/>
                  </a:lnTo>
                  <a:lnTo>
                    <a:pt x="189" y="122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0" y="119"/>
                  </a:lnTo>
                  <a:lnTo>
                    <a:pt x="178" y="122"/>
                  </a:lnTo>
                  <a:lnTo>
                    <a:pt x="173" y="137"/>
                  </a:lnTo>
                  <a:lnTo>
                    <a:pt x="166" y="149"/>
                  </a:lnTo>
                  <a:lnTo>
                    <a:pt x="159" y="158"/>
                  </a:lnTo>
                  <a:lnTo>
                    <a:pt x="152" y="165"/>
                  </a:lnTo>
                  <a:lnTo>
                    <a:pt x="144" y="170"/>
                  </a:lnTo>
                  <a:lnTo>
                    <a:pt x="137" y="173"/>
                  </a:lnTo>
                  <a:lnTo>
                    <a:pt x="130" y="175"/>
                  </a:lnTo>
                  <a:lnTo>
                    <a:pt x="125" y="175"/>
                  </a:lnTo>
                  <a:lnTo>
                    <a:pt x="115" y="173"/>
                  </a:lnTo>
                  <a:lnTo>
                    <a:pt x="108" y="167"/>
                  </a:lnTo>
                  <a:lnTo>
                    <a:pt x="104" y="159"/>
                  </a:lnTo>
                  <a:lnTo>
                    <a:pt x="103" y="149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10" y="113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ChangeAspect="1" noEditPoints="1"/>
            </p:cNvSpPr>
            <p:nvPr/>
          </p:nvSpPr>
          <p:spPr bwMode="auto">
            <a:xfrm>
              <a:off x="4669" y="143"/>
              <a:ext cx="139" cy="192"/>
            </a:xfrm>
            <a:custGeom>
              <a:avLst/>
              <a:gdLst>
                <a:gd name="T0" fmla="*/ 139 w 139"/>
                <a:gd name="T1" fmla="*/ 145 h 192"/>
                <a:gd name="T2" fmla="*/ 139 w 139"/>
                <a:gd name="T3" fmla="*/ 135 h 192"/>
                <a:gd name="T4" fmla="*/ 107 w 139"/>
                <a:gd name="T5" fmla="*/ 135 h 192"/>
                <a:gd name="T6" fmla="*/ 107 w 139"/>
                <a:gd name="T7" fmla="*/ 8 h 192"/>
                <a:gd name="T8" fmla="*/ 106 w 139"/>
                <a:gd name="T9" fmla="*/ 2 h 192"/>
                <a:gd name="T10" fmla="*/ 101 w 139"/>
                <a:gd name="T11" fmla="*/ 0 h 192"/>
                <a:gd name="T12" fmla="*/ 97 w 139"/>
                <a:gd name="T13" fmla="*/ 1 h 192"/>
                <a:gd name="T14" fmla="*/ 94 w 139"/>
                <a:gd name="T15" fmla="*/ 4 h 192"/>
                <a:gd name="T16" fmla="*/ 0 w 139"/>
                <a:gd name="T17" fmla="*/ 135 h 192"/>
                <a:gd name="T18" fmla="*/ 0 w 139"/>
                <a:gd name="T19" fmla="*/ 145 h 192"/>
                <a:gd name="T20" fmla="*/ 83 w 139"/>
                <a:gd name="T21" fmla="*/ 145 h 192"/>
                <a:gd name="T22" fmla="*/ 83 w 139"/>
                <a:gd name="T23" fmla="*/ 168 h 192"/>
                <a:gd name="T24" fmla="*/ 83 w 139"/>
                <a:gd name="T25" fmla="*/ 174 h 192"/>
                <a:gd name="T26" fmla="*/ 80 w 139"/>
                <a:gd name="T27" fmla="*/ 178 h 192"/>
                <a:gd name="T28" fmla="*/ 74 w 139"/>
                <a:gd name="T29" fmla="*/ 181 h 192"/>
                <a:gd name="T30" fmla="*/ 60 w 139"/>
                <a:gd name="T31" fmla="*/ 181 h 192"/>
                <a:gd name="T32" fmla="*/ 53 w 139"/>
                <a:gd name="T33" fmla="*/ 181 h 192"/>
                <a:gd name="T34" fmla="*/ 53 w 139"/>
                <a:gd name="T35" fmla="*/ 192 h 192"/>
                <a:gd name="T36" fmla="*/ 75 w 139"/>
                <a:gd name="T37" fmla="*/ 191 h 192"/>
                <a:gd name="T38" fmla="*/ 95 w 139"/>
                <a:gd name="T39" fmla="*/ 190 h 192"/>
                <a:gd name="T40" fmla="*/ 115 w 139"/>
                <a:gd name="T41" fmla="*/ 191 h 192"/>
                <a:gd name="T42" fmla="*/ 138 w 139"/>
                <a:gd name="T43" fmla="*/ 192 h 192"/>
                <a:gd name="T44" fmla="*/ 138 w 139"/>
                <a:gd name="T45" fmla="*/ 181 h 192"/>
                <a:gd name="T46" fmla="*/ 130 w 139"/>
                <a:gd name="T47" fmla="*/ 181 h 192"/>
                <a:gd name="T48" fmla="*/ 117 w 139"/>
                <a:gd name="T49" fmla="*/ 181 h 192"/>
                <a:gd name="T50" fmla="*/ 110 w 139"/>
                <a:gd name="T51" fmla="*/ 178 h 192"/>
                <a:gd name="T52" fmla="*/ 108 w 139"/>
                <a:gd name="T53" fmla="*/ 174 h 192"/>
                <a:gd name="T54" fmla="*/ 107 w 139"/>
                <a:gd name="T55" fmla="*/ 168 h 192"/>
                <a:gd name="T56" fmla="*/ 107 w 139"/>
                <a:gd name="T57" fmla="*/ 145 h 192"/>
                <a:gd name="T58" fmla="*/ 139 w 139"/>
                <a:gd name="T59" fmla="*/ 145 h 192"/>
                <a:gd name="T60" fmla="*/ 85 w 139"/>
                <a:gd name="T61" fmla="*/ 31 h 192"/>
                <a:gd name="T62" fmla="*/ 85 w 139"/>
                <a:gd name="T63" fmla="*/ 135 h 192"/>
                <a:gd name="T64" fmla="*/ 11 w 139"/>
                <a:gd name="T65" fmla="*/ 135 h 192"/>
                <a:gd name="T66" fmla="*/ 85 w 139"/>
                <a:gd name="T67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92">
                  <a:moveTo>
                    <a:pt x="139" y="145"/>
                  </a:moveTo>
                  <a:lnTo>
                    <a:pt x="139" y="135"/>
                  </a:lnTo>
                  <a:lnTo>
                    <a:pt x="107" y="135"/>
                  </a:lnTo>
                  <a:lnTo>
                    <a:pt x="107" y="8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4" y="4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83" y="145"/>
                  </a:lnTo>
                  <a:lnTo>
                    <a:pt x="83" y="168"/>
                  </a:lnTo>
                  <a:lnTo>
                    <a:pt x="83" y="174"/>
                  </a:lnTo>
                  <a:lnTo>
                    <a:pt x="80" y="178"/>
                  </a:lnTo>
                  <a:lnTo>
                    <a:pt x="74" y="181"/>
                  </a:lnTo>
                  <a:lnTo>
                    <a:pt x="60" y="181"/>
                  </a:lnTo>
                  <a:lnTo>
                    <a:pt x="53" y="181"/>
                  </a:lnTo>
                  <a:lnTo>
                    <a:pt x="53" y="192"/>
                  </a:lnTo>
                  <a:lnTo>
                    <a:pt x="75" y="191"/>
                  </a:lnTo>
                  <a:lnTo>
                    <a:pt x="95" y="190"/>
                  </a:lnTo>
                  <a:lnTo>
                    <a:pt x="115" y="191"/>
                  </a:lnTo>
                  <a:lnTo>
                    <a:pt x="138" y="192"/>
                  </a:lnTo>
                  <a:lnTo>
                    <a:pt x="138" y="181"/>
                  </a:lnTo>
                  <a:lnTo>
                    <a:pt x="130" y="181"/>
                  </a:lnTo>
                  <a:lnTo>
                    <a:pt x="117" y="181"/>
                  </a:lnTo>
                  <a:lnTo>
                    <a:pt x="110" y="178"/>
                  </a:lnTo>
                  <a:lnTo>
                    <a:pt x="108" y="174"/>
                  </a:lnTo>
                  <a:lnTo>
                    <a:pt x="107" y="168"/>
                  </a:lnTo>
                  <a:lnTo>
                    <a:pt x="107" y="145"/>
                  </a:lnTo>
                  <a:lnTo>
                    <a:pt x="139" y="145"/>
                  </a:lnTo>
                  <a:close/>
                  <a:moveTo>
                    <a:pt x="85" y="31"/>
                  </a:moveTo>
                  <a:lnTo>
                    <a:pt x="85" y="135"/>
                  </a:lnTo>
                  <a:lnTo>
                    <a:pt x="11" y="135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spect="1" noEditPoints="1"/>
            </p:cNvSpPr>
            <p:nvPr/>
          </p:nvSpPr>
          <p:spPr bwMode="auto">
            <a:xfrm>
              <a:off x="4985" y="16"/>
              <a:ext cx="246" cy="313"/>
            </a:xfrm>
            <a:custGeom>
              <a:avLst/>
              <a:gdLst>
                <a:gd name="T0" fmla="*/ 239 w 246"/>
                <a:gd name="T1" fmla="*/ 17 h 313"/>
                <a:gd name="T2" fmla="*/ 244 w 246"/>
                <a:gd name="T3" fmla="*/ 13 h 313"/>
                <a:gd name="T4" fmla="*/ 246 w 246"/>
                <a:gd name="T5" fmla="*/ 8 h 313"/>
                <a:gd name="T6" fmla="*/ 244 w 246"/>
                <a:gd name="T7" fmla="*/ 2 h 313"/>
                <a:gd name="T8" fmla="*/ 238 w 246"/>
                <a:gd name="T9" fmla="*/ 0 h 313"/>
                <a:gd name="T10" fmla="*/ 234 w 246"/>
                <a:gd name="T11" fmla="*/ 1 h 313"/>
                <a:gd name="T12" fmla="*/ 231 w 246"/>
                <a:gd name="T13" fmla="*/ 2 h 313"/>
                <a:gd name="T14" fmla="*/ 8 w 246"/>
                <a:gd name="T15" fmla="*/ 108 h 313"/>
                <a:gd name="T16" fmla="*/ 1 w 246"/>
                <a:gd name="T17" fmla="*/ 113 h 313"/>
                <a:gd name="T18" fmla="*/ 0 w 246"/>
                <a:gd name="T19" fmla="*/ 117 h 313"/>
                <a:gd name="T20" fmla="*/ 2 w 246"/>
                <a:gd name="T21" fmla="*/ 122 h 313"/>
                <a:gd name="T22" fmla="*/ 8 w 246"/>
                <a:gd name="T23" fmla="*/ 126 h 313"/>
                <a:gd name="T24" fmla="*/ 231 w 246"/>
                <a:gd name="T25" fmla="*/ 232 h 313"/>
                <a:gd name="T26" fmla="*/ 236 w 246"/>
                <a:gd name="T27" fmla="*/ 234 h 313"/>
                <a:gd name="T28" fmla="*/ 238 w 246"/>
                <a:gd name="T29" fmla="*/ 235 h 313"/>
                <a:gd name="T30" fmla="*/ 244 w 246"/>
                <a:gd name="T31" fmla="*/ 232 h 313"/>
                <a:gd name="T32" fmla="*/ 246 w 246"/>
                <a:gd name="T33" fmla="*/ 227 h 313"/>
                <a:gd name="T34" fmla="*/ 245 w 246"/>
                <a:gd name="T35" fmla="*/ 222 h 313"/>
                <a:gd name="T36" fmla="*/ 238 w 246"/>
                <a:gd name="T37" fmla="*/ 217 h 313"/>
                <a:gd name="T38" fmla="*/ 27 w 246"/>
                <a:gd name="T39" fmla="*/ 117 h 313"/>
                <a:gd name="T40" fmla="*/ 239 w 246"/>
                <a:gd name="T41" fmla="*/ 17 h 313"/>
                <a:gd name="T42" fmla="*/ 232 w 246"/>
                <a:gd name="T43" fmla="*/ 313 h 313"/>
                <a:gd name="T44" fmla="*/ 237 w 246"/>
                <a:gd name="T45" fmla="*/ 313 h 313"/>
                <a:gd name="T46" fmla="*/ 242 w 246"/>
                <a:gd name="T47" fmla="*/ 312 h 313"/>
                <a:gd name="T48" fmla="*/ 245 w 246"/>
                <a:gd name="T49" fmla="*/ 310 h 313"/>
                <a:gd name="T50" fmla="*/ 246 w 246"/>
                <a:gd name="T51" fmla="*/ 305 h 313"/>
                <a:gd name="T52" fmla="*/ 245 w 246"/>
                <a:gd name="T53" fmla="*/ 301 h 313"/>
                <a:gd name="T54" fmla="*/ 241 w 246"/>
                <a:gd name="T55" fmla="*/ 298 h 313"/>
                <a:gd name="T56" fmla="*/ 236 w 246"/>
                <a:gd name="T57" fmla="*/ 297 h 313"/>
                <a:gd name="T58" fmla="*/ 232 w 246"/>
                <a:gd name="T59" fmla="*/ 297 h 313"/>
                <a:gd name="T60" fmla="*/ 14 w 246"/>
                <a:gd name="T61" fmla="*/ 297 h 313"/>
                <a:gd name="T62" fmla="*/ 9 w 246"/>
                <a:gd name="T63" fmla="*/ 297 h 313"/>
                <a:gd name="T64" fmla="*/ 5 w 246"/>
                <a:gd name="T65" fmla="*/ 298 h 313"/>
                <a:gd name="T66" fmla="*/ 1 w 246"/>
                <a:gd name="T67" fmla="*/ 301 h 313"/>
                <a:gd name="T68" fmla="*/ 0 w 246"/>
                <a:gd name="T69" fmla="*/ 305 h 313"/>
                <a:gd name="T70" fmla="*/ 1 w 246"/>
                <a:gd name="T71" fmla="*/ 310 h 313"/>
                <a:gd name="T72" fmla="*/ 4 w 246"/>
                <a:gd name="T73" fmla="*/ 312 h 313"/>
                <a:gd name="T74" fmla="*/ 9 w 246"/>
                <a:gd name="T75" fmla="*/ 313 h 313"/>
                <a:gd name="T76" fmla="*/ 14 w 246"/>
                <a:gd name="T77" fmla="*/ 313 h 313"/>
                <a:gd name="T78" fmla="*/ 232 w 246"/>
                <a:gd name="T7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313">
                  <a:moveTo>
                    <a:pt x="239" y="17"/>
                  </a:moveTo>
                  <a:lnTo>
                    <a:pt x="244" y="13"/>
                  </a:lnTo>
                  <a:lnTo>
                    <a:pt x="246" y="8"/>
                  </a:lnTo>
                  <a:lnTo>
                    <a:pt x="244" y="2"/>
                  </a:lnTo>
                  <a:lnTo>
                    <a:pt x="238" y="0"/>
                  </a:lnTo>
                  <a:lnTo>
                    <a:pt x="234" y="1"/>
                  </a:lnTo>
                  <a:lnTo>
                    <a:pt x="231" y="2"/>
                  </a:lnTo>
                  <a:lnTo>
                    <a:pt x="8" y="108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8" y="126"/>
                  </a:lnTo>
                  <a:lnTo>
                    <a:pt x="231" y="232"/>
                  </a:lnTo>
                  <a:lnTo>
                    <a:pt x="236" y="234"/>
                  </a:lnTo>
                  <a:lnTo>
                    <a:pt x="238" y="235"/>
                  </a:lnTo>
                  <a:lnTo>
                    <a:pt x="244" y="232"/>
                  </a:lnTo>
                  <a:lnTo>
                    <a:pt x="246" y="227"/>
                  </a:lnTo>
                  <a:lnTo>
                    <a:pt x="245" y="222"/>
                  </a:lnTo>
                  <a:lnTo>
                    <a:pt x="238" y="217"/>
                  </a:lnTo>
                  <a:lnTo>
                    <a:pt x="27" y="117"/>
                  </a:lnTo>
                  <a:lnTo>
                    <a:pt x="239" y="17"/>
                  </a:lnTo>
                  <a:close/>
                  <a:moveTo>
                    <a:pt x="232" y="313"/>
                  </a:moveTo>
                  <a:lnTo>
                    <a:pt x="237" y="313"/>
                  </a:lnTo>
                  <a:lnTo>
                    <a:pt x="242" y="312"/>
                  </a:lnTo>
                  <a:lnTo>
                    <a:pt x="245" y="310"/>
                  </a:lnTo>
                  <a:lnTo>
                    <a:pt x="246" y="305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14" y="297"/>
                  </a:lnTo>
                  <a:lnTo>
                    <a:pt x="9" y="297"/>
                  </a:lnTo>
                  <a:lnTo>
                    <a:pt x="5" y="298"/>
                  </a:lnTo>
                  <a:lnTo>
                    <a:pt x="1" y="301"/>
                  </a:lnTo>
                  <a:lnTo>
                    <a:pt x="0" y="305"/>
                  </a:lnTo>
                  <a:lnTo>
                    <a:pt x="1" y="310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4" y="313"/>
                  </a:lnTo>
                  <a:lnTo>
                    <a:pt x="23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5413" y="4"/>
              <a:ext cx="133" cy="270"/>
            </a:xfrm>
            <a:custGeom>
              <a:avLst/>
              <a:gdLst>
                <a:gd name="T0" fmla="*/ 83 w 133"/>
                <a:gd name="T1" fmla="*/ 10 h 270"/>
                <a:gd name="T2" fmla="*/ 82 w 133"/>
                <a:gd name="T3" fmla="*/ 4 h 270"/>
                <a:gd name="T4" fmla="*/ 81 w 133"/>
                <a:gd name="T5" fmla="*/ 1 h 270"/>
                <a:gd name="T6" fmla="*/ 79 w 133"/>
                <a:gd name="T7" fmla="*/ 0 h 270"/>
                <a:gd name="T8" fmla="*/ 73 w 133"/>
                <a:gd name="T9" fmla="*/ 0 h 270"/>
                <a:gd name="T10" fmla="*/ 53 w 133"/>
                <a:gd name="T11" fmla="*/ 14 h 270"/>
                <a:gd name="T12" fmla="*/ 32 w 133"/>
                <a:gd name="T13" fmla="*/ 22 h 270"/>
                <a:gd name="T14" fmla="*/ 13 w 133"/>
                <a:gd name="T15" fmla="*/ 25 h 270"/>
                <a:gd name="T16" fmla="*/ 0 w 133"/>
                <a:gd name="T17" fmla="*/ 26 h 270"/>
                <a:gd name="T18" fmla="*/ 0 w 133"/>
                <a:gd name="T19" fmla="*/ 38 h 270"/>
                <a:gd name="T20" fmla="*/ 9 w 133"/>
                <a:gd name="T21" fmla="*/ 38 h 270"/>
                <a:gd name="T22" fmla="*/ 22 w 133"/>
                <a:gd name="T23" fmla="*/ 37 h 270"/>
                <a:gd name="T24" fmla="*/ 37 w 133"/>
                <a:gd name="T25" fmla="*/ 34 h 270"/>
                <a:gd name="T26" fmla="*/ 53 w 133"/>
                <a:gd name="T27" fmla="*/ 27 h 270"/>
                <a:gd name="T28" fmla="*/ 53 w 133"/>
                <a:gd name="T29" fmla="*/ 238 h 270"/>
                <a:gd name="T30" fmla="*/ 53 w 133"/>
                <a:gd name="T31" fmla="*/ 243 h 270"/>
                <a:gd name="T32" fmla="*/ 52 w 133"/>
                <a:gd name="T33" fmla="*/ 247 h 270"/>
                <a:gd name="T34" fmla="*/ 50 w 133"/>
                <a:gd name="T35" fmla="*/ 250 h 270"/>
                <a:gd name="T36" fmla="*/ 48 w 133"/>
                <a:gd name="T37" fmla="*/ 253 h 270"/>
                <a:gd name="T38" fmla="*/ 43 w 133"/>
                <a:gd name="T39" fmla="*/ 255 h 270"/>
                <a:gd name="T40" fmla="*/ 36 w 133"/>
                <a:gd name="T41" fmla="*/ 256 h 270"/>
                <a:gd name="T42" fmla="*/ 27 w 133"/>
                <a:gd name="T43" fmla="*/ 257 h 270"/>
                <a:gd name="T44" fmla="*/ 15 w 133"/>
                <a:gd name="T45" fmla="*/ 257 h 270"/>
                <a:gd name="T46" fmla="*/ 2 w 133"/>
                <a:gd name="T47" fmla="*/ 257 h 270"/>
                <a:gd name="T48" fmla="*/ 2 w 133"/>
                <a:gd name="T49" fmla="*/ 270 h 270"/>
                <a:gd name="T50" fmla="*/ 16 w 133"/>
                <a:gd name="T51" fmla="*/ 269 h 270"/>
                <a:gd name="T52" fmla="*/ 34 w 133"/>
                <a:gd name="T53" fmla="*/ 269 h 270"/>
                <a:gd name="T54" fmla="*/ 53 w 133"/>
                <a:gd name="T55" fmla="*/ 269 h 270"/>
                <a:gd name="T56" fmla="*/ 68 w 133"/>
                <a:gd name="T57" fmla="*/ 269 h 270"/>
                <a:gd name="T58" fmla="*/ 83 w 133"/>
                <a:gd name="T59" fmla="*/ 269 h 270"/>
                <a:gd name="T60" fmla="*/ 101 w 133"/>
                <a:gd name="T61" fmla="*/ 269 h 270"/>
                <a:gd name="T62" fmla="*/ 119 w 133"/>
                <a:gd name="T63" fmla="*/ 269 h 270"/>
                <a:gd name="T64" fmla="*/ 133 w 133"/>
                <a:gd name="T65" fmla="*/ 270 h 270"/>
                <a:gd name="T66" fmla="*/ 133 w 133"/>
                <a:gd name="T67" fmla="*/ 257 h 270"/>
                <a:gd name="T68" fmla="*/ 120 w 133"/>
                <a:gd name="T69" fmla="*/ 257 h 270"/>
                <a:gd name="T70" fmla="*/ 108 w 133"/>
                <a:gd name="T71" fmla="*/ 257 h 270"/>
                <a:gd name="T72" fmla="*/ 99 w 133"/>
                <a:gd name="T73" fmla="*/ 256 h 270"/>
                <a:gd name="T74" fmla="*/ 92 w 133"/>
                <a:gd name="T75" fmla="*/ 255 h 270"/>
                <a:gd name="T76" fmla="*/ 88 w 133"/>
                <a:gd name="T77" fmla="*/ 253 h 270"/>
                <a:gd name="T78" fmla="*/ 85 w 133"/>
                <a:gd name="T79" fmla="*/ 250 h 270"/>
                <a:gd name="T80" fmla="*/ 83 w 133"/>
                <a:gd name="T81" fmla="*/ 247 h 270"/>
                <a:gd name="T82" fmla="*/ 83 w 133"/>
                <a:gd name="T83" fmla="*/ 243 h 270"/>
                <a:gd name="T84" fmla="*/ 83 w 133"/>
                <a:gd name="T85" fmla="*/ 238 h 270"/>
                <a:gd name="T86" fmla="*/ 83 w 133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270">
                  <a:moveTo>
                    <a:pt x="83" y="10"/>
                  </a:moveTo>
                  <a:lnTo>
                    <a:pt x="82" y="4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2" y="22"/>
                  </a:lnTo>
                  <a:lnTo>
                    <a:pt x="13" y="2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2" y="37"/>
                  </a:lnTo>
                  <a:lnTo>
                    <a:pt x="37" y="34"/>
                  </a:lnTo>
                  <a:lnTo>
                    <a:pt x="53" y="27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0" y="250"/>
                  </a:lnTo>
                  <a:lnTo>
                    <a:pt x="48" y="253"/>
                  </a:lnTo>
                  <a:lnTo>
                    <a:pt x="43" y="255"/>
                  </a:lnTo>
                  <a:lnTo>
                    <a:pt x="36" y="256"/>
                  </a:lnTo>
                  <a:lnTo>
                    <a:pt x="27" y="257"/>
                  </a:lnTo>
                  <a:lnTo>
                    <a:pt x="15" y="257"/>
                  </a:lnTo>
                  <a:lnTo>
                    <a:pt x="2" y="257"/>
                  </a:lnTo>
                  <a:lnTo>
                    <a:pt x="2" y="270"/>
                  </a:lnTo>
                  <a:lnTo>
                    <a:pt x="16" y="269"/>
                  </a:lnTo>
                  <a:lnTo>
                    <a:pt x="34" y="269"/>
                  </a:lnTo>
                  <a:lnTo>
                    <a:pt x="53" y="269"/>
                  </a:lnTo>
                  <a:lnTo>
                    <a:pt x="68" y="269"/>
                  </a:lnTo>
                  <a:lnTo>
                    <a:pt x="83" y="269"/>
                  </a:lnTo>
                  <a:lnTo>
                    <a:pt x="101" y="269"/>
                  </a:lnTo>
                  <a:lnTo>
                    <a:pt x="119" y="269"/>
                  </a:lnTo>
                  <a:lnTo>
                    <a:pt x="133" y="270"/>
                  </a:lnTo>
                  <a:lnTo>
                    <a:pt x="133" y="257"/>
                  </a:lnTo>
                  <a:lnTo>
                    <a:pt x="120" y="257"/>
                  </a:lnTo>
                  <a:lnTo>
                    <a:pt x="108" y="257"/>
                  </a:lnTo>
                  <a:lnTo>
                    <a:pt x="99" y="256"/>
                  </a:lnTo>
                  <a:lnTo>
                    <a:pt x="92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83" y="247"/>
                  </a:lnTo>
                  <a:lnTo>
                    <a:pt x="83" y="243"/>
                  </a:lnTo>
                  <a:lnTo>
                    <a:pt x="83" y="238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5599" y="4"/>
              <a:ext cx="161" cy="270"/>
            </a:xfrm>
            <a:custGeom>
              <a:avLst/>
              <a:gdLst>
                <a:gd name="T0" fmla="*/ 31 w 161"/>
                <a:gd name="T1" fmla="*/ 239 h 270"/>
                <a:gd name="T2" fmla="*/ 74 w 161"/>
                <a:gd name="T3" fmla="*/ 197 h 270"/>
                <a:gd name="T4" fmla="*/ 114 w 161"/>
                <a:gd name="T5" fmla="*/ 160 h 270"/>
                <a:gd name="T6" fmla="*/ 141 w 161"/>
                <a:gd name="T7" fmla="*/ 132 h 270"/>
                <a:gd name="T8" fmla="*/ 156 w 161"/>
                <a:gd name="T9" fmla="*/ 106 h 270"/>
                <a:gd name="T10" fmla="*/ 161 w 161"/>
                <a:gd name="T11" fmla="*/ 78 h 270"/>
                <a:gd name="T12" fmla="*/ 154 w 161"/>
                <a:gd name="T13" fmla="*/ 47 h 270"/>
                <a:gd name="T14" fmla="*/ 137 w 161"/>
                <a:gd name="T15" fmla="*/ 21 h 270"/>
                <a:gd name="T16" fmla="*/ 110 w 161"/>
                <a:gd name="T17" fmla="*/ 5 h 270"/>
                <a:gd name="T18" fmla="*/ 75 w 161"/>
                <a:gd name="T19" fmla="*/ 0 h 270"/>
                <a:gd name="T20" fmla="*/ 44 w 161"/>
                <a:gd name="T21" fmla="*/ 6 h 270"/>
                <a:gd name="T22" fmla="*/ 21 w 161"/>
                <a:gd name="T23" fmla="*/ 23 h 270"/>
                <a:gd name="T24" fmla="*/ 5 w 161"/>
                <a:gd name="T25" fmla="*/ 46 h 270"/>
                <a:gd name="T26" fmla="*/ 0 w 161"/>
                <a:gd name="T27" fmla="*/ 73 h 270"/>
                <a:gd name="T28" fmla="*/ 1 w 161"/>
                <a:gd name="T29" fmla="*/ 80 h 270"/>
                <a:gd name="T30" fmla="*/ 3 w 161"/>
                <a:gd name="T31" fmla="*/ 86 h 270"/>
                <a:gd name="T32" fmla="*/ 6 w 161"/>
                <a:gd name="T33" fmla="*/ 90 h 270"/>
                <a:gd name="T34" fmla="*/ 10 w 161"/>
                <a:gd name="T35" fmla="*/ 93 h 270"/>
                <a:gd name="T36" fmla="*/ 14 w 161"/>
                <a:gd name="T37" fmla="*/ 94 h 270"/>
                <a:gd name="T38" fmla="*/ 18 w 161"/>
                <a:gd name="T39" fmla="*/ 95 h 270"/>
                <a:gd name="T40" fmla="*/ 20 w 161"/>
                <a:gd name="T41" fmla="*/ 96 h 270"/>
                <a:gd name="T42" fmla="*/ 21 w 161"/>
                <a:gd name="T43" fmla="*/ 96 h 270"/>
                <a:gd name="T44" fmla="*/ 28 w 161"/>
                <a:gd name="T45" fmla="*/ 95 h 270"/>
                <a:gd name="T46" fmla="*/ 34 w 161"/>
                <a:gd name="T47" fmla="*/ 91 h 270"/>
                <a:gd name="T48" fmla="*/ 40 w 161"/>
                <a:gd name="T49" fmla="*/ 85 h 270"/>
                <a:gd name="T50" fmla="*/ 42 w 161"/>
                <a:gd name="T51" fmla="*/ 74 h 270"/>
                <a:gd name="T52" fmla="*/ 41 w 161"/>
                <a:gd name="T53" fmla="*/ 66 h 270"/>
                <a:gd name="T54" fmla="*/ 37 w 161"/>
                <a:gd name="T55" fmla="*/ 60 h 270"/>
                <a:gd name="T56" fmla="*/ 30 w 161"/>
                <a:gd name="T57" fmla="*/ 55 h 270"/>
                <a:gd name="T58" fmla="*/ 21 w 161"/>
                <a:gd name="T59" fmla="*/ 53 h 270"/>
                <a:gd name="T60" fmla="*/ 18 w 161"/>
                <a:gd name="T61" fmla="*/ 53 h 270"/>
                <a:gd name="T62" fmla="*/ 16 w 161"/>
                <a:gd name="T63" fmla="*/ 53 h 270"/>
                <a:gd name="T64" fmla="*/ 25 w 161"/>
                <a:gd name="T65" fmla="*/ 36 h 270"/>
                <a:gd name="T66" fmla="*/ 38 w 161"/>
                <a:gd name="T67" fmla="*/ 23 h 270"/>
                <a:gd name="T68" fmla="*/ 53 w 161"/>
                <a:gd name="T69" fmla="*/ 15 h 270"/>
                <a:gd name="T70" fmla="*/ 70 w 161"/>
                <a:gd name="T71" fmla="*/ 12 h 270"/>
                <a:gd name="T72" fmla="*/ 94 w 161"/>
                <a:gd name="T73" fmla="*/ 18 h 270"/>
                <a:gd name="T74" fmla="*/ 111 w 161"/>
                <a:gd name="T75" fmla="*/ 33 h 270"/>
                <a:gd name="T76" fmla="*/ 121 w 161"/>
                <a:gd name="T77" fmla="*/ 54 h 270"/>
                <a:gd name="T78" fmla="*/ 124 w 161"/>
                <a:gd name="T79" fmla="*/ 78 h 270"/>
                <a:gd name="T80" fmla="*/ 121 w 161"/>
                <a:gd name="T81" fmla="*/ 102 h 270"/>
                <a:gd name="T82" fmla="*/ 111 w 161"/>
                <a:gd name="T83" fmla="*/ 126 h 270"/>
                <a:gd name="T84" fmla="*/ 98 w 161"/>
                <a:gd name="T85" fmla="*/ 148 h 270"/>
                <a:gd name="T86" fmla="*/ 82 w 161"/>
                <a:gd name="T87" fmla="*/ 168 h 270"/>
                <a:gd name="T88" fmla="*/ 4 w 161"/>
                <a:gd name="T89" fmla="*/ 255 h 270"/>
                <a:gd name="T90" fmla="*/ 2 w 161"/>
                <a:gd name="T91" fmla="*/ 258 h 270"/>
                <a:gd name="T92" fmla="*/ 1 w 161"/>
                <a:gd name="T93" fmla="*/ 260 h 270"/>
                <a:gd name="T94" fmla="*/ 0 w 161"/>
                <a:gd name="T95" fmla="*/ 264 h 270"/>
                <a:gd name="T96" fmla="*/ 0 w 161"/>
                <a:gd name="T97" fmla="*/ 270 h 270"/>
                <a:gd name="T98" fmla="*/ 150 w 161"/>
                <a:gd name="T99" fmla="*/ 270 h 270"/>
                <a:gd name="T100" fmla="*/ 161 w 161"/>
                <a:gd name="T101" fmla="*/ 199 h 270"/>
                <a:gd name="T102" fmla="*/ 151 w 161"/>
                <a:gd name="T103" fmla="*/ 199 h 270"/>
                <a:gd name="T104" fmla="*/ 149 w 161"/>
                <a:gd name="T105" fmla="*/ 209 h 270"/>
                <a:gd name="T106" fmla="*/ 147 w 161"/>
                <a:gd name="T107" fmla="*/ 219 h 270"/>
                <a:gd name="T108" fmla="*/ 145 w 161"/>
                <a:gd name="T109" fmla="*/ 229 h 270"/>
                <a:gd name="T110" fmla="*/ 142 w 161"/>
                <a:gd name="T111" fmla="*/ 235 h 270"/>
                <a:gd name="T112" fmla="*/ 136 w 161"/>
                <a:gd name="T113" fmla="*/ 237 h 270"/>
                <a:gd name="T114" fmla="*/ 125 w 161"/>
                <a:gd name="T115" fmla="*/ 238 h 270"/>
                <a:gd name="T116" fmla="*/ 113 w 161"/>
                <a:gd name="T117" fmla="*/ 238 h 270"/>
                <a:gd name="T118" fmla="*/ 104 w 161"/>
                <a:gd name="T119" fmla="*/ 239 h 270"/>
                <a:gd name="T120" fmla="*/ 31 w 161"/>
                <a:gd name="T121" fmla="*/ 2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270">
                  <a:moveTo>
                    <a:pt x="31" y="239"/>
                  </a:moveTo>
                  <a:lnTo>
                    <a:pt x="74" y="197"/>
                  </a:lnTo>
                  <a:lnTo>
                    <a:pt x="114" y="160"/>
                  </a:lnTo>
                  <a:lnTo>
                    <a:pt x="141" y="132"/>
                  </a:lnTo>
                  <a:lnTo>
                    <a:pt x="156" y="106"/>
                  </a:lnTo>
                  <a:lnTo>
                    <a:pt x="161" y="78"/>
                  </a:lnTo>
                  <a:lnTo>
                    <a:pt x="154" y="47"/>
                  </a:lnTo>
                  <a:lnTo>
                    <a:pt x="137" y="21"/>
                  </a:lnTo>
                  <a:lnTo>
                    <a:pt x="110" y="5"/>
                  </a:lnTo>
                  <a:lnTo>
                    <a:pt x="75" y="0"/>
                  </a:lnTo>
                  <a:lnTo>
                    <a:pt x="44" y="6"/>
                  </a:lnTo>
                  <a:lnTo>
                    <a:pt x="21" y="23"/>
                  </a:lnTo>
                  <a:lnTo>
                    <a:pt x="5" y="4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4" y="94"/>
                  </a:lnTo>
                  <a:lnTo>
                    <a:pt x="18" y="95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8" y="95"/>
                  </a:lnTo>
                  <a:lnTo>
                    <a:pt x="34" y="91"/>
                  </a:lnTo>
                  <a:lnTo>
                    <a:pt x="40" y="85"/>
                  </a:lnTo>
                  <a:lnTo>
                    <a:pt x="42" y="74"/>
                  </a:lnTo>
                  <a:lnTo>
                    <a:pt x="41" y="66"/>
                  </a:lnTo>
                  <a:lnTo>
                    <a:pt x="37" y="60"/>
                  </a:lnTo>
                  <a:lnTo>
                    <a:pt x="30" y="55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0" y="12"/>
                  </a:lnTo>
                  <a:lnTo>
                    <a:pt x="94" y="18"/>
                  </a:lnTo>
                  <a:lnTo>
                    <a:pt x="111" y="33"/>
                  </a:lnTo>
                  <a:lnTo>
                    <a:pt x="121" y="54"/>
                  </a:lnTo>
                  <a:lnTo>
                    <a:pt x="124" y="78"/>
                  </a:lnTo>
                  <a:lnTo>
                    <a:pt x="121" y="102"/>
                  </a:lnTo>
                  <a:lnTo>
                    <a:pt x="111" y="126"/>
                  </a:lnTo>
                  <a:lnTo>
                    <a:pt x="98" y="148"/>
                  </a:lnTo>
                  <a:lnTo>
                    <a:pt x="82" y="168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161" y="199"/>
                  </a:lnTo>
                  <a:lnTo>
                    <a:pt x="151" y="199"/>
                  </a:lnTo>
                  <a:lnTo>
                    <a:pt x="149" y="209"/>
                  </a:lnTo>
                  <a:lnTo>
                    <a:pt x="147" y="219"/>
                  </a:lnTo>
                  <a:lnTo>
                    <a:pt x="145" y="229"/>
                  </a:lnTo>
                  <a:lnTo>
                    <a:pt x="142" y="235"/>
                  </a:lnTo>
                  <a:lnTo>
                    <a:pt x="136" y="237"/>
                  </a:lnTo>
                  <a:lnTo>
                    <a:pt x="125" y="238"/>
                  </a:lnTo>
                  <a:lnTo>
                    <a:pt x="113" y="238"/>
                  </a:lnTo>
                  <a:lnTo>
                    <a:pt x="104" y="239"/>
                  </a:lnTo>
                  <a:lnTo>
                    <a:pt x="31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48530"/>
              </p:ext>
            </p:extLst>
          </p:nvPr>
        </p:nvGraphicFramePr>
        <p:xfrm>
          <a:off x="7476744" y="1461008"/>
          <a:ext cx="551688" cy="526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688"/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5000" y="1874520"/>
            <a:ext cx="265776" cy="4777107"/>
            <a:chOff x="6985000" y="1874520"/>
            <a:chExt cx="265776" cy="4777107"/>
          </a:xfrm>
        </p:grpSpPr>
        <p:sp>
          <p:nvSpPr>
            <p:cNvPr id="3" name="Oval 2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893" y="1874520"/>
            <a:ext cx="265776" cy="4777107"/>
            <a:chOff x="6985000" y="1874520"/>
            <a:chExt cx="265776" cy="4777107"/>
          </a:xfrm>
        </p:grpSpPr>
        <p:sp>
          <p:nvSpPr>
            <p:cNvPr id="98" name="Oval 97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10624" y="1875384"/>
            <a:ext cx="265776" cy="4777107"/>
            <a:chOff x="6985000" y="1874520"/>
            <a:chExt cx="265776" cy="4777107"/>
          </a:xfrm>
        </p:grpSpPr>
        <p:sp>
          <p:nvSpPr>
            <p:cNvPr id="112" name="Oval 111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163" y="1874520"/>
            <a:ext cx="265776" cy="4777107"/>
            <a:chOff x="6985000" y="1874520"/>
            <a:chExt cx="265776" cy="4777107"/>
          </a:xfrm>
        </p:grpSpPr>
        <p:sp>
          <p:nvSpPr>
            <p:cNvPr id="126" name="Oval 125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88814" y="1867186"/>
            <a:ext cx="265776" cy="4777107"/>
            <a:chOff x="6985000" y="1874520"/>
            <a:chExt cx="265776" cy="4777107"/>
          </a:xfrm>
        </p:grpSpPr>
        <p:sp>
          <p:nvSpPr>
            <p:cNvPr id="140" name="Oval 139"/>
            <p:cNvSpPr/>
            <p:nvPr/>
          </p:nvSpPr>
          <p:spPr>
            <a:xfrm>
              <a:off x="6985736" y="490458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94744" y="2285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94744" y="26513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93728" y="30090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4744" y="3398012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5736" y="376697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85000" y="4132296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985736" y="454442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94744" y="1874520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993728" y="5263259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90845" y="5664063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90845" y="6064867"/>
              <a:ext cx="256032" cy="24688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90845" y="6404739"/>
              <a:ext cx="256032" cy="2468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08760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265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828703" y="145643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364633" y="146100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8" name="Straight Arrow Connector 7"/>
          <p:cNvCxnSpPr>
            <a:stCxn id="152" idx="6"/>
            <a:endCxn id="136" idx="2"/>
          </p:cNvCxnSpPr>
          <p:nvPr/>
        </p:nvCxnSpPr>
        <p:spPr>
          <a:xfrm flipV="1">
            <a:off x="1050691" y="5787507"/>
            <a:ext cx="1471317" cy="73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2" idx="6"/>
            <a:endCxn id="138" idx="2"/>
          </p:cNvCxnSpPr>
          <p:nvPr/>
        </p:nvCxnSpPr>
        <p:spPr>
          <a:xfrm>
            <a:off x="1050691" y="6520849"/>
            <a:ext cx="1471317" cy="73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6" idx="6"/>
            <a:endCxn id="119" idx="2"/>
          </p:cNvCxnSpPr>
          <p:nvPr/>
        </p:nvCxnSpPr>
        <p:spPr>
          <a:xfrm flipV="1">
            <a:off x="2778040" y="4668735"/>
            <a:ext cx="1333320" cy="11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6" idx="6"/>
            <a:endCxn id="122" idx="2"/>
          </p:cNvCxnSpPr>
          <p:nvPr/>
        </p:nvCxnSpPr>
        <p:spPr>
          <a:xfrm>
            <a:off x="2778040" y="5787507"/>
            <a:ext cx="1338429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8" idx="6"/>
            <a:endCxn id="121" idx="2"/>
          </p:cNvCxnSpPr>
          <p:nvPr/>
        </p:nvCxnSpPr>
        <p:spPr>
          <a:xfrm flipV="1">
            <a:off x="2778040" y="5387567"/>
            <a:ext cx="1341312" cy="1140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9" idx="6"/>
            <a:endCxn id="105" idx="2"/>
          </p:cNvCxnSpPr>
          <p:nvPr/>
        </p:nvCxnSpPr>
        <p:spPr>
          <a:xfrm flipV="1">
            <a:off x="4367392" y="4667871"/>
            <a:ext cx="1290237" cy="8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1" idx="6"/>
            <a:endCxn id="103" idx="2"/>
          </p:cNvCxnSpPr>
          <p:nvPr/>
        </p:nvCxnSpPr>
        <p:spPr>
          <a:xfrm flipV="1">
            <a:off x="4375384" y="3890414"/>
            <a:ext cx="1282245" cy="1497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2" idx="6"/>
            <a:endCxn id="104" idx="2"/>
          </p:cNvCxnSpPr>
          <p:nvPr/>
        </p:nvCxnSpPr>
        <p:spPr>
          <a:xfrm flipV="1">
            <a:off x="4372501" y="4255740"/>
            <a:ext cx="1284392" cy="1532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3" idx="6"/>
            <a:endCxn id="79" idx="1"/>
          </p:cNvCxnSpPr>
          <p:nvPr/>
        </p:nvCxnSpPr>
        <p:spPr>
          <a:xfrm flipV="1">
            <a:off x="5913661" y="1910676"/>
            <a:ext cx="1118578" cy="1979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4" idx="6"/>
            <a:endCxn id="72" idx="2"/>
          </p:cNvCxnSpPr>
          <p:nvPr/>
        </p:nvCxnSpPr>
        <p:spPr>
          <a:xfrm flipV="1">
            <a:off x="5912925" y="2409414"/>
            <a:ext cx="1081819" cy="1846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5" idx="6"/>
            <a:endCxn id="73" idx="3"/>
          </p:cNvCxnSpPr>
          <p:nvPr/>
        </p:nvCxnSpPr>
        <p:spPr>
          <a:xfrm flipV="1">
            <a:off x="5913661" y="2862052"/>
            <a:ext cx="1118578" cy="180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18704" y="1083521"/>
            <a:ext cx="923544" cy="37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18704" y="1083521"/>
            <a:ext cx="594360" cy="3774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constraint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/>
              <a:t>Alldifferent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Feasibility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we find values in the domains of </a:t>
            </a:r>
            <a:r>
              <a:rPr lang="en-US" dirty="0" smtClean="0"/>
              <a:t>the variables </a:t>
            </a:r>
            <a:r>
              <a:rPr lang="en-US" dirty="0"/>
              <a:t>so that each two variables </a:t>
            </a:r>
            <a:r>
              <a:rPr lang="en-US" dirty="0" smtClean="0"/>
              <a:t>are assigned </a:t>
            </a:r>
            <a:r>
              <a:rPr lang="en-US" dirty="0"/>
              <a:t>a different value?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Pruning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there values in the domain of a </a:t>
            </a:r>
            <a:r>
              <a:rPr lang="en-US" dirty="0" smtClean="0"/>
              <a:t>variable that </a:t>
            </a:r>
            <a:r>
              <a:rPr lang="en-US" dirty="0"/>
              <a:t>the variable cannot take, i.e., if </a:t>
            </a:r>
            <a:r>
              <a:rPr lang="en-US" dirty="0" smtClean="0"/>
              <a:t>the variable </a:t>
            </a:r>
            <a:r>
              <a:rPr lang="en-US" dirty="0"/>
              <a:t>takes that value, then there is </a:t>
            </a:r>
            <a:r>
              <a:rPr lang="en-US" dirty="0" smtClean="0"/>
              <a:t>no solution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representation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9032" y="1378511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{1, 2}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9032" y="2090928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{2, 3}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9032" y="3006143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{1, 3}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9032" y="3823007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{2, </a:t>
            </a:r>
            <a:r>
              <a:rPr lang="en-US" sz="2400" dirty="0">
                <a:sym typeface="Symbol" charset="0"/>
              </a:rPr>
              <a:t>4</a:t>
            </a:r>
            <a:r>
              <a:rPr lang="en-US" sz="2400" dirty="0" smtClean="0">
                <a:sym typeface="Symbol" charset="0"/>
              </a:rPr>
              <a:t>}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9032" y="4639871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{3, 4, 5, 6}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9032" y="5456735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{6, 7}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1424677"/>
            <a:ext cx="499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all the variables take different values can x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take the value 2?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5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representation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9032" y="1378511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{1, 2}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9032" y="2090928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{2, 3}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9032" y="3006143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{1, 3}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9032" y="3823007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{2, </a:t>
            </a:r>
            <a:r>
              <a:rPr lang="en-US" sz="2400" dirty="0">
                <a:sym typeface="Symbol" charset="0"/>
              </a:rPr>
              <a:t>4</a:t>
            </a:r>
            <a:r>
              <a:rPr lang="en-US" sz="2400" dirty="0" smtClean="0">
                <a:sym typeface="Symbol" charset="0"/>
              </a:rPr>
              <a:t>}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9032" y="4639871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{3, 4, 5, 6}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9032" y="5456735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charset="0"/>
              </a:rPr>
              <a:t> {6, 7}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7296" y="1193844"/>
            <a:ext cx="334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x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take the value 2?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2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5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feasibility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feasibility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97296" y="1193844"/>
            <a:ext cx="334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Created a bipartite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nodes for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odes for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dges between variables and values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3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and matching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matching</a:t>
            </a:r>
            <a:r>
              <a:rPr lang="en-US" dirty="0"/>
              <a:t> for a graph G=(V,E) is a </a:t>
            </a:r>
            <a:r>
              <a:rPr lang="en-US" dirty="0" smtClean="0"/>
              <a:t>set of </a:t>
            </a:r>
            <a:r>
              <a:rPr lang="en-US" dirty="0"/>
              <a:t>edges in E such that no two edges in </a:t>
            </a:r>
            <a:r>
              <a:rPr lang="en-US" dirty="0" smtClean="0"/>
              <a:t>E share </a:t>
            </a:r>
            <a:r>
              <a:rPr lang="en-US" dirty="0"/>
              <a:t>a vertex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maximum matching </a:t>
            </a:r>
            <a:r>
              <a:rPr lang="en-US" dirty="0"/>
              <a:t>M for a graph G </a:t>
            </a:r>
            <a:r>
              <a:rPr lang="en-US" dirty="0" smtClean="0"/>
              <a:t>is a </a:t>
            </a:r>
            <a:r>
              <a:rPr lang="en-US" dirty="0"/>
              <a:t>matching with the largest number </a:t>
            </a:r>
            <a:r>
              <a:rPr lang="en-US" dirty="0" smtClean="0"/>
              <a:t>of edges.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Feasibility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inding a maximum matching in a bipartite graph.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if the maximum matching has a size equal to the number of variables, then the constraint is feasible; otherwise, it is not feasible</a:t>
            </a:r>
          </a:p>
        </p:txBody>
      </p:sp>
    </p:spTree>
    <p:extLst>
      <p:ext uri="{BB962C8B-B14F-4D97-AF65-F5344CB8AC3E}">
        <p14:creationId xmlns:p14="http://schemas.microsoft.com/office/powerpoint/2010/main" val="19686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r>
              <a:rPr lang="en-US" dirty="0"/>
              <a:t>Place the fourth queen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Only </a:t>
            </a:r>
            <a:r>
              <a:rPr lang="en-US" dirty="0">
                <a:solidFill>
                  <a:schemeClr val="accent1"/>
                </a:solidFill>
              </a:rPr>
              <a:t>one possibility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02844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280400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feasibility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97296" y="1193844"/>
            <a:ext cx="334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Feasible constraint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57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feasibility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19" idx="1"/>
          </p:cNvCxnSpPr>
          <p:nvPr/>
        </p:nvCxnSpPr>
        <p:spPr>
          <a:xfrm flipV="1">
            <a:off x="1289304" y="2305875"/>
            <a:ext cx="3499104" cy="931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97296" y="1193844"/>
            <a:ext cx="334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feasible constraint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2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and matching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find a maximum matching?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Start with any matching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Improve the matching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no improvement is possible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We have a maximum matching</a:t>
            </a:r>
          </a:p>
        </p:txBody>
      </p:sp>
    </p:spTree>
    <p:extLst>
      <p:ext uri="{BB962C8B-B14F-4D97-AF65-F5344CB8AC3E}">
        <p14:creationId xmlns:p14="http://schemas.microsoft.com/office/powerpoint/2010/main" val="1741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matching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find a maximum matching?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Start with any matching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Improve the matching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find an improvement?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Start from a free vertex x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If there us an edge (</a:t>
            </a:r>
            <a:r>
              <a:rPr lang="en-US" dirty="0" err="1" smtClean="0"/>
              <a:t>x,v</a:t>
            </a:r>
            <a:r>
              <a:rPr lang="en-US" dirty="0" smtClean="0"/>
              <a:t>) where v is not matched, then insert (</a:t>
            </a:r>
            <a:r>
              <a:rPr lang="en-US" dirty="0" err="1" smtClean="0"/>
              <a:t>x,v</a:t>
            </a:r>
            <a:r>
              <a:rPr lang="en-US" dirty="0" smtClean="0"/>
              <a:t>) in the matching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Otherwise, take a vertex v matched to y.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remove (y, v) and add (</a:t>
            </a:r>
            <a:r>
              <a:rPr lang="en-US" dirty="0" err="1" smtClean="0"/>
              <a:t>x,v</a:t>
            </a:r>
            <a:r>
              <a:rPr lang="en-US" dirty="0" smtClean="0"/>
              <a:t>) from the matching and restart at 	step 2 with y instead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with a matching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93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with a matching</a:t>
            </a:r>
          </a:p>
          <a:p>
            <a:endParaRPr lang="en-US" sz="2400" dirty="0" smtClean="0"/>
          </a:p>
          <a:p>
            <a:r>
              <a:rPr lang="en-US" sz="2400" dirty="0" smtClean="0"/>
              <a:t>Select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2</a:t>
            </a:r>
          </a:p>
          <a:p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21208" y="2002451"/>
            <a:ext cx="841248" cy="8168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83252" y="1894394"/>
            <a:ext cx="841248" cy="8168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with a matching</a:t>
            </a:r>
          </a:p>
          <a:p>
            <a:endParaRPr lang="en-US" sz="2400" dirty="0" smtClean="0"/>
          </a:p>
          <a:p>
            <a:r>
              <a:rPr lang="en-US" sz="2400" dirty="0" smtClean="0"/>
              <a:t>Select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2</a:t>
            </a:r>
          </a:p>
          <a:p>
            <a:endParaRPr lang="en-US" sz="2400" dirty="0"/>
          </a:p>
          <a:p>
            <a:r>
              <a:rPr lang="en-US" sz="2400" dirty="0" smtClean="0"/>
              <a:t>Remove edge x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– 2</a:t>
            </a:r>
          </a:p>
          <a:p>
            <a:endParaRPr lang="en-US" sz="2400" dirty="0"/>
          </a:p>
          <a:p>
            <a:r>
              <a:rPr lang="en-US" sz="2400" dirty="0" smtClean="0"/>
              <a:t>Start again with x</a:t>
            </a:r>
            <a:r>
              <a:rPr lang="en-US" sz="2400" baseline="-25000" dirty="0" smtClean="0"/>
              <a:t>4</a:t>
            </a:r>
          </a:p>
          <a:p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21208" y="2002451"/>
            <a:ext cx="841248" cy="8168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83252" y="1894394"/>
            <a:ext cx="841248" cy="8168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1208" y="3651505"/>
            <a:ext cx="841248" cy="8168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with a matching</a:t>
            </a:r>
          </a:p>
          <a:p>
            <a:endParaRPr lang="en-US" sz="2400" dirty="0" smtClean="0"/>
          </a:p>
          <a:p>
            <a:r>
              <a:rPr lang="en-US" sz="2400" dirty="0" smtClean="0"/>
              <a:t>Select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2</a:t>
            </a:r>
          </a:p>
          <a:p>
            <a:endParaRPr lang="en-US" sz="2400" dirty="0"/>
          </a:p>
          <a:p>
            <a:r>
              <a:rPr lang="en-US" sz="2400" dirty="0" smtClean="0"/>
              <a:t>Remove edge x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– 2</a:t>
            </a:r>
          </a:p>
          <a:p>
            <a:endParaRPr lang="en-US" sz="2400" dirty="0"/>
          </a:p>
          <a:p>
            <a:r>
              <a:rPr lang="en-US" sz="2400" dirty="0" smtClean="0"/>
              <a:t>Start again with x</a:t>
            </a:r>
            <a:r>
              <a:rPr lang="en-US" sz="2400" baseline="-25000" dirty="0" smtClean="0"/>
              <a:t>4</a:t>
            </a:r>
          </a:p>
          <a:p>
            <a:endParaRPr lang="en-US" sz="2400" baseline="-25000" dirty="0"/>
          </a:p>
          <a:p>
            <a:r>
              <a:rPr lang="en-US" sz="2400" dirty="0" smtClean="0"/>
              <a:t>Add x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- 4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Alternating path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>
                <a:solidFill>
                  <a:srgbClr val="FF0000"/>
                </a:solidFill>
              </a:rPr>
              <a:t>alternating path </a:t>
            </a:r>
            <a:r>
              <a:rPr lang="en-US" dirty="0"/>
              <a:t>P for a matching </a:t>
            </a:r>
            <a:r>
              <a:rPr lang="en-US" dirty="0" smtClean="0"/>
              <a:t>M is </a:t>
            </a:r>
            <a:r>
              <a:rPr lang="en-US" dirty="0"/>
              <a:t>a path from a vertex x in X to a </a:t>
            </a:r>
            <a:r>
              <a:rPr lang="en-US" dirty="0" smtClean="0"/>
              <a:t>vertex v </a:t>
            </a:r>
            <a:r>
              <a:rPr lang="en-US" dirty="0"/>
              <a:t>in V (both of which are free) such </a:t>
            </a:r>
            <a:r>
              <a:rPr lang="en-US" dirty="0" smtClean="0"/>
              <a:t>that the </a:t>
            </a:r>
            <a:r>
              <a:rPr lang="en-US" dirty="0"/>
              <a:t>edges in the path are alternatively </a:t>
            </a:r>
            <a:r>
              <a:rPr lang="en-US" dirty="0" smtClean="0"/>
              <a:t>in E\M </a:t>
            </a:r>
            <a:r>
              <a:rPr lang="en-US" dirty="0"/>
              <a:t>and </a:t>
            </a:r>
            <a:r>
              <a:rPr lang="en-US" dirty="0" smtClean="0"/>
              <a:t>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Alternating path has odd number of edges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Alternating path improves a matching</a:t>
            </a:r>
          </a:p>
        </p:txBody>
      </p:sp>
    </p:spTree>
    <p:extLst>
      <p:ext uri="{BB962C8B-B14F-4D97-AF65-F5344CB8AC3E}">
        <p14:creationId xmlns:p14="http://schemas.microsoft.com/office/powerpoint/2010/main" val="21322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Finding an alternating path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a directed graph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Edges in the matching are oriented from </a:t>
            </a:r>
            <a:r>
              <a:rPr lang="en-US" dirty="0" smtClean="0"/>
              <a:t>right to left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Edges not in the matching are oriented from </a:t>
            </a:r>
            <a:r>
              <a:rPr lang="en-US" dirty="0" smtClean="0"/>
              <a:t>left to right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alternating path is thus a path </a:t>
            </a:r>
            <a:r>
              <a:rPr lang="en-US" dirty="0" smtClean="0"/>
              <a:t>starting from </a:t>
            </a:r>
            <a:r>
              <a:rPr lang="en-US" dirty="0"/>
              <a:t>a free vertex x and ending in </a:t>
            </a:r>
            <a:r>
              <a:rPr lang="en-US" dirty="0" smtClean="0"/>
              <a:t>another free </a:t>
            </a:r>
            <a:r>
              <a:rPr lang="en-US" dirty="0"/>
              <a:t>vertex </a:t>
            </a:r>
            <a:r>
              <a:rPr lang="en-US" dirty="0" smtClean="0"/>
              <a:t>v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Find such a path with Depth-First Search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Complexity O(|V| + |E|) where V is the set of vertices and E is the set of edges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r>
              <a:rPr lang="en-US" dirty="0"/>
              <a:t>Place the fourth </a:t>
            </a:r>
            <a:r>
              <a:rPr lang="en-US" dirty="0" smtClean="0"/>
              <a:t>queen</a:t>
            </a:r>
          </a:p>
          <a:p>
            <a:pPr marL="457200" lvl="1" indent="0">
              <a:buNone/>
            </a:pPr>
            <a:r>
              <a:rPr lang="en-US" dirty="0" smtClean="0"/>
              <a:t>Place the fifth queen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Apply constraints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0944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182314"/>
            <a:ext cx="367736" cy="34567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04912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Directed graph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9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Directed graph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 alternating path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Change the direction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13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Directed graph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 alternating path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Change the direction</a:t>
            </a:r>
          </a:p>
          <a:p>
            <a:endParaRPr lang="en-US" sz="2400" dirty="0"/>
          </a:p>
          <a:p>
            <a:r>
              <a:rPr lang="en-US" sz="2400" dirty="0" smtClean="0"/>
              <a:t>Repeat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Directed graph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 alternating path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Change the direction</a:t>
            </a:r>
          </a:p>
          <a:p>
            <a:endParaRPr lang="en-US" sz="2400" dirty="0"/>
          </a:p>
          <a:p>
            <a:r>
              <a:rPr lang="en-US" sz="2400" dirty="0" smtClean="0"/>
              <a:t>Repeat</a:t>
            </a:r>
            <a:endParaRPr lang="en-US" sz="2400" dirty="0"/>
          </a:p>
        </p:txBody>
      </p: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7296" y="1193844"/>
            <a:ext cx="334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Directed graph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 alternating path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Change the direction</a:t>
            </a:r>
          </a:p>
          <a:p>
            <a:endParaRPr lang="en-US" sz="2400" dirty="0"/>
          </a:p>
          <a:p>
            <a:r>
              <a:rPr lang="en-US" sz="2400" dirty="0" smtClean="0"/>
              <a:t>Repeat</a:t>
            </a:r>
          </a:p>
          <a:p>
            <a:endParaRPr lang="en-US" sz="2400" dirty="0"/>
          </a:p>
          <a:p>
            <a:r>
              <a:rPr lang="en-US" sz="2400" dirty="0" smtClean="0"/>
              <a:t>Maximum matching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7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Feasibility of the </a:t>
            </a:r>
            <a:r>
              <a:rPr lang="en-US" sz="4000" dirty="0" err="1" smtClean="0"/>
              <a:t>Alldifferent</a:t>
            </a:r>
            <a:r>
              <a:rPr lang="en-US" sz="4000" dirty="0" smtClean="0"/>
              <a:t> constraint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a bipartite graph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Vertex set for the variables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Vertex set for the values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Edge (</a:t>
            </a:r>
            <a:r>
              <a:rPr lang="en-US" dirty="0" err="1" smtClean="0"/>
              <a:t>x,v</a:t>
            </a:r>
            <a:r>
              <a:rPr lang="en-US" dirty="0" smtClean="0"/>
              <a:t>) if v is in D(x)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Feasibility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/>
              <a:t>Alldifferent</a:t>
            </a:r>
            <a:r>
              <a:rPr lang="en-US" dirty="0" smtClean="0"/>
              <a:t> is feasible </a:t>
            </a:r>
            <a:r>
              <a:rPr lang="en-US" dirty="0" err="1" smtClean="0"/>
              <a:t>iff</a:t>
            </a:r>
            <a:r>
              <a:rPr lang="en-US" dirty="0" smtClean="0"/>
              <a:t> the size of the maximum matching </a:t>
            </a:r>
            <a:r>
              <a:rPr lang="en-US" dirty="0" smtClean="0"/>
              <a:t>equals </a:t>
            </a:r>
            <a:r>
              <a:rPr lang="en-US" dirty="0" smtClean="0"/>
              <a:t>the number of variables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Finding a maximum matching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Improve a matching using alternating paths in the directed graph obtained by </a:t>
            </a:r>
            <a:r>
              <a:rPr lang="en-US" dirty="0" smtClean="0"/>
              <a:t>the </a:t>
            </a:r>
            <a:r>
              <a:rPr lang="en-US" dirty="0" smtClean="0"/>
              <a:t>proper orientation of the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constraint: pruning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constraint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/>
              <a:t>Alldifferent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prune?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 must be removed from the domain of x if the edge (x, v) appears in no maximum matching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need to look at the edges not present in the maximum matching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Naïve approach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Force the edge (</a:t>
            </a:r>
            <a:r>
              <a:rPr lang="en-US" dirty="0" err="1" smtClean="0"/>
              <a:t>x,v</a:t>
            </a:r>
            <a:r>
              <a:rPr lang="en-US" dirty="0" smtClean="0"/>
              <a:t>) in the matching, i.e., remove all other edges (</a:t>
            </a:r>
            <a:r>
              <a:rPr lang="en-US" dirty="0" err="1" smtClean="0"/>
              <a:t>x,w</a:t>
            </a:r>
            <a:r>
              <a:rPr lang="en-US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Search for a maximum matching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If it is smaller than the number of </a:t>
            </a:r>
            <a:r>
              <a:rPr lang="en-US" dirty="0" err="1" smtClean="0"/>
              <a:t>vars</a:t>
            </a:r>
            <a:r>
              <a:rPr lang="en-US" dirty="0" smtClean="0"/>
              <a:t>, </a:t>
            </a:r>
          </a:p>
          <a:p>
            <a:pPr marL="914400" lvl="2" indent="0">
              <a:buNone/>
            </a:pPr>
            <a:r>
              <a:rPr lang="en-US" dirty="0" smtClean="0"/>
              <a:t>	v can be removed from D(x)</a:t>
            </a:r>
          </a:p>
        </p:txBody>
      </p:sp>
    </p:spTree>
    <p:extLst>
      <p:ext uri="{BB962C8B-B14F-4D97-AF65-F5344CB8AC3E}">
        <p14:creationId xmlns:p14="http://schemas.microsoft.com/office/powerpoint/2010/main" val="21047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constraint: pruning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Basic property (Berge, 1970)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An edge belongs to some but not all maximum </a:t>
            </a:r>
            <a:r>
              <a:rPr lang="en-US" dirty="0" err="1" smtClean="0"/>
              <a:t>matchings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, given a maximum matching M, it belongs to either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An even alternative path starting at a free vertex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An even alternating cycle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Note that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edges not in the maximum matching do not belong to all maximum </a:t>
            </a:r>
            <a:r>
              <a:rPr lang="en-US" dirty="0" err="1" smtClean="0"/>
              <a:t>matchings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above property tells us whether they belong to at least one maximum matching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free vertices are the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A</a:t>
            </a:r>
            <a:r>
              <a:rPr lang="en-US" sz="4000" dirty="0" err="1" smtClean="0"/>
              <a:t>lldifferent</a:t>
            </a:r>
            <a:r>
              <a:rPr lang="en-US" sz="4000" dirty="0" smtClean="0"/>
              <a:t> constraint: pruning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Create a directed graph like before but reverse the direction of the edges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Given a matching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Edges in the matching are oriented from left to right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Edges not in the matching are oriented from bottom to top</a:t>
            </a:r>
          </a:p>
        </p:txBody>
      </p:sp>
    </p:spTree>
    <p:extLst>
      <p:ext uri="{BB962C8B-B14F-4D97-AF65-F5344CB8AC3E}">
        <p14:creationId xmlns:p14="http://schemas.microsoft.com/office/powerpoint/2010/main" val="42019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9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r>
              <a:rPr lang="en-US" dirty="0"/>
              <a:t>Place the fourth queen</a:t>
            </a:r>
          </a:p>
          <a:p>
            <a:pPr marL="457200" lvl="1" indent="0">
              <a:buNone/>
            </a:pPr>
            <a:r>
              <a:rPr lang="en-US" dirty="0"/>
              <a:t>Place the fifth queen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Only one possibility!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32106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182314"/>
            <a:ext cx="367736" cy="34567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04912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25896" y="1389888"/>
            <a:ext cx="299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400" dirty="0" smtClean="0"/>
              <a:t>An even </a:t>
            </a:r>
            <a:r>
              <a:rPr lang="en-US" sz="2400" dirty="0"/>
              <a:t>alternative path starting at a free vertex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3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25896" y="1389888"/>
            <a:ext cx="299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400" dirty="0" smtClean="0"/>
              <a:t>An even alternating cycle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2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Alldifferent</a:t>
            </a:r>
            <a:r>
              <a:rPr lang="en-US" sz="4000" dirty="0" smtClean="0"/>
              <a:t> constraint: pruning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Given a maximum matching M, create a directed graph like before but reverse the direction of edges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Search for even alternating path starting from a free label vertex: 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Search for all  loops and collect all the edges belonging to them: 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Remove all edges belonging to M, P, C</a:t>
            </a:r>
          </a:p>
        </p:txBody>
      </p:sp>
    </p:spTree>
    <p:extLst>
      <p:ext uri="{BB962C8B-B14F-4D97-AF65-F5344CB8AC3E}">
        <p14:creationId xmlns:p14="http://schemas.microsoft.com/office/powerpoint/2010/main" val="30431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Maximum matching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368" y="128016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58368" y="2090928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90779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372465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454761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537057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r>
              <a:rPr lang="en-US" sz="2400" baseline="-25000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408" y="1168970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88408" y="1976691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88408" y="279660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788408" y="3613466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788408" y="4436427"/>
            <a:ext cx="630936" cy="6583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788408" y="5260032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788408" y="6083637"/>
            <a:ext cx="630936" cy="65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baseline="-25000" dirty="0"/>
          </a:p>
        </p:txBody>
      </p:sp>
      <p:cxnSp>
        <p:nvCxnSpPr>
          <p:cNvPr id="27" name="Straight Connector 26"/>
          <p:cNvCxnSpPr>
            <a:stCxn id="2" idx="3"/>
            <a:endCxn id="19" idx="1"/>
          </p:cNvCxnSpPr>
          <p:nvPr/>
        </p:nvCxnSpPr>
        <p:spPr>
          <a:xfrm>
            <a:off x="1289304" y="1609344"/>
            <a:ext cx="3499104" cy="6965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  <a:endCxn id="21" idx="1"/>
          </p:cNvCxnSpPr>
          <p:nvPr/>
        </p:nvCxnSpPr>
        <p:spPr>
          <a:xfrm>
            <a:off x="1289304" y="2420112"/>
            <a:ext cx="3499104" cy="705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22" idx="1"/>
          </p:cNvCxnSpPr>
          <p:nvPr/>
        </p:nvCxnSpPr>
        <p:spPr>
          <a:xfrm flipV="1">
            <a:off x="1289304" y="3942650"/>
            <a:ext cx="3499104" cy="93415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3"/>
            <a:endCxn id="24" idx="1"/>
          </p:cNvCxnSpPr>
          <p:nvPr/>
        </p:nvCxnSpPr>
        <p:spPr>
          <a:xfrm>
            <a:off x="1289304" y="4876800"/>
            <a:ext cx="3499104" cy="712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3"/>
            <a:endCxn id="25" idx="1"/>
          </p:cNvCxnSpPr>
          <p:nvPr/>
        </p:nvCxnSpPr>
        <p:spPr>
          <a:xfrm>
            <a:off x="1289304" y="5699760"/>
            <a:ext cx="3499104" cy="713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18" idx="1"/>
          </p:cNvCxnSpPr>
          <p:nvPr/>
        </p:nvCxnSpPr>
        <p:spPr>
          <a:xfrm flipV="1">
            <a:off x="1289304" y="1498154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9" idx="1"/>
          </p:cNvCxnSpPr>
          <p:nvPr/>
        </p:nvCxnSpPr>
        <p:spPr>
          <a:xfrm flipV="1">
            <a:off x="1289304" y="2305875"/>
            <a:ext cx="3499104" cy="114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1" idx="1"/>
          </p:cNvCxnSpPr>
          <p:nvPr/>
        </p:nvCxnSpPr>
        <p:spPr>
          <a:xfrm flipV="1">
            <a:off x="1289304" y="3125786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3"/>
            <a:endCxn id="22" idx="1"/>
          </p:cNvCxnSpPr>
          <p:nvPr/>
        </p:nvCxnSpPr>
        <p:spPr>
          <a:xfrm flipV="1">
            <a:off x="1289304" y="3942650"/>
            <a:ext cx="3499104" cy="111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3"/>
            <a:endCxn id="23" idx="1"/>
          </p:cNvCxnSpPr>
          <p:nvPr/>
        </p:nvCxnSpPr>
        <p:spPr>
          <a:xfrm flipV="1">
            <a:off x="1289304" y="4765611"/>
            <a:ext cx="3499104" cy="11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  <a:endCxn id="18" idx="1"/>
          </p:cNvCxnSpPr>
          <p:nvPr/>
        </p:nvCxnSpPr>
        <p:spPr>
          <a:xfrm flipV="1">
            <a:off x="1289304" y="1498154"/>
            <a:ext cx="3499104" cy="1738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3"/>
            <a:endCxn id="19" idx="1"/>
          </p:cNvCxnSpPr>
          <p:nvPr/>
        </p:nvCxnSpPr>
        <p:spPr>
          <a:xfrm flipV="1">
            <a:off x="1289304" y="2305875"/>
            <a:ext cx="3499104" cy="1747965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21" idx="1"/>
          </p:cNvCxnSpPr>
          <p:nvPr/>
        </p:nvCxnSpPr>
        <p:spPr>
          <a:xfrm flipV="1">
            <a:off x="1289304" y="3125786"/>
            <a:ext cx="3499104" cy="1751014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3"/>
            <a:endCxn id="24" idx="1"/>
          </p:cNvCxnSpPr>
          <p:nvPr/>
        </p:nvCxnSpPr>
        <p:spPr>
          <a:xfrm flipV="1">
            <a:off x="1289304" y="5589216"/>
            <a:ext cx="3499104" cy="110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5792" y="1366375"/>
            <a:ext cx="299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400" dirty="0" smtClean="0"/>
              <a:t>Edges that can be removed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6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Search in constraint programming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1289304"/>
            <a:ext cx="1938528" cy="5157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129784" y="1289304"/>
            <a:ext cx="3557016" cy="5157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Constraint Store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95728" y="2350008"/>
            <a:ext cx="2734056" cy="9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95728" y="4956048"/>
            <a:ext cx="2734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91840" y="2359152"/>
            <a:ext cx="94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=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7530" y="4956048"/>
            <a:ext cx="133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Success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95728" y="3095243"/>
            <a:ext cx="2734056" cy="9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91840" y="3095243"/>
            <a:ext cx="94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≠ 2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95728" y="5602224"/>
            <a:ext cx="2734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97530" y="5599176"/>
            <a:ext cx="133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Failure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Search in constraint programming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Use feasibility information for branching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First-fail principle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Try first where you are the most likely to fail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Why </a:t>
            </a:r>
            <a:r>
              <a:rPr lang="en-US" dirty="0" smtClean="0"/>
              <a:t>first-fail </a:t>
            </a:r>
            <a:r>
              <a:rPr lang="en-US" dirty="0" smtClean="0"/>
              <a:t>principle?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Do not spend time doing easy stuff first and avoid redoing the difficult path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ultimate goal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Creating small search trees</a:t>
            </a:r>
          </a:p>
        </p:txBody>
      </p:sp>
    </p:spTree>
    <p:extLst>
      <p:ext uri="{BB962C8B-B14F-4D97-AF65-F5344CB8AC3E}">
        <p14:creationId xmlns:p14="http://schemas.microsoft.com/office/powerpoint/2010/main" val="23799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First-fail search in 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6844"/>
              </p:ext>
            </p:extLst>
          </p:nvPr>
        </p:nvGraphicFramePr>
        <p:xfrm>
          <a:off x="2699999" y="144585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48" y="244967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52" y="1503766"/>
            <a:ext cx="367736" cy="345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8" y="2884018"/>
            <a:ext cx="367736" cy="3456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94610" y="4594860"/>
            <a:ext cx="674370" cy="7086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2481" y="5372325"/>
            <a:ext cx="245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position</a:t>
            </a:r>
          </a:p>
          <a:p>
            <a:pPr algn="ctr"/>
            <a:r>
              <a:rPr lang="en-US" sz="2400" dirty="0" smtClean="0"/>
              <a:t> only one option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8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Trial and error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a constraint fails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hat is, when adding a constraint to the constraint store returns a failure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solver goes back to the last guess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nd assigns a value that has not been tried before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If no such value is left, the system backtracks to an earlier guessing instruction</a:t>
            </a:r>
          </a:p>
        </p:txBody>
      </p:sp>
    </p:spTree>
    <p:extLst>
      <p:ext uri="{BB962C8B-B14F-4D97-AF65-F5344CB8AC3E}">
        <p14:creationId xmlns:p14="http://schemas.microsoft.com/office/powerpoint/2010/main" val="27535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Trial and error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517968"/>
            <a:ext cx="3846038" cy="31232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92060" y="2822311"/>
            <a:ext cx="228600" cy="514562"/>
          </a:xfrm>
          <a:prstGeom prst="rightArrow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42" y="1517968"/>
            <a:ext cx="4035486" cy="43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r>
              <a:rPr lang="en-US" dirty="0"/>
              <a:t>Place the fourth queen</a:t>
            </a:r>
          </a:p>
          <a:p>
            <a:pPr marL="457200" lvl="1" indent="0">
              <a:buNone/>
            </a:pPr>
            <a:r>
              <a:rPr lang="en-US" dirty="0"/>
              <a:t>Place the fifth queen</a:t>
            </a:r>
          </a:p>
          <a:p>
            <a:pPr marL="457200" lvl="1" indent="0">
              <a:buNone/>
            </a:pPr>
            <a:r>
              <a:rPr lang="en-US" dirty="0"/>
              <a:t>Place the </a:t>
            </a:r>
            <a:r>
              <a:rPr lang="en-US" dirty="0" smtClean="0"/>
              <a:t>sixth queen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Apply constraints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02892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182314"/>
            <a:ext cx="367736" cy="345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88" y="5506924"/>
            <a:ext cx="367736" cy="34567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94159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Trial and error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517968"/>
            <a:ext cx="3846038" cy="31232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92060" y="2822311"/>
            <a:ext cx="228600" cy="514562"/>
          </a:xfrm>
          <a:prstGeom prst="rightArrow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42" y="1517968"/>
            <a:ext cx="4035486" cy="462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Search strategies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Active research area. Some approaches: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Variable/value labeling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Value/variable labeling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Symmetry breaking during 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Randomization and restarts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Domain splitting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Focusing on the objective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279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Variable/value labeling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steps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variable to assign next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value to assign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First-fail principle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variable with the smallest domain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variable ordering is dynamic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Reconsider the selection after each choice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993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Variable/value labeling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steps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variable to assign next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value to assign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First-fail principle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variable to with the smallest domain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most constrained variable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a lexicographic criterion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First the domain size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Next the proximity to the middle of the board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5809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Variable/value labeling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steps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variable to assign next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value to assign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err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2931794"/>
            <a:ext cx="4960620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Variable/value labeling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steps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value to assign next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the variable to assign to this value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Why it is useful?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You may know that a value must be assigned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Often the case in scheduling and resource allocation problems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3840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perfect square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Task: arrange small squares into a big square </a:t>
            </a:r>
          </a:p>
          <a:p>
            <a:pPr marL="914400" lvl="2" indent="0">
              <a:buNone/>
            </a:pPr>
            <a:endParaRPr lang="en-US" dirty="0" err="1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650" y="2849287"/>
            <a:ext cx="2518920" cy="2522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41" y="2768085"/>
            <a:ext cx="4820322" cy="268521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334586" y="3626421"/>
            <a:ext cx="228600" cy="514562"/>
          </a:xfrm>
          <a:prstGeom prst="rightArrow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perfect square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the decision variables?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en-US" dirty="0" smtClean="0"/>
              <a:t> and y-coordinates of the bottom-left corner of every square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the constraints?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squares fit in the larger square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squares do not overlap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9635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value/variable labeling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Why a value/variable labeling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We know that there is no empty space in the square to be filled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 err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" y="2749587"/>
            <a:ext cx="2964371" cy="3244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14" y="2669586"/>
            <a:ext cx="2958282" cy="33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value/variable labeling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" y="909404"/>
            <a:ext cx="8869681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Why a value/variable labeling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We know that there is no empty space in the square to be filled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is the labeling doing?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a x-coordinate 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all square </a:t>
            </a:r>
            <a:r>
              <a:rPr lang="en-US" dirty="0" err="1" smtClean="0"/>
              <a:t>i</a:t>
            </a:r>
            <a:r>
              <a:rPr lang="en-US" dirty="0" smtClean="0"/>
              <a:t>, decide whether to place </a:t>
            </a:r>
            <a:r>
              <a:rPr lang="en-US" dirty="0" err="1" smtClean="0"/>
              <a:t>i</a:t>
            </a:r>
            <a:r>
              <a:rPr lang="en-US" dirty="0" smtClean="0"/>
              <a:t> at coordinate 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That is, whether the bottom-left corner of </a:t>
            </a:r>
            <a:r>
              <a:rPr lang="en-US" dirty="0" err="1" smtClean="0"/>
              <a:t>i</a:t>
            </a:r>
            <a:r>
              <a:rPr lang="en-US" dirty="0" smtClean="0"/>
              <a:t> has x-coordinate 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Repeat for all x-coordinates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Repeat for all y-coordinates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5388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r>
              <a:rPr lang="en-US" dirty="0"/>
              <a:t>Place the fourth queen</a:t>
            </a:r>
          </a:p>
          <a:p>
            <a:pPr marL="457200" lvl="1" indent="0">
              <a:buNone/>
            </a:pPr>
            <a:r>
              <a:rPr lang="en-US" dirty="0"/>
              <a:t>Place the fifth queen</a:t>
            </a:r>
          </a:p>
          <a:p>
            <a:pPr marL="457200" lvl="1" indent="0">
              <a:buNone/>
            </a:pPr>
            <a:r>
              <a:rPr lang="en-US" dirty="0"/>
              <a:t>Place the </a:t>
            </a:r>
            <a:r>
              <a:rPr lang="en-US" dirty="0" smtClean="0"/>
              <a:t>sixth queen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Only one possibility!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82345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182314"/>
            <a:ext cx="367736" cy="345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88" y="5506924"/>
            <a:ext cx="367736" cy="34567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94159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65176" y="909404"/>
            <a:ext cx="8714232" cy="594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Font typeface="Arial"/>
              <a:buNone/>
            </a:pPr>
            <a:r>
              <a:rPr lang="en-US" dirty="0" smtClean="0"/>
              <a:t>Scene allocation problem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Shooting scenes for a movie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an actor plays in some of the scenes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at most k scenes can be shot per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each actor is paid by the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scenes are different, actors are different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Objective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Minimize the total 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What kind of symmetries do we have here?</a:t>
            </a:r>
          </a:p>
          <a:p>
            <a:pPr marL="914400" lvl="2" indent="0">
              <a:buFont typeface="Arial"/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Symmetry breaking during search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08973" y="1216311"/>
            <a:ext cx="3569848" cy="804545"/>
            <a:chOff x="5308973" y="1216311"/>
            <a:chExt cx="3569848" cy="804545"/>
          </a:xfrm>
        </p:grpSpPr>
        <p:pic>
          <p:nvPicPr>
            <p:cNvPr id="2058" name="Picture 10" descr="http://pm1.narvii.com/6076/5d812408759b90fe25067e283c466552dd0b7edb_hq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973" y="1218383"/>
              <a:ext cx="802473" cy="80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www.deadissue.com/wp-content/uploads/2011/07/killthebo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99"/>
            <a:stretch/>
          </p:blipFill>
          <p:spPr bwMode="auto">
            <a:xfrm>
              <a:off x="6230317" y="1218384"/>
              <a:ext cx="801547" cy="802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s://pbs.twimg.com/profile_images/668279339838935040/8sUE9d4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735" y="1216311"/>
              <a:ext cx="804545" cy="80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://static1.squarespace.com/static/52fc05c9e4b08fc45bd99090/t/57431cbc37013b10c1d1965d/1464016066130/?format=750w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0" t="2904" r="27042" b="42499"/>
            <a:stretch/>
          </p:blipFill>
          <p:spPr bwMode="auto">
            <a:xfrm>
              <a:off x="8071153" y="1216311"/>
              <a:ext cx="807668" cy="80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scene allocation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Value 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days are interchangeable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do we eliminate these symmetries?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each scene we consider only the used days and one new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Side effect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Interferes with the search heuristics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we avoid this?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Symmetry-breaking during search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Dynamically impose the symmetry-breaking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Same constraints, the order is different and discovered dynamically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4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scene allocation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Choose a scene to shoot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Use good heuristics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First-fail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Expensive scene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Consider existing days + 1 new day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To label the scene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Break 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Does not interfere with the search heuristics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7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Randomization and restarts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Sometimes there is no obvious search ordering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But there exist some good ones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find them?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Brute force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Randomization and restarts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Try a random ordering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If no solution is found after some limit, restart the search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nd possibly increase the limit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5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/>
              <a:t>Guess the third queen</a:t>
            </a:r>
          </a:p>
          <a:p>
            <a:pPr marL="457200" lvl="1" indent="0">
              <a:buNone/>
            </a:pPr>
            <a:r>
              <a:rPr lang="en-US" dirty="0"/>
              <a:t>Place the fourth queen</a:t>
            </a:r>
          </a:p>
          <a:p>
            <a:pPr marL="457200" lvl="1" indent="0">
              <a:buNone/>
            </a:pPr>
            <a:r>
              <a:rPr lang="en-US" dirty="0"/>
              <a:t>Place the fifth queen</a:t>
            </a:r>
          </a:p>
          <a:p>
            <a:pPr marL="457200" lvl="1" indent="0">
              <a:buNone/>
            </a:pPr>
            <a:r>
              <a:rPr lang="en-US" dirty="0"/>
              <a:t>Place the </a:t>
            </a:r>
            <a:r>
              <a:rPr lang="en-US" dirty="0" smtClean="0"/>
              <a:t>sixth queen</a:t>
            </a:r>
          </a:p>
          <a:p>
            <a:pPr marL="457200" lvl="1" indent="0">
              <a:buNone/>
            </a:pPr>
            <a:r>
              <a:rPr lang="en-US" dirty="0" smtClean="0"/>
              <a:t>Place the seventh queen</a:t>
            </a:r>
          </a:p>
          <a:p>
            <a:pPr marL="457200" lvl="1" indent="0">
              <a:buNone/>
            </a:pPr>
            <a:r>
              <a:rPr lang="en-US" dirty="0"/>
              <a:t>Apply constraints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660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182314"/>
            <a:ext cx="367736" cy="345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88" y="5506924"/>
            <a:ext cx="367736" cy="345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50" y="2712538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Guess the first queen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Guess the second queen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Guess the third queen</a:t>
            </a:r>
          </a:p>
          <a:p>
            <a:pPr marL="457200" lvl="1" indent="0">
              <a:buNone/>
            </a:pPr>
            <a:r>
              <a:rPr lang="en-US" dirty="0"/>
              <a:t>Place the fourth queen</a:t>
            </a:r>
          </a:p>
          <a:p>
            <a:pPr marL="457200" lvl="1" indent="0">
              <a:buNone/>
            </a:pPr>
            <a:r>
              <a:rPr lang="en-US" dirty="0"/>
              <a:t>Place the fifth queen</a:t>
            </a:r>
          </a:p>
          <a:p>
            <a:pPr marL="457200" lvl="1" indent="0">
              <a:buNone/>
            </a:pPr>
            <a:r>
              <a:rPr lang="en-US" dirty="0"/>
              <a:t>Place the </a:t>
            </a:r>
            <a:r>
              <a:rPr lang="en-US" dirty="0" smtClean="0"/>
              <a:t>sixth queen</a:t>
            </a:r>
          </a:p>
          <a:p>
            <a:pPr marL="457200" lvl="1" indent="0">
              <a:buNone/>
            </a:pPr>
            <a:r>
              <a:rPr lang="en-US" dirty="0" smtClean="0"/>
              <a:t>Place the seventh queen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FAILURE!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660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89" y="4586428"/>
            <a:ext cx="367736" cy="34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182314"/>
            <a:ext cx="367736" cy="345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88" y="5506924"/>
            <a:ext cx="367736" cy="345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50" y="2712538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Guess the third queen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Try another guess!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02100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4335" y="704093"/>
            <a:ext cx="8878381" cy="60426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Computational paradigm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linear constraints over integers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edundant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symmetry breaking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Global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Feasibility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Search strategies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Guess the third queen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Apply </a:t>
            </a:r>
            <a:r>
              <a:rPr lang="en-US" dirty="0"/>
              <a:t>constraints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6789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3644900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Constraint programming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871" y="909404"/>
            <a:ext cx="8673783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Computational paradigm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constraints to reduce the set of values that each variable can take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make a choice if no deduction can be made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the choice?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are many choices!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for the moment, assume a choice assigns a value to a variable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give solvers as much information as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Choices can go wrong!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Try another one</a:t>
            </a:r>
          </a:p>
        </p:txBody>
      </p:sp>
    </p:spTree>
    <p:extLst>
      <p:ext uri="{BB962C8B-B14F-4D97-AF65-F5344CB8AC3E}">
        <p14:creationId xmlns:p14="http://schemas.microsoft.com/office/powerpoint/2010/main" val="18927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871" y="909404"/>
            <a:ext cx="8673783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Branch and prune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runing: reduce the search space as much as possible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branching: decompose the problem into subproblems and explore the subproblems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Pruning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constraints to </a:t>
            </a:r>
            <a:r>
              <a:rPr lang="en-US" dirty="0" smtClean="0"/>
              <a:t>remove values </a:t>
            </a:r>
            <a:r>
              <a:rPr lang="en-US" dirty="0" smtClean="0"/>
              <a:t>that cannot </a:t>
            </a:r>
            <a:r>
              <a:rPr lang="en-US" dirty="0"/>
              <a:t>b</a:t>
            </a:r>
            <a:r>
              <a:rPr lang="en-US" dirty="0" smtClean="0"/>
              <a:t>elong to any </a:t>
            </a:r>
            <a:r>
              <a:rPr lang="en-US" dirty="0"/>
              <a:t>solution from the variable domains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Branching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ry all the possible values of a variable until a solution is found or it can be proven that no </a:t>
            </a:r>
            <a:r>
              <a:rPr lang="en-US" dirty="0"/>
              <a:t>s</a:t>
            </a:r>
            <a:r>
              <a:rPr lang="en-US" dirty="0" smtClean="0"/>
              <a:t>olution exists</a:t>
            </a:r>
          </a:p>
        </p:txBody>
      </p:sp>
    </p:spTree>
    <p:extLst>
      <p:ext uri="{BB962C8B-B14F-4D97-AF65-F5344CB8AC3E}">
        <p14:creationId xmlns:p14="http://schemas.microsoft.com/office/powerpoint/2010/main" val="3154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871" y="909404"/>
            <a:ext cx="8673783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Complete method, not a heuristic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iven enough time, it will find a solution to a satisfaction problem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Focus on feasibility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ow to use constraints to prune the search space by eliminating values that cannot belong to any solution</a:t>
            </a:r>
          </a:p>
        </p:txBody>
      </p:sp>
    </p:spTree>
    <p:extLst>
      <p:ext uri="{BB962C8B-B14F-4D97-AF65-F5344CB8AC3E}">
        <p14:creationId xmlns:p14="http://schemas.microsoft.com/office/powerpoint/2010/main" val="3752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1289304"/>
            <a:ext cx="1938528" cy="5157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129784" y="1289304"/>
            <a:ext cx="3557016" cy="5157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Constraint Store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95728" y="2350008"/>
            <a:ext cx="2734056" cy="9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95728" y="4956048"/>
            <a:ext cx="2734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91840" y="2359152"/>
            <a:ext cx="94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=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7530" y="4956048"/>
            <a:ext cx="133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Success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95728" y="3095243"/>
            <a:ext cx="2734056" cy="9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91840" y="3095243"/>
            <a:ext cx="94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≠ 2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95728" y="5602224"/>
            <a:ext cx="2734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97530" y="5599176"/>
            <a:ext cx="133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Failure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1289304"/>
            <a:ext cx="1938528" cy="5157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175760" y="1289304"/>
            <a:ext cx="4511040" cy="5157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Constraint Store</a:t>
            </a:r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117336" y="3913632"/>
            <a:ext cx="2176272" cy="20939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Domain Store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4709160" y="3982996"/>
            <a:ext cx="832104" cy="81026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709160" y="5197348"/>
            <a:ext cx="832104" cy="81026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2723686"/>
            <a:ext cx="832104" cy="81026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7442454" y="2723686"/>
            <a:ext cx="832104" cy="81026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6198108" y="2723686"/>
            <a:ext cx="832104" cy="81026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/>
              <a:t>4</a:t>
            </a:r>
          </a:p>
        </p:txBody>
      </p:sp>
      <p:cxnSp>
        <p:nvCxnSpPr>
          <p:cNvPr id="12" name="Straight Arrow Connector 11"/>
          <p:cNvCxnSpPr>
            <a:stCxn id="7" idx="6"/>
          </p:cNvCxnSpPr>
          <p:nvPr/>
        </p:nvCxnSpPr>
        <p:spPr>
          <a:xfrm>
            <a:off x="5541264" y="5602478"/>
            <a:ext cx="576072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</p:cNvCxnSpPr>
          <p:nvPr/>
        </p:nvCxnSpPr>
        <p:spPr>
          <a:xfrm>
            <a:off x="5541264" y="4388126"/>
            <a:ext cx="576072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</p:cNvCxnSpPr>
          <p:nvPr/>
        </p:nvCxnSpPr>
        <p:spPr>
          <a:xfrm>
            <a:off x="5434645" y="3415286"/>
            <a:ext cx="697931" cy="61226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</p:cNvCxnSpPr>
          <p:nvPr/>
        </p:nvCxnSpPr>
        <p:spPr>
          <a:xfrm>
            <a:off x="6614160" y="3533946"/>
            <a:ext cx="0" cy="37968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4"/>
          </p:cNvCxnSpPr>
          <p:nvPr/>
        </p:nvCxnSpPr>
        <p:spPr>
          <a:xfrm>
            <a:off x="7858506" y="3533946"/>
            <a:ext cx="0" cy="40388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0" y="6019287"/>
            <a:ext cx="13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Constraints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95728" y="2350008"/>
            <a:ext cx="1780032" cy="9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395728" y="5321808"/>
            <a:ext cx="17373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871" y="909404"/>
            <a:ext cx="8673783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does a constraint do?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easibility checking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Feasibility checking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constraint checks if it can be satisfied given the values in the domains of its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Branching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 err="1"/>
              <a:t>satisfiable</a:t>
            </a:r>
            <a:r>
              <a:rPr lang="en-US" dirty="0"/>
              <a:t>, a constraint determines which values in the domains cannot be part of any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871" y="909404"/>
            <a:ext cx="8673783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Propagation engine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core of any constraint programming solver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simple iterative algorithm to reach </a:t>
            </a:r>
            <a:r>
              <a:rPr lang="en-US" dirty="0" smtClean="0"/>
              <a:t>a stable </a:t>
            </a:r>
            <a:r>
              <a:rPr lang="en-US" dirty="0" smtClean="0"/>
              <a:t>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89" y="3210877"/>
            <a:ext cx="62579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8-queen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place 8 queens on the chess board such that they do not attack each other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Many ways to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Associate a decision variable with each column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variable denotes the row of the queen in that column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 two queens can be placed on the same column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the constraints?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queens cannot be placed on the same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row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pward diagonal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ownward diagonal</a:t>
            </a:r>
          </a:p>
        </p:txBody>
      </p:sp>
    </p:spTree>
    <p:extLst>
      <p:ext uri="{BB962C8B-B14F-4D97-AF65-F5344CB8AC3E}">
        <p14:creationId xmlns:p14="http://schemas.microsoft.com/office/powerpoint/2010/main" val="18107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8-queen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place 8 queens on the chess board such that they do not attack each other</a:t>
            </a:r>
          </a:p>
          <a:p>
            <a:pPr marL="457200" lvl="1" indent="0">
              <a:buNone/>
            </a:pPr>
            <a:r>
              <a:rPr lang="en-US" sz="2400" dirty="0" smtClean="0"/>
              <a:t>Constraints: the queens cannot be placed on the same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upward diagonal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downward diagonal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90" y="4188332"/>
            <a:ext cx="4722806" cy="24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Constraint programming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Computational paradigm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constraints to reduce the set of values that each variable can take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make a choice if no deduction can be made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Modelling 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convey the structure of the problem as explicitly as possible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express substructures of the problem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give solvers as much information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Computational paradigm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871" y="909404"/>
            <a:ext cx="8673783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Consider two variables X and Y</a:t>
            </a:r>
          </a:p>
          <a:p>
            <a:pPr marL="457200" lvl="1" indent="0">
              <a:buNone/>
            </a:pPr>
            <a:r>
              <a:rPr lang="en-US" dirty="0" smtClean="0"/>
              <a:t>Domains:   D(X) =</a:t>
            </a:r>
            <a:r>
              <a:rPr lang="en-US" dirty="0" smtClean="0">
                <a:sym typeface="Symbol" charset="0"/>
              </a:rPr>
              <a:t> {0,1,2},   D(Y) = {1,2,3}</a:t>
            </a:r>
          </a:p>
          <a:p>
            <a:pPr marL="457200" lvl="1" indent="0">
              <a:buNone/>
            </a:pPr>
            <a:endParaRPr lang="en-US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Consider constraint  X ≠ Y</a:t>
            </a:r>
          </a:p>
          <a:p>
            <a:pPr marL="457200" lvl="1" indent="0">
              <a:buNone/>
            </a:pPr>
            <a:endParaRPr lang="en-US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Feasibility checking: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	|D(X) </a:t>
            </a:r>
            <a:r>
              <a:rPr lang="en-US" dirty="0" smtClean="0">
                <a:sym typeface="Symbol" charset="0"/>
              </a:rPr>
              <a:t>∪ D(Y)| ≥ 2</a:t>
            </a:r>
            <a:endParaRPr lang="en-US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	|{0,1,2,3}| </a:t>
            </a:r>
            <a:r>
              <a:rPr lang="en-US" dirty="0">
                <a:sym typeface="Symbol" charset="0"/>
              </a:rPr>
              <a:t>≥ 2</a:t>
            </a: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	4 </a:t>
            </a:r>
            <a:r>
              <a:rPr lang="en-US" dirty="0">
                <a:sym typeface="Symbol" charset="0"/>
              </a:rPr>
              <a:t>≥ 2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55762" y="3892846"/>
            <a:ext cx="456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Pruning?</a:t>
            </a:r>
          </a:p>
          <a:p>
            <a:r>
              <a:rPr lang="en-US" sz="2800" dirty="0" smtClean="0"/>
              <a:t>when variables take only one value</a:t>
            </a:r>
          </a:p>
          <a:p>
            <a:endParaRPr lang="en-US" sz="2800" dirty="0"/>
          </a:p>
          <a:p>
            <a:r>
              <a:rPr lang="en-US" sz="2800" dirty="0" smtClean="0"/>
              <a:t>If D(X) = {1}</a:t>
            </a:r>
          </a:p>
          <a:p>
            <a:r>
              <a:rPr lang="en-US" sz="2800" dirty="0" smtClean="0"/>
              <a:t>Then D(Y) := D(Y) \ {1}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63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constraints: 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85212"/>
            <a:ext cx="926287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What are the decision variables?</a:t>
            </a:r>
          </a:p>
          <a:p>
            <a:pPr lvl="1"/>
            <a:r>
              <a:rPr lang="en-US" sz="2400" dirty="0" smtClean="0"/>
              <a:t>there is a variable for each letter to denote the value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7" y="2020195"/>
            <a:ext cx="2128267" cy="12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91441" y="883456"/>
            <a:ext cx="9235441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What are the decision variables?</a:t>
            </a:r>
          </a:p>
          <a:p>
            <a:pPr lvl="1"/>
            <a:r>
              <a:rPr lang="en-US" sz="2400" dirty="0" smtClean="0"/>
              <a:t>there is a variable for each letter to denote the value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here is a variable for each carry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28017" y="885212"/>
            <a:ext cx="9272017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Constraints?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45" y="3395853"/>
            <a:ext cx="6155246" cy="3204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Search space?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1834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alue[S] ≠ 0</a:t>
            </a:r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alue[M] ≠ 0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arry[4] = value[M]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1834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alue[S] ≠ 0</a:t>
            </a:r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alue[M] ≠ 0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arry[4] = value[M]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63058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004164" y="2542784"/>
            <a:ext cx="2617940" cy="1515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04164" y="3970751"/>
            <a:ext cx="2617940" cy="563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alue[S] ≠ 0</a:t>
            </a:r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alue[M] ≠ 0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arry[4] = value[M]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18896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004164" y="2542784"/>
            <a:ext cx="2617940" cy="1515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04164" y="3970751"/>
            <a:ext cx="2617940" cy="563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80778" y="5035463"/>
            <a:ext cx="1841326" cy="41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alue[S] ≠ 0</a:t>
            </a:r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alue[M] ≠ 0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arry[4] = value[M]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39151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004164" y="2542784"/>
            <a:ext cx="2617940" cy="1515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04164" y="3970751"/>
            <a:ext cx="2617940" cy="563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80778" y="5035463"/>
            <a:ext cx="1841326" cy="41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alue[S] ≠ 0</a:t>
            </a:r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alue[M] ≠ 0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arry[4] = value[M]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19833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004164" y="2542784"/>
            <a:ext cx="2617940" cy="1515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04164" y="3970751"/>
            <a:ext cx="2617940" cy="563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80778" y="5035463"/>
            <a:ext cx="1841326" cy="41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80778" y="3970751"/>
            <a:ext cx="2292263" cy="1064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8-queen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place 8 queens on the chess board such that they do not attack each other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2022" y="3065148"/>
          <a:ext cx="3744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11551" y="3146622"/>
            <a:ext cx="3634708" cy="3607673"/>
            <a:chOff x="2524505" y="2725890"/>
            <a:chExt cx="3634708" cy="36076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87891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3193410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800" y="4116540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466" y="2725890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132" y="5514355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4590471"/>
              <a:ext cx="367736" cy="3456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477" y="5047262"/>
              <a:ext cx="367736" cy="3456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73" y="3657470"/>
              <a:ext cx="367736" cy="345672"/>
            </a:xfrm>
            <a:prstGeom prst="rect">
              <a:avLst/>
            </a:prstGeom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839948" y="3076244"/>
          <a:ext cx="3744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889477" y="3146622"/>
            <a:ext cx="3634708" cy="3599412"/>
            <a:chOff x="2524505" y="2714794"/>
            <a:chExt cx="3634708" cy="35994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3636814"/>
              <a:ext cx="367736" cy="3456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3182314"/>
              <a:ext cx="367736" cy="34567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105444"/>
              <a:ext cx="367736" cy="34567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132" y="5968534"/>
              <a:ext cx="367736" cy="3456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2714794"/>
              <a:ext cx="367736" cy="345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477" y="3182314"/>
              <a:ext cx="367736" cy="34567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73" y="5513741"/>
              <a:ext cx="367736" cy="34567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62022" y="2590800"/>
            <a:ext cx="368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9948" y="2614579"/>
            <a:ext cx="368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</a:t>
            </a:r>
            <a:r>
              <a:rPr lang="en-US" sz="2400" dirty="0" err="1" smtClean="0"/>
              <a:t>i</a:t>
            </a:r>
            <a:r>
              <a:rPr lang="en-US" sz="2400" dirty="0" smtClean="0"/>
              <a:t>] ≠ value[j]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11418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alue[</a:t>
            </a:r>
            <a:r>
              <a:rPr lang="en-US" sz="2400" dirty="0" err="1" smtClean="0"/>
              <a:t>i</a:t>
            </a:r>
            <a:r>
              <a:rPr lang="en-US" sz="2400" dirty="0" smtClean="0"/>
              <a:t>] ≠ value[j]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26360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carry[3]+value[S]+</a:t>
            </a:r>
            <a:r>
              <a:rPr lang="en-US" sz="2400" dirty="0"/>
              <a:t>v</a:t>
            </a:r>
            <a:r>
              <a:rPr lang="en-US" sz="2400" dirty="0" smtClean="0"/>
              <a:t>alue[M]=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=value[O]+10*carry[4]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26360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7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carry[3]+value[S]+1=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=value[O]+10*1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26360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743200" y="3958542"/>
            <a:ext cx="2338086" cy="57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53833" y="4548851"/>
            <a:ext cx="2627453" cy="868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carry[3]+value[S]+1=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=value[O]+10*1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lhs </a:t>
            </a:r>
            <a:r>
              <a:rPr lang="en-US" sz="2400" dirty="0" smtClean="0">
                <a:sym typeface="Symbol" charset="0"/>
              </a:rPr>
              <a:t> [3, …, 11]</a:t>
            </a:r>
          </a:p>
          <a:p>
            <a:pPr marL="457200" lvl="1" indent="0">
              <a:buNone/>
            </a:pPr>
            <a:r>
              <a:rPr lang="en-US" sz="2400" dirty="0" err="1" smtClean="0">
                <a:sym typeface="Symbol" charset="0"/>
              </a:rPr>
              <a:t>rhs</a:t>
            </a:r>
            <a:r>
              <a:rPr lang="en-US" sz="2400" dirty="0" smtClean="0">
                <a:sym typeface="Symbol" charset="0"/>
              </a:rPr>
              <a:t>  [10, …, 19]</a:t>
            </a:r>
          </a:p>
          <a:p>
            <a:pPr marL="457200" lvl="1" indent="0">
              <a:buNone/>
            </a:pPr>
            <a:r>
              <a:rPr lang="en-US" sz="2400" dirty="0" smtClean="0"/>
              <a:t>=&gt; lhs = </a:t>
            </a:r>
            <a:r>
              <a:rPr lang="en-US" sz="2400" dirty="0" err="1" smtClean="0"/>
              <a:t>rhs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charset="0"/>
              </a:rPr>
              <a:t> </a:t>
            </a:r>
            <a:r>
              <a:rPr lang="en-US" sz="2400" dirty="0">
                <a:sym typeface="Symbol" charset="0"/>
              </a:rPr>
              <a:t>[</a:t>
            </a:r>
            <a:r>
              <a:rPr lang="en-US" sz="2400" dirty="0" smtClean="0">
                <a:sym typeface="Symbol" charset="0"/>
              </a:rPr>
              <a:t>10, 11]</a:t>
            </a: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26360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carry[3]+value[S]+1=</a:t>
            </a:r>
          </a:p>
          <a:p>
            <a:pPr marL="457200" lvl="1" indent="0">
              <a:buNone/>
            </a:pPr>
            <a:r>
              <a:rPr lang="en-US" sz="2400" dirty="0"/>
              <a:t>=value[O]+</a:t>
            </a:r>
            <a:r>
              <a:rPr lang="en-US" sz="2400" dirty="0" smtClean="0"/>
              <a:t>10  </a:t>
            </a:r>
            <a:r>
              <a:rPr lang="en-US" sz="2400" dirty="0" smtClean="0">
                <a:sym typeface="Symbol" charset="0"/>
              </a:rPr>
              <a:t> </a:t>
            </a:r>
            <a:r>
              <a:rPr lang="en-US" sz="2400" dirty="0">
                <a:sym typeface="Symbol" charset="0"/>
              </a:rPr>
              <a:t>[</a:t>
            </a:r>
            <a:r>
              <a:rPr lang="en-US" sz="2400" dirty="0" smtClean="0">
                <a:sym typeface="Symbol" charset="0"/>
              </a:rPr>
              <a:t>10, 11]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</a:t>
            </a:r>
          </a:p>
          <a:p>
            <a:pPr marL="457200" lvl="1" indent="0">
              <a:buNone/>
            </a:pPr>
            <a:r>
              <a:rPr lang="en-US" sz="2400" dirty="0">
                <a:sym typeface="Symbol" charset="0"/>
              </a:rPr>
              <a:t>9</a:t>
            </a:r>
            <a:r>
              <a:rPr lang="en-US" sz="2400" dirty="0" smtClean="0">
                <a:sym typeface="Symbol" charset="0"/>
              </a:rPr>
              <a:t> ≤ carry[3]+value[S]</a:t>
            </a:r>
            <a:r>
              <a:rPr lang="en-US" sz="2400" dirty="0">
                <a:sym typeface="Symbol" charset="0"/>
              </a:rPr>
              <a:t> ≤ </a:t>
            </a:r>
            <a:r>
              <a:rPr lang="en-US" sz="2400" dirty="0" smtClean="0">
                <a:sym typeface="Symbol" charset="0"/>
              </a:rPr>
              <a:t>10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8  ≤  value[S] </a:t>
            </a:r>
            <a:r>
              <a:rPr lang="en-US" sz="2400" dirty="0">
                <a:sym typeface="Symbol" charset="0"/>
              </a:rPr>
              <a:t>≤</a:t>
            </a:r>
            <a:r>
              <a:rPr lang="en-US" sz="2400" dirty="0" smtClean="0">
                <a:sym typeface="Symbol" charset="0"/>
              </a:rPr>
              <a:t> 10</a:t>
            </a:r>
            <a:endParaRPr lang="en-US" sz="2400" dirty="0">
              <a:sym typeface="Symbo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26360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4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carry[3]+value[S]+1=</a:t>
            </a:r>
          </a:p>
          <a:p>
            <a:pPr marL="457200" lvl="1" indent="0">
              <a:buNone/>
            </a:pPr>
            <a:r>
              <a:rPr lang="en-US" sz="2400" dirty="0"/>
              <a:t>=value[O]+</a:t>
            </a:r>
            <a:r>
              <a:rPr lang="en-US" sz="2400" dirty="0" smtClean="0"/>
              <a:t>10  </a:t>
            </a:r>
            <a:r>
              <a:rPr lang="en-US" sz="2400" dirty="0" smtClean="0">
                <a:sym typeface="Symbol" charset="0"/>
              </a:rPr>
              <a:t> </a:t>
            </a:r>
            <a:r>
              <a:rPr lang="en-US" sz="2400" dirty="0">
                <a:sym typeface="Symbol" charset="0"/>
              </a:rPr>
              <a:t>[</a:t>
            </a:r>
            <a:r>
              <a:rPr lang="en-US" sz="2400" dirty="0" smtClean="0">
                <a:sym typeface="Symbol" charset="0"/>
              </a:rPr>
              <a:t>10, 11]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</a:t>
            </a:r>
          </a:p>
          <a:p>
            <a:pPr marL="457200" lvl="1" indent="0">
              <a:buNone/>
            </a:pPr>
            <a:r>
              <a:rPr lang="en-US" sz="2400" dirty="0">
                <a:sym typeface="Symbol" charset="0"/>
              </a:rPr>
              <a:t>9</a:t>
            </a:r>
            <a:r>
              <a:rPr lang="en-US" sz="2400" dirty="0" smtClean="0">
                <a:sym typeface="Symbol" charset="0"/>
              </a:rPr>
              <a:t> ≤ carry[3]+value[S]</a:t>
            </a:r>
            <a:r>
              <a:rPr lang="en-US" sz="2400" dirty="0">
                <a:sym typeface="Symbol" charset="0"/>
              </a:rPr>
              <a:t> ≤ </a:t>
            </a:r>
            <a:r>
              <a:rPr lang="en-US" sz="2400" dirty="0" smtClean="0">
                <a:sym typeface="Symbol" charset="0"/>
              </a:rPr>
              <a:t>10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8  ≤  value[S] </a:t>
            </a:r>
            <a:r>
              <a:rPr lang="en-US" sz="2400" dirty="0">
                <a:sym typeface="Symbol" charset="0"/>
              </a:rPr>
              <a:t>≤</a:t>
            </a:r>
            <a:r>
              <a:rPr lang="en-US" sz="2400" dirty="0" smtClean="0">
                <a:sym typeface="Symbol" charset="0"/>
              </a:rPr>
              <a:t> 10</a:t>
            </a:r>
            <a:endParaRPr lang="en-US" sz="2400" dirty="0">
              <a:sym typeface="Symbo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3162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4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carry[3] + value[S] + 1 </a:t>
            </a:r>
          </a:p>
          <a:p>
            <a:pPr marL="457200" lvl="1" indent="0">
              <a:buNone/>
            </a:pPr>
            <a:r>
              <a:rPr lang="en-US" sz="2400" dirty="0" smtClean="0"/>
              <a:t>= value[O] + 10 *carry[4]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err="1" smtClean="0"/>
              <a:t>rhs</a:t>
            </a:r>
            <a:r>
              <a:rPr lang="en-US" sz="2400" dirty="0" smtClean="0"/>
              <a:t> </a:t>
            </a:r>
            <a:r>
              <a:rPr lang="en-US" sz="2400" dirty="0">
                <a:sym typeface="Symbol" charset="0"/>
              </a:rPr>
              <a:t> [10</a:t>
            </a:r>
            <a:r>
              <a:rPr lang="en-US" sz="2400" dirty="0" smtClean="0">
                <a:sym typeface="Symbol" charset="0"/>
              </a:rPr>
              <a:t>, 19]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lhs  [</a:t>
            </a:r>
            <a:r>
              <a:rPr lang="en-US" sz="2400" dirty="0">
                <a:sym typeface="Symbol" charset="0"/>
              </a:rPr>
              <a:t>8</a:t>
            </a:r>
            <a:r>
              <a:rPr lang="en-US" sz="2400" dirty="0" smtClean="0">
                <a:sym typeface="Symbol" charset="0"/>
              </a:rPr>
              <a:t>, 11]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</a:t>
            </a:r>
          </a:p>
          <a:p>
            <a:pPr marL="457200" lvl="1" indent="0">
              <a:buNone/>
            </a:pPr>
            <a:r>
              <a:rPr lang="en-US" sz="2400" dirty="0" err="1" smtClean="0">
                <a:sym typeface="Symbol" charset="0"/>
              </a:rPr>
              <a:t>rhs</a:t>
            </a:r>
            <a:r>
              <a:rPr lang="en-US" sz="2400" dirty="0" smtClean="0">
                <a:sym typeface="Symbol" charset="0"/>
              </a:rPr>
              <a:t> = lhs </a:t>
            </a:r>
            <a:r>
              <a:rPr lang="en-US" sz="2400" dirty="0">
                <a:sym typeface="Symbol" charset="0"/>
              </a:rPr>
              <a:t> </a:t>
            </a:r>
            <a:r>
              <a:rPr lang="en-US" sz="2400" dirty="0" smtClean="0">
                <a:sym typeface="Symbol" charset="0"/>
              </a:rPr>
              <a:t>[10, </a:t>
            </a:r>
            <a:r>
              <a:rPr lang="en-US" sz="2400" dirty="0">
                <a:sym typeface="Symbol" charset="0"/>
              </a:rPr>
              <a:t>11]</a:t>
            </a:r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3162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4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value[O] </a:t>
            </a:r>
            <a:r>
              <a:rPr lang="en-US" sz="2400" dirty="0" smtClean="0">
                <a:sym typeface="Symbol" charset="0"/>
              </a:rPr>
              <a:t> [0</a:t>
            </a:r>
            <a:r>
              <a:rPr lang="en-US" sz="2400" dirty="0">
                <a:sym typeface="Symbol" charset="0"/>
              </a:rPr>
              <a:t>, 1</a:t>
            </a:r>
            <a:r>
              <a:rPr lang="en-US" sz="2400" dirty="0" smtClean="0">
                <a:sym typeface="Symbol" charset="0"/>
              </a:rPr>
              <a:t>]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 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value[O] = 0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3162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8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value[</a:t>
            </a:r>
            <a:r>
              <a:rPr lang="en-US" sz="2400" dirty="0" err="1"/>
              <a:t>i</a:t>
            </a:r>
            <a:r>
              <a:rPr lang="en-US" sz="2400" dirty="0"/>
              <a:t>] ≠ value[j]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91351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6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Guess the first queen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Try the first spot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value[</a:t>
            </a:r>
            <a:r>
              <a:rPr lang="en-US" sz="2400" dirty="0" err="1"/>
              <a:t>i</a:t>
            </a:r>
            <a:r>
              <a:rPr lang="en-US" sz="2400" dirty="0"/>
              <a:t>] ≠ value[j]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23834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arry[2]+value[E]+value[O]</a:t>
            </a:r>
          </a:p>
          <a:p>
            <a:pPr marL="457200" lvl="1" indent="0">
              <a:buNone/>
            </a:pPr>
            <a:r>
              <a:rPr lang="en-US" sz="2400" dirty="0" smtClean="0"/>
              <a:t>=value[N]+10*carry[3]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23834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3706586" y="4131129"/>
            <a:ext cx="963385" cy="16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arry[2]+value[E]</a:t>
            </a:r>
          </a:p>
          <a:p>
            <a:pPr marL="457200" lvl="1" indent="0">
              <a:buNone/>
            </a:pPr>
            <a:r>
              <a:rPr lang="en-US" sz="2400" dirty="0" smtClean="0"/>
              <a:t>=value[N]+10*carry[3]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lhs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ym typeface="Symbol" charset="0"/>
              </a:rPr>
              <a:t> [2, 10]</a:t>
            </a:r>
          </a:p>
          <a:p>
            <a:pPr marL="457200" lvl="1" indent="0">
              <a:buNone/>
            </a:pPr>
            <a:r>
              <a:rPr lang="en-US" sz="2400" dirty="0" smtClean="0"/>
              <a:t>=&gt;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arry[3] = 0</a:t>
            </a:r>
            <a:endParaRPr lang="en-US" sz="2400" dirty="0"/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23834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8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arry[2]+value[E]</a:t>
            </a:r>
          </a:p>
          <a:p>
            <a:pPr marL="457200" lvl="1" indent="0">
              <a:buNone/>
            </a:pPr>
            <a:r>
              <a:rPr lang="en-US" sz="2400" dirty="0" smtClean="0"/>
              <a:t>=value[N]+10*carry[3]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lhs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ym typeface="Symbol" charset="0"/>
              </a:rPr>
              <a:t> [2, 10]</a:t>
            </a:r>
          </a:p>
          <a:p>
            <a:pPr marL="457200" lvl="1" indent="0">
              <a:buNone/>
            </a:pPr>
            <a:r>
              <a:rPr lang="en-US" sz="2400" dirty="0" smtClean="0"/>
              <a:t>=&gt;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arry[3] = 0</a:t>
            </a:r>
            <a:endParaRPr lang="en-US" sz="2400" dirty="0"/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88723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carry[3]+value[S]+value[M]</a:t>
            </a:r>
          </a:p>
          <a:p>
            <a:pPr marL="457200" lvl="1" indent="0">
              <a:buNone/>
            </a:pPr>
            <a:r>
              <a:rPr lang="en-US" sz="2400" dirty="0" smtClean="0"/>
              <a:t>=value[O]+10*carry[4]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</a:t>
            </a:r>
          </a:p>
          <a:p>
            <a:pPr marL="457200" lvl="1" indent="0">
              <a:buNone/>
            </a:pPr>
            <a:r>
              <a:rPr lang="en-US" sz="2400" dirty="0">
                <a:sym typeface="Symbol" charset="0"/>
              </a:rPr>
              <a:t>v</a:t>
            </a:r>
            <a:r>
              <a:rPr lang="en-US" sz="2400" dirty="0" smtClean="0">
                <a:sym typeface="Symbol" charset="0"/>
              </a:rPr>
              <a:t>alue[S] = 9</a:t>
            </a: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15910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1152144" y="4206240"/>
            <a:ext cx="3511296" cy="1536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42222" y="4535424"/>
            <a:ext cx="2060130" cy="8778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02736" y="3877056"/>
            <a:ext cx="1499616" cy="201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35024" y="4206240"/>
            <a:ext cx="3328416" cy="329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Send More Money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92025" y="741702"/>
            <a:ext cx="9336025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assign different digits to letters to satisfy the addition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carry[3]+value[S]+value[M]</a:t>
            </a:r>
          </a:p>
          <a:p>
            <a:pPr marL="457200" lvl="1" indent="0">
              <a:buNone/>
            </a:pPr>
            <a:r>
              <a:rPr lang="en-US" sz="2400" dirty="0" smtClean="0"/>
              <a:t>=value[O]+10*carry[4]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>
                <a:sym typeface="Symbol" charset="0"/>
              </a:rPr>
              <a:t>=&gt;</a:t>
            </a:r>
          </a:p>
          <a:p>
            <a:pPr marL="457200" lvl="1" indent="0">
              <a:buNone/>
            </a:pPr>
            <a:r>
              <a:rPr lang="en-US" sz="2400" dirty="0">
                <a:sym typeface="Symbol" charset="0"/>
              </a:rPr>
              <a:t>v</a:t>
            </a:r>
            <a:r>
              <a:rPr lang="en-US" sz="2400" dirty="0" smtClean="0">
                <a:sym typeface="Symbol" charset="0"/>
              </a:rPr>
              <a:t>alue[S] = 9</a:t>
            </a: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r>
              <a:rPr lang="en-US" sz="2400" dirty="0" smtClean="0"/>
              <a:t>value[</a:t>
            </a:r>
            <a:r>
              <a:rPr lang="en-US" sz="2400" dirty="0" err="1" smtClean="0"/>
              <a:t>i</a:t>
            </a:r>
            <a:r>
              <a:rPr lang="en-US" sz="2400" dirty="0" smtClean="0"/>
              <a:t>] ≠ value[j]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" y="1959610"/>
            <a:ext cx="2344993" cy="14109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23602"/>
              </p:ext>
            </p:extLst>
          </p:nvPr>
        </p:nvGraphicFramePr>
        <p:xfrm>
          <a:off x="4111344" y="1959610"/>
          <a:ext cx="435600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1152144" y="4206240"/>
            <a:ext cx="3511296" cy="1536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42222" y="4535424"/>
            <a:ext cx="2060130" cy="8778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02736" y="3877056"/>
            <a:ext cx="1499616" cy="201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35024" y="4206240"/>
            <a:ext cx="3328416" cy="329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Linear constraints over integers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Consider a constraint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… +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≥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… +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</a:t>
            </a:r>
            <a:endParaRPr lang="en-US" sz="2400" baseline="-25000" dirty="0" smtClean="0"/>
          </a:p>
          <a:p>
            <a:pPr marL="457200" lvl="1" indent="0"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≥ are constants</a:t>
            </a:r>
          </a:p>
          <a:p>
            <a:pPr marL="457200" lvl="1" indent="0">
              <a:buNone/>
            </a:pPr>
            <a:r>
              <a:rPr lang="en-US" sz="2400" dirty="0" smtClean="0"/>
              <a:t>		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are variables with domains D(x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), D(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Feasibility test:</a:t>
            </a:r>
          </a:p>
          <a:p>
            <a:pPr marL="457200" lvl="1" indent="0">
              <a:buNone/>
            </a:pP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max(D(x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 + </a:t>
            </a:r>
            <a:r>
              <a:rPr lang="en-US" sz="2400" dirty="0"/>
              <a:t>… + 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max(D(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)) </a:t>
            </a:r>
            <a:r>
              <a:rPr lang="en-US" sz="2400" dirty="0"/>
              <a:t>≥ b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min(D(y</a:t>
            </a:r>
            <a:r>
              <a:rPr lang="en-US" sz="2400" baseline="-25000" dirty="0" smtClean="0"/>
              <a:t>1</a:t>
            </a:r>
            <a:r>
              <a:rPr lang="en-US" sz="2400" dirty="0"/>
              <a:t>))</a:t>
            </a:r>
            <a:r>
              <a:rPr lang="en-US" sz="2400" dirty="0" smtClean="0"/>
              <a:t> </a:t>
            </a:r>
            <a:r>
              <a:rPr lang="en-US" sz="2400" dirty="0"/>
              <a:t>+ … + </a:t>
            </a:r>
            <a:r>
              <a:rPr lang="en-US" sz="2400" dirty="0" err="1"/>
              <a:t>b</a:t>
            </a:r>
            <a:r>
              <a:rPr lang="en-US" sz="2400" baseline="-25000" dirty="0" err="1"/>
              <a:t>m</a:t>
            </a:r>
            <a:r>
              <a:rPr lang="en-US" sz="2400" dirty="0"/>
              <a:t> </a:t>
            </a:r>
            <a:r>
              <a:rPr lang="en-US" sz="2400" dirty="0" smtClean="0"/>
              <a:t>min(D(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))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Pruning:</a:t>
            </a:r>
          </a:p>
          <a:p>
            <a:pPr marL="457200" lvl="1" indent="0">
              <a:buNone/>
            </a:pPr>
            <a:r>
              <a:rPr lang="en-US" sz="2400" dirty="0" err="1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≥ B – ( A –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max(D(x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)) ) </a:t>
            </a:r>
          </a:p>
          <a:p>
            <a:pPr marL="457200" lvl="1" indent="0">
              <a:buNone/>
            </a:pPr>
            <a:r>
              <a:rPr lang="en-US" sz="2400" dirty="0" err="1" smtClean="0"/>
              <a:t>b</a:t>
            </a:r>
            <a:r>
              <a:rPr lang="en-US" sz="2400" baseline="-25000" dirty="0" err="1"/>
              <a:t>j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/>
              <a:t>j</a:t>
            </a:r>
            <a:r>
              <a:rPr lang="en-US" sz="2400" dirty="0" smtClean="0"/>
              <a:t> ≤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( B </a:t>
            </a:r>
            <a:r>
              <a:rPr lang="en-US" sz="2400" dirty="0"/>
              <a:t>– </a:t>
            </a:r>
            <a:r>
              <a:rPr lang="en-US" sz="2400" dirty="0" err="1" smtClean="0"/>
              <a:t>b</a:t>
            </a:r>
            <a:r>
              <a:rPr lang="en-US" sz="2400" baseline="-25000" dirty="0" err="1"/>
              <a:t>j</a:t>
            </a:r>
            <a:r>
              <a:rPr lang="en-US" sz="2400" dirty="0" smtClean="0"/>
              <a:t> max(D(</a:t>
            </a:r>
            <a:r>
              <a:rPr lang="en-US" sz="2400" dirty="0" err="1" smtClean="0"/>
              <a:t>y</a:t>
            </a:r>
            <a:r>
              <a:rPr lang="en-US" sz="2400" baseline="-25000" dirty="0" err="1"/>
              <a:t>j</a:t>
            </a:r>
            <a:r>
              <a:rPr lang="en-US" sz="2400" dirty="0" smtClean="0"/>
              <a:t>)) ) 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0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problems naturally exhibit 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Exploring symmetrical parts of the search space is useless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kinds of 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Variable 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Value symmetries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Symmetry breaking constraints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79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variable symmetries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Balanced Incomplete Block Designs (BIBDs)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Input: (v, b, r, k, l)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Output: v × b matrix of 0/1 with exactly r ones per row, k ones per column, and a scalar product </a:t>
            </a:r>
            <a:r>
              <a:rPr lang="en-US" dirty="0"/>
              <a:t>of rows is 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Why BIBDs?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Example of combinatorial design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Full of variable symmetries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65026"/>
              </p:ext>
            </p:extLst>
          </p:nvPr>
        </p:nvGraphicFramePr>
        <p:xfrm>
          <a:off x="6702489" y="4168192"/>
          <a:ext cx="1620000" cy="16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2071" y="3632200"/>
            <a:ext cx="176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(3, 3, 2, 2, 1)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3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BIBDs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Balanced Incomplete Block Designs (BIBDs)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Input: (v, b, r, k, l)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Output: v × b matrix of 0/1 with exactly r ones per row, k ones per column, and a scalar product of rows is l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65026"/>
              </p:ext>
            </p:extLst>
          </p:nvPr>
        </p:nvGraphicFramePr>
        <p:xfrm>
          <a:off x="6702489" y="4168192"/>
          <a:ext cx="1620000" cy="16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2071" y="3632200"/>
            <a:ext cx="176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(3, 3, 2, 2, 1)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8" y="3632200"/>
            <a:ext cx="49911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Guess the first queen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Apply constraints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73009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BIBDs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17269"/>
              </p:ext>
            </p:extLst>
          </p:nvPr>
        </p:nvGraphicFramePr>
        <p:xfrm>
          <a:off x="1042353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4583" y="1515257"/>
            <a:ext cx="176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(7, </a:t>
            </a:r>
            <a:r>
              <a:rPr lang="en-US" sz="2400" dirty="0"/>
              <a:t>7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1)</a:t>
            </a:r>
            <a:endParaRPr lang="en-US" sz="2400" dirty="0"/>
          </a:p>
        </p:txBody>
      </p:sp>
      <p:sp>
        <p:nvSpPr>
          <p:cNvPr id="11" name="Arc 10"/>
          <p:cNvSpPr/>
          <p:nvPr/>
        </p:nvSpPr>
        <p:spPr>
          <a:xfrm>
            <a:off x="4050792" y="2359152"/>
            <a:ext cx="512064" cy="521208"/>
          </a:xfrm>
          <a:prstGeom prst="arc">
            <a:avLst>
              <a:gd name="adj1" fmla="val 16200000"/>
              <a:gd name="adj2" fmla="val 5157737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61083"/>
              </p:ext>
            </p:extLst>
          </p:nvPr>
        </p:nvGraphicFramePr>
        <p:xfrm>
          <a:off x="5170932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0428" y="1609345"/>
            <a:ext cx="215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Swapping rows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7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BIBDs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17269"/>
              </p:ext>
            </p:extLst>
          </p:nvPr>
        </p:nvGraphicFramePr>
        <p:xfrm>
          <a:off x="1042353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4583" y="1515257"/>
            <a:ext cx="176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(7, </a:t>
            </a:r>
            <a:r>
              <a:rPr lang="en-US" sz="2400" dirty="0"/>
              <a:t>7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1)</a:t>
            </a:r>
            <a:endParaRPr lang="en-US" sz="2400" dirty="0"/>
          </a:p>
        </p:txBody>
      </p:sp>
      <p:sp>
        <p:nvSpPr>
          <p:cNvPr id="11" name="Arc 10"/>
          <p:cNvSpPr/>
          <p:nvPr/>
        </p:nvSpPr>
        <p:spPr>
          <a:xfrm rot="5400000">
            <a:off x="2086382" y="4463086"/>
            <a:ext cx="1098752" cy="1769364"/>
          </a:xfrm>
          <a:prstGeom prst="arc">
            <a:avLst>
              <a:gd name="adj1" fmla="val 16408619"/>
              <a:gd name="adj2" fmla="val 526326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93258" y="1609345"/>
            <a:ext cx="25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Swapping columns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45277"/>
              </p:ext>
            </p:extLst>
          </p:nvPr>
        </p:nvGraphicFramePr>
        <p:xfrm>
          <a:off x="5148072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BIBDS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break variable symmetries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Impose an ordering on the variables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Consider the row symmetries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Impose a lexicographic constraint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Lexicographic ordering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:  0 1 1 0 0 1 0				1  1  1  0  0  1  0 </a:t>
            </a:r>
          </a:p>
          <a:p>
            <a:pPr lvl="2"/>
            <a:r>
              <a:rPr lang="en-US" dirty="0" smtClean="0"/>
              <a:t>b </a:t>
            </a:r>
            <a:r>
              <a:rPr lang="en-US" dirty="0"/>
              <a:t>:  </a:t>
            </a:r>
            <a:r>
              <a:rPr lang="en-US" dirty="0" smtClean="0"/>
              <a:t>1 0 1 0 1 0 0				1  0  1  0  1  0  0</a:t>
            </a:r>
          </a:p>
          <a:p>
            <a:pPr marL="1828800" lvl="4" indent="0">
              <a:buNone/>
            </a:pPr>
            <a:r>
              <a:rPr lang="en-US" dirty="0" smtClean="0"/>
              <a:t>a ≤ b						   a ≥ b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3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BIBDs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2353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4583" y="1515257"/>
            <a:ext cx="176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(7, </a:t>
            </a:r>
            <a:r>
              <a:rPr lang="en-US" sz="2400" dirty="0"/>
              <a:t>7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1)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21843"/>
              </p:ext>
            </p:extLst>
          </p:nvPr>
        </p:nvGraphicFramePr>
        <p:xfrm>
          <a:off x="5170932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 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70932" y="160934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Lexicographic Ordering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5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8193"/>
              </p:ext>
            </p:extLst>
          </p:nvPr>
        </p:nvGraphicFramePr>
        <p:xfrm>
          <a:off x="1056069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BIBDs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54583" y="1515257"/>
            <a:ext cx="176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(7, </a:t>
            </a:r>
            <a:r>
              <a:rPr lang="en-US" sz="2400" dirty="0"/>
              <a:t>7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</a:t>
            </a:r>
            <a:r>
              <a:rPr lang="en-US" sz="2400" dirty="0"/>
              <a:t>3</a:t>
            </a:r>
            <a:r>
              <a:rPr lang="en-US" sz="2400" dirty="0" smtClean="0"/>
              <a:t>, 1)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0932" y="1609345"/>
            <a:ext cx="347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Break column symmetries</a:t>
            </a:r>
            <a:endParaRPr lang="en-US" sz="2400" dirty="0"/>
          </a:p>
        </p:txBody>
      </p:sp>
      <p:sp>
        <p:nvSpPr>
          <p:cNvPr id="9" name="Arc 8"/>
          <p:cNvSpPr/>
          <p:nvPr/>
        </p:nvSpPr>
        <p:spPr>
          <a:xfrm rot="5400000">
            <a:off x="3062872" y="5164888"/>
            <a:ext cx="549376" cy="365760"/>
          </a:xfrm>
          <a:prstGeom prst="arc">
            <a:avLst>
              <a:gd name="adj1" fmla="val 16408619"/>
              <a:gd name="adj2" fmla="val 526326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62570"/>
              </p:ext>
            </p:extLst>
          </p:nvPr>
        </p:nvGraphicFramePr>
        <p:xfrm>
          <a:off x="5172393" y="2147368"/>
          <a:ext cx="3200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6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BIBDs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" y="2269426"/>
            <a:ext cx="69056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value symmetries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Scene allocation problem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Shooting scenes for a movie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 actor plays in some of the scenes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 most k scenes can be shot per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actor is paid by the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cenes are different, actors are different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Objective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Minimize the total 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What kind of symmetries do we have here?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308973" y="1216311"/>
            <a:ext cx="3569848" cy="804545"/>
            <a:chOff x="5308973" y="1216311"/>
            <a:chExt cx="3569848" cy="804545"/>
          </a:xfrm>
        </p:grpSpPr>
        <p:pic>
          <p:nvPicPr>
            <p:cNvPr id="8" name="Picture 10" descr="http://pm1.narvii.com/6076/5d812408759b90fe25067e283c466552dd0b7edb_hq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973" y="1218383"/>
              <a:ext cx="802473" cy="80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http://www.deadissue.com/wp-content/uploads/2011/07/killthebo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99"/>
            <a:stretch/>
          </p:blipFill>
          <p:spPr bwMode="auto">
            <a:xfrm>
              <a:off x="6230317" y="1218384"/>
              <a:ext cx="801547" cy="802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https://pbs.twimg.com/profile_images/668279339838935040/8sUE9d4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735" y="1216311"/>
              <a:ext cx="804545" cy="80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http://static1.squarespace.com/static/52fc05c9e4b08fc45bd99090/t/57431cbc37013b10c1d1965d/1464016066130/?format=750w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0" t="2904" r="27042" b="42499"/>
            <a:stretch/>
          </p:blipFill>
          <p:spPr bwMode="auto">
            <a:xfrm>
              <a:off x="8071153" y="1216311"/>
              <a:ext cx="807668" cy="80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52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</a:t>
            </a:r>
            <a:r>
              <a:rPr lang="en-US" sz="4000" dirty="0"/>
              <a:t>: s</a:t>
            </a:r>
            <a:r>
              <a:rPr lang="en-US" sz="4000" dirty="0" smtClean="0"/>
              <a:t>cene allocation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885950"/>
            <a:ext cx="7562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scene allocation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Value symmetries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days are interchangeable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can swap all the scenes in day 1 and all the scenes in day 2 and still have a solution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s is a solution, then p(s) is a solution where the days of s have been permuted by permutation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do we eliminate these symmetries?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Consider the scene 1. What are the days that we consider for this scene?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Only day 1 for scene 1.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Where do we schedule the second scene?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Day 1 or day 2.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1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Symmetry breaking: scene allocation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do we eliminate these symmetries?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Choose between the days already used and one new day.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893504"/>
            <a:ext cx="77247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</a:t>
            </a:r>
            <a:r>
              <a:rPr lang="en-US" dirty="0" smtClean="0"/>
              <a:t>the first queen</a:t>
            </a:r>
          </a:p>
          <a:p>
            <a:pPr marL="457200" lvl="1" indent="0">
              <a:buNone/>
            </a:pPr>
            <a:r>
              <a:rPr lang="en-US" dirty="0"/>
              <a:t>Guess the second </a:t>
            </a:r>
            <a:r>
              <a:rPr lang="en-US" dirty="0" smtClean="0"/>
              <a:t>queen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Try </a:t>
            </a:r>
            <a:r>
              <a:rPr lang="en-US" dirty="0"/>
              <a:t>the first </a:t>
            </a:r>
            <a:r>
              <a:rPr lang="en-US" dirty="0" smtClean="0"/>
              <a:t>available spot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73009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in constraint programming?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Focus of constraint programming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Feasibility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to optimize?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Solve a sequence of satisfaction problems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Find a solution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Impose a constraint that the new solution mush be better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Guaranteed to find an optimal solution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 least theoretically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Strong when the new constraint reduces the search space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Works well for scheduling problems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5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Semantically redundant (do not exclude any solution)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Computationally significant (reduce the search space)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</a:t>
            </a:r>
            <a:r>
              <a:rPr lang="en-US" dirty="0" smtClean="0"/>
              <a:t>do we find redundant constraints?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they express properties of the solutions not captures by the model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Critical aspect of constraint programming!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5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92823"/>
              </p:ext>
            </p:extLst>
          </p:nvPr>
        </p:nvGraphicFramePr>
        <p:xfrm>
          <a:off x="786384" y="2704592"/>
          <a:ext cx="3668760" cy="8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Occurences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5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How to find magic series?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8941"/>
              </p:ext>
            </p:extLst>
          </p:nvPr>
        </p:nvGraphicFramePr>
        <p:xfrm>
          <a:off x="786384" y="2704592"/>
          <a:ext cx="3668760" cy="8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Occurences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92" y="4596955"/>
            <a:ext cx="58674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Redundant constraints: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decision variables denote a number of occurrences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number of occurrences is bounded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475547"/>
            <a:ext cx="5867400" cy="17240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03472"/>
              </p:ext>
            </p:extLst>
          </p:nvPr>
        </p:nvGraphicFramePr>
        <p:xfrm>
          <a:off x="4919472" y="4304792"/>
          <a:ext cx="3668760" cy="8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Occurences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42" y="2522980"/>
            <a:ext cx="49149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What does “series[2]=3” mean?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That there are three “2” in the array “series</a:t>
            </a:r>
            <a:r>
              <a:rPr lang="en-US" dirty="0" smtClean="0"/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Constraint: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76633"/>
              </p:ext>
            </p:extLst>
          </p:nvPr>
        </p:nvGraphicFramePr>
        <p:xfrm>
          <a:off x="5310648" y="3391316"/>
          <a:ext cx="3668760" cy="8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Occurences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11752" y="5773249"/>
            <a:ext cx="2621962" cy="929816"/>
            <a:chOff x="0" y="0"/>
            <a:chExt cx="5761" cy="2043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336" y="0"/>
              <a:ext cx="317" cy="234"/>
            </a:xfrm>
            <a:custGeom>
              <a:avLst/>
              <a:gdLst>
                <a:gd name="T0" fmla="*/ 35 w 317"/>
                <a:gd name="T1" fmla="*/ 209 h 234"/>
                <a:gd name="T2" fmla="*/ 39 w 317"/>
                <a:gd name="T3" fmla="*/ 230 h 234"/>
                <a:gd name="T4" fmla="*/ 64 w 317"/>
                <a:gd name="T5" fmla="*/ 230 h 234"/>
                <a:gd name="T6" fmla="*/ 76 w 317"/>
                <a:gd name="T7" fmla="*/ 209 h 234"/>
                <a:gd name="T8" fmla="*/ 86 w 317"/>
                <a:gd name="T9" fmla="*/ 168 h 234"/>
                <a:gd name="T10" fmla="*/ 101 w 317"/>
                <a:gd name="T11" fmla="*/ 109 h 234"/>
                <a:gd name="T12" fmla="*/ 108 w 317"/>
                <a:gd name="T13" fmla="*/ 86 h 234"/>
                <a:gd name="T14" fmla="*/ 122 w 317"/>
                <a:gd name="T15" fmla="*/ 62 h 234"/>
                <a:gd name="T16" fmla="*/ 152 w 317"/>
                <a:gd name="T17" fmla="*/ 31 h 234"/>
                <a:gd name="T18" fmla="*/ 200 w 317"/>
                <a:gd name="T19" fmla="*/ 15 h 234"/>
                <a:gd name="T20" fmla="*/ 227 w 317"/>
                <a:gd name="T21" fmla="*/ 29 h 234"/>
                <a:gd name="T22" fmla="*/ 231 w 317"/>
                <a:gd name="T23" fmla="*/ 51 h 234"/>
                <a:gd name="T24" fmla="*/ 218 w 317"/>
                <a:gd name="T25" fmla="*/ 110 h 234"/>
                <a:gd name="T26" fmla="*/ 200 w 317"/>
                <a:gd name="T27" fmla="*/ 161 h 234"/>
                <a:gd name="T28" fmla="*/ 193 w 317"/>
                <a:gd name="T29" fmla="*/ 190 h 234"/>
                <a:gd name="T30" fmla="*/ 207 w 317"/>
                <a:gd name="T31" fmla="*/ 222 h 234"/>
                <a:gd name="T32" fmla="*/ 242 w 317"/>
                <a:gd name="T33" fmla="*/ 234 h 234"/>
                <a:gd name="T34" fmla="*/ 275 w 317"/>
                <a:gd name="T35" fmla="*/ 223 h 234"/>
                <a:gd name="T36" fmla="*/ 299 w 317"/>
                <a:gd name="T37" fmla="*/ 197 h 234"/>
                <a:gd name="T38" fmla="*/ 312 w 317"/>
                <a:gd name="T39" fmla="*/ 170 h 234"/>
                <a:gd name="T40" fmla="*/ 317 w 317"/>
                <a:gd name="T41" fmla="*/ 155 h 234"/>
                <a:gd name="T42" fmla="*/ 308 w 317"/>
                <a:gd name="T43" fmla="*/ 148 h 234"/>
                <a:gd name="T44" fmla="*/ 298 w 317"/>
                <a:gd name="T45" fmla="*/ 157 h 234"/>
                <a:gd name="T46" fmla="*/ 274 w 317"/>
                <a:gd name="T47" fmla="*/ 204 h 234"/>
                <a:gd name="T48" fmla="*/ 243 w 317"/>
                <a:gd name="T49" fmla="*/ 220 h 234"/>
                <a:gd name="T50" fmla="*/ 230 w 317"/>
                <a:gd name="T51" fmla="*/ 202 h 234"/>
                <a:gd name="T52" fmla="*/ 233 w 317"/>
                <a:gd name="T53" fmla="*/ 185 h 234"/>
                <a:gd name="T54" fmla="*/ 242 w 317"/>
                <a:gd name="T55" fmla="*/ 159 h 234"/>
                <a:gd name="T56" fmla="*/ 258 w 317"/>
                <a:gd name="T57" fmla="*/ 114 h 234"/>
                <a:gd name="T58" fmla="*/ 270 w 317"/>
                <a:gd name="T59" fmla="*/ 59 h 234"/>
                <a:gd name="T60" fmla="*/ 263 w 317"/>
                <a:gd name="T61" fmla="*/ 29 h 234"/>
                <a:gd name="T62" fmla="*/ 246 w 317"/>
                <a:gd name="T63" fmla="*/ 11 h 234"/>
                <a:gd name="T64" fmla="*/ 224 w 317"/>
                <a:gd name="T65" fmla="*/ 2 h 234"/>
                <a:gd name="T66" fmla="*/ 202 w 317"/>
                <a:gd name="T67" fmla="*/ 0 h 234"/>
                <a:gd name="T68" fmla="*/ 148 w 317"/>
                <a:gd name="T69" fmla="*/ 16 h 234"/>
                <a:gd name="T70" fmla="*/ 115 w 317"/>
                <a:gd name="T71" fmla="*/ 47 h 234"/>
                <a:gd name="T72" fmla="*/ 93 w 317"/>
                <a:gd name="T73" fmla="*/ 10 h 234"/>
                <a:gd name="T74" fmla="*/ 59 w 317"/>
                <a:gd name="T75" fmla="*/ 0 h 234"/>
                <a:gd name="T76" fmla="*/ 33 w 317"/>
                <a:gd name="T77" fmla="*/ 10 h 234"/>
                <a:gd name="T78" fmla="*/ 18 w 317"/>
                <a:gd name="T79" fmla="*/ 28 h 234"/>
                <a:gd name="T80" fmla="*/ 4 w 317"/>
                <a:gd name="T81" fmla="*/ 60 h 234"/>
                <a:gd name="T82" fmla="*/ 0 w 317"/>
                <a:gd name="T83" fmla="*/ 79 h 234"/>
                <a:gd name="T84" fmla="*/ 8 w 317"/>
                <a:gd name="T85" fmla="*/ 86 h 234"/>
                <a:gd name="T86" fmla="*/ 15 w 317"/>
                <a:gd name="T87" fmla="*/ 84 h 234"/>
                <a:gd name="T88" fmla="*/ 20 w 317"/>
                <a:gd name="T89" fmla="*/ 71 h 234"/>
                <a:gd name="T90" fmla="*/ 34 w 317"/>
                <a:gd name="T91" fmla="*/ 31 h 234"/>
                <a:gd name="T92" fmla="*/ 58 w 317"/>
                <a:gd name="T93" fmla="*/ 15 h 234"/>
                <a:gd name="T94" fmla="*/ 71 w 317"/>
                <a:gd name="T95" fmla="*/ 22 h 234"/>
                <a:gd name="T96" fmla="*/ 75 w 317"/>
                <a:gd name="T97" fmla="*/ 40 h 234"/>
                <a:gd name="T98" fmla="*/ 66 w 317"/>
                <a:gd name="T99" fmla="*/ 83 h 234"/>
                <a:gd name="T100" fmla="*/ 55 w 317"/>
                <a:gd name="T101" fmla="*/ 13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" h="234">
                  <a:moveTo>
                    <a:pt x="38" y="196"/>
                  </a:moveTo>
                  <a:lnTo>
                    <a:pt x="35" y="209"/>
                  </a:lnTo>
                  <a:lnTo>
                    <a:pt x="33" y="218"/>
                  </a:lnTo>
                  <a:lnTo>
                    <a:pt x="39" y="230"/>
                  </a:lnTo>
                  <a:lnTo>
                    <a:pt x="51" y="234"/>
                  </a:lnTo>
                  <a:lnTo>
                    <a:pt x="64" y="230"/>
                  </a:lnTo>
                  <a:lnTo>
                    <a:pt x="71" y="223"/>
                  </a:lnTo>
                  <a:lnTo>
                    <a:pt x="76" y="209"/>
                  </a:lnTo>
                  <a:lnTo>
                    <a:pt x="80" y="191"/>
                  </a:lnTo>
                  <a:lnTo>
                    <a:pt x="86" y="168"/>
                  </a:lnTo>
                  <a:lnTo>
                    <a:pt x="92" y="144"/>
                  </a:lnTo>
                  <a:lnTo>
                    <a:pt x="101" y="109"/>
                  </a:lnTo>
                  <a:lnTo>
                    <a:pt x="104" y="96"/>
                  </a:lnTo>
                  <a:lnTo>
                    <a:pt x="108" y="86"/>
                  </a:lnTo>
                  <a:lnTo>
                    <a:pt x="114" y="76"/>
                  </a:lnTo>
                  <a:lnTo>
                    <a:pt x="122" y="62"/>
                  </a:lnTo>
                  <a:lnTo>
                    <a:pt x="135" y="46"/>
                  </a:lnTo>
                  <a:lnTo>
                    <a:pt x="152" y="31"/>
                  </a:lnTo>
                  <a:lnTo>
                    <a:pt x="174" y="19"/>
                  </a:lnTo>
                  <a:lnTo>
                    <a:pt x="200" y="15"/>
                  </a:lnTo>
                  <a:lnTo>
                    <a:pt x="218" y="19"/>
                  </a:lnTo>
                  <a:lnTo>
                    <a:pt x="227" y="29"/>
                  </a:lnTo>
                  <a:lnTo>
                    <a:pt x="230" y="41"/>
                  </a:lnTo>
                  <a:lnTo>
                    <a:pt x="231" y="51"/>
                  </a:lnTo>
                  <a:lnTo>
                    <a:pt x="227" y="78"/>
                  </a:lnTo>
                  <a:lnTo>
                    <a:pt x="218" y="110"/>
                  </a:lnTo>
                  <a:lnTo>
                    <a:pt x="209" y="139"/>
                  </a:lnTo>
                  <a:lnTo>
                    <a:pt x="200" y="161"/>
                  </a:lnTo>
                  <a:lnTo>
                    <a:pt x="194" y="178"/>
                  </a:lnTo>
                  <a:lnTo>
                    <a:pt x="193" y="190"/>
                  </a:lnTo>
                  <a:lnTo>
                    <a:pt x="196" y="208"/>
                  </a:lnTo>
                  <a:lnTo>
                    <a:pt x="207" y="222"/>
                  </a:lnTo>
                  <a:lnTo>
                    <a:pt x="223" y="231"/>
                  </a:lnTo>
                  <a:lnTo>
                    <a:pt x="242" y="234"/>
                  </a:lnTo>
                  <a:lnTo>
                    <a:pt x="260" y="231"/>
                  </a:lnTo>
                  <a:lnTo>
                    <a:pt x="275" y="223"/>
                  </a:lnTo>
                  <a:lnTo>
                    <a:pt x="288" y="211"/>
                  </a:lnTo>
                  <a:lnTo>
                    <a:pt x="299" y="197"/>
                  </a:lnTo>
                  <a:lnTo>
                    <a:pt x="306" y="183"/>
                  </a:lnTo>
                  <a:lnTo>
                    <a:pt x="312" y="170"/>
                  </a:lnTo>
                  <a:lnTo>
                    <a:pt x="315" y="160"/>
                  </a:lnTo>
                  <a:lnTo>
                    <a:pt x="317" y="155"/>
                  </a:lnTo>
                  <a:lnTo>
                    <a:pt x="313" y="149"/>
                  </a:lnTo>
                  <a:lnTo>
                    <a:pt x="308" y="148"/>
                  </a:lnTo>
                  <a:lnTo>
                    <a:pt x="301" y="150"/>
                  </a:lnTo>
                  <a:lnTo>
                    <a:pt x="298" y="157"/>
                  </a:lnTo>
                  <a:lnTo>
                    <a:pt x="288" y="184"/>
                  </a:lnTo>
                  <a:lnTo>
                    <a:pt x="274" y="204"/>
                  </a:lnTo>
                  <a:lnTo>
                    <a:pt x="259" y="216"/>
                  </a:lnTo>
                  <a:lnTo>
                    <a:pt x="243" y="220"/>
                  </a:lnTo>
                  <a:lnTo>
                    <a:pt x="233" y="215"/>
                  </a:lnTo>
                  <a:lnTo>
                    <a:pt x="230" y="202"/>
                  </a:lnTo>
                  <a:lnTo>
                    <a:pt x="231" y="193"/>
                  </a:lnTo>
                  <a:lnTo>
                    <a:pt x="233" y="185"/>
                  </a:lnTo>
                  <a:lnTo>
                    <a:pt x="237" y="174"/>
                  </a:lnTo>
                  <a:lnTo>
                    <a:pt x="242" y="159"/>
                  </a:lnTo>
                  <a:lnTo>
                    <a:pt x="249" y="141"/>
                  </a:lnTo>
                  <a:lnTo>
                    <a:pt x="258" y="114"/>
                  </a:lnTo>
                  <a:lnTo>
                    <a:pt x="266" y="85"/>
                  </a:lnTo>
                  <a:lnTo>
                    <a:pt x="270" y="59"/>
                  </a:lnTo>
                  <a:lnTo>
                    <a:pt x="268" y="42"/>
                  </a:lnTo>
                  <a:lnTo>
                    <a:pt x="263" y="29"/>
                  </a:lnTo>
                  <a:lnTo>
                    <a:pt x="256" y="18"/>
                  </a:lnTo>
                  <a:lnTo>
                    <a:pt x="246" y="11"/>
                  </a:lnTo>
                  <a:lnTo>
                    <a:pt x="236" y="5"/>
                  </a:lnTo>
                  <a:lnTo>
                    <a:pt x="224" y="2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73" y="4"/>
                  </a:lnTo>
                  <a:lnTo>
                    <a:pt x="148" y="16"/>
                  </a:lnTo>
                  <a:lnTo>
                    <a:pt x="129" y="31"/>
                  </a:lnTo>
                  <a:lnTo>
                    <a:pt x="115" y="47"/>
                  </a:lnTo>
                  <a:lnTo>
                    <a:pt x="107" y="24"/>
                  </a:lnTo>
                  <a:lnTo>
                    <a:pt x="93" y="10"/>
                  </a:lnTo>
                  <a:lnTo>
                    <a:pt x="76" y="2"/>
                  </a:lnTo>
                  <a:lnTo>
                    <a:pt x="59" y="0"/>
                  </a:lnTo>
                  <a:lnTo>
                    <a:pt x="44" y="2"/>
                  </a:lnTo>
                  <a:lnTo>
                    <a:pt x="33" y="10"/>
                  </a:lnTo>
                  <a:lnTo>
                    <a:pt x="24" y="18"/>
                  </a:lnTo>
                  <a:lnTo>
                    <a:pt x="18" y="28"/>
                  </a:lnTo>
                  <a:lnTo>
                    <a:pt x="11" y="44"/>
                  </a:lnTo>
                  <a:lnTo>
                    <a:pt x="4" y="60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3" y="85"/>
                  </a:lnTo>
                  <a:lnTo>
                    <a:pt x="8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8" y="79"/>
                  </a:lnTo>
                  <a:lnTo>
                    <a:pt x="20" y="71"/>
                  </a:lnTo>
                  <a:lnTo>
                    <a:pt x="26" y="49"/>
                  </a:lnTo>
                  <a:lnTo>
                    <a:pt x="34" y="31"/>
                  </a:lnTo>
                  <a:lnTo>
                    <a:pt x="44" y="19"/>
                  </a:lnTo>
                  <a:lnTo>
                    <a:pt x="58" y="15"/>
                  </a:lnTo>
                  <a:lnTo>
                    <a:pt x="66" y="16"/>
                  </a:lnTo>
                  <a:lnTo>
                    <a:pt x="71" y="22"/>
                  </a:lnTo>
                  <a:lnTo>
                    <a:pt x="74" y="30"/>
                  </a:lnTo>
                  <a:lnTo>
                    <a:pt x="75" y="40"/>
                  </a:lnTo>
                  <a:lnTo>
                    <a:pt x="72" y="60"/>
                  </a:lnTo>
                  <a:lnTo>
                    <a:pt x="66" y="83"/>
                  </a:lnTo>
                  <a:lnTo>
                    <a:pt x="60" y="108"/>
                  </a:lnTo>
                  <a:lnTo>
                    <a:pt x="55" y="130"/>
                  </a:lnTo>
                  <a:lnTo>
                    <a:pt x="38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0" y="452"/>
              <a:ext cx="986" cy="1038"/>
            </a:xfrm>
            <a:custGeom>
              <a:avLst/>
              <a:gdLst>
                <a:gd name="T0" fmla="*/ 897 w 986"/>
                <a:gd name="T1" fmla="*/ 1038 h 1038"/>
                <a:gd name="T2" fmla="*/ 986 w 986"/>
                <a:gd name="T3" fmla="*/ 801 h 1038"/>
                <a:gd name="T4" fmla="*/ 967 w 986"/>
                <a:gd name="T5" fmla="*/ 801 h 1038"/>
                <a:gd name="T6" fmla="*/ 937 w 986"/>
                <a:gd name="T7" fmla="*/ 854 h 1038"/>
                <a:gd name="T8" fmla="*/ 892 w 986"/>
                <a:gd name="T9" fmla="*/ 897 h 1038"/>
                <a:gd name="T10" fmla="*/ 837 w 986"/>
                <a:gd name="T11" fmla="*/ 929 h 1038"/>
                <a:gd name="T12" fmla="*/ 775 w 986"/>
                <a:gd name="T13" fmla="*/ 951 h 1038"/>
                <a:gd name="T14" fmla="*/ 752 w 986"/>
                <a:gd name="T15" fmla="*/ 956 h 1038"/>
                <a:gd name="T16" fmla="*/ 707 w 986"/>
                <a:gd name="T17" fmla="*/ 964 h 1038"/>
                <a:gd name="T18" fmla="*/ 638 w 986"/>
                <a:gd name="T19" fmla="*/ 971 h 1038"/>
                <a:gd name="T20" fmla="*/ 545 w 986"/>
                <a:gd name="T21" fmla="*/ 974 h 1038"/>
                <a:gd name="T22" fmla="*/ 98 w 986"/>
                <a:gd name="T23" fmla="*/ 974 h 1038"/>
                <a:gd name="T24" fmla="*/ 475 w 986"/>
                <a:gd name="T25" fmla="*/ 531 h 1038"/>
                <a:gd name="T26" fmla="*/ 480 w 986"/>
                <a:gd name="T27" fmla="*/ 524 h 1038"/>
                <a:gd name="T28" fmla="*/ 482 w 986"/>
                <a:gd name="T29" fmla="*/ 519 h 1038"/>
                <a:gd name="T30" fmla="*/ 481 w 986"/>
                <a:gd name="T31" fmla="*/ 516 h 1038"/>
                <a:gd name="T32" fmla="*/ 477 w 986"/>
                <a:gd name="T33" fmla="*/ 508 h 1038"/>
                <a:gd name="T34" fmla="*/ 131 w 986"/>
                <a:gd name="T35" fmla="*/ 35 h 1038"/>
                <a:gd name="T36" fmla="*/ 537 w 986"/>
                <a:gd name="T37" fmla="*/ 35 h 1038"/>
                <a:gd name="T38" fmla="*/ 605 w 986"/>
                <a:gd name="T39" fmla="*/ 37 h 1038"/>
                <a:gd name="T40" fmla="*/ 659 w 986"/>
                <a:gd name="T41" fmla="*/ 41 h 1038"/>
                <a:gd name="T42" fmla="*/ 695 w 986"/>
                <a:gd name="T43" fmla="*/ 44 h 1038"/>
                <a:gd name="T44" fmla="*/ 711 w 986"/>
                <a:gd name="T45" fmla="*/ 47 h 1038"/>
                <a:gd name="T46" fmla="*/ 745 w 986"/>
                <a:gd name="T47" fmla="*/ 53 h 1038"/>
                <a:gd name="T48" fmla="*/ 785 w 986"/>
                <a:gd name="T49" fmla="*/ 63 h 1038"/>
                <a:gd name="T50" fmla="*/ 829 w 986"/>
                <a:gd name="T51" fmla="*/ 79 h 1038"/>
                <a:gd name="T52" fmla="*/ 874 w 986"/>
                <a:gd name="T53" fmla="*/ 103 h 1038"/>
                <a:gd name="T54" fmla="*/ 892 w 986"/>
                <a:gd name="T55" fmla="*/ 116 h 1038"/>
                <a:gd name="T56" fmla="*/ 918 w 986"/>
                <a:gd name="T57" fmla="*/ 137 h 1038"/>
                <a:gd name="T58" fmla="*/ 945 w 986"/>
                <a:gd name="T59" fmla="*/ 168 h 1038"/>
                <a:gd name="T60" fmla="*/ 967 w 986"/>
                <a:gd name="T61" fmla="*/ 208 h 1038"/>
                <a:gd name="T62" fmla="*/ 986 w 986"/>
                <a:gd name="T63" fmla="*/ 208 h 1038"/>
                <a:gd name="T64" fmla="*/ 897 w 986"/>
                <a:gd name="T65" fmla="*/ 0 h 1038"/>
                <a:gd name="T66" fmla="*/ 21 w 986"/>
                <a:gd name="T67" fmla="*/ 0 h 1038"/>
                <a:gd name="T68" fmla="*/ 11 w 986"/>
                <a:gd name="T69" fmla="*/ 0 h 1038"/>
                <a:gd name="T70" fmla="*/ 6 w 986"/>
                <a:gd name="T71" fmla="*/ 0 h 1038"/>
                <a:gd name="T72" fmla="*/ 3 w 986"/>
                <a:gd name="T73" fmla="*/ 2 h 1038"/>
                <a:gd name="T74" fmla="*/ 1 w 986"/>
                <a:gd name="T75" fmla="*/ 5 h 1038"/>
                <a:gd name="T76" fmla="*/ 0 w 986"/>
                <a:gd name="T77" fmla="*/ 15 h 1038"/>
                <a:gd name="T78" fmla="*/ 0 w 986"/>
                <a:gd name="T79" fmla="*/ 29 h 1038"/>
                <a:gd name="T80" fmla="*/ 392 w 986"/>
                <a:gd name="T81" fmla="*/ 566 h 1038"/>
                <a:gd name="T82" fmla="*/ 9 w 986"/>
                <a:gd name="T83" fmla="*/ 1017 h 1038"/>
                <a:gd name="T84" fmla="*/ 2 w 986"/>
                <a:gd name="T85" fmla="*/ 1026 h 1038"/>
                <a:gd name="T86" fmla="*/ 1 w 986"/>
                <a:gd name="T87" fmla="*/ 1030 h 1038"/>
                <a:gd name="T88" fmla="*/ 6 w 986"/>
                <a:gd name="T89" fmla="*/ 1037 h 1038"/>
                <a:gd name="T90" fmla="*/ 21 w 986"/>
                <a:gd name="T91" fmla="*/ 1038 h 1038"/>
                <a:gd name="T92" fmla="*/ 897 w 986"/>
                <a:gd name="T93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6" h="1038">
                  <a:moveTo>
                    <a:pt x="897" y="1038"/>
                  </a:moveTo>
                  <a:lnTo>
                    <a:pt x="986" y="801"/>
                  </a:lnTo>
                  <a:lnTo>
                    <a:pt x="967" y="801"/>
                  </a:lnTo>
                  <a:lnTo>
                    <a:pt x="937" y="854"/>
                  </a:lnTo>
                  <a:lnTo>
                    <a:pt x="892" y="897"/>
                  </a:lnTo>
                  <a:lnTo>
                    <a:pt x="837" y="929"/>
                  </a:lnTo>
                  <a:lnTo>
                    <a:pt x="775" y="951"/>
                  </a:lnTo>
                  <a:lnTo>
                    <a:pt x="752" y="956"/>
                  </a:lnTo>
                  <a:lnTo>
                    <a:pt x="707" y="964"/>
                  </a:lnTo>
                  <a:lnTo>
                    <a:pt x="638" y="971"/>
                  </a:lnTo>
                  <a:lnTo>
                    <a:pt x="545" y="974"/>
                  </a:lnTo>
                  <a:lnTo>
                    <a:pt x="98" y="974"/>
                  </a:lnTo>
                  <a:lnTo>
                    <a:pt x="475" y="531"/>
                  </a:lnTo>
                  <a:lnTo>
                    <a:pt x="480" y="524"/>
                  </a:lnTo>
                  <a:lnTo>
                    <a:pt x="482" y="519"/>
                  </a:lnTo>
                  <a:lnTo>
                    <a:pt x="481" y="516"/>
                  </a:lnTo>
                  <a:lnTo>
                    <a:pt x="477" y="508"/>
                  </a:lnTo>
                  <a:lnTo>
                    <a:pt x="131" y="35"/>
                  </a:lnTo>
                  <a:lnTo>
                    <a:pt x="537" y="35"/>
                  </a:lnTo>
                  <a:lnTo>
                    <a:pt x="605" y="37"/>
                  </a:lnTo>
                  <a:lnTo>
                    <a:pt x="659" y="41"/>
                  </a:lnTo>
                  <a:lnTo>
                    <a:pt x="695" y="44"/>
                  </a:lnTo>
                  <a:lnTo>
                    <a:pt x="711" y="47"/>
                  </a:lnTo>
                  <a:lnTo>
                    <a:pt x="745" y="53"/>
                  </a:lnTo>
                  <a:lnTo>
                    <a:pt x="785" y="63"/>
                  </a:lnTo>
                  <a:lnTo>
                    <a:pt x="829" y="79"/>
                  </a:lnTo>
                  <a:lnTo>
                    <a:pt x="874" y="103"/>
                  </a:lnTo>
                  <a:lnTo>
                    <a:pt x="892" y="116"/>
                  </a:lnTo>
                  <a:lnTo>
                    <a:pt x="918" y="137"/>
                  </a:lnTo>
                  <a:lnTo>
                    <a:pt x="945" y="168"/>
                  </a:lnTo>
                  <a:lnTo>
                    <a:pt x="967" y="208"/>
                  </a:lnTo>
                  <a:lnTo>
                    <a:pt x="986" y="208"/>
                  </a:lnTo>
                  <a:lnTo>
                    <a:pt x="897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392" y="566"/>
                  </a:lnTo>
                  <a:lnTo>
                    <a:pt x="9" y="1017"/>
                  </a:lnTo>
                  <a:lnTo>
                    <a:pt x="2" y="1026"/>
                  </a:lnTo>
                  <a:lnTo>
                    <a:pt x="1" y="1030"/>
                  </a:lnTo>
                  <a:lnTo>
                    <a:pt x="6" y="1037"/>
                  </a:lnTo>
                  <a:lnTo>
                    <a:pt x="21" y="1038"/>
                  </a:lnTo>
                  <a:lnTo>
                    <a:pt x="897" y="10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ChangeAspect="1" noEditPoints="1"/>
            </p:cNvSpPr>
            <p:nvPr/>
          </p:nvSpPr>
          <p:spPr bwMode="auto">
            <a:xfrm>
              <a:off x="39" y="1688"/>
              <a:ext cx="157" cy="350"/>
            </a:xfrm>
            <a:custGeom>
              <a:avLst/>
              <a:gdLst>
                <a:gd name="T0" fmla="*/ 142 w 157"/>
                <a:gd name="T1" fmla="*/ 14 h 350"/>
                <a:gd name="T2" fmla="*/ 132 w 157"/>
                <a:gd name="T3" fmla="*/ 3 h 350"/>
                <a:gd name="T4" fmla="*/ 112 w 157"/>
                <a:gd name="T5" fmla="*/ 3 h 350"/>
                <a:gd name="T6" fmla="*/ 96 w 157"/>
                <a:gd name="T7" fmla="*/ 18 h 350"/>
                <a:gd name="T8" fmla="*/ 99 w 157"/>
                <a:gd name="T9" fmla="*/ 42 h 350"/>
                <a:gd name="T10" fmla="*/ 125 w 157"/>
                <a:gd name="T11" fmla="*/ 46 h 350"/>
                <a:gd name="T12" fmla="*/ 141 w 157"/>
                <a:gd name="T13" fmla="*/ 31 h 350"/>
                <a:gd name="T14" fmla="*/ 38 w 157"/>
                <a:gd name="T15" fmla="*/ 284 h 350"/>
                <a:gd name="T16" fmla="*/ 33 w 157"/>
                <a:gd name="T17" fmla="*/ 306 h 350"/>
                <a:gd name="T18" fmla="*/ 47 w 157"/>
                <a:gd name="T19" fmla="*/ 337 h 350"/>
                <a:gd name="T20" fmla="*/ 82 w 157"/>
                <a:gd name="T21" fmla="*/ 350 h 350"/>
                <a:gd name="T22" fmla="*/ 116 w 157"/>
                <a:gd name="T23" fmla="*/ 339 h 350"/>
                <a:gd name="T24" fmla="*/ 139 w 157"/>
                <a:gd name="T25" fmla="*/ 313 h 350"/>
                <a:gd name="T26" fmla="*/ 152 w 157"/>
                <a:gd name="T27" fmla="*/ 286 h 350"/>
                <a:gd name="T28" fmla="*/ 157 w 157"/>
                <a:gd name="T29" fmla="*/ 271 h 350"/>
                <a:gd name="T30" fmla="*/ 148 w 157"/>
                <a:gd name="T31" fmla="*/ 264 h 350"/>
                <a:gd name="T32" fmla="*/ 139 w 157"/>
                <a:gd name="T33" fmla="*/ 273 h 350"/>
                <a:gd name="T34" fmla="*/ 114 w 157"/>
                <a:gd name="T35" fmla="*/ 320 h 350"/>
                <a:gd name="T36" fmla="*/ 84 w 157"/>
                <a:gd name="T37" fmla="*/ 336 h 350"/>
                <a:gd name="T38" fmla="*/ 71 w 157"/>
                <a:gd name="T39" fmla="*/ 317 h 350"/>
                <a:gd name="T40" fmla="*/ 79 w 157"/>
                <a:gd name="T41" fmla="*/ 284 h 350"/>
                <a:gd name="T42" fmla="*/ 101 w 157"/>
                <a:gd name="T43" fmla="*/ 228 h 350"/>
                <a:gd name="T44" fmla="*/ 117 w 157"/>
                <a:gd name="T45" fmla="*/ 188 h 350"/>
                <a:gd name="T46" fmla="*/ 124 w 157"/>
                <a:gd name="T47" fmla="*/ 160 h 350"/>
                <a:gd name="T48" fmla="*/ 110 w 157"/>
                <a:gd name="T49" fmla="*/ 129 h 350"/>
                <a:gd name="T50" fmla="*/ 75 w 157"/>
                <a:gd name="T51" fmla="*/ 116 h 350"/>
                <a:gd name="T52" fmla="*/ 41 w 157"/>
                <a:gd name="T53" fmla="*/ 127 h 350"/>
                <a:gd name="T54" fmla="*/ 18 w 157"/>
                <a:gd name="T55" fmla="*/ 152 h 350"/>
                <a:gd name="T56" fmla="*/ 4 w 157"/>
                <a:gd name="T57" fmla="*/ 179 h 350"/>
                <a:gd name="T58" fmla="*/ 0 w 157"/>
                <a:gd name="T59" fmla="*/ 195 h 350"/>
                <a:gd name="T60" fmla="*/ 9 w 157"/>
                <a:gd name="T61" fmla="*/ 202 h 350"/>
                <a:gd name="T62" fmla="*/ 18 w 157"/>
                <a:gd name="T63" fmla="*/ 194 h 350"/>
                <a:gd name="T64" fmla="*/ 43 w 157"/>
                <a:gd name="T65" fmla="*/ 145 h 350"/>
                <a:gd name="T66" fmla="*/ 73 w 157"/>
                <a:gd name="T67" fmla="*/ 130 h 350"/>
                <a:gd name="T68" fmla="*/ 86 w 157"/>
                <a:gd name="T69" fmla="*/ 149 h 350"/>
                <a:gd name="T70" fmla="*/ 83 w 157"/>
                <a:gd name="T71" fmla="*/ 167 h 350"/>
                <a:gd name="T72" fmla="*/ 70 w 157"/>
                <a:gd name="T73" fmla="*/ 20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350">
                  <a:moveTo>
                    <a:pt x="143" y="20"/>
                  </a:moveTo>
                  <a:lnTo>
                    <a:pt x="142" y="14"/>
                  </a:lnTo>
                  <a:lnTo>
                    <a:pt x="138" y="7"/>
                  </a:lnTo>
                  <a:lnTo>
                    <a:pt x="132" y="3"/>
                  </a:lnTo>
                  <a:lnTo>
                    <a:pt x="123" y="0"/>
                  </a:lnTo>
                  <a:lnTo>
                    <a:pt x="112" y="3"/>
                  </a:lnTo>
                  <a:lnTo>
                    <a:pt x="103" y="9"/>
                  </a:lnTo>
                  <a:lnTo>
                    <a:pt x="96" y="18"/>
                  </a:lnTo>
                  <a:lnTo>
                    <a:pt x="94" y="29"/>
                  </a:lnTo>
                  <a:lnTo>
                    <a:pt x="99" y="42"/>
                  </a:lnTo>
                  <a:lnTo>
                    <a:pt x="114" y="49"/>
                  </a:lnTo>
                  <a:lnTo>
                    <a:pt x="125" y="46"/>
                  </a:lnTo>
                  <a:lnTo>
                    <a:pt x="134" y="40"/>
                  </a:lnTo>
                  <a:lnTo>
                    <a:pt x="141" y="31"/>
                  </a:lnTo>
                  <a:lnTo>
                    <a:pt x="143" y="20"/>
                  </a:lnTo>
                  <a:close/>
                  <a:moveTo>
                    <a:pt x="38" y="284"/>
                  </a:moveTo>
                  <a:lnTo>
                    <a:pt x="34" y="294"/>
                  </a:lnTo>
                  <a:lnTo>
                    <a:pt x="33" y="306"/>
                  </a:lnTo>
                  <a:lnTo>
                    <a:pt x="37" y="323"/>
                  </a:lnTo>
                  <a:lnTo>
                    <a:pt x="47" y="337"/>
                  </a:lnTo>
                  <a:lnTo>
                    <a:pt x="62" y="347"/>
                  </a:lnTo>
                  <a:lnTo>
                    <a:pt x="82" y="350"/>
                  </a:lnTo>
                  <a:lnTo>
                    <a:pt x="100" y="347"/>
                  </a:lnTo>
                  <a:lnTo>
                    <a:pt x="116" y="339"/>
                  </a:lnTo>
                  <a:lnTo>
                    <a:pt x="129" y="327"/>
                  </a:lnTo>
                  <a:lnTo>
                    <a:pt x="139" y="313"/>
                  </a:lnTo>
                  <a:lnTo>
                    <a:pt x="147" y="299"/>
                  </a:lnTo>
                  <a:lnTo>
                    <a:pt x="152" y="286"/>
                  </a:lnTo>
                  <a:lnTo>
                    <a:pt x="156" y="276"/>
                  </a:lnTo>
                  <a:lnTo>
                    <a:pt x="157" y="271"/>
                  </a:lnTo>
                  <a:lnTo>
                    <a:pt x="153" y="265"/>
                  </a:lnTo>
                  <a:lnTo>
                    <a:pt x="148" y="264"/>
                  </a:lnTo>
                  <a:lnTo>
                    <a:pt x="142" y="266"/>
                  </a:lnTo>
                  <a:lnTo>
                    <a:pt x="139" y="273"/>
                  </a:lnTo>
                  <a:lnTo>
                    <a:pt x="128" y="300"/>
                  </a:lnTo>
                  <a:lnTo>
                    <a:pt x="114" y="320"/>
                  </a:lnTo>
                  <a:lnTo>
                    <a:pt x="99" y="332"/>
                  </a:lnTo>
                  <a:lnTo>
                    <a:pt x="84" y="336"/>
                  </a:lnTo>
                  <a:lnTo>
                    <a:pt x="73" y="331"/>
                  </a:lnTo>
                  <a:lnTo>
                    <a:pt x="71" y="317"/>
                  </a:lnTo>
                  <a:lnTo>
                    <a:pt x="73" y="301"/>
                  </a:lnTo>
                  <a:lnTo>
                    <a:pt x="79" y="284"/>
                  </a:lnTo>
                  <a:lnTo>
                    <a:pt x="96" y="243"/>
                  </a:lnTo>
                  <a:lnTo>
                    <a:pt x="101" y="228"/>
                  </a:lnTo>
                  <a:lnTo>
                    <a:pt x="109" y="207"/>
                  </a:lnTo>
                  <a:lnTo>
                    <a:pt x="117" y="188"/>
                  </a:lnTo>
                  <a:lnTo>
                    <a:pt x="121" y="177"/>
                  </a:lnTo>
                  <a:lnTo>
                    <a:pt x="124" y="160"/>
                  </a:lnTo>
                  <a:lnTo>
                    <a:pt x="120" y="143"/>
                  </a:lnTo>
                  <a:lnTo>
                    <a:pt x="110" y="129"/>
                  </a:lnTo>
                  <a:lnTo>
                    <a:pt x="95" y="119"/>
                  </a:lnTo>
                  <a:lnTo>
                    <a:pt x="75" y="116"/>
                  </a:lnTo>
                  <a:lnTo>
                    <a:pt x="57" y="119"/>
                  </a:lnTo>
                  <a:lnTo>
                    <a:pt x="41" y="127"/>
                  </a:lnTo>
                  <a:lnTo>
                    <a:pt x="28" y="139"/>
                  </a:lnTo>
                  <a:lnTo>
                    <a:pt x="18" y="152"/>
                  </a:lnTo>
                  <a:lnTo>
                    <a:pt x="10" y="166"/>
                  </a:lnTo>
                  <a:lnTo>
                    <a:pt x="4" y="179"/>
                  </a:lnTo>
                  <a:lnTo>
                    <a:pt x="1" y="190"/>
                  </a:lnTo>
                  <a:lnTo>
                    <a:pt x="0" y="195"/>
                  </a:lnTo>
                  <a:lnTo>
                    <a:pt x="4" y="201"/>
                  </a:lnTo>
                  <a:lnTo>
                    <a:pt x="9" y="202"/>
                  </a:lnTo>
                  <a:lnTo>
                    <a:pt x="15" y="200"/>
                  </a:lnTo>
                  <a:lnTo>
                    <a:pt x="18" y="194"/>
                  </a:lnTo>
                  <a:lnTo>
                    <a:pt x="29" y="165"/>
                  </a:lnTo>
                  <a:lnTo>
                    <a:pt x="43" y="145"/>
                  </a:lnTo>
                  <a:lnTo>
                    <a:pt x="58" y="134"/>
                  </a:lnTo>
                  <a:lnTo>
                    <a:pt x="73" y="130"/>
                  </a:lnTo>
                  <a:lnTo>
                    <a:pt x="83" y="134"/>
                  </a:lnTo>
                  <a:lnTo>
                    <a:pt x="86" y="149"/>
                  </a:lnTo>
                  <a:lnTo>
                    <a:pt x="85" y="157"/>
                  </a:lnTo>
                  <a:lnTo>
                    <a:pt x="83" y="167"/>
                  </a:lnTo>
                  <a:lnTo>
                    <a:pt x="78" y="181"/>
                  </a:lnTo>
                  <a:lnTo>
                    <a:pt x="70" y="201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ChangeAspect="1" noEditPoints="1"/>
            </p:cNvSpPr>
            <p:nvPr/>
          </p:nvSpPr>
          <p:spPr bwMode="auto">
            <a:xfrm>
              <a:off x="260" y="1833"/>
              <a:ext cx="382" cy="140"/>
            </a:xfrm>
            <a:custGeom>
              <a:avLst/>
              <a:gdLst>
                <a:gd name="T0" fmla="*/ 362 w 382"/>
                <a:gd name="T1" fmla="*/ 25 h 140"/>
                <a:gd name="T2" fmla="*/ 368 w 382"/>
                <a:gd name="T3" fmla="*/ 25 h 140"/>
                <a:gd name="T4" fmla="*/ 375 w 382"/>
                <a:gd name="T5" fmla="*/ 24 h 140"/>
                <a:gd name="T6" fmla="*/ 380 w 382"/>
                <a:gd name="T7" fmla="*/ 20 h 140"/>
                <a:gd name="T8" fmla="*/ 382 w 382"/>
                <a:gd name="T9" fmla="*/ 13 h 140"/>
                <a:gd name="T10" fmla="*/ 380 w 382"/>
                <a:gd name="T11" fmla="*/ 5 h 140"/>
                <a:gd name="T12" fmla="*/ 375 w 382"/>
                <a:gd name="T13" fmla="*/ 2 h 140"/>
                <a:gd name="T14" fmla="*/ 368 w 382"/>
                <a:gd name="T15" fmla="*/ 0 h 140"/>
                <a:gd name="T16" fmla="*/ 363 w 382"/>
                <a:gd name="T17" fmla="*/ 0 h 140"/>
                <a:gd name="T18" fmla="*/ 20 w 382"/>
                <a:gd name="T19" fmla="*/ 0 h 140"/>
                <a:gd name="T20" fmla="*/ 14 w 382"/>
                <a:gd name="T21" fmla="*/ 0 h 140"/>
                <a:gd name="T22" fmla="*/ 7 w 382"/>
                <a:gd name="T23" fmla="*/ 2 h 140"/>
                <a:gd name="T24" fmla="*/ 2 w 382"/>
                <a:gd name="T25" fmla="*/ 5 h 140"/>
                <a:gd name="T26" fmla="*/ 0 w 382"/>
                <a:gd name="T27" fmla="*/ 13 h 140"/>
                <a:gd name="T28" fmla="*/ 2 w 382"/>
                <a:gd name="T29" fmla="*/ 20 h 140"/>
                <a:gd name="T30" fmla="*/ 7 w 382"/>
                <a:gd name="T31" fmla="*/ 24 h 140"/>
                <a:gd name="T32" fmla="*/ 14 w 382"/>
                <a:gd name="T33" fmla="*/ 25 h 140"/>
                <a:gd name="T34" fmla="*/ 20 w 382"/>
                <a:gd name="T35" fmla="*/ 25 h 140"/>
                <a:gd name="T36" fmla="*/ 362 w 382"/>
                <a:gd name="T37" fmla="*/ 25 h 140"/>
                <a:gd name="T38" fmla="*/ 363 w 382"/>
                <a:gd name="T39" fmla="*/ 140 h 140"/>
                <a:gd name="T40" fmla="*/ 368 w 382"/>
                <a:gd name="T41" fmla="*/ 140 h 140"/>
                <a:gd name="T42" fmla="*/ 375 w 382"/>
                <a:gd name="T43" fmla="*/ 138 h 140"/>
                <a:gd name="T44" fmla="*/ 380 w 382"/>
                <a:gd name="T45" fmla="*/ 134 h 140"/>
                <a:gd name="T46" fmla="*/ 382 w 382"/>
                <a:gd name="T47" fmla="*/ 127 h 140"/>
                <a:gd name="T48" fmla="*/ 380 w 382"/>
                <a:gd name="T49" fmla="*/ 120 h 140"/>
                <a:gd name="T50" fmla="*/ 375 w 382"/>
                <a:gd name="T51" fmla="*/ 116 h 140"/>
                <a:gd name="T52" fmla="*/ 368 w 382"/>
                <a:gd name="T53" fmla="*/ 115 h 140"/>
                <a:gd name="T54" fmla="*/ 362 w 382"/>
                <a:gd name="T55" fmla="*/ 114 h 140"/>
                <a:gd name="T56" fmla="*/ 20 w 382"/>
                <a:gd name="T57" fmla="*/ 114 h 140"/>
                <a:gd name="T58" fmla="*/ 14 w 382"/>
                <a:gd name="T59" fmla="*/ 115 h 140"/>
                <a:gd name="T60" fmla="*/ 7 w 382"/>
                <a:gd name="T61" fmla="*/ 116 h 140"/>
                <a:gd name="T62" fmla="*/ 2 w 382"/>
                <a:gd name="T63" fmla="*/ 120 h 140"/>
                <a:gd name="T64" fmla="*/ 0 w 382"/>
                <a:gd name="T65" fmla="*/ 127 h 140"/>
                <a:gd name="T66" fmla="*/ 2 w 382"/>
                <a:gd name="T67" fmla="*/ 134 h 140"/>
                <a:gd name="T68" fmla="*/ 7 w 382"/>
                <a:gd name="T69" fmla="*/ 138 h 140"/>
                <a:gd name="T70" fmla="*/ 14 w 382"/>
                <a:gd name="T71" fmla="*/ 140 h 140"/>
                <a:gd name="T72" fmla="*/ 20 w 382"/>
                <a:gd name="T73" fmla="*/ 140 h 140"/>
                <a:gd name="T74" fmla="*/ 363 w 382"/>
                <a:gd name="T7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2" h="140">
                  <a:moveTo>
                    <a:pt x="362" y="25"/>
                  </a:moveTo>
                  <a:lnTo>
                    <a:pt x="368" y="25"/>
                  </a:lnTo>
                  <a:lnTo>
                    <a:pt x="375" y="24"/>
                  </a:lnTo>
                  <a:lnTo>
                    <a:pt x="380" y="20"/>
                  </a:lnTo>
                  <a:lnTo>
                    <a:pt x="382" y="13"/>
                  </a:lnTo>
                  <a:lnTo>
                    <a:pt x="380" y="5"/>
                  </a:lnTo>
                  <a:lnTo>
                    <a:pt x="375" y="2"/>
                  </a:lnTo>
                  <a:lnTo>
                    <a:pt x="368" y="0"/>
                  </a:lnTo>
                  <a:lnTo>
                    <a:pt x="363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3"/>
                  </a:lnTo>
                  <a:lnTo>
                    <a:pt x="2" y="20"/>
                  </a:lnTo>
                  <a:lnTo>
                    <a:pt x="7" y="24"/>
                  </a:lnTo>
                  <a:lnTo>
                    <a:pt x="14" y="25"/>
                  </a:lnTo>
                  <a:lnTo>
                    <a:pt x="20" y="25"/>
                  </a:lnTo>
                  <a:lnTo>
                    <a:pt x="362" y="25"/>
                  </a:lnTo>
                  <a:close/>
                  <a:moveTo>
                    <a:pt x="363" y="140"/>
                  </a:moveTo>
                  <a:lnTo>
                    <a:pt x="368" y="140"/>
                  </a:lnTo>
                  <a:lnTo>
                    <a:pt x="375" y="138"/>
                  </a:lnTo>
                  <a:lnTo>
                    <a:pt x="380" y="134"/>
                  </a:lnTo>
                  <a:lnTo>
                    <a:pt x="382" y="127"/>
                  </a:lnTo>
                  <a:lnTo>
                    <a:pt x="380" y="120"/>
                  </a:lnTo>
                  <a:lnTo>
                    <a:pt x="375" y="116"/>
                  </a:lnTo>
                  <a:lnTo>
                    <a:pt x="368" y="115"/>
                  </a:lnTo>
                  <a:lnTo>
                    <a:pt x="362" y="114"/>
                  </a:lnTo>
                  <a:lnTo>
                    <a:pt x="20" y="114"/>
                  </a:lnTo>
                  <a:lnTo>
                    <a:pt x="14" y="115"/>
                  </a:lnTo>
                  <a:lnTo>
                    <a:pt x="7" y="116"/>
                  </a:lnTo>
                  <a:lnTo>
                    <a:pt x="2" y="120"/>
                  </a:lnTo>
                  <a:lnTo>
                    <a:pt x="0" y="127"/>
                  </a:lnTo>
                  <a:lnTo>
                    <a:pt x="2" y="134"/>
                  </a:lnTo>
                  <a:lnTo>
                    <a:pt x="7" y="138"/>
                  </a:lnTo>
                  <a:lnTo>
                    <a:pt x="14" y="140"/>
                  </a:lnTo>
                  <a:lnTo>
                    <a:pt x="20" y="140"/>
                  </a:lnTo>
                  <a:lnTo>
                    <a:pt x="363" y="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ChangeAspect="1" noEditPoints="1"/>
            </p:cNvSpPr>
            <p:nvPr/>
          </p:nvSpPr>
          <p:spPr bwMode="auto">
            <a:xfrm>
              <a:off x="706" y="1688"/>
              <a:ext cx="240" cy="355"/>
            </a:xfrm>
            <a:custGeom>
              <a:avLst/>
              <a:gdLst>
                <a:gd name="T0" fmla="*/ 240 w 240"/>
                <a:gd name="T1" fmla="*/ 179 h 355"/>
                <a:gd name="T2" fmla="*/ 234 w 240"/>
                <a:gd name="T3" fmla="*/ 104 h 355"/>
                <a:gd name="T4" fmla="*/ 210 w 240"/>
                <a:gd name="T5" fmla="*/ 45 h 355"/>
                <a:gd name="T6" fmla="*/ 195 w 240"/>
                <a:gd name="T7" fmla="*/ 28 h 355"/>
                <a:gd name="T8" fmla="*/ 174 w 240"/>
                <a:gd name="T9" fmla="*/ 13 h 355"/>
                <a:gd name="T10" fmla="*/ 149 w 240"/>
                <a:gd name="T11" fmla="*/ 4 h 355"/>
                <a:gd name="T12" fmla="*/ 120 w 240"/>
                <a:gd name="T13" fmla="*/ 0 h 355"/>
                <a:gd name="T14" fmla="*/ 80 w 240"/>
                <a:gd name="T15" fmla="*/ 6 h 355"/>
                <a:gd name="T16" fmla="*/ 50 w 240"/>
                <a:gd name="T17" fmla="*/ 23 h 355"/>
                <a:gd name="T18" fmla="*/ 29 w 240"/>
                <a:gd name="T19" fmla="*/ 47 h 355"/>
                <a:gd name="T20" fmla="*/ 15 w 240"/>
                <a:gd name="T21" fmla="*/ 76 h 355"/>
                <a:gd name="T22" fmla="*/ 6 w 240"/>
                <a:gd name="T23" fmla="*/ 106 h 355"/>
                <a:gd name="T24" fmla="*/ 1 w 240"/>
                <a:gd name="T25" fmla="*/ 135 h 355"/>
                <a:gd name="T26" fmla="*/ 0 w 240"/>
                <a:gd name="T27" fmla="*/ 161 h 355"/>
                <a:gd name="T28" fmla="*/ 0 w 240"/>
                <a:gd name="T29" fmla="*/ 179 h 355"/>
                <a:gd name="T30" fmla="*/ 0 w 240"/>
                <a:gd name="T31" fmla="*/ 197 h 355"/>
                <a:gd name="T32" fmla="*/ 1 w 240"/>
                <a:gd name="T33" fmla="*/ 223 h 355"/>
                <a:gd name="T34" fmla="*/ 6 w 240"/>
                <a:gd name="T35" fmla="*/ 251 h 355"/>
                <a:gd name="T36" fmla="*/ 15 w 240"/>
                <a:gd name="T37" fmla="*/ 282 h 355"/>
                <a:gd name="T38" fmla="*/ 29 w 240"/>
                <a:gd name="T39" fmla="*/ 310 h 355"/>
                <a:gd name="T40" fmla="*/ 50 w 240"/>
                <a:gd name="T41" fmla="*/ 333 h 355"/>
                <a:gd name="T42" fmla="*/ 80 w 240"/>
                <a:gd name="T43" fmla="*/ 349 h 355"/>
                <a:gd name="T44" fmla="*/ 120 w 240"/>
                <a:gd name="T45" fmla="*/ 355 h 355"/>
                <a:gd name="T46" fmla="*/ 160 w 240"/>
                <a:gd name="T47" fmla="*/ 349 h 355"/>
                <a:gd name="T48" fmla="*/ 190 w 240"/>
                <a:gd name="T49" fmla="*/ 333 h 355"/>
                <a:gd name="T50" fmla="*/ 211 w 240"/>
                <a:gd name="T51" fmla="*/ 310 h 355"/>
                <a:gd name="T52" fmla="*/ 225 w 240"/>
                <a:gd name="T53" fmla="*/ 282 h 355"/>
                <a:gd name="T54" fmla="*/ 234 w 240"/>
                <a:gd name="T55" fmla="*/ 251 h 355"/>
                <a:gd name="T56" fmla="*/ 238 w 240"/>
                <a:gd name="T57" fmla="*/ 223 h 355"/>
                <a:gd name="T58" fmla="*/ 240 w 240"/>
                <a:gd name="T59" fmla="*/ 197 h 355"/>
                <a:gd name="T60" fmla="*/ 240 w 240"/>
                <a:gd name="T61" fmla="*/ 179 h 355"/>
                <a:gd name="T62" fmla="*/ 120 w 240"/>
                <a:gd name="T63" fmla="*/ 341 h 355"/>
                <a:gd name="T64" fmla="*/ 101 w 240"/>
                <a:gd name="T65" fmla="*/ 338 h 355"/>
                <a:gd name="T66" fmla="*/ 82 w 240"/>
                <a:gd name="T67" fmla="*/ 329 h 355"/>
                <a:gd name="T68" fmla="*/ 66 w 240"/>
                <a:gd name="T69" fmla="*/ 311 h 355"/>
                <a:gd name="T70" fmla="*/ 54 w 240"/>
                <a:gd name="T71" fmla="*/ 284 h 355"/>
                <a:gd name="T72" fmla="*/ 50 w 240"/>
                <a:gd name="T73" fmla="*/ 259 h 355"/>
                <a:gd name="T74" fmla="*/ 48 w 240"/>
                <a:gd name="T75" fmla="*/ 231 h 355"/>
                <a:gd name="T76" fmla="*/ 47 w 240"/>
                <a:gd name="T77" fmla="*/ 202 h 355"/>
                <a:gd name="T78" fmla="*/ 47 w 240"/>
                <a:gd name="T79" fmla="*/ 173 h 355"/>
                <a:gd name="T80" fmla="*/ 48 w 240"/>
                <a:gd name="T81" fmla="*/ 116 h 355"/>
                <a:gd name="T82" fmla="*/ 55 w 240"/>
                <a:gd name="T83" fmla="*/ 66 h 355"/>
                <a:gd name="T84" fmla="*/ 67 w 240"/>
                <a:gd name="T85" fmla="*/ 41 h 355"/>
                <a:gd name="T86" fmla="*/ 84 w 240"/>
                <a:gd name="T87" fmla="*/ 25 h 355"/>
                <a:gd name="T88" fmla="*/ 102 w 240"/>
                <a:gd name="T89" fmla="*/ 17 h 355"/>
                <a:gd name="T90" fmla="*/ 120 w 240"/>
                <a:gd name="T91" fmla="*/ 15 h 355"/>
                <a:gd name="T92" fmla="*/ 141 w 240"/>
                <a:gd name="T93" fmla="*/ 18 h 355"/>
                <a:gd name="T94" fmla="*/ 159 w 240"/>
                <a:gd name="T95" fmla="*/ 27 h 355"/>
                <a:gd name="T96" fmla="*/ 174 w 240"/>
                <a:gd name="T97" fmla="*/ 42 h 355"/>
                <a:gd name="T98" fmla="*/ 184 w 240"/>
                <a:gd name="T99" fmla="*/ 62 h 355"/>
                <a:gd name="T100" fmla="*/ 192 w 240"/>
                <a:gd name="T101" fmla="*/ 111 h 355"/>
                <a:gd name="T102" fmla="*/ 193 w 240"/>
                <a:gd name="T103" fmla="*/ 173 h 355"/>
                <a:gd name="T104" fmla="*/ 192 w 240"/>
                <a:gd name="T105" fmla="*/ 229 h 355"/>
                <a:gd name="T106" fmla="*/ 186 w 240"/>
                <a:gd name="T107" fmla="*/ 282 h 355"/>
                <a:gd name="T108" fmla="*/ 175 w 240"/>
                <a:gd name="T109" fmla="*/ 311 h 355"/>
                <a:gd name="T110" fmla="*/ 157 w 240"/>
                <a:gd name="T111" fmla="*/ 329 h 355"/>
                <a:gd name="T112" fmla="*/ 138 w 240"/>
                <a:gd name="T113" fmla="*/ 338 h 355"/>
                <a:gd name="T114" fmla="*/ 120 w 240"/>
                <a:gd name="T115" fmla="*/ 34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" h="355">
                  <a:moveTo>
                    <a:pt x="240" y="179"/>
                  </a:moveTo>
                  <a:lnTo>
                    <a:pt x="234" y="104"/>
                  </a:lnTo>
                  <a:lnTo>
                    <a:pt x="210" y="45"/>
                  </a:lnTo>
                  <a:lnTo>
                    <a:pt x="195" y="28"/>
                  </a:lnTo>
                  <a:lnTo>
                    <a:pt x="174" y="13"/>
                  </a:lnTo>
                  <a:lnTo>
                    <a:pt x="149" y="4"/>
                  </a:lnTo>
                  <a:lnTo>
                    <a:pt x="120" y="0"/>
                  </a:lnTo>
                  <a:lnTo>
                    <a:pt x="80" y="6"/>
                  </a:lnTo>
                  <a:lnTo>
                    <a:pt x="50" y="23"/>
                  </a:lnTo>
                  <a:lnTo>
                    <a:pt x="29" y="47"/>
                  </a:lnTo>
                  <a:lnTo>
                    <a:pt x="15" y="76"/>
                  </a:lnTo>
                  <a:lnTo>
                    <a:pt x="6" y="106"/>
                  </a:lnTo>
                  <a:lnTo>
                    <a:pt x="1" y="135"/>
                  </a:lnTo>
                  <a:lnTo>
                    <a:pt x="0" y="161"/>
                  </a:lnTo>
                  <a:lnTo>
                    <a:pt x="0" y="179"/>
                  </a:lnTo>
                  <a:lnTo>
                    <a:pt x="0" y="197"/>
                  </a:lnTo>
                  <a:lnTo>
                    <a:pt x="1" y="223"/>
                  </a:lnTo>
                  <a:lnTo>
                    <a:pt x="6" y="251"/>
                  </a:lnTo>
                  <a:lnTo>
                    <a:pt x="15" y="282"/>
                  </a:lnTo>
                  <a:lnTo>
                    <a:pt x="29" y="310"/>
                  </a:lnTo>
                  <a:lnTo>
                    <a:pt x="50" y="333"/>
                  </a:lnTo>
                  <a:lnTo>
                    <a:pt x="80" y="349"/>
                  </a:lnTo>
                  <a:lnTo>
                    <a:pt x="120" y="355"/>
                  </a:lnTo>
                  <a:lnTo>
                    <a:pt x="160" y="349"/>
                  </a:lnTo>
                  <a:lnTo>
                    <a:pt x="190" y="333"/>
                  </a:lnTo>
                  <a:lnTo>
                    <a:pt x="211" y="310"/>
                  </a:lnTo>
                  <a:lnTo>
                    <a:pt x="225" y="282"/>
                  </a:lnTo>
                  <a:lnTo>
                    <a:pt x="234" y="251"/>
                  </a:lnTo>
                  <a:lnTo>
                    <a:pt x="238" y="223"/>
                  </a:lnTo>
                  <a:lnTo>
                    <a:pt x="240" y="197"/>
                  </a:lnTo>
                  <a:lnTo>
                    <a:pt x="240" y="179"/>
                  </a:lnTo>
                  <a:close/>
                  <a:moveTo>
                    <a:pt x="120" y="341"/>
                  </a:moveTo>
                  <a:lnTo>
                    <a:pt x="101" y="338"/>
                  </a:lnTo>
                  <a:lnTo>
                    <a:pt x="82" y="329"/>
                  </a:lnTo>
                  <a:lnTo>
                    <a:pt x="66" y="311"/>
                  </a:lnTo>
                  <a:lnTo>
                    <a:pt x="54" y="284"/>
                  </a:lnTo>
                  <a:lnTo>
                    <a:pt x="50" y="259"/>
                  </a:lnTo>
                  <a:lnTo>
                    <a:pt x="48" y="231"/>
                  </a:lnTo>
                  <a:lnTo>
                    <a:pt x="47" y="202"/>
                  </a:lnTo>
                  <a:lnTo>
                    <a:pt x="47" y="173"/>
                  </a:lnTo>
                  <a:lnTo>
                    <a:pt x="48" y="116"/>
                  </a:lnTo>
                  <a:lnTo>
                    <a:pt x="55" y="66"/>
                  </a:lnTo>
                  <a:lnTo>
                    <a:pt x="67" y="41"/>
                  </a:lnTo>
                  <a:lnTo>
                    <a:pt x="84" y="25"/>
                  </a:lnTo>
                  <a:lnTo>
                    <a:pt x="102" y="17"/>
                  </a:lnTo>
                  <a:lnTo>
                    <a:pt x="120" y="15"/>
                  </a:lnTo>
                  <a:lnTo>
                    <a:pt x="141" y="18"/>
                  </a:lnTo>
                  <a:lnTo>
                    <a:pt x="159" y="27"/>
                  </a:lnTo>
                  <a:lnTo>
                    <a:pt x="174" y="42"/>
                  </a:lnTo>
                  <a:lnTo>
                    <a:pt x="184" y="62"/>
                  </a:lnTo>
                  <a:lnTo>
                    <a:pt x="192" y="111"/>
                  </a:lnTo>
                  <a:lnTo>
                    <a:pt x="193" y="173"/>
                  </a:lnTo>
                  <a:lnTo>
                    <a:pt x="192" y="229"/>
                  </a:lnTo>
                  <a:lnTo>
                    <a:pt x="186" y="282"/>
                  </a:lnTo>
                  <a:lnTo>
                    <a:pt x="175" y="311"/>
                  </a:lnTo>
                  <a:lnTo>
                    <a:pt x="157" y="329"/>
                  </a:lnTo>
                  <a:lnTo>
                    <a:pt x="138" y="338"/>
                  </a:lnTo>
                  <a:lnTo>
                    <a:pt x="120" y="3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ChangeAspect="1" noEditPoints="1"/>
            </p:cNvSpPr>
            <p:nvPr/>
          </p:nvSpPr>
          <p:spPr bwMode="auto">
            <a:xfrm>
              <a:off x="1174" y="666"/>
              <a:ext cx="196" cy="499"/>
            </a:xfrm>
            <a:custGeom>
              <a:avLst/>
              <a:gdLst>
                <a:gd name="T0" fmla="*/ 187 w 196"/>
                <a:gd name="T1" fmla="*/ 17 h 499"/>
                <a:gd name="T2" fmla="*/ 173 w 196"/>
                <a:gd name="T3" fmla="*/ 3 h 499"/>
                <a:gd name="T4" fmla="*/ 147 w 196"/>
                <a:gd name="T5" fmla="*/ 4 h 499"/>
                <a:gd name="T6" fmla="*/ 125 w 196"/>
                <a:gd name="T7" fmla="*/ 25 h 499"/>
                <a:gd name="T8" fmla="*/ 124 w 196"/>
                <a:gd name="T9" fmla="*/ 50 h 499"/>
                <a:gd name="T10" fmla="*/ 138 w 196"/>
                <a:gd name="T11" fmla="*/ 64 h 499"/>
                <a:gd name="T12" fmla="*/ 163 w 196"/>
                <a:gd name="T13" fmla="*/ 63 h 499"/>
                <a:gd name="T14" fmla="*/ 186 w 196"/>
                <a:gd name="T15" fmla="*/ 43 h 499"/>
                <a:gd name="T16" fmla="*/ 133 w 196"/>
                <a:gd name="T17" fmla="*/ 306 h 499"/>
                <a:gd name="T18" fmla="*/ 142 w 196"/>
                <a:gd name="T19" fmla="*/ 284 h 499"/>
                <a:gd name="T20" fmla="*/ 150 w 196"/>
                <a:gd name="T21" fmla="*/ 263 h 499"/>
                <a:gd name="T22" fmla="*/ 159 w 196"/>
                <a:gd name="T23" fmla="*/ 224 h 499"/>
                <a:gd name="T24" fmla="*/ 142 w 196"/>
                <a:gd name="T25" fmla="*/ 181 h 499"/>
                <a:gd name="T26" fmla="*/ 98 w 196"/>
                <a:gd name="T27" fmla="*/ 163 h 499"/>
                <a:gd name="T28" fmla="*/ 23 w 196"/>
                <a:gd name="T29" fmla="*/ 217 h 499"/>
                <a:gd name="T30" fmla="*/ 0 w 196"/>
                <a:gd name="T31" fmla="*/ 277 h 499"/>
                <a:gd name="T32" fmla="*/ 9 w 196"/>
                <a:gd name="T33" fmla="*/ 284 h 499"/>
                <a:gd name="T34" fmla="*/ 21 w 196"/>
                <a:gd name="T35" fmla="*/ 271 h 499"/>
                <a:gd name="T36" fmla="*/ 57 w 196"/>
                <a:gd name="T37" fmla="*/ 199 h 499"/>
                <a:gd name="T38" fmla="*/ 96 w 196"/>
                <a:gd name="T39" fmla="*/ 179 h 499"/>
                <a:gd name="T40" fmla="*/ 107 w 196"/>
                <a:gd name="T41" fmla="*/ 182 h 499"/>
                <a:gd name="T42" fmla="*/ 114 w 196"/>
                <a:gd name="T43" fmla="*/ 203 h 499"/>
                <a:gd name="T44" fmla="*/ 106 w 196"/>
                <a:gd name="T45" fmla="*/ 241 h 499"/>
                <a:gd name="T46" fmla="*/ 83 w 196"/>
                <a:gd name="T47" fmla="*/ 305 h 499"/>
                <a:gd name="T48" fmla="*/ 55 w 196"/>
                <a:gd name="T49" fmla="*/ 379 h 499"/>
                <a:gd name="T50" fmla="*/ 38 w 196"/>
                <a:gd name="T51" fmla="*/ 438 h 499"/>
                <a:gd name="T52" fmla="*/ 55 w 196"/>
                <a:gd name="T53" fmla="*/ 482 h 499"/>
                <a:gd name="T54" fmla="*/ 99 w 196"/>
                <a:gd name="T55" fmla="*/ 499 h 499"/>
                <a:gd name="T56" fmla="*/ 174 w 196"/>
                <a:gd name="T57" fmla="*/ 444 h 499"/>
                <a:gd name="T58" fmla="*/ 196 w 196"/>
                <a:gd name="T59" fmla="*/ 385 h 499"/>
                <a:gd name="T60" fmla="*/ 187 w 196"/>
                <a:gd name="T61" fmla="*/ 377 h 499"/>
                <a:gd name="T62" fmla="*/ 176 w 196"/>
                <a:gd name="T63" fmla="*/ 390 h 499"/>
                <a:gd name="T64" fmla="*/ 147 w 196"/>
                <a:gd name="T65" fmla="*/ 454 h 499"/>
                <a:gd name="T66" fmla="*/ 101 w 196"/>
                <a:gd name="T67" fmla="*/ 482 h 499"/>
                <a:gd name="T68" fmla="*/ 83 w 196"/>
                <a:gd name="T69" fmla="*/ 458 h 499"/>
                <a:gd name="T70" fmla="*/ 87 w 196"/>
                <a:gd name="T71" fmla="*/ 431 h 499"/>
                <a:gd name="T72" fmla="*/ 104 w 196"/>
                <a:gd name="T73" fmla="*/ 38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" h="499">
                  <a:moveTo>
                    <a:pt x="189" y="27"/>
                  </a:moveTo>
                  <a:lnTo>
                    <a:pt x="187" y="17"/>
                  </a:lnTo>
                  <a:lnTo>
                    <a:pt x="182" y="8"/>
                  </a:lnTo>
                  <a:lnTo>
                    <a:pt x="173" y="3"/>
                  </a:lnTo>
                  <a:lnTo>
                    <a:pt x="162" y="0"/>
                  </a:lnTo>
                  <a:lnTo>
                    <a:pt x="147" y="4"/>
                  </a:lnTo>
                  <a:lnTo>
                    <a:pt x="134" y="13"/>
                  </a:lnTo>
                  <a:lnTo>
                    <a:pt x="125" y="25"/>
                  </a:lnTo>
                  <a:lnTo>
                    <a:pt x="122" y="39"/>
                  </a:lnTo>
                  <a:lnTo>
                    <a:pt x="124" y="50"/>
                  </a:lnTo>
                  <a:lnTo>
                    <a:pt x="129" y="58"/>
                  </a:lnTo>
                  <a:lnTo>
                    <a:pt x="138" y="64"/>
                  </a:lnTo>
                  <a:lnTo>
                    <a:pt x="150" y="66"/>
                  </a:lnTo>
                  <a:lnTo>
                    <a:pt x="163" y="63"/>
                  </a:lnTo>
                  <a:lnTo>
                    <a:pt x="176" y="55"/>
                  </a:lnTo>
                  <a:lnTo>
                    <a:pt x="186" y="43"/>
                  </a:lnTo>
                  <a:lnTo>
                    <a:pt x="189" y="27"/>
                  </a:lnTo>
                  <a:close/>
                  <a:moveTo>
                    <a:pt x="133" y="306"/>
                  </a:moveTo>
                  <a:lnTo>
                    <a:pt x="138" y="293"/>
                  </a:lnTo>
                  <a:lnTo>
                    <a:pt x="142" y="284"/>
                  </a:lnTo>
                  <a:lnTo>
                    <a:pt x="145" y="275"/>
                  </a:lnTo>
                  <a:lnTo>
                    <a:pt x="150" y="263"/>
                  </a:lnTo>
                  <a:lnTo>
                    <a:pt x="156" y="243"/>
                  </a:lnTo>
                  <a:lnTo>
                    <a:pt x="159" y="224"/>
                  </a:lnTo>
                  <a:lnTo>
                    <a:pt x="155" y="200"/>
                  </a:lnTo>
                  <a:lnTo>
                    <a:pt x="142" y="181"/>
                  </a:lnTo>
                  <a:lnTo>
                    <a:pt x="123" y="168"/>
                  </a:lnTo>
                  <a:lnTo>
                    <a:pt x="98" y="163"/>
                  </a:lnTo>
                  <a:lnTo>
                    <a:pt x="54" y="180"/>
                  </a:lnTo>
                  <a:lnTo>
                    <a:pt x="23" y="217"/>
                  </a:lnTo>
                  <a:lnTo>
                    <a:pt x="6" y="256"/>
                  </a:lnTo>
                  <a:lnTo>
                    <a:pt x="0" y="277"/>
                  </a:lnTo>
                  <a:lnTo>
                    <a:pt x="4" y="284"/>
                  </a:lnTo>
                  <a:lnTo>
                    <a:pt x="9" y="284"/>
                  </a:lnTo>
                  <a:lnTo>
                    <a:pt x="17" y="282"/>
                  </a:lnTo>
                  <a:lnTo>
                    <a:pt x="21" y="271"/>
                  </a:lnTo>
                  <a:lnTo>
                    <a:pt x="38" y="227"/>
                  </a:lnTo>
                  <a:lnTo>
                    <a:pt x="57" y="199"/>
                  </a:lnTo>
                  <a:lnTo>
                    <a:pt x="77" y="184"/>
                  </a:lnTo>
                  <a:lnTo>
                    <a:pt x="96" y="179"/>
                  </a:lnTo>
                  <a:lnTo>
                    <a:pt x="101" y="179"/>
                  </a:lnTo>
                  <a:lnTo>
                    <a:pt x="107" y="182"/>
                  </a:lnTo>
                  <a:lnTo>
                    <a:pt x="112" y="189"/>
                  </a:lnTo>
                  <a:lnTo>
                    <a:pt x="114" y="203"/>
                  </a:lnTo>
                  <a:lnTo>
                    <a:pt x="112" y="225"/>
                  </a:lnTo>
                  <a:lnTo>
                    <a:pt x="106" y="241"/>
                  </a:lnTo>
                  <a:lnTo>
                    <a:pt x="97" y="267"/>
                  </a:lnTo>
                  <a:lnTo>
                    <a:pt x="83" y="305"/>
                  </a:lnTo>
                  <a:lnTo>
                    <a:pt x="67" y="346"/>
                  </a:lnTo>
                  <a:lnTo>
                    <a:pt x="55" y="379"/>
                  </a:lnTo>
                  <a:lnTo>
                    <a:pt x="44" y="410"/>
                  </a:lnTo>
                  <a:lnTo>
                    <a:pt x="38" y="438"/>
                  </a:lnTo>
                  <a:lnTo>
                    <a:pt x="43" y="462"/>
                  </a:lnTo>
                  <a:lnTo>
                    <a:pt x="55" y="482"/>
                  </a:lnTo>
                  <a:lnTo>
                    <a:pt x="74" y="494"/>
                  </a:lnTo>
                  <a:lnTo>
                    <a:pt x="99" y="499"/>
                  </a:lnTo>
                  <a:lnTo>
                    <a:pt x="143" y="482"/>
                  </a:lnTo>
                  <a:lnTo>
                    <a:pt x="174" y="444"/>
                  </a:lnTo>
                  <a:lnTo>
                    <a:pt x="191" y="405"/>
                  </a:lnTo>
                  <a:lnTo>
                    <a:pt x="196" y="385"/>
                  </a:lnTo>
                  <a:lnTo>
                    <a:pt x="192" y="378"/>
                  </a:lnTo>
                  <a:lnTo>
                    <a:pt x="187" y="377"/>
                  </a:lnTo>
                  <a:lnTo>
                    <a:pt x="180" y="380"/>
                  </a:lnTo>
                  <a:lnTo>
                    <a:pt x="176" y="390"/>
                  </a:lnTo>
                  <a:lnTo>
                    <a:pt x="164" y="425"/>
                  </a:lnTo>
                  <a:lnTo>
                    <a:pt x="147" y="454"/>
                  </a:lnTo>
                  <a:lnTo>
                    <a:pt x="126" y="475"/>
                  </a:lnTo>
                  <a:lnTo>
                    <a:pt x="101" y="482"/>
                  </a:lnTo>
                  <a:lnTo>
                    <a:pt x="87" y="477"/>
                  </a:lnTo>
                  <a:lnTo>
                    <a:pt x="83" y="458"/>
                  </a:lnTo>
                  <a:lnTo>
                    <a:pt x="84" y="445"/>
                  </a:lnTo>
                  <a:lnTo>
                    <a:pt x="87" y="431"/>
                  </a:lnTo>
                  <a:lnTo>
                    <a:pt x="94" y="412"/>
                  </a:lnTo>
                  <a:lnTo>
                    <a:pt x="104" y="384"/>
                  </a:lnTo>
                  <a:lnTo>
                    <a:pt x="133" y="3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ChangeAspect="1"/>
            </p:cNvSpPr>
            <p:nvPr/>
          </p:nvSpPr>
          <p:spPr bwMode="auto">
            <a:xfrm>
              <a:off x="1637" y="932"/>
              <a:ext cx="78" cy="79"/>
            </a:xfrm>
            <a:custGeom>
              <a:avLst/>
              <a:gdLst>
                <a:gd name="T0" fmla="*/ 78 w 78"/>
                <a:gd name="T1" fmla="*/ 39 h 79"/>
                <a:gd name="T2" fmla="*/ 75 w 78"/>
                <a:gd name="T3" fmla="*/ 24 h 79"/>
                <a:gd name="T4" fmla="*/ 67 w 78"/>
                <a:gd name="T5" fmla="*/ 12 h 79"/>
                <a:gd name="T6" fmla="*/ 54 w 78"/>
                <a:gd name="T7" fmla="*/ 3 h 79"/>
                <a:gd name="T8" fmla="*/ 39 w 78"/>
                <a:gd name="T9" fmla="*/ 0 h 79"/>
                <a:gd name="T10" fmla="*/ 24 w 78"/>
                <a:gd name="T11" fmla="*/ 3 h 79"/>
                <a:gd name="T12" fmla="*/ 11 w 78"/>
                <a:gd name="T13" fmla="*/ 12 h 79"/>
                <a:gd name="T14" fmla="*/ 3 w 78"/>
                <a:gd name="T15" fmla="*/ 24 h 79"/>
                <a:gd name="T16" fmla="*/ 0 w 78"/>
                <a:gd name="T17" fmla="*/ 39 h 79"/>
                <a:gd name="T18" fmla="*/ 3 w 78"/>
                <a:gd name="T19" fmla="*/ 55 h 79"/>
                <a:gd name="T20" fmla="*/ 11 w 78"/>
                <a:gd name="T21" fmla="*/ 67 h 79"/>
                <a:gd name="T22" fmla="*/ 24 w 78"/>
                <a:gd name="T23" fmla="*/ 75 h 79"/>
                <a:gd name="T24" fmla="*/ 39 w 78"/>
                <a:gd name="T25" fmla="*/ 79 h 79"/>
                <a:gd name="T26" fmla="*/ 54 w 78"/>
                <a:gd name="T27" fmla="*/ 75 h 79"/>
                <a:gd name="T28" fmla="*/ 67 w 78"/>
                <a:gd name="T29" fmla="*/ 67 h 79"/>
                <a:gd name="T30" fmla="*/ 75 w 78"/>
                <a:gd name="T31" fmla="*/ 55 h 79"/>
                <a:gd name="T32" fmla="*/ 78 w 78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78" y="39"/>
                  </a:moveTo>
                  <a:lnTo>
                    <a:pt x="75" y="24"/>
                  </a:lnTo>
                  <a:lnTo>
                    <a:pt x="67" y="12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1" y="12"/>
                  </a:lnTo>
                  <a:lnTo>
                    <a:pt x="3" y="24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1" y="67"/>
                  </a:lnTo>
                  <a:lnTo>
                    <a:pt x="24" y="75"/>
                  </a:lnTo>
                  <a:lnTo>
                    <a:pt x="39" y="79"/>
                  </a:lnTo>
                  <a:lnTo>
                    <a:pt x="54" y="75"/>
                  </a:lnTo>
                  <a:lnTo>
                    <a:pt x="67" y="67"/>
                  </a:lnTo>
                  <a:lnTo>
                    <a:pt x="75" y="55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1968" y="824"/>
              <a:ext cx="242" cy="341"/>
            </a:xfrm>
            <a:custGeom>
              <a:avLst/>
              <a:gdLst>
                <a:gd name="T0" fmla="*/ 138 w 242"/>
                <a:gd name="T1" fmla="*/ 190 h 341"/>
                <a:gd name="T2" fmla="*/ 161 w 242"/>
                <a:gd name="T3" fmla="*/ 198 h 341"/>
                <a:gd name="T4" fmla="*/ 187 w 242"/>
                <a:gd name="T5" fmla="*/ 213 h 341"/>
                <a:gd name="T6" fmla="*/ 204 w 242"/>
                <a:gd name="T7" fmla="*/ 239 h 341"/>
                <a:gd name="T8" fmla="*/ 201 w 242"/>
                <a:gd name="T9" fmla="*/ 284 h 341"/>
                <a:gd name="T10" fmla="*/ 160 w 242"/>
                <a:gd name="T11" fmla="*/ 319 h 341"/>
                <a:gd name="T12" fmla="*/ 101 w 242"/>
                <a:gd name="T13" fmla="*/ 323 h 341"/>
                <a:gd name="T14" fmla="*/ 67 w 242"/>
                <a:gd name="T15" fmla="*/ 308 h 341"/>
                <a:gd name="T16" fmla="*/ 42 w 242"/>
                <a:gd name="T17" fmla="*/ 280 h 341"/>
                <a:gd name="T18" fmla="*/ 26 w 242"/>
                <a:gd name="T19" fmla="*/ 242 h 341"/>
                <a:gd name="T20" fmla="*/ 17 w 242"/>
                <a:gd name="T21" fmla="*/ 209 h 341"/>
                <a:gd name="T22" fmla="*/ 1 w 242"/>
                <a:gd name="T23" fmla="*/ 211 h 341"/>
                <a:gd name="T24" fmla="*/ 0 w 242"/>
                <a:gd name="T25" fmla="*/ 323 h 341"/>
                <a:gd name="T26" fmla="*/ 8 w 242"/>
                <a:gd name="T27" fmla="*/ 341 h 341"/>
                <a:gd name="T28" fmla="*/ 13 w 242"/>
                <a:gd name="T29" fmla="*/ 339 h 341"/>
                <a:gd name="T30" fmla="*/ 27 w 242"/>
                <a:gd name="T31" fmla="*/ 326 h 341"/>
                <a:gd name="T32" fmla="*/ 30 w 242"/>
                <a:gd name="T33" fmla="*/ 322 h 341"/>
                <a:gd name="T34" fmla="*/ 41 w 242"/>
                <a:gd name="T35" fmla="*/ 309 h 341"/>
                <a:gd name="T36" fmla="*/ 88 w 242"/>
                <a:gd name="T37" fmla="*/ 337 h 341"/>
                <a:gd name="T38" fmla="*/ 123 w 242"/>
                <a:gd name="T39" fmla="*/ 341 h 341"/>
                <a:gd name="T40" fmla="*/ 215 w 242"/>
                <a:gd name="T41" fmla="*/ 309 h 341"/>
                <a:gd name="T42" fmla="*/ 242 w 242"/>
                <a:gd name="T43" fmla="*/ 238 h 341"/>
                <a:gd name="T44" fmla="*/ 230 w 242"/>
                <a:gd name="T45" fmla="*/ 191 h 341"/>
                <a:gd name="T46" fmla="*/ 211 w 242"/>
                <a:gd name="T47" fmla="*/ 167 h 341"/>
                <a:gd name="T48" fmla="*/ 171 w 242"/>
                <a:gd name="T49" fmla="*/ 143 h 341"/>
                <a:gd name="T50" fmla="*/ 127 w 242"/>
                <a:gd name="T51" fmla="*/ 132 h 341"/>
                <a:gd name="T52" fmla="*/ 95 w 242"/>
                <a:gd name="T53" fmla="*/ 125 h 341"/>
                <a:gd name="T54" fmla="*/ 65 w 242"/>
                <a:gd name="T55" fmla="*/ 114 h 341"/>
                <a:gd name="T56" fmla="*/ 44 w 242"/>
                <a:gd name="T57" fmla="*/ 97 h 341"/>
                <a:gd name="T58" fmla="*/ 36 w 242"/>
                <a:gd name="T59" fmla="*/ 71 h 341"/>
                <a:gd name="T60" fmla="*/ 53 w 242"/>
                <a:gd name="T61" fmla="*/ 33 h 341"/>
                <a:gd name="T62" fmla="*/ 119 w 242"/>
                <a:gd name="T63" fmla="*/ 15 h 341"/>
                <a:gd name="T64" fmla="*/ 166 w 242"/>
                <a:gd name="T65" fmla="*/ 25 h 341"/>
                <a:gd name="T66" fmla="*/ 192 w 242"/>
                <a:gd name="T67" fmla="*/ 51 h 341"/>
                <a:gd name="T68" fmla="*/ 203 w 242"/>
                <a:gd name="T69" fmla="*/ 81 h 341"/>
                <a:gd name="T70" fmla="*/ 205 w 242"/>
                <a:gd name="T71" fmla="*/ 104 h 341"/>
                <a:gd name="T72" fmla="*/ 214 w 242"/>
                <a:gd name="T73" fmla="*/ 111 h 341"/>
                <a:gd name="T74" fmla="*/ 222 w 242"/>
                <a:gd name="T75" fmla="*/ 107 h 341"/>
                <a:gd name="T76" fmla="*/ 224 w 242"/>
                <a:gd name="T77" fmla="*/ 93 h 341"/>
                <a:gd name="T78" fmla="*/ 223 w 242"/>
                <a:gd name="T79" fmla="*/ 5 h 341"/>
                <a:gd name="T80" fmla="*/ 210 w 242"/>
                <a:gd name="T81" fmla="*/ 1 h 341"/>
                <a:gd name="T82" fmla="*/ 195 w 242"/>
                <a:gd name="T83" fmla="*/ 16 h 341"/>
                <a:gd name="T84" fmla="*/ 167 w 242"/>
                <a:gd name="T85" fmla="*/ 9 h 341"/>
                <a:gd name="T86" fmla="*/ 130 w 242"/>
                <a:gd name="T87" fmla="*/ 1 h 341"/>
                <a:gd name="T88" fmla="*/ 62 w 242"/>
                <a:gd name="T89" fmla="*/ 9 h 341"/>
                <a:gd name="T90" fmla="*/ 6 w 242"/>
                <a:gd name="T91" fmla="*/ 60 h 341"/>
                <a:gd name="T92" fmla="*/ 8 w 242"/>
                <a:gd name="T93" fmla="*/ 127 h 341"/>
                <a:gd name="T94" fmla="*/ 49 w 242"/>
                <a:gd name="T95" fmla="*/ 167 h 341"/>
                <a:gd name="T96" fmla="*/ 95 w 242"/>
                <a:gd name="T97" fmla="*/ 18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" h="341">
                  <a:moveTo>
                    <a:pt x="130" y="189"/>
                  </a:moveTo>
                  <a:lnTo>
                    <a:pt x="138" y="190"/>
                  </a:lnTo>
                  <a:lnTo>
                    <a:pt x="149" y="193"/>
                  </a:lnTo>
                  <a:lnTo>
                    <a:pt x="161" y="198"/>
                  </a:lnTo>
                  <a:lnTo>
                    <a:pt x="174" y="204"/>
                  </a:lnTo>
                  <a:lnTo>
                    <a:pt x="187" y="213"/>
                  </a:lnTo>
                  <a:lnTo>
                    <a:pt x="197" y="224"/>
                  </a:lnTo>
                  <a:lnTo>
                    <a:pt x="204" y="239"/>
                  </a:lnTo>
                  <a:lnTo>
                    <a:pt x="206" y="257"/>
                  </a:lnTo>
                  <a:lnTo>
                    <a:pt x="201" y="284"/>
                  </a:lnTo>
                  <a:lnTo>
                    <a:pt x="186" y="305"/>
                  </a:lnTo>
                  <a:lnTo>
                    <a:pt x="160" y="319"/>
                  </a:lnTo>
                  <a:lnTo>
                    <a:pt x="123" y="324"/>
                  </a:lnTo>
                  <a:lnTo>
                    <a:pt x="101" y="323"/>
                  </a:lnTo>
                  <a:lnTo>
                    <a:pt x="82" y="317"/>
                  </a:lnTo>
                  <a:lnTo>
                    <a:pt x="67" y="308"/>
                  </a:lnTo>
                  <a:lnTo>
                    <a:pt x="53" y="296"/>
                  </a:lnTo>
                  <a:lnTo>
                    <a:pt x="42" y="280"/>
                  </a:lnTo>
                  <a:lnTo>
                    <a:pt x="33" y="262"/>
                  </a:lnTo>
                  <a:lnTo>
                    <a:pt x="26" y="242"/>
                  </a:lnTo>
                  <a:lnTo>
                    <a:pt x="20" y="219"/>
                  </a:lnTo>
                  <a:lnTo>
                    <a:pt x="17" y="209"/>
                  </a:lnTo>
                  <a:lnTo>
                    <a:pt x="10" y="207"/>
                  </a:lnTo>
                  <a:lnTo>
                    <a:pt x="1" y="211"/>
                  </a:lnTo>
                  <a:lnTo>
                    <a:pt x="0" y="225"/>
                  </a:lnTo>
                  <a:lnTo>
                    <a:pt x="0" y="323"/>
                  </a:lnTo>
                  <a:lnTo>
                    <a:pt x="1" y="337"/>
                  </a:lnTo>
                  <a:lnTo>
                    <a:pt x="8" y="341"/>
                  </a:lnTo>
                  <a:lnTo>
                    <a:pt x="11" y="341"/>
                  </a:lnTo>
                  <a:lnTo>
                    <a:pt x="13" y="339"/>
                  </a:lnTo>
                  <a:lnTo>
                    <a:pt x="18" y="334"/>
                  </a:lnTo>
                  <a:lnTo>
                    <a:pt x="27" y="326"/>
                  </a:lnTo>
                  <a:lnTo>
                    <a:pt x="28" y="325"/>
                  </a:lnTo>
                  <a:lnTo>
                    <a:pt x="30" y="322"/>
                  </a:lnTo>
                  <a:lnTo>
                    <a:pt x="34" y="317"/>
                  </a:lnTo>
                  <a:lnTo>
                    <a:pt x="41" y="309"/>
                  </a:lnTo>
                  <a:lnTo>
                    <a:pt x="66" y="327"/>
                  </a:lnTo>
                  <a:lnTo>
                    <a:pt x="88" y="337"/>
                  </a:lnTo>
                  <a:lnTo>
                    <a:pt x="108" y="340"/>
                  </a:lnTo>
                  <a:lnTo>
                    <a:pt x="123" y="341"/>
                  </a:lnTo>
                  <a:lnTo>
                    <a:pt x="177" y="332"/>
                  </a:lnTo>
                  <a:lnTo>
                    <a:pt x="215" y="309"/>
                  </a:lnTo>
                  <a:lnTo>
                    <a:pt x="235" y="276"/>
                  </a:lnTo>
                  <a:lnTo>
                    <a:pt x="242" y="238"/>
                  </a:lnTo>
                  <a:lnTo>
                    <a:pt x="239" y="212"/>
                  </a:lnTo>
                  <a:lnTo>
                    <a:pt x="230" y="191"/>
                  </a:lnTo>
                  <a:lnTo>
                    <a:pt x="220" y="176"/>
                  </a:lnTo>
                  <a:lnTo>
                    <a:pt x="211" y="167"/>
                  </a:lnTo>
                  <a:lnTo>
                    <a:pt x="192" y="153"/>
                  </a:lnTo>
                  <a:lnTo>
                    <a:pt x="171" y="143"/>
                  </a:lnTo>
                  <a:lnTo>
                    <a:pt x="149" y="136"/>
                  </a:lnTo>
                  <a:lnTo>
                    <a:pt x="127" y="132"/>
                  </a:lnTo>
                  <a:lnTo>
                    <a:pt x="111" y="128"/>
                  </a:lnTo>
                  <a:lnTo>
                    <a:pt x="95" y="125"/>
                  </a:lnTo>
                  <a:lnTo>
                    <a:pt x="80" y="120"/>
                  </a:lnTo>
                  <a:lnTo>
                    <a:pt x="65" y="114"/>
                  </a:lnTo>
                  <a:lnTo>
                    <a:pt x="53" y="107"/>
                  </a:lnTo>
                  <a:lnTo>
                    <a:pt x="44" y="97"/>
                  </a:lnTo>
                  <a:lnTo>
                    <a:pt x="38" y="86"/>
                  </a:lnTo>
                  <a:lnTo>
                    <a:pt x="36" y="71"/>
                  </a:lnTo>
                  <a:lnTo>
                    <a:pt x="40" y="51"/>
                  </a:lnTo>
                  <a:lnTo>
                    <a:pt x="53" y="33"/>
                  </a:lnTo>
                  <a:lnTo>
                    <a:pt x="79" y="20"/>
                  </a:lnTo>
                  <a:lnTo>
                    <a:pt x="119" y="15"/>
                  </a:lnTo>
                  <a:lnTo>
                    <a:pt x="145" y="17"/>
                  </a:lnTo>
                  <a:lnTo>
                    <a:pt x="166" y="25"/>
                  </a:lnTo>
                  <a:lnTo>
                    <a:pt x="181" y="37"/>
                  </a:lnTo>
                  <a:lnTo>
                    <a:pt x="192" y="51"/>
                  </a:lnTo>
                  <a:lnTo>
                    <a:pt x="199" y="66"/>
                  </a:lnTo>
                  <a:lnTo>
                    <a:pt x="203" y="81"/>
                  </a:lnTo>
                  <a:lnTo>
                    <a:pt x="204" y="94"/>
                  </a:lnTo>
                  <a:lnTo>
                    <a:pt x="205" y="104"/>
                  </a:lnTo>
                  <a:lnTo>
                    <a:pt x="209" y="110"/>
                  </a:lnTo>
                  <a:lnTo>
                    <a:pt x="214" y="111"/>
                  </a:lnTo>
                  <a:lnTo>
                    <a:pt x="220" y="110"/>
                  </a:lnTo>
                  <a:lnTo>
                    <a:pt x="222" y="107"/>
                  </a:lnTo>
                  <a:lnTo>
                    <a:pt x="223" y="102"/>
                  </a:lnTo>
                  <a:lnTo>
                    <a:pt x="224" y="93"/>
                  </a:lnTo>
                  <a:lnTo>
                    <a:pt x="224" y="18"/>
                  </a:lnTo>
                  <a:lnTo>
                    <a:pt x="223" y="5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1" y="9"/>
                  </a:lnTo>
                  <a:lnTo>
                    <a:pt x="195" y="16"/>
                  </a:lnTo>
                  <a:lnTo>
                    <a:pt x="188" y="21"/>
                  </a:lnTo>
                  <a:lnTo>
                    <a:pt x="167" y="9"/>
                  </a:lnTo>
                  <a:lnTo>
                    <a:pt x="147" y="3"/>
                  </a:lnTo>
                  <a:lnTo>
                    <a:pt x="130" y="1"/>
                  </a:lnTo>
                  <a:lnTo>
                    <a:pt x="119" y="0"/>
                  </a:lnTo>
                  <a:lnTo>
                    <a:pt x="62" y="9"/>
                  </a:lnTo>
                  <a:lnTo>
                    <a:pt x="25" y="31"/>
                  </a:lnTo>
                  <a:lnTo>
                    <a:pt x="6" y="60"/>
                  </a:lnTo>
                  <a:lnTo>
                    <a:pt x="0" y="92"/>
                  </a:lnTo>
                  <a:lnTo>
                    <a:pt x="8" y="127"/>
                  </a:lnTo>
                  <a:lnTo>
                    <a:pt x="32" y="155"/>
                  </a:lnTo>
                  <a:lnTo>
                    <a:pt x="49" y="167"/>
                  </a:lnTo>
                  <a:lnTo>
                    <a:pt x="70" y="175"/>
                  </a:lnTo>
                  <a:lnTo>
                    <a:pt x="95" y="182"/>
                  </a:lnTo>
                  <a:lnTo>
                    <a:pt x="130" y="1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ChangeAspect="1" noEditPoints="1"/>
            </p:cNvSpPr>
            <p:nvPr/>
          </p:nvSpPr>
          <p:spPr bwMode="auto">
            <a:xfrm>
              <a:off x="2257" y="824"/>
              <a:ext cx="286" cy="341"/>
            </a:xfrm>
            <a:custGeom>
              <a:avLst/>
              <a:gdLst>
                <a:gd name="T0" fmla="*/ 62 w 286"/>
                <a:gd name="T1" fmla="*/ 146 h 341"/>
                <a:gd name="T2" fmla="*/ 75 w 286"/>
                <a:gd name="T3" fmla="*/ 79 h 341"/>
                <a:gd name="T4" fmla="*/ 100 w 286"/>
                <a:gd name="T5" fmla="*/ 40 h 341"/>
                <a:gd name="T6" fmla="*/ 129 w 286"/>
                <a:gd name="T7" fmla="*/ 21 h 341"/>
                <a:gd name="T8" fmla="*/ 154 w 286"/>
                <a:gd name="T9" fmla="*/ 17 h 341"/>
                <a:gd name="T10" fmla="*/ 179 w 286"/>
                <a:gd name="T11" fmla="*/ 21 h 341"/>
                <a:gd name="T12" fmla="*/ 199 w 286"/>
                <a:gd name="T13" fmla="*/ 33 h 341"/>
                <a:gd name="T14" fmla="*/ 214 w 286"/>
                <a:gd name="T15" fmla="*/ 50 h 341"/>
                <a:gd name="T16" fmla="*/ 224 w 286"/>
                <a:gd name="T17" fmla="*/ 70 h 341"/>
                <a:gd name="T18" fmla="*/ 231 w 286"/>
                <a:gd name="T19" fmla="*/ 92 h 341"/>
                <a:gd name="T20" fmla="*/ 235 w 286"/>
                <a:gd name="T21" fmla="*/ 113 h 341"/>
                <a:gd name="T22" fmla="*/ 237 w 286"/>
                <a:gd name="T23" fmla="*/ 132 h 341"/>
                <a:gd name="T24" fmla="*/ 237 w 286"/>
                <a:gd name="T25" fmla="*/ 146 h 341"/>
                <a:gd name="T26" fmla="*/ 62 w 286"/>
                <a:gd name="T27" fmla="*/ 146 h 341"/>
                <a:gd name="T28" fmla="*/ 61 w 286"/>
                <a:gd name="T29" fmla="*/ 161 h 341"/>
                <a:gd name="T30" fmla="*/ 268 w 286"/>
                <a:gd name="T31" fmla="*/ 161 h 341"/>
                <a:gd name="T32" fmla="*/ 278 w 286"/>
                <a:gd name="T33" fmla="*/ 161 h 341"/>
                <a:gd name="T34" fmla="*/ 283 w 286"/>
                <a:gd name="T35" fmla="*/ 159 h 341"/>
                <a:gd name="T36" fmla="*/ 286 w 286"/>
                <a:gd name="T37" fmla="*/ 155 h 341"/>
                <a:gd name="T38" fmla="*/ 286 w 286"/>
                <a:gd name="T39" fmla="*/ 146 h 341"/>
                <a:gd name="T40" fmla="*/ 279 w 286"/>
                <a:gd name="T41" fmla="*/ 92 h 341"/>
                <a:gd name="T42" fmla="*/ 255 w 286"/>
                <a:gd name="T43" fmla="*/ 45 h 341"/>
                <a:gd name="T44" fmla="*/ 214 w 286"/>
                <a:gd name="T45" fmla="*/ 13 h 341"/>
                <a:gd name="T46" fmla="*/ 154 w 286"/>
                <a:gd name="T47" fmla="*/ 0 h 341"/>
                <a:gd name="T48" fmla="*/ 93 w 286"/>
                <a:gd name="T49" fmla="*/ 14 h 341"/>
                <a:gd name="T50" fmla="*/ 45 w 286"/>
                <a:gd name="T51" fmla="*/ 50 h 341"/>
                <a:gd name="T52" fmla="*/ 12 w 286"/>
                <a:gd name="T53" fmla="*/ 104 h 341"/>
                <a:gd name="T54" fmla="*/ 0 w 286"/>
                <a:gd name="T55" fmla="*/ 170 h 341"/>
                <a:gd name="T56" fmla="*/ 13 w 286"/>
                <a:gd name="T57" fmla="*/ 238 h 341"/>
                <a:gd name="T58" fmla="*/ 49 w 286"/>
                <a:gd name="T59" fmla="*/ 292 h 341"/>
                <a:gd name="T60" fmla="*/ 101 w 286"/>
                <a:gd name="T61" fmla="*/ 328 h 341"/>
                <a:gd name="T62" fmla="*/ 163 w 286"/>
                <a:gd name="T63" fmla="*/ 341 h 341"/>
                <a:gd name="T64" fmla="*/ 220 w 286"/>
                <a:gd name="T65" fmla="*/ 328 h 341"/>
                <a:gd name="T66" fmla="*/ 258 w 286"/>
                <a:gd name="T67" fmla="*/ 298 h 341"/>
                <a:gd name="T68" fmla="*/ 279 w 286"/>
                <a:gd name="T69" fmla="*/ 265 h 341"/>
                <a:gd name="T70" fmla="*/ 286 w 286"/>
                <a:gd name="T71" fmla="*/ 245 h 341"/>
                <a:gd name="T72" fmla="*/ 283 w 286"/>
                <a:gd name="T73" fmla="*/ 237 h 341"/>
                <a:gd name="T74" fmla="*/ 277 w 286"/>
                <a:gd name="T75" fmla="*/ 236 h 341"/>
                <a:gd name="T76" fmla="*/ 270 w 286"/>
                <a:gd name="T77" fmla="*/ 238 h 341"/>
                <a:gd name="T78" fmla="*/ 267 w 286"/>
                <a:gd name="T79" fmla="*/ 246 h 341"/>
                <a:gd name="T80" fmla="*/ 256 w 286"/>
                <a:gd name="T81" fmla="*/ 271 h 341"/>
                <a:gd name="T82" fmla="*/ 242 w 286"/>
                <a:gd name="T83" fmla="*/ 290 h 341"/>
                <a:gd name="T84" fmla="*/ 226 w 286"/>
                <a:gd name="T85" fmla="*/ 304 h 341"/>
                <a:gd name="T86" fmla="*/ 210 w 286"/>
                <a:gd name="T87" fmla="*/ 313 h 341"/>
                <a:gd name="T88" fmla="*/ 195 w 286"/>
                <a:gd name="T89" fmla="*/ 318 h 341"/>
                <a:gd name="T90" fmla="*/ 182 w 286"/>
                <a:gd name="T91" fmla="*/ 321 h 341"/>
                <a:gd name="T92" fmla="*/ 172 w 286"/>
                <a:gd name="T93" fmla="*/ 322 h 341"/>
                <a:gd name="T94" fmla="*/ 167 w 286"/>
                <a:gd name="T95" fmla="*/ 322 h 341"/>
                <a:gd name="T96" fmla="*/ 141 w 286"/>
                <a:gd name="T97" fmla="*/ 318 h 341"/>
                <a:gd name="T98" fmla="*/ 118 w 286"/>
                <a:gd name="T99" fmla="*/ 308 h 341"/>
                <a:gd name="T100" fmla="*/ 98 w 286"/>
                <a:gd name="T101" fmla="*/ 292 h 341"/>
                <a:gd name="T102" fmla="*/ 83 w 286"/>
                <a:gd name="T103" fmla="*/ 273 h 341"/>
                <a:gd name="T104" fmla="*/ 70 w 286"/>
                <a:gd name="T105" fmla="*/ 244 h 341"/>
                <a:gd name="T106" fmla="*/ 64 w 286"/>
                <a:gd name="T107" fmla="*/ 214 h 341"/>
                <a:gd name="T108" fmla="*/ 62 w 286"/>
                <a:gd name="T109" fmla="*/ 185 h 341"/>
                <a:gd name="T110" fmla="*/ 61 w 286"/>
                <a:gd name="T111" fmla="*/ 1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341">
                  <a:moveTo>
                    <a:pt x="62" y="146"/>
                  </a:moveTo>
                  <a:lnTo>
                    <a:pt x="75" y="79"/>
                  </a:lnTo>
                  <a:lnTo>
                    <a:pt x="100" y="40"/>
                  </a:lnTo>
                  <a:lnTo>
                    <a:pt x="129" y="21"/>
                  </a:lnTo>
                  <a:lnTo>
                    <a:pt x="154" y="17"/>
                  </a:lnTo>
                  <a:lnTo>
                    <a:pt x="179" y="21"/>
                  </a:lnTo>
                  <a:lnTo>
                    <a:pt x="199" y="33"/>
                  </a:lnTo>
                  <a:lnTo>
                    <a:pt x="214" y="50"/>
                  </a:lnTo>
                  <a:lnTo>
                    <a:pt x="224" y="70"/>
                  </a:lnTo>
                  <a:lnTo>
                    <a:pt x="231" y="92"/>
                  </a:lnTo>
                  <a:lnTo>
                    <a:pt x="235" y="113"/>
                  </a:lnTo>
                  <a:lnTo>
                    <a:pt x="237" y="132"/>
                  </a:lnTo>
                  <a:lnTo>
                    <a:pt x="237" y="146"/>
                  </a:lnTo>
                  <a:lnTo>
                    <a:pt x="62" y="146"/>
                  </a:lnTo>
                  <a:close/>
                  <a:moveTo>
                    <a:pt x="61" y="161"/>
                  </a:moveTo>
                  <a:lnTo>
                    <a:pt x="268" y="161"/>
                  </a:lnTo>
                  <a:lnTo>
                    <a:pt x="278" y="161"/>
                  </a:lnTo>
                  <a:lnTo>
                    <a:pt x="283" y="159"/>
                  </a:lnTo>
                  <a:lnTo>
                    <a:pt x="286" y="155"/>
                  </a:lnTo>
                  <a:lnTo>
                    <a:pt x="286" y="146"/>
                  </a:lnTo>
                  <a:lnTo>
                    <a:pt x="279" y="92"/>
                  </a:lnTo>
                  <a:lnTo>
                    <a:pt x="255" y="45"/>
                  </a:lnTo>
                  <a:lnTo>
                    <a:pt x="214" y="13"/>
                  </a:lnTo>
                  <a:lnTo>
                    <a:pt x="154" y="0"/>
                  </a:lnTo>
                  <a:lnTo>
                    <a:pt x="93" y="14"/>
                  </a:lnTo>
                  <a:lnTo>
                    <a:pt x="45" y="50"/>
                  </a:lnTo>
                  <a:lnTo>
                    <a:pt x="12" y="104"/>
                  </a:lnTo>
                  <a:lnTo>
                    <a:pt x="0" y="170"/>
                  </a:lnTo>
                  <a:lnTo>
                    <a:pt x="13" y="238"/>
                  </a:lnTo>
                  <a:lnTo>
                    <a:pt x="49" y="292"/>
                  </a:lnTo>
                  <a:lnTo>
                    <a:pt x="101" y="328"/>
                  </a:lnTo>
                  <a:lnTo>
                    <a:pt x="163" y="341"/>
                  </a:lnTo>
                  <a:lnTo>
                    <a:pt x="220" y="328"/>
                  </a:lnTo>
                  <a:lnTo>
                    <a:pt x="258" y="298"/>
                  </a:lnTo>
                  <a:lnTo>
                    <a:pt x="279" y="265"/>
                  </a:lnTo>
                  <a:lnTo>
                    <a:pt x="286" y="245"/>
                  </a:lnTo>
                  <a:lnTo>
                    <a:pt x="283" y="237"/>
                  </a:lnTo>
                  <a:lnTo>
                    <a:pt x="277" y="236"/>
                  </a:lnTo>
                  <a:lnTo>
                    <a:pt x="270" y="238"/>
                  </a:lnTo>
                  <a:lnTo>
                    <a:pt x="267" y="246"/>
                  </a:lnTo>
                  <a:lnTo>
                    <a:pt x="256" y="271"/>
                  </a:lnTo>
                  <a:lnTo>
                    <a:pt x="242" y="290"/>
                  </a:lnTo>
                  <a:lnTo>
                    <a:pt x="226" y="304"/>
                  </a:lnTo>
                  <a:lnTo>
                    <a:pt x="210" y="313"/>
                  </a:lnTo>
                  <a:lnTo>
                    <a:pt x="195" y="318"/>
                  </a:lnTo>
                  <a:lnTo>
                    <a:pt x="182" y="321"/>
                  </a:lnTo>
                  <a:lnTo>
                    <a:pt x="172" y="322"/>
                  </a:lnTo>
                  <a:lnTo>
                    <a:pt x="167" y="322"/>
                  </a:lnTo>
                  <a:lnTo>
                    <a:pt x="141" y="318"/>
                  </a:lnTo>
                  <a:lnTo>
                    <a:pt x="118" y="308"/>
                  </a:lnTo>
                  <a:lnTo>
                    <a:pt x="98" y="292"/>
                  </a:lnTo>
                  <a:lnTo>
                    <a:pt x="83" y="273"/>
                  </a:lnTo>
                  <a:lnTo>
                    <a:pt x="70" y="244"/>
                  </a:lnTo>
                  <a:lnTo>
                    <a:pt x="64" y="214"/>
                  </a:lnTo>
                  <a:lnTo>
                    <a:pt x="62" y="185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auto">
            <a:xfrm>
              <a:off x="2586" y="829"/>
              <a:ext cx="249" cy="328"/>
            </a:xfrm>
            <a:custGeom>
              <a:avLst/>
              <a:gdLst>
                <a:gd name="T0" fmla="*/ 103 w 249"/>
                <a:gd name="T1" fmla="*/ 82 h 328"/>
                <a:gd name="T2" fmla="*/ 103 w 249"/>
                <a:gd name="T3" fmla="*/ 0 h 328"/>
                <a:gd name="T4" fmla="*/ 0 w 249"/>
                <a:gd name="T5" fmla="*/ 8 h 328"/>
                <a:gd name="T6" fmla="*/ 0 w 249"/>
                <a:gd name="T7" fmla="*/ 31 h 328"/>
                <a:gd name="T8" fmla="*/ 17 w 249"/>
                <a:gd name="T9" fmla="*/ 31 h 328"/>
                <a:gd name="T10" fmla="*/ 31 w 249"/>
                <a:gd name="T11" fmla="*/ 32 h 328"/>
                <a:gd name="T12" fmla="*/ 41 w 249"/>
                <a:gd name="T13" fmla="*/ 34 h 328"/>
                <a:gd name="T14" fmla="*/ 48 w 249"/>
                <a:gd name="T15" fmla="*/ 38 h 328"/>
                <a:gd name="T16" fmla="*/ 53 w 249"/>
                <a:gd name="T17" fmla="*/ 43 h 328"/>
                <a:gd name="T18" fmla="*/ 56 w 249"/>
                <a:gd name="T19" fmla="*/ 51 h 328"/>
                <a:gd name="T20" fmla="*/ 57 w 249"/>
                <a:gd name="T21" fmla="*/ 60 h 328"/>
                <a:gd name="T22" fmla="*/ 58 w 249"/>
                <a:gd name="T23" fmla="*/ 73 h 328"/>
                <a:gd name="T24" fmla="*/ 58 w 249"/>
                <a:gd name="T25" fmla="*/ 271 h 328"/>
                <a:gd name="T26" fmla="*/ 56 w 249"/>
                <a:gd name="T27" fmla="*/ 291 h 328"/>
                <a:gd name="T28" fmla="*/ 48 w 249"/>
                <a:gd name="T29" fmla="*/ 301 h 328"/>
                <a:gd name="T30" fmla="*/ 30 w 249"/>
                <a:gd name="T31" fmla="*/ 304 h 328"/>
                <a:gd name="T32" fmla="*/ 0 w 249"/>
                <a:gd name="T33" fmla="*/ 305 h 328"/>
                <a:gd name="T34" fmla="*/ 0 w 249"/>
                <a:gd name="T35" fmla="*/ 328 h 328"/>
                <a:gd name="T36" fmla="*/ 45 w 249"/>
                <a:gd name="T37" fmla="*/ 326 h 328"/>
                <a:gd name="T38" fmla="*/ 84 w 249"/>
                <a:gd name="T39" fmla="*/ 325 h 328"/>
                <a:gd name="T40" fmla="*/ 131 w 249"/>
                <a:gd name="T41" fmla="*/ 326 h 328"/>
                <a:gd name="T42" fmla="*/ 179 w 249"/>
                <a:gd name="T43" fmla="*/ 328 h 328"/>
                <a:gd name="T44" fmla="*/ 179 w 249"/>
                <a:gd name="T45" fmla="*/ 305 h 328"/>
                <a:gd name="T46" fmla="*/ 163 w 249"/>
                <a:gd name="T47" fmla="*/ 305 h 328"/>
                <a:gd name="T48" fmla="*/ 131 w 249"/>
                <a:gd name="T49" fmla="*/ 303 h 328"/>
                <a:gd name="T50" fmla="*/ 114 w 249"/>
                <a:gd name="T51" fmla="*/ 297 h 328"/>
                <a:gd name="T52" fmla="*/ 108 w 249"/>
                <a:gd name="T53" fmla="*/ 287 h 328"/>
                <a:gd name="T54" fmla="*/ 107 w 249"/>
                <a:gd name="T55" fmla="*/ 270 h 328"/>
                <a:gd name="T56" fmla="*/ 107 w 249"/>
                <a:gd name="T57" fmla="*/ 156 h 328"/>
                <a:gd name="T58" fmla="*/ 112 w 249"/>
                <a:gd name="T59" fmla="*/ 103 h 328"/>
                <a:gd name="T60" fmla="*/ 129 w 249"/>
                <a:gd name="T61" fmla="*/ 58 h 328"/>
                <a:gd name="T62" fmla="*/ 157 w 249"/>
                <a:gd name="T63" fmla="*/ 28 h 328"/>
                <a:gd name="T64" fmla="*/ 194 w 249"/>
                <a:gd name="T65" fmla="*/ 16 h 328"/>
                <a:gd name="T66" fmla="*/ 202 w 249"/>
                <a:gd name="T67" fmla="*/ 17 h 328"/>
                <a:gd name="T68" fmla="*/ 198 w 249"/>
                <a:gd name="T69" fmla="*/ 19 h 328"/>
                <a:gd name="T70" fmla="*/ 193 w 249"/>
                <a:gd name="T71" fmla="*/ 24 h 328"/>
                <a:gd name="T72" fmla="*/ 187 w 249"/>
                <a:gd name="T73" fmla="*/ 33 h 328"/>
                <a:gd name="T74" fmla="*/ 185 w 249"/>
                <a:gd name="T75" fmla="*/ 46 h 328"/>
                <a:gd name="T76" fmla="*/ 188 w 249"/>
                <a:gd name="T77" fmla="*/ 60 h 328"/>
                <a:gd name="T78" fmla="*/ 195 w 249"/>
                <a:gd name="T79" fmla="*/ 70 h 328"/>
                <a:gd name="T80" fmla="*/ 205 w 249"/>
                <a:gd name="T81" fmla="*/ 76 h 328"/>
                <a:gd name="T82" fmla="*/ 217 w 249"/>
                <a:gd name="T83" fmla="*/ 78 h 328"/>
                <a:gd name="T84" fmla="*/ 227 w 249"/>
                <a:gd name="T85" fmla="*/ 76 h 328"/>
                <a:gd name="T86" fmla="*/ 238 w 249"/>
                <a:gd name="T87" fmla="*/ 70 h 328"/>
                <a:gd name="T88" fmla="*/ 246 w 249"/>
                <a:gd name="T89" fmla="*/ 60 h 328"/>
                <a:gd name="T90" fmla="*/ 249 w 249"/>
                <a:gd name="T91" fmla="*/ 45 h 328"/>
                <a:gd name="T92" fmla="*/ 245 w 249"/>
                <a:gd name="T93" fmla="*/ 28 h 328"/>
                <a:gd name="T94" fmla="*/ 233 w 249"/>
                <a:gd name="T95" fmla="*/ 13 h 328"/>
                <a:gd name="T96" fmla="*/ 216 w 249"/>
                <a:gd name="T97" fmla="*/ 4 h 328"/>
                <a:gd name="T98" fmla="*/ 194 w 249"/>
                <a:gd name="T99" fmla="*/ 0 h 328"/>
                <a:gd name="T100" fmla="*/ 175 w 249"/>
                <a:gd name="T101" fmla="*/ 2 h 328"/>
                <a:gd name="T102" fmla="*/ 158 w 249"/>
                <a:gd name="T103" fmla="*/ 8 h 328"/>
                <a:gd name="T104" fmla="*/ 144 w 249"/>
                <a:gd name="T105" fmla="*/ 17 h 328"/>
                <a:gd name="T106" fmla="*/ 132 w 249"/>
                <a:gd name="T107" fmla="*/ 29 h 328"/>
                <a:gd name="T108" fmla="*/ 122 w 249"/>
                <a:gd name="T109" fmla="*/ 41 h 328"/>
                <a:gd name="T110" fmla="*/ 114 w 249"/>
                <a:gd name="T111" fmla="*/ 55 h 328"/>
                <a:gd name="T112" fmla="*/ 107 w 249"/>
                <a:gd name="T113" fmla="*/ 69 h 328"/>
                <a:gd name="T114" fmla="*/ 103 w 249"/>
                <a:gd name="T115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328">
                  <a:moveTo>
                    <a:pt x="103" y="82"/>
                  </a:moveTo>
                  <a:lnTo>
                    <a:pt x="103" y="0"/>
                  </a:lnTo>
                  <a:lnTo>
                    <a:pt x="0" y="8"/>
                  </a:lnTo>
                  <a:lnTo>
                    <a:pt x="0" y="31"/>
                  </a:lnTo>
                  <a:lnTo>
                    <a:pt x="17" y="31"/>
                  </a:lnTo>
                  <a:lnTo>
                    <a:pt x="31" y="32"/>
                  </a:lnTo>
                  <a:lnTo>
                    <a:pt x="41" y="34"/>
                  </a:lnTo>
                  <a:lnTo>
                    <a:pt x="48" y="38"/>
                  </a:lnTo>
                  <a:lnTo>
                    <a:pt x="53" y="43"/>
                  </a:lnTo>
                  <a:lnTo>
                    <a:pt x="56" y="51"/>
                  </a:lnTo>
                  <a:lnTo>
                    <a:pt x="57" y="60"/>
                  </a:lnTo>
                  <a:lnTo>
                    <a:pt x="58" y="73"/>
                  </a:lnTo>
                  <a:lnTo>
                    <a:pt x="58" y="271"/>
                  </a:lnTo>
                  <a:lnTo>
                    <a:pt x="56" y="291"/>
                  </a:lnTo>
                  <a:lnTo>
                    <a:pt x="48" y="301"/>
                  </a:lnTo>
                  <a:lnTo>
                    <a:pt x="30" y="304"/>
                  </a:lnTo>
                  <a:lnTo>
                    <a:pt x="0" y="305"/>
                  </a:lnTo>
                  <a:lnTo>
                    <a:pt x="0" y="328"/>
                  </a:lnTo>
                  <a:lnTo>
                    <a:pt x="45" y="326"/>
                  </a:lnTo>
                  <a:lnTo>
                    <a:pt x="84" y="325"/>
                  </a:lnTo>
                  <a:lnTo>
                    <a:pt x="131" y="326"/>
                  </a:lnTo>
                  <a:lnTo>
                    <a:pt x="179" y="328"/>
                  </a:lnTo>
                  <a:lnTo>
                    <a:pt x="179" y="305"/>
                  </a:lnTo>
                  <a:lnTo>
                    <a:pt x="163" y="305"/>
                  </a:lnTo>
                  <a:lnTo>
                    <a:pt x="131" y="303"/>
                  </a:lnTo>
                  <a:lnTo>
                    <a:pt x="114" y="297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156"/>
                  </a:lnTo>
                  <a:lnTo>
                    <a:pt x="112" y="103"/>
                  </a:lnTo>
                  <a:lnTo>
                    <a:pt x="129" y="58"/>
                  </a:lnTo>
                  <a:lnTo>
                    <a:pt x="157" y="28"/>
                  </a:lnTo>
                  <a:lnTo>
                    <a:pt x="194" y="16"/>
                  </a:lnTo>
                  <a:lnTo>
                    <a:pt x="202" y="17"/>
                  </a:lnTo>
                  <a:lnTo>
                    <a:pt x="198" y="19"/>
                  </a:lnTo>
                  <a:lnTo>
                    <a:pt x="193" y="24"/>
                  </a:lnTo>
                  <a:lnTo>
                    <a:pt x="187" y="33"/>
                  </a:lnTo>
                  <a:lnTo>
                    <a:pt x="185" y="46"/>
                  </a:lnTo>
                  <a:lnTo>
                    <a:pt x="188" y="60"/>
                  </a:lnTo>
                  <a:lnTo>
                    <a:pt x="195" y="70"/>
                  </a:lnTo>
                  <a:lnTo>
                    <a:pt x="205" y="76"/>
                  </a:lnTo>
                  <a:lnTo>
                    <a:pt x="217" y="78"/>
                  </a:lnTo>
                  <a:lnTo>
                    <a:pt x="227" y="76"/>
                  </a:lnTo>
                  <a:lnTo>
                    <a:pt x="238" y="70"/>
                  </a:lnTo>
                  <a:lnTo>
                    <a:pt x="246" y="60"/>
                  </a:lnTo>
                  <a:lnTo>
                    <a:pt x="249" y="45"/>
                  </a:lnTo>
                  <a:lnTo>
                    <a:pt x="245" y="28"/>
                  </a:lnTo>
                  <a:lnTo>
                    <a:pt x="233" y="13"/>
                  </a:lnTo>
                  <a:lnTo>
                    <a:pt x="216" y="4"/>
                  </a:lnTo>
                  <a:lnTo>
                    <a:pt x="194" y="0"/>
                  </a:lnTo>
                  <a:lnTo>
                    <a:pt x="175" y="2"/>
                  </a:lnTo>
                  <a:lnTo>
                    <a:pt x="158" y="8"/>
                  </a:lnTo>
                  <a:lnTo>
                    <a:pt x="144" y="17"/>
                  </a:lnTo>
                  <a:lnTo>
                    <a:pt x="132" y="29"/>
                  </a:lnTo>
                  <a:lnTo>
                    <a:pt x="122" y="41"/>
                  </a:lnTo>
                  <a:lnTo>
                    <a:pt x="114" y="55"/>
                  </a:lnTo>
                  <a:lnTo>
                    <a:pt x="107" y="69"/>
                  </a:lnTo>
                  <a:lnTo>
                    <a:pt x="103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ChangeAspect="1" noEditPoints="1"/>
            </p:cNvSpPr>
            <p:nvPr/>
          </p:nvSpPr>
          <p:spPr bwMode="auto">
            <a:xfrm>
              <a:off x="2880" y="660"/>
              <a:ext cx="158" cy="497"/>
            </a:xfrm>
            <a:custGeom>
              <a:avLst/>
              <a:gdLst>
                <a:gd name="T0" fmla="*/ 107 w 158"/>
                <a:gd name="T1" fmla="*/ 169 h 497"/>
                <a:gd name="T2" fmla="*/ 3 w 158"/>
                <a:gd name="T3" fmla="*/ 177 h 497"/>
                <a:gd name="T4" fmla="*/ 3 w 158"/>
                <a:gd name="T5" fmla="*/ 200 h 497"/>
                <a:gd name="T6" fmla="*/ 32 w 158"/>
                <a:gd name="T7" fmla="*/ 201 h 497"/>
                <a:gd name="T8" fmla="*/ 49 w 158"/>
                <a:gd name="T9" fmla="*/ 207 h 497"/>
                <a:gd name="T10" fmla="*/ 56 w 158"/>
                <a:gd name="T11" fmla="*/ 219 h 497"/>
                <a:gd name="T12" fmla="*/ 58 w 158"/>
                <a:gd name="T13" fmla="*/ 241 h 497"/>
                <a:gd name="T14" fmla="*/ 58 w 158"/>
                <a:gd name="T15" fmla="*/ 440 h 497"/>
                <a:gd name="T16" fmla="*/ 56 w 158"/>
                <a:gd name="T17" fmla="*/ 460 h 497"/>
                <a:gd name="T18" fmla="*/ 48 w 158"/>
                <a:gd name="T19" fmla="*/ 470 h 497"/>
                <a:gd name="T20" fmla="*/ 30 w 158"/>
                <a:gd name="T21" fmla="*/ 473 h 497"/>
                <a:gd name="T22" fmla="*/ 0 w 158"/>
                <a:gd name="T23" fmla="*/ 474 h 497"/>
                <a:gd name="T24" fmla="*/ 0 w 158"/>
                <a:gd name="T25" fmla="*/ 497 h 497"/>
                <a:gd name="T26" fmla="*/ 20 w 158"/>
                <a:gd name="T27" fmla="*/ 496 h 497"/>
                <a:gd name="T28" fmla="*/ 43 w 158"/>
                <a:gd name="T29" fmla="*/ 495 h 497"/>
                <a:gd name="T30" fmla="*/ 65 w 158"/>
                <a:gd name="T31" fmla="*/ 495 h 497"/>
                <a:gd name="T32" fmla="*/ 82 w 158"/>
                <a:gd name="T33" fmla="*/ 494 h 497"/>
                <a:gd name="T34" fmla="*/ 158 w 158"/>
                <a:gd name="T35" fmla="*/ 497 h 497"/>
                <a:gd name="T36" fmla="*/ 158 w 158"/>
                <a:gd name="T37" fmla="*/ 474 h 497"/>
                <a:gd name="T38" fmla="*/ 130 w 158"/>
                <a:gd name="T39" fmla="*/ 473 h 497"/>
                <a:gd name="T40" fmla="*/ 114 w 158"/>
                <a:gd name="T41" fmla="*/ 468 h 497"/>
                <a:gd name="T42" fmla="*/ 108 w 158"/>
                <a:gd name="T43" fmla="*/ 458 h 497"/>
                <a:gd name="T44" fmla="*/ 107 w 158"/>
                <a:gd name="T45" fmla="*/ 441 h 497"/>
                <a:gd name="T46" fmla="*/ 107 w 158"/>
                <a:gd name="T47" fmla="*/ 169 h 497"/>
                <a:gd name="T48" fmla="*/ 110 w 158"/>
                <a:gd name="T49" fmla="*/ 40 h 497"/>
                <a:gd name="T50" fmla="*/ 106 w 158"/>
                <a:gd name="T51" fmla="*/ 23 h 497"/>
                <a:gd name="T52" fmla="*/ 98 w 158"/>
                <a:gd name="T53" fmla="*/ 11 h 497"/>
                <a:gd name="T54" fmla="*/ 85 w 158"/>
                <a:gd name="T55" fmla="*/ 3 h 497"/>
                <a:gd name="T56" fmla="*/ 71 w 158"/>
                <a:gd name="T57" fmla="*/ 0 h 497"/>
                <a:gd name="T58" fmla="*/ 55 w 158"/>
                <a:gd name="T59" fmla="*/ 4 h 497"/>
                <a:gd name="T60" fmla="*/ 42 w 158"/>
                <a:gd name="T61" fmla="*/ 13 h 497"/>
                <a:gd name="T62" fmla="*/ 34 w 158"/>
                <a:gd name="T63" fmla="*/ 25 h 497"/>
                <a:gd name="T64" fmla="*/ 31 w 158"/>
                <a:gd name="T65" fmla="*/ 40 h 497"/>
                <a:gd name="T66" fmla="*/ 34 w 158"/>
                <a:gd name="T67" fmla="*/ 54 h 497"/>
                <a:gd name="T68" fmla="*/ 42 w 158"/>
                <a:gd name="T69" fmla="*/ 67 h 497"/>
                <a:gd name="T70" fmla="*/ 55 w 158"/>
                <a:gd name="T71" fmla="*/ 76 h 497"/>
                <a:gd name="T72" fmla="*/ 71 w 158"/>
                <a:gd name="T73" fmla="*/ 79 h 497"/>
                <a:gd name="T74" fmla="*/ 85 w 158"/>
                <a:gd name="T75" fmla="*/ 76 h 497"/>
                <a:gd name="T76" fmla="*/ 98 w 158"/>
                <a:gd name="T77" fmla="*/ 68 h 497"/>
                <a:gd name="T78" fmla="*/ 106 w 158"/>
                <a:gd name="T79" fmla="*/ 56 h 497"/>
                <a:gd name="T80" fmla="*/ 110 w 158"/>
                <a:gd name="T81" fmla="*/ 4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497">
                  <a:moveTo>
                    <a:pt x="107" y="169"/>
                  </a:moveTo>
                  <a:lnTo>
                    <a:pt x="3" y="177"/>
                  </a:lnTo>
                  <a:lnTo>
                    <a:pt x="3" y="200"/>
                  </a:lnTo>
                  <a:lnTo>
                    <a:pt x="32" y="201"/>
                  </a:lnTo>
                  <a:lnTo>
                    <a:pt x="49" y="207"/>
                  </a:lnTo>
                  <a:lnTo>
                    <a:pt x="56" y="219"/>
                  </a:lnTo>
                  <a:lnTo>
                    <a:pt x="58" y="241"/>
                  </a:lnTo>
                  <a:lnTo>
                    <a:pt x="58" y="440"/>
                  </a:lnTo>
                  <a:lnTo>
                    <a:pt x="56" y="460"/>
                  </a:lnTo>
                  <a:lnTo>
                    <a:pt x="48" y="470"/>
                  </a:lnTo>
                  <a:lnTo>
                    <a:pt x="30" y="473"/>
                  </a:lnTo>
                  <a:lnTo>
                    <a:pt x="0" y="474"/>
                  </a:lnTo>
                  <a:lnTo>
                    <a:pt x="0" y="497"/>
                  </a:lnTo>
                  <a:lnTo>
                    <a:pt x="20" y="496"/>
                  </a:lnTo>
                  <a:lnTo>
                    <a:pt x="43" y="495"/>
                  </a:lnTo>
                  <a:lnTo>
                    <a:pt x="65" y="495"/>
                  </a:lnTo>
                  <a:lnTo>
                    <a:pt x="82" y="494"/>
                  </a:lnTo>
                  <a:lnTo>
                    <a:pt x="158" y="497"/>
                  </a:lnTo>
                  <a:lnTo>
                    <a:pt x="158" y="474"/>
                  </a:lnTo>
                  <a:lnTo>
                    <a:pt x="130" y="473"/>
                  </a:lnTo>
                  <a:lnTo>
                    <a:pt x="114" y="468"/>
                  </a:lnTo>
                  <a:lnTo>
                    <a:pt x="108" y="458"/>
                  </a:lnTo>
                  <a:lnTo>
                    <a:pt x="107" y="441"/>
                  </a:lnTo>
                  <a:lnTo>
                    <a:pt x="107" y="169"/>
                  </a:lnTo>
                  <a:close/>
                  <a:moveTo>
                    <a:pt x="110" y="40"/>
                  </a:moveTo>
                  <a:lnTo>
                    <a:pt x="106" y="23"/>
                  </a:lnTo>
                  <a:lnTo>
                    <a:pt x="98" y="11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5" y="4"/>
                  </a:lnTo>
                  <a:lnTo>
                    <a:pt x="42" y="13"/>
                  </a:lnTo>
                  <a:lnTo>
                    <a:pt x="34" y="25"/>
                  </a:lnTo>
                  <a:lnTo>
                    <a:pt x="31" y="40"/>
                  </a:lnTo>
                  <a:lnTo>
                    <a:pt x="34" y="54"/>
                  </a:lnTo>
                  <a:lnTo>
                    <a:pt x="42" y="67"/>
                  </a:lnTo>
                  <a:lnTo>
                    <a:pt x="55" y="76"/>
                  </a:lnTo>
                  <a:lnTo>
                    <a:pt x="71" y="79"/>
                  </a:lnTo>
                  <a:lnTo>
                    <a:pt x="85" y="76"/>
                  </a:lnTo>
                  <a:lnTo>
                    <a:pt x="98" y="68"/>
                  </a:lnTo>
                  <a:lnTo>
                    <a:pt x="106" y="56"/>
                  </a:lnTo>
                  <a:lnTo>
                    <a:pt x="11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 noChangeAspect="1" noEditPoints="1"/>
            </p:cNvSpPr>
            <p:nvPr/>
          </p:nvSpPr>
          <p:spPr bwMode="auto">
            <a:xfrm>
              <a:off x="3082" y="824"/>
              <a:ext cx="287" cy="341"/>
            </a:xfrm>
            <a:custGeom>
              <a:avLst/>
              <a:gdLst>
                <a:gd name="T0" fmla="*/ 62 w 287"/>
                <a:gd name="T1" fmla="*/ 146 h 341"/>
                <a:gd name="T2" fmla="*/ 75 w 287"/>
                <a:gd name="T3" fmla="*/ 79 h 341"/>
                <a:gd name="T4" fmla="*/ 100 w 287"/>
                <a:gd name="T5" fmla="*/ 40 h 341"/>
                <a:gd name="T6" fmla="*/ 130 w 287"/>
                <a:gd name="T7" fmla="*/ 21 h 341"/>
                <a:gd name="T8" fmla="*/ 154 w 287"/>
                <a:gd name="T9" fmla="*/ 17 h 341"/>
                <a:gd name="T10" fmla="*/ 180 w 287"/>
                <a:gd name="T11" fmla="*/ 21 h 341"/>
                <a:gd name="T12" fmla="*/ 199 w 287"/>
                <a:gd name="T13" fmla="*/ 33 h 341"/>
                <a:gd name="T14" fmla="*/ 214 w 287"/>
                <a:gd name="T15" fmla="*/ 50 h 341"/>
                <a:gd name="T16" fmla="*/ 225 w 287"/>
                <a:gd name="T17" fmla="*/ 70 h 341"/>
                <a:gd name="T18" fmla="*/ 231 w 287"/>
                <a:gd name="T19" fmla="*/ 92 h 341"/>
                <a:gd name="T20" fmla="*/ 236 w 287"/>
                <a:gd name="T21" fmla="*/ 113 h 341"/>
                <a:gd name="T22" fmla="*/ 237 w 287"/>
                <a:gd name="T23" fmla="*/ 132 h 341"/>
                <a:gd name="T24" fmla="*/ 238 w 287"/>
                <a:gd name="T25" fmla="*/ 146 h 341"/>
                <a:gd name="T26" fmla="*/ 62 w 287"/>
                <a:gd name="T27" fmla="*/ 146 h 341"/>
                <a:gd name="T28" fmla="*/ 62 w 287"/>
                <a:gd name="T29" fmla="*/ 161 h 341"/>
                <a:gd name="T30" fmla="*/ 268 w 287"/>
                <a:gd name="T31" fmla="*/ 161 h 341"/>
                <a:gd name="T32" fmla="*/ 278 w 287"/>
                <a:gd name="T33" fmla="*/ 161 h 341"/>
                <a:gd name="T34" fmla="*/ 283 w 287"/>
                <a:gd name="T35" fmla="*/ 159 h 341"/>
                <a:gd name="T36" fmla="*/ 286 w 287"/>
                <a:gd name="T37" fmla="*/ 155 h 341"/>
                <a:gd name="T38" fmla="*/ 287 w 287"/>
                <a:gd name="T39" fmla="*/ 146 h 341"/>
                <a:gd name="T40" fmla="*/ 279 w 287"/>
                <a:gd name="T41" fmla="*/ 92 h 341"/>
                <a:gd name="T42" fmla="*/ 255 w 287"/>
                <a:gd name="T43" fmla="*/ 45 h 341"/>
                <a:gd name="T44" fmla="*/ 214 w 287"/>
                <a:gd name="T45" fmla="*/ 13 h 341"/>
                <a:gd name="T46" fmla="*/ 154 w 287"/>
                <a:gd name="T47" fmla="*/ 0 h 341"/>
                <a:gd name="T48" fmla="*/ 94 w 287"/>
                <a:gd name="T49" fmla="*/ 14 h 341"/>
                <a:gd name="T50" fmla="*/ 45 w 287"/>
                <a:gd name="T51" fmla="*/ 50 h 341"/>
                <a:gd name="T52" fmla="*/ 12 w 287"/>
                <a:gd name="T53" fmla="*/ 104 h 341"/>
                <a:gd name="T54" fmla="*/ 0 w 287"/>
                <a:gd name="T55" fmla="*/ 170 h 341"/>
                <a:gd name="T56" fmla="*/ 13 w 287"/>
                <a:gd name="T57" fmla="*/ 238 h 341"/>
                <a:gd name="T58" fmla="*/ 50 w 287"/>
                <a:gd name="T59" fmla="*/ 292 h 341"/>
                <a:gd name="T60" fmla="*/ 102 w 287"/>
                <a:gd name="T61" fmla="*/ 328 h 341"/>
                <a:gd name="T62" fmla="*/ 163 w 287"/>
                <a:gd name="T63" fmla="*/ 341 h 341"/>
                <a:gd name="T64" fmla="*/ 220 w 287"/>
                <a:gd name="T65" fmla="*/ 328 h 341"/>
                <a:gd name="T66" fmla="*/ 259 w 287"/>
                <a:gd name="T67" fmla="*/ 298 h 341"/>
                <a:gd name="T68" fmla="*/ 280 w 287"/>
                <a:gd name="T69" fmla="*/ 265 h 341"/>
                <a:gd name="T70" fmla="*/ 287 w 287"/>
                <a:gd name="T71" fmla="*/ 245 h 341"/>
                <a:gd name="T72" fmla="*/ 283 w 287"/>
                <a:gd name="T73" fmla="*/ 237 h 341"/>
                <a:gd name="T74" fmla="*/ 277 w 287"/>
                <a:gd name="T75" fmla="*/ 236 h 341"/>
                <a:gd name="T76" fmla="*/ 270 w 287"/>
                <a:gd name="T77" fmla="*/ 238 h 341"/>
                <a:gd name="T78" fmla="*/ 267 w 287"/>
                <a:gd name="T79" fmla="*/ 246 h 341"/>
                <a:gd name="T80" fmla="*/ 256 w 287"/>
                <a:gd name="T81" fmla="*/ 271 h 341"/>
                <a:gd name="T82" fmla="*/ 242 w 287"/>
                <a:gd name="T83" fmla="*/ 290 h 341"/>
                <a:gd name="T84" fmla="*/ 226 w 287"/>
                <a:gd name="T85" fmla="*/ 304 h 341"/>
                <a:gd name="T86" fmla="*/ 210 w 287"/>
                <a:gd name="T87" fmla="*/ 313 h 341"/>
                <a:gd name="T88" fmla="*/ 196 w 287"/>
                <a:gd name="T89" fmla="*/ 318 h 341"/>
                <a:gd name="T90" fmla="*/ 182 w 287"/>
                <a:gd name="T91" fmla="*/ 321 h 341"/>
                <a:gd name="T92" fmla="*/ 173 w 287"/>
                <a:gd name="T93" fmla="*/ 322 h 341"/>
                <a:gd name="T94" fmla="*/ 168 w 287"/>
                <a:gd name="T95" fmla="*/ 322 h 341"/>
                <a:gd name="T96" fmla="*/ 141 w 287"/>
                <a:gd name="T97" fmla="*/ 318 h 341"/>
                <a:gd name="T98" fmla="*/ 118 w 287"/>
                <a:gd name="T99" fmla="*/ 308 h 341"/>
                <a:gd name="T100" fmla="*/ 99 w 287"/>
                <a:gd name="T101" fmla="*/ 292 h 341"/>
                <a:gd name="T102" fmla="*/ 84 w 287"/>
                <a:gd name="T103" fmla="*/ 273 h 341"/>
                <a:gd name="T104" fmla="*/ 71 w 287"/>
                <a:gd name="T105" fmla="*/ 244 h 341"/>
                <a:gd name="T106" fmla="*/ 64 w 287"/>
                <a:gd name="T107" fmla="*/ 214 h 341"/>
                <a:gd name="T108" fmla="*/ 62 w 287"/>
                <a:gd name="T109" fmla="*/ 185 h 341"/>
                <a:gd name="T110" fmla="*/ 62 w 287"/>
                <a:gd name="T111" fmla="*/ 1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" h="341">
                  <a:moveTo>
                    <a:pt x="62" y="146"/>
                  </a:moveTo>
                  <a:lnTo>
                    <a:pt x="75" y="79"/>
                  </a:lnTo>
                  <a:lnTo>
                    <a:pt x="100" y="40"/>
                  </a:lnTo>
                  <a:lnTo>
                    <a:pt x="130" y="21"/>
                  </a:lnTo>
                  <a:lnTo>
                    <a:pt x="154" y="17"/>
                  </a:lnTo>
                  <a:lnTo>
                    <a:pt x="180" y="21"/>
                  </a:lnTo>
                  <a:lnTo>
                    <a:pt x="199" y="33"/>
                  </a:lnTo>
                  <a:lnTo>
                    <a:pt x="214" y="50"/>
                  </a:lnTo>
                  <a:lnTo>
                    <a:pt x="225" y="70"/>
                  </a:lnTo>
                  <a:lnTo>
                    <a:pt x="231" y="92"/>
                  </a:lnTo>
                  <a:lnTo>
                    <a:pt x="236" y="113"/>
                  </a:lnTo>
                  <a:lnTo>
                    <a:pt x="237" y="132"/>
                  </a:lnTo>
                  <a:lnTo>
                    <a:pt x="238" y="146"/>
                  </a:lnTo>
                  <a:lnTo>
                    <a:pt x="62" y="146"/>
                  </a:lnTo>
                  <a:close/>
                  <a:moveTo>
                    <a:pt x="62" y="161"/>
                  </a:moveTo>
                  <a:lnTo>
                    <a:pt x="268" y="161"/>
                  </a:lnTo>
                  <a:lnTo>
                    <a:pt x="278" y="161"/>
                  </a:lnTo>
                  <a:lnTo>
                    <a:pt x="283" y="159"/>
                  </a:lnTo>
                  <a:lnTo>
                    <a:pt x="286" y="155"/>
                  </a:lnTo>
                  <a:lnTo>
                    <a:pt x="287" y="146"/>
                  </a:lnTo>
                  <a:lnTo>
                    <a:pt x="279" y="92"/>
                  </a:lnTo>
                  <a:lnTo>
                    <a:pt x="255" y="45"/>
                  </a:lnTo>
                  <a:lnTo>
                    <a:pt x="214" y="13"/>
                  </a:lnTo>
                  <a:lnTo>
                    <a:pt x="154" y="0"/>
                  </a:lnTo>
                  <a:lnTo>
                    <a:pt x="94" y="14"/>
                  </a:lnTo>
                  <a:lnTo>
                    <a:pt x="45" y="50"/>
                  </a:lnTo>
                  <a:lnTo>
                    <a:pt x="12" y="104"/>
                  </a:lnTo>
                  <a:lnTo>
                    <a:pt x="0" y="170"/>
                  </a:lnTo>
                  <a:lnTo>
                    <a:pt x="13" y="238"/>
                  </a:lnTo>
                  <a:lnTo>
                    <a:pt x="50" y="292"/>
                  </a:lnTo>
                  <a:lnTo>
                    <a:pt x="102" y="328"/>
                  </a:lnTo>
                  <a:lnTo>
                    <a:pt x="163" y="341"/>
                  </a:lnTo>
                  <a:lnTo>
                    <a:pt x="220" y="328"/>
                  </a:lnTo>
                  <a:lnTo>
                    <a:pt x="259" y="298"/>
                  </a:lnTo>
                  <a:lnTo>
                    <a:pt x="280" y="265"/>
                  </a:lnTo>
                  <a:lnTo>
                    <a:pt x="287" y="245"/>
                  </a:lnTo>
                  <a:lnTo>
                    <a:pt x="283" y="237"/>
                  </a:lnTo>
                  <a:lnTo>
                    <a:pt x="277" y="236"/>
                  </a:lnTo>
                  <a:lnTo>
                    <a:pt x="270" y="238"/>
                  </a:lnTo>
                  <a:lnTo>
                    <a:pt x="267" y="246"/>
                  </a:lnTo>
                  <a:lnTo>
                    <a:pt x="256" y="271"/>
                  </a:lnTo>
                  <a:lnTo>
                    <a:pt x="242" y="290"/>
                  </a:lnTo>
                  <a:lnTo>
                    <a:pt x="226" y="304"/>
                  </a:lnTo>
                  <a:lnTo>
                    <a:pt x="210" y="313"/>
                  </a:lnTo>
                  <a:lnTo>
                    <a:pt x="196" y="318"/>
                  </a:lnTo>
                  <a:lnTo>
                    <a:pt x="182" y="321"/>
                  </a:lnTo>
                  <a:lnTo>
                    <a:pt x="173" y="322"/>
                  </a:lnTo>
                  <a:lnTo>
                    <a:pt x="168" y="322"/>
                  </a:lnTo>
                  <a:lnTo>
                    <a:pt x="141" y="318"/>
                  </a:lnTo>
                  <a:lnTo>
                    <a:pt x="118" y="308"/>
                  </a:lnTo>
                  <a:lnTo>
                    <a:pt x="99" y="292"/>
                  </a:lnTo>
                  <a:lnTo>
                    <a:pt x="84" y="273"/>
                  </a:lnTo>
                  <a:lnTo>
                    <a:pt x="71" y="244"/>
                  </a:lnTo>
                  <a:lnTo>
                    <a:pt x="64" y="214"/>
                  </a:lnTo>
                  <a:lnTo>
                    <a:pt x="62" y="185"/>
                  </a:lnTo>
                  <a:lnTo>
                    <a:pt x="62" y="1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auto">
            <a:xfrm>
              <a:off x="3415" y="824"/>
              <a:ext cx="242" cy="341"/>
            </a:xfrm>
            <a:custGeom>
              <a:avLst/>
              <a:gdLst>
                <a:gd name="T0" fmla="*/ 138 w 242"/>
                <a:gd name="T1" fmla="*/ 190 h 341"/>
                <a:gd name="T2" fmla="*/ 161 w 242"/>
                <a:gd name="T3" fmla="*/ 198 h 341"/>
                <a:gd name="T4" fmla="*/ 187 w 242"/>
                <a:gd name="T5" fmla="*/ 213 h 341"/>
                <a:gd name="T6" fmla="*/ 204 w 242"/>
                <a:gd name="T7" fmla="*/ 239 h 341"/>
                <a:gd name="T8" fmla="*/ 202 w 242"/>
                <a:gd name="T9" fmla="*/ 284 h 341"/>
                <a:gd name="T10" fmla="*/ 160 w 242"/>
                <a:gd name="T11" fmla="*/ 319 h 341"/>
                <a:gd name="T12" fmla="*/ 101 w 242"/>
                <a:gd name="T13" fmla="*/ 323 h 341"/>
                <a:gd name="T14" fmla="*/ 67 w 242"/>
                <a:gd name="T15" fmla="*/ 308 h 341"/>
                <a:gd name="T16" fmla="*/ 42 w 242"/>
                <a:gd name="T17" fmla="*/ 280 h 341"/>
                <a:gd name="T18" fmla="*/ 26 w 242"/>
                <a:gd name="T19" fmla="*/ 242 h 341"/>
                <a:gd name="T20" fmla="*/ 17 w 242"/>
                <a:gd name="T21" fmla="*/ 209 h 341"/>
                <a:gd name="T22" fmla="*/ 1 w 242"/>
                <a:gd name="T23" fmla="*/ 211 h 341"/>
                <a:gd name="T24" fmla="*/ 0 w 242"/>
                <a:gd name="T25" fmla="*/ 323 h 341"/>
                <a:gd name="T26" fmla="*/ 8 w 242"/>
                <a:gd name="T27" fmla="*/ 341 h 341"/>
                <a:gd name="T28" fmla="*/ 13 w 242"/>
                <a:gd name="T29" fmla="*/ 339 h 341"/>
                <a:gd name="T30" fmla="*/ 27 w 242"/>
                <a:gd name="T31" fmla="*/ 326 h 341"/>
                <a:gd name="T32" fmla="*/ 30 w 242"/>
                <a:gd name="T33" fmla="*/ 322 h 341"/>
                <a:gd name="T34" fmla="*/ 41 w 242"/>
                <a:gd name="T35" fmla="*/ 309 h 341"/>
                <a:gd name="T36" fmla="*/ 89 w 242"/>
                <a:gd name="T37" fmla="*/ 337 h 341"/>
                <a:gd name="T38" fmla="*/ 123 w 242"/>
                <a:gd name="T39" fmla="*/ 341 h 341"/>
                <a:gd name="T40" fmla="*/ 215 w 242"/>
                <a:gd name="T41" fmla="*/ 309 h 341"/>
                <a:gd name="T42" fmla="*/ 242 w 242"/>
                <a:gd name="T43" fmla="*/ 238 h 341"/>
                <a:gd name="T44" fmla="*/ 230 w 242"/>
                <a:gd name="T45" fmla="*/ 191 h 341"/>
                <a:gd name="T46" fmla="*/ 211 w 242"/>
                <a:gd name="T47" fmla="*/ 167 h 341"/>
                <a:gd name="T48" fmla="*/ 171 w 242"/>
                <a:gd name="T49" fmla="*/ 143 h 341"/>
                <a:gd name="T50" fmla="*/ 127 w 242"/>
                <a:gd name="T51" fmla="*/ 132 h 341"/>
                <a:gd name="T52" fmla="*/ 95 w 242"/>
                <a:gd name="T53" fmla="*/ 125 h 341"/>
                <a:gd name="T54" fmla="*/ 65 w 242"/>
                <a:gd name="T55" fmla="*/ 114 h 341"/>
                <a:gd name="T56" fmla="*/ 44 w 242"/>
                <a:gd name="T57" fmla="*/ 97 h 341"/>
                <a:gd name="T58" fmla="*/ 36 w 242"/>
                <a:gd name="T59" fmla="*/ 71 h 341"/>
                <a:gd name="T60" fmla="*/ 53 w 242"/>
                <a:gd name="T61" fmla="*/ 33 h 341"/>
                <a:gd name="T62" fmla="*/ 119 w 242"/>
                <a:gd name="T63" fmla="*/ 15 h 341"/>
                <a:gd name="T64" fmla="*/ 166 w 242"/>
                <a:gd name="T65" fmla="*/ 25 h 341"/>
                <a:gd name="T66" fmla="*/ 192 w 242"/>
                <a:gd name="T67" fmla="*/ 51 h 341"/>
                <a:gd name="T68" fmla="*/ 203 w 242"/>
                <a:gd name="T69" fmla="*/ 81 h 341"/>
                <a:gd name="T70" fmla="*/ 205 w 242"/>
                <a:gd name="T71" fmla="*/ 104 h 341"/>
                <a:gd name="T72" fmla="*/ 214 w 242"/>
                <a:gd name="T73" fmla="*/ 111 h 341"/>
                <a:gd name="T74" fmla="*/ 222 w 242"/>
                <a:gd name="T75" fmla="*/ 107 h 341"/>
                <a:gd name="T76" fmla="*/ 223 w 242"/>
                <a:gd name="T77" fmla="*/ 93 h 341"/>
                <a:gd name="T78" fmla="*/ 223 w 242"/>
                <a:gd name="T79" fmla="*/ 5 h 341"/>
                <a:gd name="T80" fmla="*/ 210 w 242"/>
                <a:gd name="T81" fmla="*/ 1 h 341"/>
                <a:gd name="T82" fmla="*/ 195 w 242"/>
                <a:gd name="T83" fmla="*/ 16 h 341"/>
                <a:gd name="T84" fmla="*/ 167 w 242"/>
                <a:gd name="T85" fmla="*/ 9 h 341"/>
                <a:gd name="T86" fmla="*/ 130 w 242"/>
                <a:gd name="T87" fmla="*/ 1 h 341"/>
                <a:gd name="T88" fmla="*/ 62 w 242"/>
                <a:gd name="T89" fmla="*/ 9 h 341"/>
                <a:gd name="T90" fmla="*/ 6 w 242"/>
                <a:gd name="T91" fmla="*/ 60 h 341"/>
                <a:gd name="T92" fmla="*/ 8 w 242"/>
                <a:gd name="T93" fmla="*/ 127 h 341"/>
                <a:gd name="T94" fmla="*/ 50 w 242"/>
                <a:gd name="T95" fmla="*/ 167 h 341"/>
                <a:gd name="T96" fmla="*/ 95 w 242"/>
                <a:gd name="T97" fmla="*/ 18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" h="341">
                  <a:moveTo>
                    <a:pt x="130" y="189"/>
                  </a:moveTo>
                  <a:lnTo>
                    <a:pt x="138" y="190"/>
                  </a:lnTo>
                  <a:lnTo>
                    <a:pt x="148" y="193"/>
                  </a:lnTo>
                  <a:lnTo>
                    <a:pt x="161" y="198"/>
                  </a:lnTo>
                  <a:lnTo>
                    <a:pt x="174" y="204"/>
                  </a:lnTo>
                  <a:lnTo>
                    <a:pt x="187" y="213"/>
                  </a:lnTo>
                  <a:lnTo>
                    <a:pt x="197" y="224"/>
                  </a:lnTo>
                  <a:lnTo>
                    <a:pt x="204" y="239"/>
                  </a:lnTo>
                  <a:lnTo>
                    <a:pt x="206" y="257"/>
                  </a:lnTo>
                  <a:lnTo>
                    <a:pt x="202" y="284"/>
                  </a:lnTo>
                  <a:lnTo>
                    <a:pt x="186" y="305"/>
                  </a:lnTo>
                  <a:lnTo>
                    <a:pt x="160" y="319"/>
                  </a:lnTo>
                  <a:lnTo>
                    <a:pt x="123" y="324"/>
                  </a:lnTo>
                  <a:lnTo>
                    <a:pt x="101" y="323"/>
                  </a:lnTo>
                  <a:lnTo>
                    <a:pt x="82" y="317"/>
                  </a:lnTo>
                  <a:lnTo>
                    <a:pt x="67" y="308"/>
                  </a:lnTo>
                  <a:lnTo>
                    <a:pt x="53" y="296"/>
                  </a:lnTo>
                  <a:lnTo>
                    <a:pt x="42" y="280"/>
                  </a:lnTo>
                  <a:lnTo>
                    <a:pt x="33" y="262"/>
                  </a:lnTo>
                  <a:lnTo>
                    <a:pt x="26" y="242"/>
                  </a:lnTo>
                  <a:lnTo>
                    <a:pt x="20" y="219"/>
                  </a:lnTo>
                  <a:lnTo>
                    <a:pt x="17" y="209"/>
                  </a:lnTo>
                  <a:lnTo>
                    <a:pt x="10" y="207"/>
                  </a:lnTo>
                  <a:lnTo>
                    <a:pt x="1" y="211"/>
                  </a:lnTo>
                  <a:lnTo>
                    <a:pt x="0" y="225"/>
                  </a:lnTo>
                  <a:lnTo>
                    <a:pt x="0" y="323"/>
                  </a:lnTo>
                  <a:lnTo>
                    <a:pt x="1" y="337"/>
                  </a:lnTo>
                  <a:lnTo>
                    <a:pt x="8" y="341"/>
                  </a:lnTo>
                  <a:lnTo>
                    <a:pt x="11" y="341"/>
                  </a:lnTo>
                  <a:lnTo>
                    <a:pt x="13" y="339"/>
                  </a:lnTo>
                  <a:lnTo>
                    <a:pt x="18" y="334"/>
                  </a:lnTo>
                  <a:lnTo>
                    <a:pt x="27" y="326"/>
                  </a:lnTo>
                  <a:lnTo>
                    <a:pt x="28" y="325"/>
                  </a:lnTo>
                  <a:lnTo>
                    <a:pt x="30" y="322"/>
                  </a:lnTo>
                  <a:lnTo>
                    <a:pt x="34" y="317"/>
                  </a:lnTo>
                  <a:lnTo>
                    <a:pt x="41" y="309"/>
                  </a:lnTo>
                  <a:lnTo>
                    <a:pt x="66" y="327"/>
                  </a:lnTo>
                  <a:lnTo>
                    <a:pt x="89" y="337"/>
                  </a:lnTo>
                  <a:lnTo>
                    <a:pt x="108" y="340"/>
                  </a:lnTo>
                  <a:lnTo>
                    <a:pt x="123" y="341"/>
                  </a:lnTo>
                  <a:lnTo>
                    <a:pt x="177" y="332"/>
                  </a:lnTo>
                  <a:lnTo>
                    <a:pt x="215" y="309"/>
                  </a:lnTo>
                  <a:lnTo>
                    <a:pt x="236" y="276"/>
                  </a:lnTo>
                  <a:lnTo>
                    <a:pt x="242" y="238"/>
                  </a:lnTo>
                  <a:lnTo>
                    <a:pt x="238" y="212"/>
                  </a:lnTo>
                  <a:lnTo>
                    <a:pt x="230" y="191"/>
                  </a:lnTo>
                  <a:lnTo>
                    <a:pt x="220" y="176"/>
                  </a:lnTo>
                  <a:lnTo>
                    <a:pt x="211" y="167"/>
                  </a:lnTo>
                  <a:lnTo>
                    <a:pt x="192" y="153"/>
                  </a:lnTo>
                  <a:lnTo>
                    <a:pt x="171" y="143"/>
                  </a:lnTo>
                  <a:lnTo>
                    <a:pt x="149" y="136"/>
                  </a:lnTo>
                  <a:lnTo>
                    <a:pt x="127" y="132"/>
                  </a:lnTo>
                  <a:lnTo>
                    <a:pt x="111" y="128"/>
                  </a:lnTo>
                  <a:lnTo>
                    <a:pt x="95" y="125"/>
                  </a:lnTo>
                  <a:lnTo>
                    <a:pt x="80" y="120"/>
                  </a:lnTo>
                  <a:lnTo>
                    <a:pt x="65" y="114"/>
                  </a:lnTo>
                  <a:lnTo>
                    <a:pt x="53" y="107"/>
                  </a:lnTo>
                  <a:lnTo>
                    <a:pt x="44" y="97"/>
                  </a:lnTo>
                  <a:lnTo>
                    <a:pt x="38" y="86"/>
                  </a:lnTo>
                  <a:lnTo>
                    <a:pt x="36" y="71"/>
                  </a:lnTo>
                  <a:lnTo>
                    <a:pt x="40" y="51"/>
                  </a:lnTo>
                  <a:lnTo>
                    <a:pt x="53" y="33"/>
                  </a:lnTo>
                  <a:lnTo>
                    <a:pt x="79" y="20"/>
                  </a:lnTo>
                  <a:lnTo>
                    <a:pt x="119" y="15"/>
                  </a:lnTo>
                  <a:lnTo>
                    <a:pt x="146" y="17"/>
                  </a:lnTo>
                  <a:lnTo>
                    <a:pt x="166" y="25"/>
                  </a:lnTo>
                  <a:lnTo>
                    <a:pt x="181" y="37"/>
                  </a:lnTo>
                  <a:lnTo>
                    <a:pt x="192" y="51"/>
                  </a:lnTo>
                  <a:lnTo>
                    <a:pt x="199" y="66"/>
                  </a:lnTo>
                  <a:lnTo>
                    <a:pt x="203" y="81"/>
                  </a:lnTo>
                  <a:lnTo>
                    <a:pt x="204" y="94"/>
                  </a:lnTo>
                  <a:lnTo>
                    <a:pt x="205" y="104"/>
                  </a:lnTo>
                  <a:lnTo>
                    <a:pt x="209" y="110"/>
                  </a:lnTo>
                  <a:lnTo>
                    <a:pt x="214" y="111"/>
                  </a:lnTo>
                  <a:lnTo>
                    <a:pt x="220" y="110"/>
                  </a:lnTo>
                  <a:lnTo>
                    <a:pt x="222" y="107"/>
                  </a:lnTo>
                  <a:lnTo>
                    <a:pt x="223" y="102"/>
                  </a:lnTo>
                  <a:lnTo>
                    <a:pt x="223" y="93"/>
                  </a:lnTo>
                  <a:lnTo>
                    <a:pt x="223" y="18"/>
                  </a:lnTo>
                  <a:lnTo>
                    <a:pt x="223" y="5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1" y="9"/>
                  </a:lnTo>
                  <a:lnTo>
                    <a:pt x="195" y="16"/>
                  </a:lnTo>
                  <a:lnTo>
                    <a:pt x="188" y="21"/>
                  </a:lnTo>
                  <a:lnTo>
                    <a:pt x="167" y="9"/>
                  </a:lnTo>
                  <a:lnTo>
                    <a:pt x="147" y="3"/>
                  </a:lnTo>
                  <a:lnTo>
                    <a:pt x="130" y="1"/>
                  </a:lnTo>
                  <a:lnTo>
                    <a:pt x="119" y="0"/>
                  </a:lnTo>
                  <a:lnTo>
                    <a:pt x="62" y="9"/>
                  </a:lnTo>
                  <a:lnTo>
                    <a:pt x="25" y="31"/>
                  </a:lnTo>
                  <a:lnTo>
                    <a:pt x="6" y="60"/>
                  </a:lnTo>
                  <a:lnTo>
                    <a:pt x="0" y="92"/>
                  </a:lnTo>
                  <a:lnTo>
                    <a:pt x="8" y="127"/>
                  </a:lnTo>
                  <a:lnTo>
                    <a:pt x="32" y="155"/>
                  </a:lnTo>
                  <a:lnTo>
                    <a:pt x="50" y="167"/>
                  </a:lnTo>
                  <a:lnTo>
                    <a:pt x="70" y="175"/>
                  </a:lnTo>
                  <a:lnTo>
                    <a:pt x="95" y="182"/>
                  </a:lnTo>
                  <a:lnTo>
                    <a:pt x="130" y="1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ChangeAspect="1"/>
            </p:cNvSpPr>
            <p:nvPr/>
          </p:nvSpPr>
          <p:spPr bwMode="auto">
            <a:xfrm>
              <a:off x="3770" y="600"/>
              <a:ext cx="102" cy="742"/>
            </a:xfrm>
            <a:custGeom>
              <a:avLst/>
              <a:gdLst>
                <a:gd name="T0" fmla="*/ 102 w 102"/>
                <a:gd name="T1" fmla="*/ 742 h 742"/>
                <a:gd name="T2" fmla="*/ 102 w 102"/>
                <a:gd name="T3" fmla="*/ 713 h 742"/>
                <a:gd name="T4" fmla="*/ 30 w 102"/>
                <a:gd name="T5" fmla="*/ 713 h 742"/>
                <a:gd name="T6" fmla="*/ 30 w 102"/>
                <a:gd name="T7" fmla="*/ 30 h 742"/>
                <a:gd name="T8" fmla="*/ 102 w 102"/>
                <a:gd name="T9" fmla="*/ 30 h 742"/>
                <a:gd name="T10" fmla="*/ 102 w 102"/>
                <a:gd name="T11" fmla="*/ 0 h 742"/>
                <a:gd name="T12" fmla="*/ 0 w 102"/>
                <a:gd name="T13" fmla="*/ 0 h 742"/>
                <a:gd name="T14" fmla="*/ 0 w 102"/>
                <a:gd name="T15" fmla="*/ 742 h 742"/>
                <a:gd name="T16" fmla="*/ 102 w 102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742">
                  <a:moveTo>
                    <a:pt x="102" y="742"/>
                  </a:moveTo>
                  <a:lnTo>
                    <a:pt x="102" y="713"/>
                  </a:lnTo>
                  <a:lnTo>
                    <a:pt x="30" y="713"/>
                  </a:lnTo>
                  <a:lnTo>
                    <a:pt x="30" y="30"/>
                  </a:lnTo>
                  <a:lnTo>
                    <a:pt x="102" y="30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102" y="7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 noChangeAspect="1" noEditPoints="1"/>
            </p:cNvSpPr>
            <p:nvPr/>
          </p:nvSpPr>
          <p:spPr bwMode="auto">
            <a:xfrm>
              <a:off x="3910" y="666"/>
              <a:ext cx="196" cy="499"/>
            </a:xfrm>
            <a:custGeom>
              <a:avLst/>
              <a:gdLst>
                <a:gd name="T0" fmla="*/ 187 w 196"/>
                <a:gd name="T1" fmla="*/ 17 h 499"/>
                <a:gd name="T2" fmla="*/ 173 w 196"/>
                <a:gd name="T3" fmla="*/ 3 h 499"/>
                <a:gd name="T4" fmla="*/ 147 w 196"/>
                <a:gd name="T5" fmla="*/ 4 h 499"/>
                <a:gd name="T6" fmla="*/ 125 w 196"/>
                <a:gd name="T7" fmla="*/ 25 h 499"/>
                <a:gd name="T8" fmla="*/ 123 w 196"/>
                <a:gd name="T9" fmla="*/ 50 h 499"/>
                <a:gd name="T10" fmla="*/ 138 w 196"/>
                <a:gd name="T11" fmla="*/ 64 h 499"/>
                <a:gd name="T12" fmla="*/ 163 w 196"/>
                <a:gd name="T13" fmla="*/ 63 h 499"/>
                <a:gd name="T14" fmla="*/ 185 w 196"/>
                <a:gd name="T15" fmla="*/ 43 h 499"/>
                <a:gd name="T16" fmla="*/ 133 w 196"/>
                <a:gd name="T17" fmla="*/ 306 h 499"/>
                <a:gd name="T18" fmla="*/ 142 w 196"/>
                <a:gd name="T19" fmla="*/ 284 h 499"/>
                <a:gd name="T20" fmla="*/ 149 w 196"/>
                <a:gd name="T21" fmla="*/ 263 h 499"/>
                <a:gd name="T22" fmla="*/ 159 w 196"/>
                <a:gd name="T23" fmla="*/ 224 h 499"/>
                <a:gd name="T24" fmla="*/ 142 w 196"/>
                <a:gd name="T25" fmla="*/ 181 h 499"/>
                <a:gd name="T26" fmla="*/ 98 w 196"/>
                <a:gd name="T27" fmla="*/ 163 h 499"/>
                <a:gd name="T28" fmla="*/ 23 w 196"/>
                <a:gd name="T29" fmla="*/ 217 h 499"/>
                <a:gd name="T30" fmla="*/ 0 w 196"/>
                <a:gd name="T31" fmla="*/ 277 h 499"/>
                <a:gd name="T32" fmla="*/ 9 w 196"/>
                <a:gd name="T33" fmla="*/ 284 h 499"/>
                <a:gd name="T34" fmla="*/ 21 w 196"/>
                <a:gd name="T35" fmla="*/ 271 h 499"/>
                <a:gd name="T36" fmla="*/ 57 w 196"/>
                <a:gd name="T37" fmla="*/ 199 h 499"/>
                <a:gd name="T38" fmla="*/ 96 w 196"/>
                <a:gd name="T39" fmla="*/ 179 h 499"/>
                <a:gd name="T40" fmla="*/ 107 w 196"/>
                <a:gd name="T41" fmla="*/ 182 h 499"/>
                <a:gd name="T42" fmla="*/ 114 w 196"/>
                <a:gd name="T43" fmla="*/ 203 h 499"/>
                <a:gd name="T44" fmla="*/ 106 w 196"/>
                <a:gd name="T45" fmla="*/ 241 h 499"/>
                <a:gd name="T46" fmla="*/ 83 w 196"/>
                <a:gd name="T47" fmla="*/ 305 h 499"/>
                <a:gd name="T48" fmla="*/ 55 w 196"/>
                <a:gd name="T49" fmla="*/ 379 h 499"/>
                <a:gd name="T50" fmla="*/ 38 w 196"/>
                <a:gd name="T51" fmla="*/ 438 h 499"/>
                <a:gd name="T52" fmla="*/ 55 w 196"/>
                <a:gd name="T53" fmla="*/ 482 h 499"/>
                <a:gd name="T54" fmla="*/ 99 w 196"/>
                <a:gd name="T55" fmla="*/ 499 h 499"/>
                <a:gd name="T56" fmla="*/ 173 w 196"/>
                <a:gd name="T57" fmla="*/ 444 h 499"/>
                <a:gd name="T58" fmla="*/ 196 w 196"/>
                <a:gd name="T59" fmla="*/ 385 h 499"/>
                <a:gd name="T60" fmla="*/ 187 w 196"/>
                <a:gd name="T61" fmla="*/ 377 h 499"/>
                <a:gd name="T62" fmla="*/ 176 w 196"/>
                <a:gd name="T63" fmla="*/ 390 h 499"/>
                <a:gd name="T64" fmla="*/ 147 w 196"/>
                <a:gd name="T65" fmla="*/ 454 h 499"/>
                <a:gd name="T66" fmla="*/ 100 w 196"/>
                <a:gd name="T67" fmla="*/ 482 h 499"/>
                <a:gd name="T68" fmla="*/ 82 w 196"/>
                <a:gd name="T69" fmla="*/ 458 h 499"/>
                <a:gd name="T70" fmla="*/ 87 w 196"/>
                <a:gd name="T71" fmla="*/ 431 h 499"/>
                <a:gd name="T72" fmla="*/ 104 w 196"/>
                <a:gd name="T73" fmla="*/ 38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" h="499">
                  <a:moveTo>
                    <a:pt x="189" y="27"/>
                  </a:moveTo>
                  <a:lnTo>
                    <a:pt x="187" y="17"/>
                  </a:lnTo>
                  <a:lnTo>
                    <a:pt x="182" y="8"/>
                  </a:lnTo>
                  <a:lnTo>
                    <a:pt x="173" y="3"/>
                  </a:lnTo>
                  <a:lnTo>
                    <a:pt x="162" y="0"/>
                  </a:lnTo>
                  <a:lnTo>
                    <a:pt x="147" y="4"/>
                  </a:lnTo>
                  <a:lnTo>
                    <a:pt x="134" y="13"/>
                  </a:lnTo>
                  <a:lnTo>
                    <a:pt x="125" y="25"/>
                  </a:lnTo>
                  <a:lnTo>
                    <a:pt x="122" y="39"/>
                  </a:lnTo>
                  <a:lnTo>
                    <a:pt x="123" y="50"/>
                  </a:lnTo>
                  <a:lnTo>
                    <a:pt x="129" y="58"/>
                  </a:lnTo>
                  <a:lnTo>
                    <a:pt x="138" y="64"/>
                  </a:lnTo>
                  <a:lnTo>
                    <a:pt x="150" y="66"/>
                  </a:lnTo>
                  <a:lnTo>
                    <a:pt x="163" y="63"/>
                  </a:lnTo>
                  <a:lnTo>
                    <a:pt x="176" y="55"/>
                  </a:lnTo>
                  <a:lnTo>
                    <a:pt x="185" y="43"/>
                  </a:lnTo>
                  <a:lnTo>
                    <a:pt x="189" y="27"/>
                  </a:lnTo>
                  <a:close/>
                  <a:moveTo>
                    <a:pt x="133" y="306"/>
                  </a:moveTo>
                  <a:lnTo>
                    <a:pt x="138" y="293"/>
                  </a:lnTo>
                  <a:lnTo>
                    <a:pt x="142" y="284"/>
                  </a:lnTo>
                  <a:lnTo>
                    <a:pt x="145" y="275"/>
                  </a:lnTo>
                  <a:lnTo>
                    <a:pt x="149" y="263"/>
                  </a:lnTo>
                  <a:lnTo>
                    <a:pt x="156" y="243"/>
                  </a:lnTo>
                  <a:lnTo>
                    <a:pt x="159" y="224"/>
                  </a:lnTo>
                  <a:lnTo>
                    <a:pt x="154" y="200"/>
                  </a:lnTo>
                  <a:lnTo>
                    <a:pt x="142" y="181"/>
                  </a:lnTo>
                  <a:lnTo>
                    <a:pt x="123" y="168"/>
                  </a:lnTo>
                  <a:lnTo>
                    <a:pt x="98" y="163"/>
                  </a:lnTo>
                  <a:lnTo>
                    <a:pt x="53" y="180"/>
                  </a:lnTo>
                  <a:lnTo>
                    <a:pt x="23" y="217"/>
                  </a:lnTo>
                  <a:lnTo>
                    <a:pt x="6" y="256"/>
                  </a:lnTo>
                  <a:lnTo>
                    <a:pt x="0" y="277"/>
                  </a:lnTo>
                  <a:lnTo>
                    <a:pt x="4" y="284"/>
                  </a:lnTo>
                  <a:lnTo>
                    <a:pt x="9" y="284"/>
                  </a:lnTo>
                  <a:lnTo>
                    <a:pt x="16" y="282"/>
                  </a:lnTo>
                  <a:lnTo>
                    <a:pt x="21" y="271"/>
                  </a:lnTo>
                  <a:lnTo>
                    <a:pt x="37" y="227"/>
                  </a:lnTo>
                  <a:lnTo>
                    <a:pt x="57" y="199"/>
                  </a:lnTo>
                  <a:lnTo>
                    <a:pt x="76" y="184"/>
                  </a:lnTo>
                  <a:lnTo>
                    <a:pt x="96" y="179"/>
                  </a:lnTo>
                  <a:lnTo>
                    <a:pt x="101" y="179"/>
                  </a:lnTo>
                  <a:lnTo>
                    <a:pt x="107" y="182"/>
                  </a:lnTo>
                  <a:lnTo>
                    <a:pt x="112" y="189"/>
                  </a:lnTo>
                  <a:lnTo>
                    <a:pt x="114" y="203"/>
                  </a:lnTo>
                  <a:lnTo>
                    <a:pt x="111" y="225"/>
                  </a:lnTo>
                  <a:lnTo>
                    <a:pt x="106" y="241"/>
                  </a:lnTo>
                  <a:lnTo>
                    <a:pt x="97" y="267"/>
                  </a:lnTo>
                  <a:lnTo>
                    <a:pt x="83" y="305"/>
                  </a:lnTo>
                  <a:lnTo>
                    <a:pt x="67" y="346"/>
                  </a:lnTo>
                  <a:lnTo>
                    <a:pt x="55" y="379"/>
                  </a:lnTo>
                  <a:lnTo>
                    <a:pt x="44" y="410"/>
                  </a:lnTo>
                  <a:lnTo>
                    <a:pt x="38" y="438"/>
                  </a:lnTo>
                  <a:lnTo>
                    <a:pt x="42" y="462"/>
                  </a:lnTo>
                  <a:lnTo>
                    <a:pt x="55" y="482"/>
                  </a:lnTo>
                  <a:lnTo>
                    <a:pt x="74" y="494"/>
                  </a:lnTo>
                  <a:lnTo>
                    <a:pt x="99" y="499"/>
                  </a:lnTo>
                  <a:lnTo>
                    <a:pt x="143" y="482"/>
                  </a:lnTo>
                  <a:lnTo>
                    <a:pt x="173" y="444"/>
                  </a:lnTo>
                  <a:lnTo>
                    <a:pt x="190" y="405"/>
                  </a:lnTo>
                  <a:lnTo>
                    <a:pt x="196" y="385"/>
                  </a:lnTo>
                  <a:lnTo>
                    <a:pt x="192" y="378"/>
                  </a:lnTo>
                  <a:lnTo>
                    <a:pt x="187" y="377"/>
                  </a:lnTo>
                  <a:lnTo>
                    <a:pt x="180" y="380"/>
                  </a:lnTo>
                  <a:lnTo>
                    <a:pt x="176" y="390"/>
                  </a:lnTo>
                  <a:lnTo>
                    <a:pt x="163" y="425"/>
                  </a:lnTo>
                  <a:lnTo>
                    <a:pt x="147" y="454"/>
                  </a:lnTo>
                  <a:lnTo>
                    <a:pt x="126" y="475"/>
                  </a:lnTo>
                  <a:lnTo>
                    <a:pt x="100" y="482"/>
                  </a:lnTo>
                  <a:lnTo>
                    <a:pt x="87" y="477"/>
                  </a:lnTo>
                  <a:lnTo>
                    <a:pt x="82" y="458"/>
                  </a:lnTo>
                  <a:lnTo>
                    <a:pt x="83" y="445"/>
                  </a:lnTo>
                  <a:lnTo>
                    <a:pt x="87" y="431"/>
                  </a:lnTo>
                  <a:lnTo>
                    <a:pt x="93" y="412"/>
                  </a:lnTo>
                  <a:lnTo>
                    <a:pt x="104" y="384"/>
                  </a:lnTo>
                  <a:lnTo>
                    <a:pt x="133" y="3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 noChangeAspect="1"/>
            </p:cNvSpPr>
            <p:nvPr/>
          </p:nvSpPr>
          <p:spPr bwMode="auto">
            <a:xfrm>
              <a:off x="4161" y="600"/>
              <a:ext cx="101" cy="742"/>
            </a:xfrm>
            <a:custGeom>
              <a:avLst/>
              <a:gdLst>
                <a:gd name="T0" fmla="*/ 101 w 101"/>
                <a:gd name="T1" fmla="*/ 0 h 742"/>
                <a:gd name="T2" fmla="*/ 0 w 101"/>
                <a:gd name="T3" fmla="*/ 0 h 742"/>
                <a:gd name="T4" fmla="*/ 0 w 101"/>
                <a:gd name="T5" fmla="*/ 30 h 742"/>
                <a:gd name="T6" fmla="*/ 71 w 101"/>
                <a:gd name="T7" fmla="*/ 30 h 742"/>
                <a:gd name="T8" fmla="*/ 71 w 101"/>
                <a:gd name="T9" fmla="*/ 713 h 742"/>
                <a:gd name="T10" fmla="*/ 0 w 101"/>
                <a:gd name="T11" fmla="*/ 713 h 742"/>
                <a:gd name="T12" fmla="*/ 0 w 101"/>
                <a:gd name="T13" fmla="*/ 742 h 742"/>
                <a:gd name="T14" fmla="*/ 101 w 101"/>
                <a:gd name="T15" fmla="*/ 742 h 742"/>
                <a:gd name="T16" fmla="*/ 101 w 101"/>
                <a:gd name="T17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742">
                  <a:moveTo>
                    <a:pt x="101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71" y="30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0" y="742"/>
                  </a:lnTo>
                  <a:lnTo>
                    <a:pt x="101" y="74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 noChangeAspect="1" noEditPoints="1"/>
            </p:cNvSpPr>
            <p:nvPr/>
          </p:nvSpPr>
          <p:spPr bwMode="auto">
            <a:xfrm>
              <a:off x="4597" y="884"/>
              <a:ext cx="493" cy="174"/>
            </a:xfrm>
            <a:custGeom>
              <a:avLst/>
              <a:gdLst>
                <a:gd name="T0" fmla="*/ 467 w 493"/>
                <a:gd name="T1" fmla="*/ 30 h 174"/>
                <a:gd name="T2" fmla="*/ 476 w 493"/>
                <a:gd name="T3" fmla="*/ 30 h 174"/>
                <a:gd name="T4" fmla="*/ 484 w 493"/>
                <a:gd name="T5" fmla="*/ 28 h 174"/>
                <a:gd name="T6" fmla="*/ 490 w 493"/>
                <a:gd name="T7" fmla="*/ 24 h 174"/>
                <a:gd name="T8" fmla="*/ 493 w 493"/>
                <a:gd name="T9" fmla="*/ 15 h 174"/>
                <a:gd name="T10" fmla="*/ 490 w 493"/>
                <a:gd name="T11" fmla="*/ 7 h 174"/>
                <a:gd name="T12" fmla="*/ 484 w 493"/>
                <a:gd name="T13" fmla="*/ 2 h 174"/>
                <a:gd name="T14" fmla="*/ 477 w 493"/>
                <a:gd name="T15" fmla="*/ 1 h 174"/>
                <a:gd name="T16" fmla="*/ 468 w 493"/>
                <a:gd name="T17" fmla="*/ 0 h 174"/>
                <a:gd name="T18" fmla="*/ 25 w 493"/>
                <a:gd name="T19" fmla="*/ 0 h 174"/>
                <a:gd name="T20" fmla="*/ 16 w 493"/>
                <a:gd name="T21" fmla="*/ 1 h 174"/>
                <a:gd name="T22" fmla="*/ 9 w 493"/>
                <a:gd name="T23" fmla="*/ 2 h 174"/>
                <a:gd name="T24" fmla="*/ 3 w 493"/>
                <a:gd name="T25" fmla="*/ 7 h 174"/>
                <a:gd name="T26" fmla="*/ 0 w 493"/>
                <a:gd name="T27" fmla="*/ 15 h 174"/>
                <a:gd name="T28" fmla="*/ 3 w 493"/>
                <a:gd name="T29" fmla="*/ 24 h 174"/>
                <a:gd name="T30" fmla="*/ 9 w 493"/>
                <a:gd name="T31" fmla="*/ 28 h 174"/>
                <a:gd name="T32" fmla="*/ 17 w 493"/>
                <a:gd name="T33" fmla="*/ 30 h 174"/>
                <a:gd name="T34" fmla="*/ 25 w 493"/>
                <a:gd name="T35" fmla="*/ 30 h 174"/>
                <a:gd name="T36" fmla="*/ 467 w 493"/>
                <a:gd name="T37" fmla="*/ 30 h 174"/>
                <a:gd name="T38" fmla="*/ 468 w 493"/>
                <a:gd name="T39" fmla="*/ 174 h 174"/>
                <a:gd name="T40" fmla="*/ 477 w 493"/>
                <a:gd name="T41" fmla="*/ 174 h 174"/>
                <a:gd name="T42" fmla="*/ 484 w 493"/>
                <a:gd name="T43" fmla="*/ 172 h 174"/>
                <a:gd name="T44" fmla="*/ 490 w 493"/>
                <a:gd name="T45" fmla="*/ 168 h 174"/>
                <a:gd name="T46" fmla="*/ 493 w 493"/>
                <a:gd name="T47" fmla="*/ 159 h 174"/>
                <a:gd name="T48" fmla="*/ 490 w 493"/>
                <a:gd name="T49" fmla="*/ 151 h 174"/>
                <a:gd name="T50" fmla="*/ 484 w 493"/>
                <a:gd name="T51" fmla="*/ 146 h 174"/>
                <a:gd name="T52" fmla="*/ 476 w 493"/>
                <a:gd name="T53" fmla="*/ 145 h 174"/>
                <a:gd name="T54" fmla="*/ 467 w 493"/>
                <a:gd name="T55" fmla="*/ 144 h 174"/>
                <a:gd name="T56" fmla="*/ 25 w 493"/>
                <a:gd name="T57" fmla="*/ 144 h 174"/>
                <a:gd name="T58" fmla="*/ 17 w 493"/>
                <a:gd name="T59" fmla="*/ 145 h 174"/>
                <a:gd name="T60" fmla="*/ 9 w 493"/>
                <a:gd name="T61" fmla="*/ 146 h 174"/>
                <a:gd name="T62" fmla="*/ 3 w 493"/>
                <a:gd name="T63" fmla="*/ 151 h 174"/>
                <a:gd name="T64" fmla="*/ 0 w 493"/>
                <a:gd name="T65" fmla="*/ 159 h 174"/>
                <a:gd name="T66" fmla="*/ 3 w 493"/>
                <a:gd name="T67" fmla="*/ 168 h 174"/>
                <a:gd name="T68" fmla="*/ 9 w 493"/>
                <a:gd name="T69" fmla="*/ 172 h 174"/>
                <a:gd name="T70" fmla="*/ 16 w 493"/>
                <a:gd name="T71" fmla="*/ 174 h 174"/>
                <a:gd name="T72" fmla="*/ 25 w 493"/>
                <a:gd name="T73" fmla="*/ 174 h 174"/>
                <a:gd name="T74" fmla="*/ 468 w 493"/>
                <a:gd name="T7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3" h="174">
                  <a:moveTo>
                    <a:pt x="467" y="30"/>
                  </a:moveTo>
                  <a:lnTo>
                    <a:pt x="476" y="30"/>
                  </a:lnTo>
                  <a:lnTo>
                    <a:pt x="484" y="28"/>
                  </a:lnTo>
                  <a:lnTo>
                    <a:pt x="490" y="24"/>
                  </a:lnTo>
                  <a:lnTo>
                    <a:pt x="493" y="15"/>
                  </a:lnTo>
                  <a:lnTo>
                    <a:pt x="490" y="7"/>
                  </a:lnTo>
                  <a:lnTo>
                    <a:pt x="484" y="2"/>
                  </a:lnTo>
                  <a:lnTo>
                    <a:pt x="477" y="1"/>
                  </a:lnTo>
                  <a:lnTo>
                    <a:pt x="468" y="0"/>
                  </a:lnTo>
                  <a:lnTo>
                    <a:pt x="25" y="0"/>
                  </a:lnTo>
                  <a:lnTo>
                    <a:pt x="16" y="1"/>
                  </a:lnTo>
                  <a:lnTo>
                    <a:pt x="9" y="2"/>
                  </a:lnTo>
                  <a:lnTo>
                    <a:pt x="3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9" y="28"/>
                  </a:lnTo>
                  <a:lnTo>
                    <a:pt x="17" y="30"/>
                  </a:lnTo>
                  <a:lnTo>
                    <a:pt x="25" y="30"/>
                  </a:lnTo>
                  <a:lnTo>
                    <a:pt x="467" y="30"/>
                  </a:lnTo>
                  <a:close/>
                  <a:moveTo>
                    <a:pt x="468" y="174"/>
                  </a:moveTo>
                  <a:lnTo>
                    <a:pt x="477" y="174"/>
                  </a:lnTo>
                  <a:lnTo>
                    <a:pt x="484" y="172"/>
                  </a:lnTo>
                  <a:lnTo>
                    <a:pt x="490" y="168"/>
                  </a:lnTo>
                  <a:lnTo>
                    <a:pt x="493" y="159"/>
                  </a:lnTo>
                  <a:lnTo>
                    <a:pt x="490" y="151"/>
                  </a:lnTo>
                  <a:lnTo>
                    <a:pt x="484" y="146"/>
                  </a:lnTo>
                  <a:lnTo>
                    <a:pt x="476" y="145"/>
                  </a:lnTo>
                  <a:lnTo>
                    <a:pt x="467" y="144"/>
                  </a:lnTo>
                  <a:lnTo>
                    <a:pt x="25" y="144"/>
                  </a:lnTo>
                  <a:lnTo>
                    <a:pt x="17" y="145"/>
                  </a:lnTo>
                  <a:lnTo>
                    <a:pt x="9" y="146"/>
                  </a:lnTo>
                  <a:lnTo>
                    <a:pt x="3" y="151"/>
                  </a:lnTo>
                  <a:lnTo>
                    <a:pt x="0" y="159"/>
                  </a:lnTo>
                  <a:lnTo>
                    <a:pt x="3" y="168"/>
                  </a:lnTo>
                  <a:lnTo>
                    <a:pt x="9" y="172"/>
                  </a:lnTo>
                  <a:lnTo>
                    <a:pt x="16" y="174"/>
                  </a:lnTo>
                  <a:lnTo>
                    <a:pt x="25" y="174"/>
                  </a:lnTo>
                  <a:lnTo>
                    <a:pt x="468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 noChangeAspect="1"/>
            </p:cNvSpPr>
            <p:nvPr/>
          </p:nvSpPr>
          <p:spPr bwMode="auto">
            <a:xfrm>
              <a:off x="5360" y="829"/>
              <a:ext cx="401" cy="336"/>
            </a:xfrm>
            <a:custGeom>
              <a:avLst/>
              <a:gdLst>
                <a:gd name="T0" fmla="*/ 39 w 401"/>
                <a:gd name="T1" fmla="*/ 303 h 336"/>
                <a:gd name="T2" fmla="*/ 43 w 401"/>
                <a:gd name="T3" fmla="*/ 331 h 336"/>
                <a:gd name="T4" fmla="*/ 73 w 401"/>
                <a:gd name="T5" fmla="*/ 331 h 336"/>
                <a:gd name="T6" fmla="*/ 88 w 401"/>
                <a:gd name="T7" fmla="*/ 308 h 336"/>
                <a:gd name="T8" fmla="*/ 96 w 401"/>
                <a:gd name="T9" fmla="*/ 276 h 336"/>
                <a:gd name="T10" fmla="*/ 116 w 401"/>
                <a:gd name="T11" fmla="*/ 193 h 336"/>
                <a:gd name="T12" fmla="*/ 131 w 401"/>
                <a:gd name="T13" fmla="*/ 133 h 336"/>
                <a:gd name="T14" fmla="*/ 137 w 401"/>
                <a:gd name="T15" fmla="*/ 112 h 336"/>
                <a:gd name="T16" fmla="*/ 152 w 401"/>
                <a:gd name="T17" fmla="*/ 83 h 336"/>
                <a:gd name="T18" fmla="*/ 212 w 401"/>
                <a:gd name="T19" fmla="*/ 27 h 336"/>
                <a:gd name="T20" fmla="*/ 279 w 401"/>
                <a:gd name="T21" fmla="*/ 21 h 336"/>
                <a:gd name="T22" fmla="*/ 297 w 401"/>
                <a:gd name="T23" fmla="*/ 50 h 336"/>
                <a:gd name="T24" fmla="*/ 293 w 401"/>
                <a:gd name="T25" fmla="*/ 110 h 336"/>
                <a:gd name="T26" fmla="*/ 263 w 401"/>
                <a:gd name="T27" fmla="*/ 207 h 336"/>
                <a:gd name="T28" fmla="*/ 245 w 401"/>
                <a:gd name="T29" fmla="*/ 261 h 336"/>
                <a:gd name="T30" fmla="*/ 248 w 401"/>
                <a:gd name="T31" fmla="*/ 299 h 336"/>
                <a:gd name="T32" fmla="*/ 280 w 401"/>
                <a:gd name="T33" fmla="*/ 331 h 336"/>
                <a:gd name="T34" fmla="*/ 349 w 401"/>
                <a:gd name="T35" fmla="*/ 319 h 336"/>
                <a:gd name="T36" fmla="*/ 396 w 401"/>
                <a:gd name="T37" fmla="*/ 242 h 336"/>
                <a:gd name="T38" fmla="*/ 398 w 401"/>
                <a:gd name="T39" fmla="*/ 215 h 336"/>
                <a:gd name="T40" fmla="*/ 385 w 401"/>
                <a:gd name="T41" fmla="*/ 217 h 336"/>
                <a:gd name="T42" fmla="*/ 368 w 401"/>
                <a:gd name="T43" fmla="*/ 263 h 336"/>
                <a:gd name="T44" fmla="*/ 331 w 401"/>
                <a:gd name="T45" fmla="*/ 312 h 336"/>
                <a:gd name="T46" fmla="*/ 292 w 401"/>
                <a:gd name="T47" fmla="*/ 314 h 336"/>
                <a:gd name="T48" fmla="*/ 292 w 401"/>
                <a:gd name="T49" fmla="*/ 268 h 336"/>
                <a:gd name="T50" fmla="*/ 314 w 401"/>
                <a:gd name="T51" fmla="*/ 206 h 336"/>
                <a:gd name="T52" fmla="*/ 341 w 401"/>
                <a:gd name="T53" fmla="*/ 117 h 336"/>
                <a:gd name="T54" fmla="*/ 341 w 401"/>
                <a:gd name="T55" fmla="*/ 46 h 336"/>
                <a:gd name="T56" fmla="*/ 297 w 401"/>
                <a:gd name="T57" fmla="*/ 5 h 336"/>
                <a:gd name="T58" fmla="*/ 217 w 401"/>
                <a:gd name="T59" fmla="*/ 7 h 336"/>
                <a:gd name="T60" fmla="*/ 160 w 401"/>
                <a:gd name="T61" fmla="*/ 47 h 336"/>
                <a:gd name="T62" fmla="*/ 138 w 401"/>
                <a:gd name="T63" fmla="*/ 37 h 336"/>
                <a:gd name="T64" fmla="*/ 102 w 401"/>
                <a:gd name="T65" fmla="*/ 4 h 336"/>
                <a:gd name="T66" fmla="*/ 55 w 401"/>
                <a:gd name="T67" fmla="*/ 5 h 336"/>
                <a:gd name="T68" fmla="*/ 29 w 401"/>
                <a:gd name="T69" fmla="*/ 30 h 336"/>
                <a:gd name="T70" fmla="*/ 14 w 401"/>
                <a:gd name="T71" fmla="*/ 64 h 336"/>
                <a:gd name="T72" fmla="*/ 2 w 401"/>
                <a:gd name="T73" fmla="*/ 105 h 336"/>
                <a:gd name="T74" fmla="*/ 4 w 401"/>
                <a:gd name="T75" fmla="*/ 121 h 336"/>
                <a:gd name="T76" fmla="*/ 13 w 401"/>
                <a:gd name="T77" fmla="*/ 121 h 336"/>
                <a:gd name="T78" fmla="*/ 19 w 401"/>
                <a:gd name="T79" fmla="*/ 114 h 336"/>
                <a:gd name="T80" fmla="*/ 31 w 401"/>
                <a:gd name="T81" fmla="*/ 68 h 336"/>
                <a:gd name="T82" fmla="*/ 57 w 401"/>
                <a:gd name="T83" fmla="*/ 22 h 336"/>
                <a:gd name="T84" fmla="*/ 85 w 401"/>
                <a:gd name="T85" fmla="*/ 18 h 336"/>
                <a:gd name="T86" fmla="*/ 97 w 401"/>
                <a:gd name="T87" fmla="*/ 34 h 336"/>
                <a:gd name="T88" fmla="*/ 98 w 401"/>
                <a:gd name="T89" fmla="*/ 61 h 336"/>
                <a:gd name="T90" fmla="*/ 92 w 401"/>
                <a:gd name="T91" fmla="*/ 89 h 336"/>
                <a:gd name="T92" fmla="*/ 43 w 401"/>
                <a:gd name="T93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" h="336">
                  <a:moveTo>
                    <a:pt x="43" y="284"/>
                  </a:moveTo>
                  <a:lnTo>
                    <a:pt x="39" y="303"/>
                  </a:lnTo>
                  <a:lnTo>
                    <a:pt x="37" y="316"/>
                  </a:lnTo>
                  <a:lnTo>
                    <a:pt x="43" y="331"/>
                  </a:lnTo>
                  <a:lnTo>
                    <a:pt x="58" y="336"/>
                  </a:lnTo>
                  <a:lnTo>
                    <a:pt x="73" y="331"/>
                  </a:lnTo>
                  <a:lnTo>
                    <a:pt x="86" y="315"/>
                  </a:lnTo>
                  <a:lnTo>
                    <a:pt x="88" y="308"/>
                  </a:lnTo>
                  <a:lnTo>
                    <a:pt x="91" y="294"/>
                  </a:lnTo>
                  <a:lnTo>
                    <a:pt x="96" y="276"/>
                  </a:lnTo>
                  <a:lnTo>
                    <a:pt x="100" y="260"/>
                  </a:lnTo>
                  <a:lnTo>
                    <a:pt x="116" y="193"/>
                  </a:lnTo>
                  <a:lnTo>
                    <a:pt x="129" y="144"/>
                  </a:lnTo>
                  <a:lnTo>
                    <a:pt x="131" y="133"/>
                  </a:lnTo>
                  <a:lnTo>
                    <a:pt x="134" y="122"/>
                  </a:lnTo>
                  <a:lnTo>
                    <a:pt x="137" y="112"/>
                  </a:lnTo>
                  <a:lnTo>
                    <a:pt x="138" y="106"/>
                  </a:lnTo>
                  <a:lnTo>
                    <a:pt x="152" y="83"/>
                  </a:lnTo>
                  <a:lnTo>
                    <a:pt x="177" y="53"/>
                  </a:lnTo>
                  <a:lnTo>
                    <a:pt x="212" y="27"/>
                  </a:lnTo>
                  <a:lnTo>
                    <a:pt x="259" y="16"/>
                  </a:lnTo>
                  <a:lnTo>
                    <a:pt x="279" y="21"/>
                  </a:lnTo>
                  <a:lnTo>
                    <a:pt x="292" y="33"/>
                  </a:lnTo>
                  <a:lnTo>
                    <a:pt x="297" y="50"/>
                  </a:lnTo>
                  <a:lnTo>
                    <a:pt x="299" y="68"/>
                  </a:lnTo>
                  <a:lnTo>
                    <a:pt x="293" y="110"/>
                  </a:lnTo>
                  <a:lnTo>
                    <a:pt x="279" y="160"/>
                  </a:lnTo>
                  <a:lnTo>
                    <a:pt x="263" y="207"/>
                  </a:lnTo>
                  <a:lnTo>
                    <a:pt x="251" y="241"/>
                  </a:lnTo>
                  <a:lnTo>
                    <a:pt x="245" y="261"/>
                  </a:lnTo>
                  <a:lnTo>
                    <a:pt x="243" y="275"/>
                  </a:lnTo>
                  <a:lnTo>
                    <a:pt x="248" y="299"/>
                  </a:lnTo>
                  <a:lnTo>
                    <a:pt x="261" y="319"/>
                  </a:lnTo>
                  <a:lnTo>
                    <a:pt x="280" y="331"/>
                  </a:lnTo>
                  <a:lnTo>
                    <a:pt x="304" y="336"/>
                  </a:lnTo>
                  <a:lnTo>
                    <a:pt x="349" y="319"/>
                  </a:lnTo>
                  <a:lnTo>
                    <a:pt x="379" y="281"/>
                  </a:lnTo>
                  <a:lnTo>
                    <a:pt x="396" y="242"/>
                  </a:lnTo>
                  <a:lnTo>
                    <a:pt x="401" y="222"/>
                  </a:lnTo>
                  <a:lnTo>
                    <a:pt x="398" y="215"/>
                  </a:lnTo>
                  <a:lnTo>
                    <a:pt x="392" y="214"/>
                  </a:lnTo>
                  <a:lnTo>
                    <a:pt x="385" y="217"/>
                  </a:lnTo>
                  <a:lnTo>
                    <a:pt x="381" y="227"/>
                  </a:lnTo>
                  <a:lnTo>
                    <a:pt x="368" y="263"/>
                  </a:lnTo>
                  <a:lnTo>
                    <a:pt x="352" y="292"/>
                  </a:lnTo>
                  <a:lnTo>
                    <a:pt x="331" y="312"/>
                  </a:lnTo>
                  <a:lnTo>
                    <a:pt x="305" y="319"/>
                  </a:lnTo>
                  <a:lnTo>
                    <a:pt x="292" y="314"/>
                  </a:lnTo>
                  <a:lnTo>
                    <a:pt x="288" y="295"/>
                  </a:lnTo>
                  <a:lnTo>
                    <a:pt x="292" y="268"/>
                  </a:lnTo>
                  <a:lnTo>
                    <a:pt x="301" y="242"/>
                  </a:lnTo>
                  <a:lnTo>
                    <a:pt x="314" y="206"/>
                  </a:lnTo>
                  <a:lnTo>
                    <a:pt x="329" y="162"/>
                  </a:lnTo>
                  <a:lnTo>
                    <a:pt x="341" y="117"/>
                  </a:lnTo>
                  <a:lnTo>
                    <a:pt x="346" y="79"/>
                  </a:lnTo>
                  <a:lnTo>
                    <a:pt x="341" y="46"/>
                  </a:lnTo>
                  <a:lnTo>
                    <a:pt x="324" y="21"/>
                  </a:lnTo>
                  <a:lnTo>
                    <a:pt x="297" y="5"/>
                  </a:lnTo>
                  <a:lnTo>
                    <a:pt x="261" y="0"/>
                  </a:lnTo>
                  <a:lnTo>
                    <a:pt x="217" y="7"/>
                  </a:lnTo>
                  <a:lnTo>
                    <a:pt x="183" y="26"/>
                  </a:lnTo>
                  <a:lnTo>
                    <a:pt x="160" y="47"/>
                  </a:lnTo>
                  <a:lnTo>
                    <a:pt x="146" y="64"/>
                  </a:lnTo>
                  <a:lnTo>
                    <a:pt x="138" y="37"/>
                  </a:lnTo>
                  <a:lnTo>
                    <a:pt x="123" y="16"/>
                  </a:lnTo>
                  <a:lnTo>
                    <a:pt x="102" y="4"/>
                  </a:lnTo>
                  <a:lnTo>
                    <a:pt x="77" y="0"/>
                  </a:lnTo>
                  <a:lnTo>
                    <a:pt x="55" y="5"/>
                  </a:lnTo>
                  <a:lnTo>
                    <a:pt x="40" y="16"/>
                  </a:lnTo>
                  <a:lnTo>
                    <a:pt x="29" y="30"/>
                  </a:lnTo>
                  <a:lnTo>
                    <a:pt x="22" y="42"/>
                  </a:lnTo>
                  <a:lnTo>
                    <a:pt x="14" y="64"/>
                  </a:lnTo>
                  <a:lnTo>
                    <a:pt x="6" y="86"/>
                  </a:lnTo>
                  <a:lnTo>
                    <a:pt x="2" y="105"/>
                  </a:lnTo>
                  <a:lnTo>
                    <a:pt x="0" y="114"/>
                  </a:lnTo>
                  <a:lnTo>
                    <a:pt x="4" y="121"/>
                  </a:lnTo>
                  <a:lnTo>
                    <a:pt x="9" y="121"/>
                  </a:lnTo>
                  <a:lnTo>
                    <a:pt x="13" y="121"/>
                  </a:lnTo>
                  <a:lnTo>
                    <a:pt x="16" y="119"/>
                  </a:lnTo>
                  <a:lnTo>
                    <a:pt x="19" y="114"/>
                  </a:lnTo>
                  <a:lnTo>
                    <a:pt x="21" y="104"/>
                  </a:lnTo>
                  <a:lnTo>
                    <a:pt x="31" y="68"/>
                  </a:lnTo>
                  <a:lnTo>
                    <a:pt x="43" y="40"/>
                  </a:lnTo>
                  <a:lnTo>
                    <a:pt x="57" y="22"/>
                  </a:lnTo>
                  <a:lnTo>
                    <a:pt x="75" y="16"/>
                  </a:lnTo>
                  <a:lnTo>
                    <a:pt x="85" y="18"/>
                  </a:lnTo>
                  <a:lnTo>
                    <a:pt x="92" y="24"/>
                  </a:lnTo>
                  <a:lnTo>
                    <a:pt x="97" y="34"/>
                  </a:lnTo>
                  <a:lnTo>
                    <a:pt x="98" y="50"/>
                  </a:lnTo>
                  <a:lnTo>
                    <a:pt x="98" y="61"/>
                  </a:lnTo>
                  <a:lnTo>
                    <a:pt x="96" y="73"/>
                  </a:lnTo>
                  <a:lnTo>
                    <a:pt x="92" y="89"/>
                  </a:lnTo>
                  <a:lnTo>
                    <a:pt x="87" y="112"/>
                  </a:lnTo>
                  <a:lnTo>
                    <a:pt x="43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792" y="2440495"/>
            <a:ext cx="4953000" cy="21050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25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redundant constraint implies: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400" dirty="0" smtClean="0"/>
              <a:t>series[4] </a:t>
            </a:r>
            <a:r>
              <a:rPr lang="en-US" sz="2400" dirty="0" smtClean="0"/>
              <a:t>≤ </a:t>
            </a:r>
            <a:r>
              <a:rPr lang="en-US" sz="2400" dirty="0"/>
              <a:t>1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	series[3</a:t>
            </a:r>
            <a:r>
              <a:rPr lang="en-US" sz="2400" dirty="0"/>
              <a:t>] </a:t>
            </a:r>
            <a:r>
              <a:rPr lang="en-US" sz="2400" dirty="0" smtClean="0"/>
              <a:t>≤</a:t>
            </a:r>
            <a:r>
              <a:rPr lang="en-US" sz="2400" dirty="0" smtClean="0"/>
              <a:t> </a:t>
            </a:r>
            <a:r>
              <a:rPr lang="en-US" sz="2400" dirty="0"/>
              <a:t>1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series[2</a:t>
            </a:r>
            <a:r>
              <a:rPr lang="en-US" sz="2400" dirty="0" smtClean="0"/>
              <a:t>] </a:t>
            </a:r>
            <a:r>
              <a:rPr lang="en-US" sz="2400" dirty="0"/>
              <a:t>≤ </a:t>
            </a:r>
            <a:r>
              <a:rPr lang="en-US" sz="2400" dirty="0"/>
              <a:t>2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	series[1</a:t>
            </a:r>
            <a:r>
              <a:rPr lang="en-US" sz="2400" dirty="0"/>
              <a:t>] </a:t>
            </a:r>
            <a:r>
              <a:rPr lang="en-US" sz="2400" dirty="0" smtClean="0"/>
              <a:t>≤</a:t>
            </a:r>
            <a:r>
              <a:rPr lang="en-US" sz="2400" dirty="0" smtClean="0"/>
              <a:t> </a:t>
            </a:r>
            <a:r>
              <a:rPr lang="en-US" sz="2400" dirty="0"/>
              <a:t>5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" y="2356104"/>
            <a:ext cx="8969883" cy="14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series S = (S</a:t>
            </a:r>
            <a:r>
              <a:rPr lang="en-US" baseline="-25000" dirty="0" smtClean="0"/>
              <a:t>0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) is magic if S</a:t>
            </a:r>
            <a:r>
              <a:rPr lang="en-US" baseline="-25000" dirty="0" smtClean="0"/>
              <a:t>i</a:t>
            </a:r>
            <a:r>
              <a:rPr lang="en-US" dirty="0" smtClean="0"/>
              <a:t> represents the number of occurrences of </a:t>
            </a:r>
            <a:r>
              <a:rPr lang="en-US" dirty="0" err="1" smtClean="0"/>
              <a:t>i</a:t>
            </a:r>
            <a:r>
              <a:rPr lang="en-US" dirty="0" smtClean="0"/>
              <a:t> in S</a:t>
            </a:r>
          </a:p>
          <a:p>
            <a:pPr marL="457200" lvl="1" indent="0">
              <a:buNone/>
            </a:pPr>
            <a:r>
              <a:rPr lang="en-US" dirty="0" smtClean="0"/>
              <a:t>Choice: assume that series[0] = 2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It follows that series[2] </a:t>
            </a:r>
            <a:r>
              <a:rPr lang="en-US" dirty="0" smtClean="0"/>
              <a:t>≥ 1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series[1] + 3 series[3] + 4 series[4] </a:t>
            </a:r>
            <a:r>
              <a:rPr lang="en-US" dirty="0" smtClean="0"/>
              <a:t>≤ </a:t>
            </a:r>
            <a:r>
              <a:rPr lang="en-US" dirty="0"/>
              <a:t>4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series[4] </a:t>
            </a:r>
            <a:r>
              <a:rPr lang="en-US" dirty="0"/>
              <a:t>≤ </a:t>
            </a:r>
            <a:r>
              <a:rPr lang="en-US" dirty="0" smtClean="0"/>
              <a:t>0;  series[3] </a:t>
            </a:r>
            <a:r>
              <a:rPr lang="en-US" dirty="0"/>
              <a:t>≤ </a:t>
            </a:r>
            <a:r>
              <a:rPr lang="en-US" dirty="0" smtClean="0"/>
              <a:t>1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constraints: magic series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7" y="3042348"/>
            <a:ext cx="7905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queen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Apply </a:t>
            </a:r>
            <a:r>
              <a:rPr lang="en-US" dirty="0"/>
              <a:t>constraints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884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176" y="234861"/>
            <a:ext cx="8878824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Redundant constraints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5176" y="909404"/>
            <a:ext cx="8714232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 role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xpress properties of the solutions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boost the propagation of other constraints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Second role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 a more global 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ombine existing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mprove communication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8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Critical feature of constraint programming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Capture combinatorial substructures arising in may applications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Modeling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Make modeling easier and more natural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Problem solving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Convey the problem structure to the solver that does not have to rediscover 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Give the ability to </a:t>
            </a:r>
            <a:r>
              <a:rPr lang="en-US" dirty="0"/>
              <a:t>e</a:t>
            </a:r>
            <a:r>
              <a:rPr lang="en-US" dirty="0" smtClean="0"/>
              <a:t>xploit dedicated algorithms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5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constraints: </a:t>
            </a:r>
            <a:r>
              <a:rPr lang="en-US" sz="4000" dirty="0" err="1" smtClean="0"/>
              <a:t>alldifferent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err="1" smtClean="0"/>
              <a:t>alldifferent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specifies that 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take values that are different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8 queens: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65373"/>
            <a:ext cx="3316169" cy="1746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24" y="3365373"/>
            <a:ext cx="3880276" cy="174612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39130" y="3981154"/>
            <a:ext cx="228600" cy="514562"/>
          </a:xfrm>
          <a:prstGeom prst="rightArrow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constraints: all different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473185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err="1" smtClean="0"/>
              <a:t>alldifferent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specifies that 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take values that are different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Constraint  c(x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 where 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>
                <a:sym typeface="Symbol" charset="0"/>
              </a:rPr>
              <a:t>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=D(x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>
                <a:sym typeface="Symbol" charset="0"/>
              </a:rPr>
              <a:t></a:t>
            </a:r>
            <a:r>
              <a:rPr lang="en-US" sz="2400" dirty="0" smtClean="0"/>
              <a:t>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=D(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Feasibility testing:</a:t>
            </a:r>
          </a:p>
          <a:p>
            <a:pPr marL="457200" lvl="1" indent="0">
              <a:buNone/>
            </a:pPr>
            <a:r>
              <a:rPr lang="en-US" sz="2400" dirty="0" smtClean="0"/>
              <a:t>find </a:t>
            </a:r>
            <a:r>
              <a:rPr lang="en-US" sz="2400" dirty="0"/>
              <a:t>values in the variable </a:t>
            </a:r>
            <a:r>
              <a:rPr lang="en-US" sz="2400" dirty="0" smtClean="0"/>
              <a:t>domains such </a:t>
            </a:r>
            <a:r>
              <a:rPr lang="en-US" sz="2400" dirty="0"/>
              <a:t>that the constraint </a:t>
            </a:r>
            <a:r>
              <a:rPr lang="en-US" sz="2400" dirty="0" smtClean="0"/>
              <a:t>holds</a:t>
            </a:r>
            <a:endParaRPr lang="en-US" sz="2400" dirty="0"/>
          </a:p>
        </p:txBody>
      </p:sp>
      <p:grpSp>
        <p:nvGrpSpPr>
          <p:cNvPr id="301" name="Group 29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3223" y="5179154"/>
            <a:ext cx="8381527" cy="334679"/>
            <a:chOff x="0" y="0"/>
            <a:chExt cx="5760" cy="230"/>
          </a:xfrm>
        </p:grpSpPr>
        <p:sp>
          <p:nvSpPr>
            <p:cNvPr id="303" name="Freeform 293"/>
            <p:cNvSpPr>
              <a:spLocks noChangeAspect="1"/>
            </p:cNvSpPr>
            <p:nvPr/>
          </p:nvSpPr>
          <p:spPr bwMode="auto">
            <a:xfrm>
              <a:off x="0" y="13"/>
              <a:ext cx="102" cy="160"/>
            </a:xfrm>
            <a:custGeom>
              <a:avLst/>
              <a:gdLst>
                <a:gd name="T0" fmla="*/ 102 w 102"/>
                <a:gd name="T1" fmla="*/ 8 h 160"/>
                <a:gd name="T2" fmla="*/ 102 w 102"/>
                <a:gd name="T3" fmla="*/ 4 h 160"/>
                <a:gd name="T4" fmla="*/ 101 w 102"/>
                <a:gd name="T5" fmla="*/ 1 h 160"/>
                <a:gd name="T6" fmla="*/ 98 w 102"/>
                <a:gd name="T7" fmla="*/ 0 h 160"/>
                <a:gd name="T8" fmla="*/ 94 w 102"/>
                <a:gd name="T9" fmla="*/ 0 h 160"/>
                <a:gd name="T10" fmla="*/ 8 w 102"/>
                <a:gd name="T11" fmla="*/ 0 h 160"/>
                <a:gd name="T12" fmla="*/ 5 w 102"/>
                <a:gd name="T13" fmla="*/ 0 h 160"/>
                <a:gd name="T14" fmla="*/ 3 w 102"/>
                <a:gd name="T15" fmla="*/ 0 h 160"/>
                <a:gd name="T16" fmla="*/ 1 w 102"/>
                <a:gd name="T17" fmla="*/ 2 h 160"/>
                <a:gd name="T18" fmla="*/ 0 w 102"/>
                <a:gd name="T19" fmla="*/ 4 h 160"/>
                <a:gd name="T20" fmla="*/ 1 w 102"/>
                <a:gd name="T21" fmla="*/ 7 h 160"/>
                <a:gd name="T22" fmla="*/ 3 w 102"/>
                <a:gd name="T23" fmla="*/ 8 h 160"/>
                <a:gd name="T24" fmla="*/ 5 w 102"/>
                <a:gd name="T25" fmla="*/ 9 h 160"/>
                <a:gd name="T26" fmla="*/ 8 w 102"/>
                <a:gd name="T27" fmla="*/ 9 h 160"/>
                <a:gd name="T28" fmla="*/ 93 w 102"/>
                <a:gd name="T29" fmla="*/ 9 h 160"/>
                <a:gd name="T30" fmla="*/ 93 w 102"/>
                <a:gd name="T31" fmla="*/ 75 h 160"/>
                <a:gd name="T32" fmla="*/ 12 w 102"/>
                <a:gd name="T33" fmla="*/ 75 h 160"/>
                <a:gd name="T34" fmla="*/ 9 w 102"/>
                <a:gd name="T35" fmla="*/ 75 h 160"/>
                <a:gd name="T36" fmla="*/ 6 w 102"/>
                <a:gd name="T37" fmla="*/ 76 h 160"/>
                <a:gd name="T38" fmla="*/ 4 w 102"/>
                <a:gd name="T39" fmla="*/ 77 h 160"/>
                <a:gd name="T40" fmla="*/ 4 w 102"/>
                <a:gd name="T41" fmla="*/ 80 h 160"/>
                <a:gd name="T42" fmla="*/ 4 w 102"/>
                <a:gd name="T43" fmla="*/ 82 h 160"/>
                <a:gd name="T44" fmla="*/ 6 w 102"/>
                <a:gd name="T45" fmla="*/ 84 h 160"/>
                <a:gd name="T46" fmla="*/ 9 w 102"/>
                <a:gd name="T47" fmla="*/ 84 h 160"/>
                <a:gd name="T48" fmla="*/ 12 w 102"/>
                <a:gd name="T49" fmla="*/ 84 h 160"/>
                <a:gd name="T50" fmla="*/ 93 w 102"/>
                <a:gd name="T51" fmla="*/ 84 h 160"/>
                <a:gd name="T52" fmla="*/ 93 w 102"/>
                <a:gd name="T53" fmla="*/ 150 h 160"/>
                <a:gd name="T54" fmla="*/ 8 w 102"/>
                <a:gd name="T55" fmla="*/ 150 h 160"/>
                <a:gd name="T56" fmla="*/ 5 w 102"/>
                <a:gd name="T57" fmla="*/ 150 h 160"/>
                <a:gd name="T58" fmla="*/ 3 w 102"/>
                <a:gd name="T59" fmla="*/ 151 h 160"/>
                <a:gd name="T60" fmla="*/ 1 w 102"/>
                <a:gd name="T61" fmla="*/ 152 h 160"/>
                <a:gd name="T62" fmla="*/ 0 w 102"/>
                <a:gd name="T63" fmla="*/ 155 h 160"/>
                <a:gd name="T64" fmla="*/ 1 w 102"/>
                <a:gd name="T65" fmla="*/ 158 h 160"/>
                <a:gd name="T66" fmla="*/ 3 w 102"/>
                <a:gd name="T67" fmla="*/ 159 h 160"/>
                <a:gd name="T68" fmla="*/ 5 w 102"/>
                <a:gd name="T69" fmla="*/ 160 h 160"/>
                <a:gd name="T70" fmla="*/ 8 w 102"/>
                <a:gd name="T71" fmla="*/ 160 h 160"/>
                <a:gd name="T72" fmla="*/ 94 w 102"/>
                <a:gd name="T73" fmla="*/ 160 h 160"/>
                <a:gd name="T74" fmla="*/ 98 w 102"/>
                <a:gd name="T75" fmla="*/ 159 h 160"/>
                <a:gd name="T76" fmla="*/ 101 w 102"/>
                <a:gd name="T77" fmla="*/ 158 h 160"/>
                <a:gd name="T78" fmla="*/ 102 w 102"/>
                <a:gd name="T79" fmla="*/ 156 h 160"/>
                <a:gd name="T80" fmla="*/ 102 w 102"/>
                <a:gd name="T81" fmla="*/ 151 h 160"/>
                <a:gd name="T82" fmla="*/ 102 w 102"/>
                <a:gd name="T83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160">
                  <a:moveTo>
                    <a:pt x="102" y="8"/>
                  </a:moveTo>
                  <a:lnTo>
                    <a:pt x="102" y="4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9"/>
                  </a:lnTo>
                  <a:lnTo>
                    <a:pt x="93" y="9"/>
                  </a:lnTo>
                  <a:lnTo>
                    <a:pt x="93" y="75"/>
                  </a:lnTo>
                  <a:lnTo>
                    <a:pt x="12" y="75"/>
                  </a:lnTo>
                  <a:lnTo>
                    <a:pt x="9" y="75"/>
                  </a:lnTo>
                  <a:lnTo>
                    <a:pt x="6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9" y="84"/>
                  </a:lnTo>
                  <a:lnTo>
                    <a:pt x="12" y="84"/>
                  </a:lnTo>
                  <a:lnTo>
                    <a:pt x="93" y="84"/>
                  </a:lnTo>
                  <a:lnTo>
                    <a:pt x="93" y="150"/>
                  </a:lnTo>
                  <a:lnTo>
                    <a:pt x="8" y="150"/>
                  </a:lnTo>
                  <a:lnTo>
                    <a:pt x="5" y="150"/>
                  </a:lnTo>
                  <a:lnTo>
                    <a:pt x="3" y="151"/>
                  </a:lnTo>
                  <a:lnTo>
                    <a:pt x="1" y="152"/>
                  </a:lnTo>
                  <a:lnTo>
                    <a:pt x="0" y="155"/>
                  </a:lnTo>
                  <a:lnTo>
                    <a:pt x="1" y="158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94" y="160"/>
                  </a:lnTo>
                  <a:lnTo>
                    <a:pt x="98" y="159"/>
                  </a:lnTo>
                  <a:lnTo>
                    <a:pt x="101" y="158"/>
                  </a:lnTo>
                  <a:lnTo>
                    <a:pt x="102" y="156"/>
                  </a:lnTo>
                  <a:lnTo>
                    <a:pt x="102" y="151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4"/>
            <p:cNvSpPr>
              <a:spLocks noChangeAspect="1"/>
            </p:cNvSpPr>
            <p:nvPr/>
          </p:nvSpPr>
          <p:spPr bwMode="auto">
            <a:xfrm>
              <a:off x="185" y="71"/>
              <a:ext cx="100" cy="104"/>
            </a:xfrm>
            <a:custGeom>
              <a:avLst/>
              <a:gdLst>
                <a:gd name="T0" fmla="*/ 99 w 100"/>
                <a:gd name="T1" fmla="*/ 8 h 104"/>
                <a:gd name="T2" fmla="*/ 94 w 100"/>
                <a:gd name="T3" fmla="*/ 1 h 104"/>
                <a:gd name="T4" fmla="*/ 86 w 100"/>
                <a:gd name="T5" fmla="*/ 1 h 104"/>
                <a:gd name="T6" fmla="*/ 80 w 100"/>
                <a:gd name="T7" fmla="*/ 7 h 104"/>
                <a:gd name="T8" fmla="*/ 80 w 100"/>
                <a:gd name="T9" fmla="*/ 14 h 104"/>
                <a:gd name="T10" fmla="*/ 89 w 100"/>
                <a:gd name="T11" fmla="*/ 26 h 104"/>
                <a:gd name="T12" fmla="*/ 90 w 100"/>
                <a:gd name="T13" fmla="*/ 42 h 104"/>
                <a:gd name="T14" fmla="*/ 85 w 100"/>
                <a:gd name="T15" fmla="*/ 61 h 104"/>
                <a:gd name="T16" fmla="*/ 75 w 100"/>
                <a:gd name="T17" fmla="*/ 82 h 104"/>
                <a:gd name="T18" fmla="*/ 59 w 100"/>
                <a:gd name="T19" fmla="*/ 97 h 104"/>
                <a:gd name="T20" fmla="*/ 42 w 100"/>
                <a:gd name="T21" fmla="*/ 98 h 104"/>
                <a:gd name="T22" fmla="*/ 34 w 100"/>
                <a:gd name="T23" fmla="*/ 87 h 104"/>
                <a:gd name="T24" fmla="*/ 37 w 100"/>
                <a:gd name="T25" fmla="*/ 57 h 104"/>
                <a:gd name="T26" fmla="*/ 48 w 100"/>
                <a:gd name="T27" fmla="*/ 25 h 104"/>
                <a:gd name="T28" fmla="*/ 48 w 100"/>
                <a:gd name="T29" fmla="*/ 11 h 104"/>
                <a:gd name="T30" fmla="*/ 38 w 100"/>
                <a:gd name="T31" fmla="*/ 1 h 104"/>
                <a:gd name="T32" fmla="*/ 16 w 100"/>
                <a:gd name="T33" fmla="*/ 5 h 104"/>
                <a:gd name="T34" fmla="*/ 2 w 100"/>
                <a:gd name="T35" fmla="*/ 29 h 104"/>
                <a:gd name="T36" fmla="*/ 1 w 100"/>
                <a:gd name="T37" fmla="*/ 37 h 104"/>
                <a:gd name="T38" fmla="*/ 5 w 100"/>
                <a:gd name="T39" fmla="*/ 37 h 104"/>
                <a:gd name="T40" fmla="*/ 12 w 100"/>
                <a:gd name="T41" fmla="*/ 19 h 104"/>
                <a:gd name="T42" fmla="*/ 24 w 100"/>
                <a:gd name="T43" fmla="*/ 6 h 104"/>
                <a:gd name="T44" fmla="*/ 31 w 100"/>
                <a:gd name="T45" fmla="*/ 5 h 104"/>
                <a:gd name="T46" fmla="*/ 35 w 100"/>
                <a:gd name="T47" fmla="*/ 8 h 104"/>
                <a:gd name="T48" fmla="*/ 34 w 100"/>
                <a:gd name="T49" fmla="*/ 21 h 104"/>
                <a:gd name="T50" fmla="*/ 25 w 100"/>
                <a:gd name="T51" fmla="*/ 46 h 104"/>
                <a:gd name="T52" fmla="*/ 19 w 100"/>
                <a:gd name="T53" fmla="*/ 68 h 104"/>
                <a:gd name="T54" fmla="*/ 19 w 100"/>
                <a:gd name="T55" fmla="*/ 84 h 104"/>
                <a:gd name="T56" fmla="*/ 25 w 100"/>
                <a:gd name="T57" fmla="*/ 96 h 104"/>
                <a:gd name="T58" fmla="*/ 35 w 100"/>
                <a:gd name="T59" fmla="*/ 102 h 104"/>
                <a:gd name="T60" fmla="*/ 45 w 100"/>
                <a:gd name="T61" fmla="*/ 104 h 104"/>
                <a:gd name="T62" fmla="*/ 62 w 100"/>
                <a:gd name="T63" fmla="*/ 101 h 104"/>
                <a:gd name="T64" fmla="*/ 82 w 100"/>
                <a:gd name="T65" fmla="*/ 79 h 104"/>
                <a:gd name="T66" fmla="*/ 94 w 100"/>
                <a:gd name="T67" fmla="*/ 49 h 104"/>
                <a:gd name="T68" fmla="*/ 100 w 100"/>
                <a:gd name="T69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104">
                  <a:moveTo>
                    <a:pt x="100" y="16"/>
                  </a:moveTo>
                  <a:lnTo>
                    <a:pt x="99" y="8"/>
                  </a:lnTo>
                  <a:lnTo>
                    <a:pt x="97" y="3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9" y="11"/>
                  </a:lnTo>
                  <a:lnTo>
                    <a:pt x="80" y="14"/>
                  </a:lnTo>
                  <a:lnTo>
                    <a:pt x="83" y="18"/>
                  </a:lnTo>
                  <a:lnTo>
                    <a:pt x="89" y="26"/>
                  </a:lnTo>
                  <a:lnTo>
                    <a:pt x="91" y="37"/>
                  </a:lnTo>
                  <a:lnTo>
                    <a:pt x="90" y="42"/>
                  </a:lnTo>
                  <a:lnTo>
                    <a:pt x="88" y="50"/>
                  </a:lnTo>
                  <a:lnTo>
                    <a:pt x="85" y="61"/>
                  </a:lnTo>
                  <a:lnTo>
                    <a:pt x="80" y="71"/>
                  </a:lnTo>
                  <a:lnTo>
                    <a:pt x="75" y="82"/>
                  </a:lnTo>
                  <a:lnTo>
                    <a:pt x="68" y="91"/>
                  </a:lnTo>
                  <a:lnTo>
                    <a:pt x="59" y="97"/>
                  </a:lnTo>
                  <a:lnTo>
                    <a:pt x="50" y="99"/>
                  </a:lnTo>
                  <a:lnTo>
                    <a:pt x="42" y="98"/>
                  </a:lnTo>
                  <a:lnTo>
                    <a:pt x="37" y="93"/>
                  </a:lnTo>
                  <a:lnTo>
                    <a:pt x="34" y="87"/>
                  </a:lnTo>
                  <a:lnTo>
                    <a:pt x="33" y="79"/>
                  </a:lnTo>
                  <a:lnTo>
                    <a:pt x="37" y="57"/>
                  </a:lnTo>
                  <a:lnTo>
                    <a:pt x="46" y="30"/>
                  </a:lnTo>
                  <a:lnTo>
                    <a:pt x="48" y="25"/>
                  </a:lnTo>
                  <a:lnTo>
                    <a:pt x="49" y="19"/>
                  </a:lnTo>
                  <a:lnTo>
                    <a:pt x="48" y="11"/>
                  </a:lnTo>
                  <a:lnTo>
                    <a:pt x="44" y="5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16" y="5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7" y="33"/>
                  </a:lnTo>
                  <a:lnTo>
                    <a:pt x="12" y="19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4" y="21"/>
                  </a:lnTo>
                  <a:lnTo>
                    <a:pt x="31" y="28"/>
                  </a:lnTo>
                  <a:lnTo>
                    <a:pt x="25" y="46"/>
                  </a:lnTo>
                  <a:lnTo>
                    <a:pt x="21" y="58"/>
                  </a:lnTo>
                  <a:lnTo>
                    <a:pt x="19" y="68"/>
                  </a:lnTo>
                  <a:lnTo>
                    <a:pt x="18" y="76"/>
                  </a:lnTo>
                  <a:lnTo>
                    <a:pt x="19" y="84"/>
                  </a:lnTo>
                  <a:lnTo>
                    <a:pt x="22" y="90"/>
                  </a:lnTo>
                  <a:lnTo>
                    <a:pt x="25" y="96"/>
                  </a:lnTo>
                  <a:lnTo>
                    <a:pt x="30" y="99"/>
                  </a:lnTo>
                  <a:lnTo>
                    <a:pt x="35" y="102"/>
                  </a:lnTo>
                  <a:lnTo>
                    <a:pt x="40" y="103"/>
                  </a:lnTo>
                  <a:lnTo>
                    <a:pt x="45" y="104"/>
                  </a:lnTo>
                  <a:lnTo>
                    <a:pt x="49" y="104"/>
                  </a:lnTo>
                  <a:lnTo>
                    <a:pt x="62" y="101"/>
                  </a:lnTo>
                  <a:lnTo>
                    <a:pt x="73" y="92"/>
                  </a:lnTo>
                  <a:lnTo>
                    <a:pt x="82" y="79"/>
                  </a:lnTo>
                  <a:lnTo>
                    <a:pt x="89" y="64"/>
                  </a:lnTo>
                  <a:lnTo>
                    <a:pt x="94" y="49"/>
                  </a:lnTo>
                  <a:lnTo>
                    <a:pt x="98" y="35"/>
                  </a:lnTo>
                  <a:lnTo>
                    <a:pt x="100" y="23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5"/>
            <p:cNvSpPr>
              <a:spLocks noChangeAspect="1"/>
            </p:cNvSpPr>
            <p:nvPr/>
          </p:nvSpPr>
          <p:spPr bwMode="auto">
            <a:xfrm>
              <a:off x="307" y="100"/>
              <a:ext cx="58" cy="107"/>
            </a:xfrm>
            <a:custGeom>
              <a:avLst/>
              <a:gdLst>
                <a:gd name="T0" fmla="*/ 36 w 58"/>
                <a:gd name="T1" fmla="*/ 5 h 107"/>
                <a:gd name="T2" fmla="*/ 36 w 58"/>
                <a:gd name="T3" fmla="*/ 2 h 107"/>
                <a:gd name="T4" fmla="*/ 35 w 58"/>
                <a:gd name="T5" fmla="*/ 1 h 107"/>
                <a:gd name="T6" fmla="*/ 34 w 58"/>
                <a:gd name="T7" fmla="*/ 0 h 107"/>
                <a:gd name="T8" fmla="*/ 31 w 58"/>
                <a:gd name="T9" fmla="*/ 0 h 107"/>
                <a:gd name="T10" fmla="*/ 23 w 58"/>
                <a:gd name="T11" fmla="*/ 6 h 107"/>
                <a:gd name="T12" fmla="*/ 14 w 58"/>
                <a:gd name="T13" fmla="*/ 9 h 107"/>
                <a:gd name="T14" fmla="*/ 6 w 58"/>
                <a:gd name="T15" fmla="*/ 10 h 107"/>
                <a:gd name="T16" fmla="*/ 0 w 58"/>
                <a:gd name="T17" fmla="*/ 10 h 107"/>
                <a:gd name="T18" fmla="*/ 0 w 58"/>
                <a:gd name="T19" fmla="*/ 16 h 107"/>
                <a:gd name="T20" fmla="*/ 4 w 58"/>
                <a:gd name="T21" fmla="*/ 16 h 107"/>
                <a:gd name="T22" fmla="*/ 10 w 58"/>
                <a:gd name="T23" fmla="*/ 16 h 107"/>
                <a:gd name="T24" fmla="*/ 16 w 58"/>
                <a:gd name="T25" fmla="*/ 14 h 107"/>
                <a:gd name="T26" fmla="*/ 23 w 58"/>
                <a:gd name="T27" fmla="*/ 12 h 107"/>
                <a:gd name="T28" fmla="*/ 23 w 58"/>
                <a:gd name="T29" fmla="*/ 94 h 107"/>
                <a:gd name="T30" fmla="*/ 23 w 58"/>
                <a:gd name="T31" fmla="*/ 97 h 107"/>
                <a:gd name="T32" fmla="*/ 21 w 58"/>
                <a:gd name="T33" fmla="*/ 100 h 107"/>
                <a:gd name="T34" fmla="*/ 16 w 58"/>
                <a:gd name="T35" fmla="*/ 101 h 107"/>
                <a:gd name="T36" fmla="*/ 7 w 58"/>
                <a:gd name="T37" fmla="*/ 101 h 107"/>
                <a:gd name="T38" fmla="*/ 1 w 58"/>
                <a:gd name="T39" fmla="*/ 101 h 107"/>
                <a:gd name="T40" fmla="*/ 1 w 58"/>
                <a:gd name="T41" fmla="*/ 107 h 107"/>
                <a:gd name="T42" fmla="*/ 6 w 58"/>
                <a:gd name="T43" fmla="*/ 107 h 107"/>
                <a:gd name="T44" fmla="*/ 14 w 58"/>
                <a:gd name="T45" fmla="*/ 107 h 107"/>
                <a:gd name="T46" fmla="*/ 23 w 58"/>
                <a:gd name="T47" fmla="*/ 107 h 107"/>
                <a:gd name="T48" fmla="*/ 29 w 58"/>
                <a:gd name="T49" fmla="*/ 106 h 107"/>
                <a:gd name="T50" fmla="*/ 36 w 58"/>
                <a:gd name="T51" fmla="*/ 107 h 107"/>
                <a:gd name="T52" fmla="*/ 44 w 58"/>
                <a:gd name="T53" fmla="*/ 107 h 107"/>
                <a:gd name="T54" fmla="*/ 53 w 58"/>
                <a:gd name="T55" fmla="*/ 107 h 107"/>
                <a:gd name="T56" fmla="*/ 58 w 58"/>
                <a:gd name="T57" fmla="*/ 107 h 107"/>
                <a:gd name="T58" fmla="*/ 58 w 58"/>
                <a:gd name="T59" fmla="*/ 101 h 107"/>
                <a:gd name="T60" fmla="*/ 52 w 58"/>
                <a:gd name="T61" fmla="*/ 101 h 107"/>
                <a:gd name="T62" fmla="*/ 43 w 58"/>
                <a:gd name="T63" fmla="*/ 101 h 107"/>
                <a:gd name="T64" fmla="*/ 38 w 58"/>
                <a:gd name="T65" fmla="*/ 100 h 107"/>
                <a:gd name="T66" fmla="*/ 36 w 58"/>
                <a:gd name="T67" fmla="*/ 97 h 107"/>
                <a:gd name="T68" fmla="*/ 36 w 58"/>
                <a:gd name="T69" fmla="*/ 94 h 107"/>
                <a:gd name="T70" fmla="*/ 36 w 58"/>
                <a:gd name="T7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107">
                  <a:moveTo>
                    <a:pt x="36" y="5"/>
                  </a:moveTo>
                  <a:lnTo>
                    <a:pt x="36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3" y="6"/>
                  </a:lnTo>
                  <a:lnTo>
                    <a:pt x="14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23" y="12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16" y="101"/>
                  </a:lnTo>
                  <a:lnTo>
                    <a:pt x="7" y="101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6" y="107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29" y="106"/>
                  </a:lnTo>
                  <a:lnTo>
                    <a:pt x="36" y="107"/>
                  </a:lnTo>
                  <a:lnTo>
                    <a:pt x="44" y="107"/>
                  </a:lnTo>
                  <a:lnTo>
                    <a:pt x="53" y="107"/>
                  </a:lnTo>
                  <a:lnTo>
                    <a:pt x="58" y="107"/>
                  </a:lnTo>
                  <a:lnTo>
                    <a:pt x="58" y="101"/>
                  </a:lnTo>
                  <a:lnTo>
                    <a:pt x="52" y="101"/>
                  </a:lnTo>
                  <a:lnTo>
                    <a:pt x="43" y="101"/>
                  </a:lnTo>
                  <a:lnTo>
                    <a:pt x="38" y="100"/>
                  </a:lnTo>
                  <a:lnTo>
                    <a:pt x="36" y="97"/>
                  </a:lnTo>
                  <a:lnTo>
                    <a:pt x="36" y="94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6"/>
            <p:cNvSpPr>
              <a:spLocks noChangeAspect="1"/>
            </p:cNvSpPr>
            <p:nvPr/>
          </p:nvSpPr>
          <p:spPr bwMode="auto">
            <a:xfrm>
              <a:off x="475" y="48"/>
              <a:ext cx="114" cy="134"/>
            </a:xfrm>
            <a:custGeom>
              <a:avLst/>
              <a:gdLst>
                <a:gd name="T0" fmla="*/ 106 w 114"/>
                <a:gd name="T1" fmla="*/ 72 h 134"/>
                <a:gd name="T2" fmla="*/ 109 w 114"/>
                <a:gd name="T3" fmla="*/ 72 h 134"/>
                <a:gd name="T4" fmla="*/ 111 w 114"/>
                <a:gd name="T5" fmla="*/ 71 h 134"/>
                <a:gd name="T6" fmla="*/ 113 w 114"/>
                <a:gd name="T7" fmla="*/ 70 h 134"/>
                <a:gd name="T8" fmla="*/ 114 w 114"/>
                <a:gd name="T9" fmla="*/ 67 h 134"/>
                <a:gd name="T10" fmla="*/ 113 w 114"/>
                <a:gd name="T11" fmla="*/ 64 h 134"/>
                <a:gd name="T12" fmla="*/ 111 w 114"/>
                <a:gd name="T13" fmla="*/ 63 h 134"/>
                <a:gd name="T14" fmla="*/ 109 w 114"/>
                <a:gd name="T15" fmla="*/ 62 h 134"/>
                <a:gd name="T16" fmla="*/ 106 w 114"/>
                <a:gd name="T17" fmla="*/ 62 h 134"/>
                <a:gd name="T18" fmla="*/ 9 w 114"/>
                <a:gd name="T19" fmla="*/ 62 h 134"/>
                <a:gd name="T20" fmla="*/ 15 w 114"/>
                <a:gd name="T21" fmla="*/ 41 h 134"/>
                <a:gd name="T22" fmla="*/ 29 w 114"/>
                <a:gd name="T23" fmla="*/ 24 h 134"/>
                <a:gd name="T24" fmla="*/ 47 w 114"/>
                <a:gd name="T25" fmla="*/ 13 h 134"/>
                <a:gd name="T26" fmla="*/ 70 w 114"/>
                <a:gd name="T27" fmla="*/ 9 h 134"/>
                <a:gd name="T28" fmla="*/ 106 w 114"/>
                <a:gd name="T29" fmla="*/ 9 h 134"/>
                <a:gd name="T30" fmla="*/ 109 w 114"/>
                <a:gd name="T31" fmla="*/ 9 h 134"/>
                <a:gd name="T32" fmla="*/ 111 w 114"/>
                <a:gd name="T33" fmla="*/ 9 h 134"/>
                <a:gd name="T34" fmla="*/ 113 w 114"/>
                <a:gd name="T35" fmla="*/ 7 h 134"/>
                <a:gd name="T36" fmla="*/ 114 w 114"/>
                <a:gd name="T37" fmla="*/ 5 h 134"/>
                <a:gd name="T38" fmla="*/ 113 w 114"/>
                <a:gd name="T39" fmla="*/ 2 h 134"/>
                <a:gd name="T40" fmla="*/ 111 w 114"/>
                <a:gd name="T41" fmla="*/ 1 h 134"/>
                <a:gd name="T42" fmla="*/ 109 w 114"/>
                <a:gd name="T43" fmla="*/ 0 h 134"/>
                <a:gd name="T44" fmla="*/ 106 w 114"/>
                <a:gd name="T45" fmla="*/ 0 h 134"/>
                <a:gd name="T46" fmla="*/ 70 w 114"/>
                <a:gd name="T47" fmla="*/ 0 h 134"/>
                <a:gd name="T48" fmla="*/ 56 w 114"/>
                <a:gd name="T49" fmla="*/ 2 h 134"/>
                <a:gd name="T50" fmla="*/ 42 w 114"/>
                <a:gd name="T51" fmla="*/ 5 h 134"/>
                <a:gd name="T52" fmla="*/ 30 w 114"/>
                <a:gd name="T53" fmla="*/ 12 h 134"/>
                <a:gd name="T54" fmla="*/ 20 w 114"/>
                <a:gd name="T55" fmla="*/ 20 h 134"/>
                <a:gd name="T56" fmla="*/ 11 w 114"/>
                <a:gd name="T57" fmla="*/ 30 h 134"/>
                <a:gd name="T58" fmla="*/ 5 w 114"/>
                <a:gd name="T59" fmla="*/ 41 h 134"/>
                <a:gd name="T60" fmla="*/ 1 w 114"/>
                <a:gd name="T61" fmla="*/ 54 h 134"/>
                <a:gd name="T62" fmla="*/ 0 w 114"/>
                <a:gd name="T63" fmla="*/ 67 h 134"/>
                <a:gd name="T64" fmla="*/ 1 w 114"/>
                <a:gd name="T65" fmla="*/ 80 h 134"/>
                <a:gd name="T66" fmla="*/ 5 w 114"/>
                <a:gd name="T67" fmla="*/ 93 h 134"/>
                <a:gd name="T68" fmla="*/ 11 w 114"/>
                <a:gd name="T69" fmla="*/ 104 h 134"/>
                <a:gd name="T70" fmla="*/ 20 w 114"/>
                <a:gd name="T71" fmla="*/ 114 h 134"/>
                <a:gd name="T72" fmla="*/ 30 w 114"/>
                <a:gd name="T73" fmla="*/ 122 h 134"/>
                <a:gd name="T74" fmla="*/ 42 w 114"/>
                <a:gd name="T75" fmla="*/ 128 h 134"/>
                <a:gd name="T76" fmla="*/ 56 w 114"/>
                <a:gd name="T77" fmla="*/ 132 h 134"/>
                <a:gd name="T78" fmla="*/ 70 w 114"/>
                <a:gd name="T79" fmla="*/ 134 h 134"/>
                <a:gd name="T80" fmla="*/ 106 w 114"/>
                <a:gd name="T81" fmla="*/ 134 h 134"/>
                <a:gd name="T82" fmla="*/ 109 w 114"/>
                <a:gd name="T83" fmla="*/ 134 h 134"/>
                <a:gd name="T84" fmla="*/ 111 w 114"/>
                <a:gd name="T85" fmla="*/ 133 h 134"/>
                <a:gd name="T86" fmla="*/ 113 w 114"/>
                <a:gd name="T87" fmla="*/ 132 h 134"/>
                <a:gd name="T88" fmla="*/ 114 w 114"/>
                <a:gd name="T89" fmla="*/ 129 h 134"/>
                <a:gd name="T90" fmla="*/ 113 w 114"/>
                <a:gd name="T91" fmla="*/ 126 h 134"/>
                <a:gd name="T92" fmla="*/ 111 w 114"/>
                <a:gd name="T93" fmla="*/ 125 h 134"/>
                <a:gd name="T94" fmla="*/ 109 w 114"/>
                <a:gd name="T95" fmla="*/ 125 h 134"/>
                <a:gd name="T96" fmla="*/ 106 w 114"/>
                <a:gd name="T97" fmla="*/ 125 h 134"/>
                <a:gd name="T98" fmla="*/ 70 w 114"/>
                <a:gd name="T99" fmla="*/ 125 h 134"/>
                <a:gd name="T100" fmla="*/ 47 w 114"/>
                <a:gd name="T101" fmla="*/ 121 h 134"/>
                <a:gd name="T102" fmla="*/ 29 w 114"/>
                <a:gd name="T103" fmla="*/ 110 h 134"/>
                <a:gd name="T104" fmla="*/ 15 w 114"/>
                <a:gd name="T105" fmla="*/ 93 h 134"/>
                <a:gd name="T106" fmla="*/ 9 w 114"/>
                <a:gd name="T107" fmla="*/ 72 h 134"/>
                <a:gd name="T108" fmla="*/ 106 w 114"/>
                <a:gd name="T109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" h="134">
                  <a:moveTo>
                    <a:pt x="106" y="72"/>
                  </a:moveTo>
                  <a:lnTo>
                    <a:pt x="109" y="72"/>
                  </a:lnTo>
                  <a:lnTo>
                    <a:pt x="111" y="71"/>
                  </a:lnTo>
                  <a:lnTo>
                    <a:pt x="113" y="70"/>
                  </a:lnTo>
                  <a:lnTo>
                    <a:pt x="114" y="67"/>
                  </a:lnTo>
                  <a:lnTo>
                    <a:pt x="113" y="64"/>
                  </a:lnTo>
                  <a:lnTo>
                    <a:pt x="111" y="63"/>
                  </a:lnTo>
                  <a:lnTo>
                    <a:pt x="109" y="62"/>
                  </a:lnTo>
                  <a:lnTo>
                    <a:pt x="106" y="62"/>
                  </a:lnTo>
                  <a:lnTo>
                    <a:pt x="9" y="62"/>
                  </a:lnTo>
                  <a:lnTo>
                    <a:pt x="15" y="41"/>
                  </a:lnTo>
                  <a:lnTo>
                    <a:pt x="29" y="24"/>
                  </a:lnTo>
                  <a:lnTo>
                    <a:pt x="47" y="13"/>
                  </a:lnTo>
                  <a:lnTo>
                    <a:pt x="70" y="9"/>
                  </a:lnTo>
                  <a:lnTo>
                    <a:pt x="106" y="9"/>
                  </a:lnTo>
                  <a:lnTo>
                    <a:pt x="109" y="9"/>
                  </a:lnTo>
                  <a:lnTo>
                    <a:pt x="111" y="9"/>
                  </a:lnTo>
                  <a:lnTo>
                    <a:pt x="113" y="7"/>
                  </a:lnTo>
                  <a:lnTo>
                    <a:pt x="114" y="5"/>
                  </a:lnTo>
                  <a:lnTo>
                    <a:pt x="113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1" y="80"/>
                  </a:lnTo>
                  <a:lnTo>
                    <a:pt x="5" y="93"/>
                  </a:lnTo>
                  <a:lnTo>
                    <a:pt x="11" y="104"/>
                  </a:lnTo>
                  <a:lnTo>
                    <a:pt x="20" y="114"/>
                  </a:lnTo>
                  <a:lnTo>
                    <a:pt x="30" y="122"/>
                  </a:lnTo>
                  <a:lnTo>
                    <a:pt x="42" y="128"/>
                  </a:lnTo>
                  <a:lnTo>
                    <a:pt x="56" y="132"/>
                  </a:lnTo>
                  <a:lnTo>
                    <a:pt x="70" y="134"/>
                  </a:lnTo>
                  <a:lnTo>
                    <a:pt x="106" y="134"/>
                  </a:lnTo>
                  <a:lnTo>
                    <a:pt x="109" y="134"/>
                  </a:lnTo>
                  <a:lnTo>
                    <a:pt x="111" y="133"/>
                  </a:lnTo>
                  <a:lnTo>
                    <a:pt x="113" y="132"/>
                  </a:lnTo>
                  <a:lnTo>
                    <a:pt x="114" y="129"/>
                  </a:lnTo>
                  <a:lnTo>
                    <a:pt x="113" y="126"/>
                  </a:lnTo>
                  <a:lnTo>
                    <a:pt x="111" y="125"/>
                  </a:lnTo>
                  <a:lnTo>
                    <a:pt x="109" y="125"/>
                  </a:lnTo>
                  <a:lnTo>
                    <a:pt x="106" y="125"/>
                  </a:lnTo>
                  <a:lnTo>
                    <a:pt x="70" y="125"/>
                  </a:lnTo>
                  <a:lnTo>
                    <a:pt x="47" y="121"/>
                  </a:lnTo>
                  <a:lnTo>
                    <a:pt x="29" y="110"/>
                  </a:lnTo>
                  <a:lnTo>
                    <a:pt x="15" y="93"/>
                  </a:lnTo>
                  <a:lnTo>
                    <a:pt x="9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7"/>
            <p:cNvSpPr>
              <a:spLocks noChangeAspect="1" noEditPoints="1"/>
            </p:cNvSpPr>
            <p:nvPr/>
          </p:nvSpPr>
          <p:spPr bwMode="auto">
            <a:xfrm>
              <a:off x="681" y="15"/>
              <a:ext cx="175" cy="158"/>
            </a:xfrm>
            <a:custGeom>
              <a:avLst/>
              <a:gdLst>
                <a:gd name="T0" fmla="*/ 26 w 175"/>
                <a:gd name="T1" fmla="*/ 143 h 158"/>
                <a:gd name="T2" fmla="*/ 24 w 175"/>
                <a:gd name="T3" fmla="*/ 147 h 158"/>
                <a:gd name="T4" fmla="*/ 20 w 175"/>
                <a:gd name="T5" fmla="*/ 149 h 158"/>
                <a:gd name="T6" fmla="*/ 12 w 175"/>
                <a:gd name="T7" fmla="*/ 150 h 158"/>
                <a:gd name="T8" fmla="*/ 4 w 175"/>
                <a:gd name="T9" fmla="*/ 150 h 158"/>
                <a:gd name="T10" fmla="*/ 0 w 175"/>
                <a:gd name="T11" fmla="*/ 152 h 158"/>
                <a:gd name="T12" fmla="*/ 1 w 175"/>
                <a:gd name="T13" fmla="*/ 157 h 158"/>
                <a:gd name="T14" fmla="*/ 82 w 175"/>
                <a:gd name="T15" fmla="*/ 158 h 158"/>
                <a:gd name="T16" fmla="*/ 117 w 175"/>
                <a:gd name="T17" fmla="*/ 149 h 158"/>
                <a:gd name="T18" fmla="*/ 146 w 175"/>
                <a:gd name="T19" fmla="*/ 127 h 158"/>
                <a:gd name="T20" fmla="*/ 167 w 175"/>
                <a:gd name="T21" fmla="*/ 95 h 158"/>
                <a:gd name="T22" fmla="*/ 175 w 175"/>
                <a:gd name="T23" fmla="*/ 58 h 158"/>
                <a:gd name="T24" fmla="*/ 161 w 175"/>
                <a:gd name="T25" fmla="*/ 17 h 158"/>
                <a:gd name="T26" fmla="*/ 121 w 175"/>
                <a:gd name="T27" fmla="*/ 0 h 158"/>
                <a:gd name="T28" fmla="*/ 41 w 175"/>
                <a:gd name="T29" fmla="*/ 0 h 158"/>
                <a:gd name="T30" fmla="*/ 38 w 175"/>
                <a:gd name="T31" fmla="*/ 2 h 158"/>
                <a:gd name="T32" fmla="*/ 39 w 175"/>
                <a:gd name="T33" fmla="*/ 7 h 158"/>
                <a:gd name="T34" fmla="*/ 49 w 175"/>
                <a:gd name="T35" fmla="*/ 8 h 158"/>
                <a:gd name="T36" fmla="*/ 57 w 175"/>
                <a:gd name="T37" fmla="*/ 9 h 158"/>
                <a:gd name="T38" fmla="*/ 58 w 175"/>
                <a:gd name="T39" fmla="*/ 13 h 158"/>
                <a:gd name="T40" fmla="*/ 27 w 175"/>
                <a:gd name="T41" fmla="*/ 140 h 158"/>
                <a:gd name="T42" fmla="*/ 78 w 175"/>
                <a:gd name="T43" fmla="*/ 11 h 158"/>
                <a:gd name="T44" fmla="*/ 83 w 175"/>
                <a:gd name="T45" fmla="*/ 8 h 158"/>
                <a:gd name="T46" fmla="*/ 113 w 175"/>
                <a:gd name="T47" fmla="*/ 7 h 158"/>
                <a:gd name="T48" fmla="*/ 142 w 175"/>
                <a:gd name="T49" fmla="*/ 17 h 158"/>
                <a:gd name="T50" fmla="*/ 155 w 175"/>
                <a:gd name="T51" fmla="*/ 50 h 158"/>
                <a:gd name="T52" fmla="*/ 150 w 175"/>
                <a:gd name="T53" fmla="*/ 82 h 158"/>
                <a:gd name="T54" fmla="*/ 131 w 175"/>
                <a:gd name="T55" fmla="*/ 124 h 158"/>
                <a:gd name="T56" fmla="*/ 112 w 175"/>
                <a:gd name="T57" fmla="*/ 141 h 158"/>
                <a:gd name="T58" fmla="*/ 78 w 175"/>
                <a:gd name="T59" fmla="*/ 150 h 158"/>
                <a:gd name="T60" fmla="*/ 49 w 175"/>
                <a:gd name="T61" fmla="*/ 150 h 158"/>
                <a:gd name="T62" fmla="*/ 45 w 175"/>
                <a:gd name="T63" fmla="*/ 150 h 158"/>
                <a:gd name="T64" fmla="*/ 44 w 175"/>
                <a:gd name="T65" fmla="*/ 146 h 158"/>
                <a:gd name="T66" fmla="*/ 76 w 175"/>
                <a:gd name="T67" fmla="*/ 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58">
                  <a:moveTo>
                    <a:pt x="27" y="140"/>
                  </a:moveTo>
                  <a:lnTo>
                    <a:pt x="26" y="143"/>
                  </a:lnTo>
                  <a:lnTo>
                    <a:pt x="25" y="145"/>
                  </a:lnTo>
                  <a:lnTo>
                    <a:pt x="24" y="147"/>
                  </a:lnTo>
                  <a:lnTo>
                    <a:pt x="23" y="148"/>
                  </a:lnTo>
                  <a:lnTo>
                    <a:pt x="20" y="149"/>
                  </a:lnTo>
                  <a:lnTo>
                    <a:pt x="17" y="150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51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6" y="158"/>
                  </a:lnTo>
                  <a:lnTo>
                    <a:pt x="82" y="158"/>
                  </a:lnTo>
                  <a:lnTo>
                    <a:pt x="100" y="155"/>
                  </a:lnTo>
                  <a:lnTo>
                    <a:pt x="117" y="149"/>
                  </a:lnTo>
                  <a:lnTo>
                    <a:pt x="132" y="140"/>
                  </a:lnTo>
                  <a:lnTo>
                    <a:pt x="146" y="127"/>
                  </a:lnTo>
                  <a:lnTo>
                    <a:pt x="158" y="112"/>
                  </a:lnTo>
                  <a:lnTo>
                    <a:pt x="167" y="95"/>
                  </a:lnTo>
                  <a:lnTo>
                    <a:pt x="173" y="77"/>
                  </a:lnTo>
                  <a:lnTo>
                    <a:pt x="175" y="58"/>
                  </a:lnTo>
                  <a:lnTo>
                    <a:pt x="171" y="36"/>
                  </a:lnTo>
                  <a:lnTo>
                    <a:pt x="161" y="17"/>
                  </a:lnTo>
                  <a:lnTo>
                    <a:pt x="144" y="5"/>
                  </a:lnTo>
                  <a:lnTo>
                    <a:pt x="121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5"/>
                  </a:lnTo>
                  <a:lnTo>
                    <a:pt x="39" y="7"/>
                  </a:lnTo>
                  <a:lnTo>
                    <a:pt x="44" y="7"/>
                  </a:lnTo>
                  <a:lnTo>
                    <a:pt x="49" y="8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27" y="140"/>
                  </a:lnTo>
                  <a:close/>
                  <a:moveTo>
                    <a:pt x="76" y="16"/>
                  </a:moveTo>
                  <a:lnTo>
                    <a:pt x="78" y="11"/>
                  </a:lnTo>
                  <a:lnTo>
                    <a:pt x="80" y="9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113" y="7"/>
                  </a:lnTo>
                  <a:lnTo>
                    <a:pt x="129" y="10"/>
                  </a:lnTo>
                  <a:lnTo>
                    <a:pt x="142" y="17"/>
                  </a:lnTo>
                  <a:lnTo>
                    <a:pt x="151" y="31"/>
                  </a:lnTo>
                  <a:lnTo>
                    <a:pt x="155" y="50"/>
                  </a:lnTo>
                  <a:lnTo>
                    <a:pt x="154" y="63"/>
                  </a:lnTo>
                  <a:lnTo>
                    <a:pt x="150" y="82"/>
                  </a:lnTo>
                  <a:lnTo>
                    <a:pt x="143" y="104"/>
                  </a:lnTo>
                  <a:lnTo>
                    <a:pt x="131" y="124"/>
                  </a:lnTo>
                  <a:lnTo>
                    <a:pt x="124" y="132"/>
                  </a:lnTo>
                  <a:lnTo>
                    <a:pt x="112" y="141"/>
                  </a:lnTo>
                  <a:lnTo>
                    <a:pt x="97" y="148"/>
                  </a:lnTo>
                  <a:lnTo>
                    <a:pt x="78" y="150"/>
                  </a:lnTo>
                  <a:lnTo>
                    <a:pt x="52" y="150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5" y="150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5" y="143"/>
                  </a:lnTo>
                  <a:lnTo>
                    <a:pt x="7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8"/>
            <p:cNvSpPr>
              <a:spLocks noChangeAspect="1"/>
            </p:cNvSpPr>
            <p:nvPr/>
          </p:nvSpPr>
          <p:spPr bwMode="auto">
            <a:xfrm>
              <a:off x="879" y="100"/>
              <a:ext cx="58" cy="107"/>
            </a:xfrm>
            <a:custGeom>
              <a:avLst/>
              <a:gdLst>
                <a:gd name="T0" fmla="*/ 36 w 58"/>
                <a:gd name="T1" fmla="*/ 5 h 107"/>
                <a:gd name="T2" fmla="*/ 36 w 58"/>
                <a:gd name="T3" fmla="*/ 2 h 107"/>
                <a:gd name="T4" fmla="*/ 35 w 58"/>
                <a:gd name="T5" fmla="*/ 1 h 107"/>
                <a:gd name="T6" fmla="*/ 34 w 58"/>
                <a:gd name="T7" fmla="*/ 0 h 107"/>
                <a:gd name="T8" fmla="*/ 31 w 58"/>
                <a:gd name="T9" fmla="*/ 0 h 107"/>
                <a:gd name="T10" fmla="*/ 23 w 58"/>
                <a:gd name="T11" fmla="*/ 6 h 107"/>
                <a:gd name="T12" fmla="*/ 14 w 58"/>
                <a:gd name="T13" fmla="*/ 9 h 107"/>
                <a:gd name="T14" fmla="*/ 6 w 58"/>
                <a:gd name="T15" fmla="*/ 10 h 107"/>
                <a:gd name="T16" fmla="*/ 0 w 58"/>
                <a:gd name="T17" fmla="*/ 10 h 107"/>
                <a:gd name="T18" fmla="*/ 0 w 58"/>
                <a:gd name="T19" fmla="*/ 16 h 107"/>
                <a:gd name="T20" fmla="*/ 4 w 58"/>
                <a:gd name="T21" fmla="*/ 16 h 107"/>
                <a:gd name="T22" fmla="*/ 9 w 58"/>
                <a:gd name="T23" fmla="*/ 16 h 107"/>
                <a:gd name="T24" fmla="*/ 16 w 58"/>
                <a:gd name="T25" fmla="*/ 14 h 107"/>
                <a:gd name="T26" fmla="*/ 23 w 58"/>
                <a:gd name="T27" fmla="*/ 12 h 107"/>
                <a:gd name="T28" fmla="*/ 23 w 58"/>
                <a:gd name="T29" fmla="*/ 94 h 107"/>
                <a:gd name="T30" fmla="*/ 23 w 58"/>
                <a:gd name="T31" fmla="*/ 97 h 107"/>
                <a:gd name="T32" fmla="*/ 21 w 58"/>
                <a:gd name="T33" fmla="*/ 100 h 107"/>
                <a:gd name="T34" fmla="*/ 16 w 58"/>
                <a:gd name="T35" fmla="*/ 101 h 107"/>
                <a:gd name="T36" fmla="*/ 7 w 58"/>
                <a:gd name="T37" fmla="*/ 101 h 107"/>
                <a:gd name="T38" fmla="*/ 1 w 58"/>
                <a:gd name="T39" fmla="*/ 101 h 107"/>
                <a:gd name="T40" fmla="*/ 1 w 58"/>
                <a:gd name="T41" fmla="*/ 107 h 107"/>
                <a:gd name="T42" fmla="*/ 6 w 58"/>
                <a:gd name="T43" fmla="*/ 107 h 107"/>
                <a:gd name="T44" fmla="*/ 14 w 58"/>
                <a:gd name="T45" fmla="*/ 107 h 107"/>
                <a:gd name="T46" fmla="*/ 23 w 58"/>
                <a:gd name="T47" fmla="*/ 107 h 107"/>
                <a:gd name="T48" fmla="*/ 29 w 58"/>
                <a:gd name="T49" fmla="*/ 106 h 107"/>
                <a:gd name="T50" fmla="*/ 35 w 58"/>
                <a:gd name="T51" fmla="*/ 107 h 107"/>
                <a:gd name="T52" fmla="*/ 44 w 58"/>
                <a:gd name="T53" fmla="*/ 107 h 107"/>
                <a:gd name="T54" fmla="*/ 53 w 58"/>
                <a:gd name="T55" fmla="*/ 107 h 107"/>
                <a:gd name="T56" fmla="*/ 58 w 58"/>
                <a:gd name="T57" fmla="*/ 107 h 107"/>
                <a:gd name="T58" fmla="*/ 58 w 58"/>
                <a:gd name="T59" fmla="*/ 101 h 107"/>
                <a:gd name="T60" fmla="*/ 52 w 58"/>
                <a:gd name="T61" fmla="*/ 101 h 107"/>
                <a:gd name="T62" fmla="*/ 43 w 58"/>
                <a:gd name="T63" fmla="*/ 101 h 107"/>
                <a:gd name="T64" fmla="*/ 38 w 58"/>
                <a:gd name="T65" fmla="*/ 100 h 107"/>
                <a:gd name="T66" fmla="*/ 36 w 58"/>
                <a:gd name="T67" fmla="*/ 97 h 107"/>
                <a:gd name="T68" fmla="*/ 36 w 58"/>
                <a:gd name="T69" fmla="*/ 94 h 107"/>
                <a:gd name="T70" fmla="*/ 36 w 58"/>
                <a:gd name="T7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107">
                  <a:moveTo>
                    <a:pt x="36" y="5"/>
                  </a:moveTo>
                  <a:lnTo>
                    <a:pt x="36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3" y="6"/>
                  </a:lnTo>
                  <a:lnTo>
                    <a:pt x="14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6" y="14"/>
                  </a:lnTo>
                  <a:lnTo>
                    <a:pt x="23" y="12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16" y="101"/>
                  </a:lnTo>
                  <a:lnTo>
                    <a:pt x="7" y="101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6" y="107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29" y="106"/>
                  </a:lnTo>
                  <a:lnTo>
                    <a:pt x="35" y="107"/>
                  </a:lnTo>
                  <a:lnTo>
                    <a:pt x="44" y="107"/>
                  </a:lnTo>
                  <a:lnTo>
                    <a:pt x="53" y="107"/>
                  </a:lnTo>
                  <a:lnTo>
                    <a:pt x="58" y="107"/>
                  </a:lnTo>
                  <a:lnTo>
                    <a:pt x="58" y="101"/>
                  </a:lnTo>
                  <a:lnTo>
                    <a:pt x="52" y="101"/>
                  </a:lnTo>
                  <a:lnTo>
                    <a:pt x="43" y="101"/>
                  </a:lnTo>
                  <a:lnTo>
                    <a:pt x="38" y="100"/>
                  </a:lnTo>
                  <a:lnTo>
                    <a:pt x="36" y="97"/>
                  </a:lnTo>
                  <a:lnTo>
                    <a:pt x="36" y="94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9"/>
            <p:cNvSpPr>
              <a:spLocks noChangeAspect="1"/>
            </p:cNvSpPr>
            <p:nvPr/>
          </p:nvSpPr>
          <p:spPr bwMode="auto">
            <a:xfrm>
              <a:off x="983" y="148"/>
              <a:ext cx="27" cy="69"/>
            </a:xfrm>
            <a:custGeom>
              <a:avLst/>
              <a:gdLst>
                <a:gd name="T0" fmla="*/ 27 w 27"/>
                <a:gd name="T1" fmla="*/ 24 h 69"/>
                <a:gd name="T2" fmla="*/ 26 w 27"/>
                <a:gd name="T3" fmla="*/ 14 h 69"/>
                <a:gd name="T4" fmla="*/ 23 w 27"/>
                <a:gd name="T5" fmla="*/ 7 h 69"/>
                <a:gd name="T6" fmla="*/ 19 w 27"/>
                <a:gd name="T7" fmla="*/ 2 h 69"/>
                <a:gd name="T8" fmla="*/ 13 w 27"/>
                <a:gd name="T9" fmla="*/ 0 h 69"/>
                <a:gd name="T10" fmla="*/ 7 w 27"/>
                <a:gd name="T11" fmla="*/ 1 h 69"/>
                <a:gd name="T12" fmla="*/ 4 w 27"/>
                <a:gd name="T13" fmla="*/ 4 h 69"/>
                <a:gd name="T14" fmla="*/ 1 w 27"/>
                <a:gd name="T15" fmla="*/ 8 h 69"/>
                <a:gd name="T16" fmla="*/ 0 w 27"/>
                <a:gd name="T17" fmla="*/ 12 h 69"/>
                <a:gd name="T18" fmla="*/ 1 w 27"/>
                <a:gd name="T19" fmla="*/ 17 h 69"/>
                <a:gd name="T20" fmla="*/ 4 w 27"/>
                <a:gd name="T21" fmla="*/ 21 h 69"/>
                <a:gd name="T22" fmla="*/ 7 w 27"/>
                <a:gd name="T23" fmla="*/ 24 h 69"/>
                <a:gd name="T24" fmla="*/ 13 w 27"/>
                <a:gd name="T25" fmla="*/ 25 h 69"/>
                <a:gd name="T26" fmla="*/ 17 w 27"/>
                <a:gd name="T27" fmla="*/ 24 h 69"/>
                <a:gd name="T28" fmla="*/ 21 w 27"/>
                <a:gd name="T29" fmla="*/ 22 h 69"/>
                <a:gd name="T30" fmla="*/ 22 w 27"/>
                <a:gd name="T31" fmla="*/ 21 h 69"/>
                <a:gd name="T32" fmla="*/ 22 w 27"/>
                <a:gd name="T33" fmla="*/ 21 h 69"/>
                <a:gd name="T34" fmla="*/ 22 w 27"/>
                <a:gd name="T35" fmla="*/ 24 h 69"/>
                <a:gd name="T36" fmla="*/ 21 w 27"/>
                <a:gd name="T37" fmla="*/ 36 h 69"/>
                <a:gd name="T38" fmla="*/ 17 w 27"/>
                <a:gd name="T39" fmla="*/ 47 h 69"/>
                <a:gd name="T40" fmla="*/ 12 w 27"/>
                <a:gd name="T41" fmla="*/ 56 h 69"/>
                <a:gd name="T42" fmla="*/ 7 w 27"/>
                <a:gd name="T43" fmla="*/ 63 h 69"/>
                <a:gd name="T44" fmla="*/ 4 w 27"/>
                <a:gd name="T45" fmla="*/ 65 h 69"/>
                <a:gd name="T46" fmla="*/ 4 w 27"/>
                <a:gd name="T47" fmla="*/ 66 h 69"/>
                <a:gd name="T48" fmla="*/ 5 w 27"/>
                <a:gd name="T49" fmla="*/ 68 h 69"/>
                <a:gd name="T50" fmla="*/ 6 w 27"/>
                <a:gd name="T51" fmla="*/ 69 h 69"/>
                <a:gd name="T52" fmla="*/ 11 w 27"/>
                <a:gd name="T53" fmla="*/ 66 h 69"/>
                <a:gd name="T54" fmla="*/ 18 w 27"/>
                <a:gd name="T55" fmla="*/ 57 h 69"/>
                <a:gd name="T56" fmla="*/ 24 w 27"/>
                <a:gd name="T57" fmla="*/ 43 h 69"/>
                <a:gd name="T58" fmla="*/ 27 w 27"/>
                <a:gd name="T59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69">
                  <a:moveTo>
                    <a:pt x="27" y="24"/>
                  </a:moveTo>
                  <a:lnTo>
                    <a:pt x="26" y="14"/>
                  </a:lnTo>
                  <a:lnTo>
                    <a:pt x="23" y="7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3" y="25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1" y="36"/>
                  </a:lnTo>
                  <a:lnTo>
                    <a:pt x="17" y="47"/>
                  </a:lnTo>
                  <a:lnTo>
                    <a:pt x="12" y="56"/>
                  </a:lnTo>
                  <a:lnTo>
                    <a:pt x="7" y="63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5" y="68"/>
                  </a:lnTo>
                  <a:lnTo>
                    <a:pt x="6" y="69"/>
                  </a:lnTo>
                  <a:lnTo>
                    <a:pt x="11" y="66"/>
                  </a:lnTo>
                  <a:lnTo>
                    <a:pt x="18" y="57"/>
                  </a:lnTo>
                  <a:lnTo>
                    <a:pt x="24" y="43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00"/>
            <p:cNvSpPr>
              <a:spLocks noChangeAspect="1"/>
            </p:cNvSpPr>
            <p:nvPr/>
          </p:nvSpPr>
          <p:spPr bwMode="auto">
            <a:xfrm>
              <a:off x="1085" y="148"/>
              <a:ext cx="24" cy="25"/>
            </a:xfrm>
            <a:custGeom>
              <a:avLst/>
              <a:gdLst>
                <a:gd name="T0" fmla="*/ 24 w 24"/>
                <a:gd name="T1" fmla="*/ 12 h 25"/>
                <a:gd name="T2" fmla="*/ 23 w 24"/>
                <a:gd name="T3" fmla="*/ 8 h 25"/>
                <a:gd name="T4" fmla="*/ 21 w 24"/>
                <a:gd name="T5" fmla="*/ 4 h 25"/>
                <a:gd name="T6" fmla="*/ 17 w 24"/>
                <a:gd name="T7" fmla="*/ 1 h 25"/>
                <a:gd name="T8" fmla="*/ 12 w 24"/>
                <a:gd name="T9" fmla="*/ 0 h 25"/>
                <a:gd name="T10" fmla="*/ 7 w 24"/>
                <a:gd name="T11" fmla="*/ 1 h 25"/>
                <a:gd name="T12" fmla="*/ 4 w 24"/>
                <a:gd name="T13" fmla="*/ 4 h 25"/>
                <a:gd name="T14" fmla="*/ 1 w 24"/>
                <a:gd name="T15" fmla="*/ 8 h 25"/>
                <a:gd name="T16" fmla="*/ 0 w 24"/>
                <a:gd name="T17" fmla="*/ 12 h 25"/>
                <a:gd name="T18" fmla="*/ 1 w 24"/>
                <a:gd name="T19" fmla="*/ 17 h 25"/>
                <a:gd name="T20" fmla="*/ 4 w 24"/>
                <a:gd name="T21" fmla="*/ 21 h 25"/>
                <a:gd name="T22" fmla="*/ 7 w 24"/>
                <a:gd name="T23" fmla="*/ 24 h 25"/>
                <a:gd name="T24" fmla="*/ 12 w 24"/>
                <a:gd name="T25" fmla="*/ 25 h 25"/>
                <a:gd name="T26" fmla="*/ 17 w 24"/>
                <a:gd name="T27" fmla="*/ 24 h 25"/>
                <a:gd name="T28" fmla="*/ 21 w 24"/>
                <a:gd name="T29" fmla="*/ 21 h 25"/>
                <a:gd name="T30" fmla="*/ 23 w 24"/>
                <a:gd name="T31" fmla="*/ 17 h 25"/>
                <a:gd name="T32" fmla="*/ 24 w 24"/>
                <a:gd name="T3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1"/>
            <p:cNvSpPr>
              <a:spLocks noChangeAspect="1"/>
            </p:cNvSpPr>
            <p:nvPr/>
          </p:nvSpPr>
          <p:spPr bwMode="auto">
            <a:xfrm>
              <a:off x="1187" y="148"/>
              <a:ext cx="24" cy="25"/>
            </a:xfrm>
            <a:custGeom>
              <a:avLst/>
              <a:gdLst>
                <a:gd name="T0" fmla="*/ 24 w 24"/>
                <a:gd name="T1" fmla="*/ 12 h 25"/>
                <a:gd name="T2" fmla="*/ 23 w 24"/>
                <a:gd name="T3" fmla="*/ 8 h 25"/>
                <a:gd name="T4" fmla="*/ 21 w 24"/>
                <a:gd name="T5" fmla="*/ 4 h 25"/>
                <a:gd name="T6" fmla="*/ 17 w 24"/>
                <a:gd name="T7" fmla="*/ 1 h 25"/>
                <a:gd name="T8" fmla="*/ 12 w 24"/>
                <a:gd name="T9" fmla="*/ 0 h 25"/>
                <a:gd name="T10" fmla="*/ 7 w 24"/>
                <a:gd name="T11" fmla="*/ 1 h 25"/>
                <a:gd name="T12" fmla="*/ 3 w 24"/>
                <a:gd name="T13" fmla="*/ 4 h 25"/>
                <a:gd name="T14" fmla="*/ 1 w 24"/>
                <a:gd name="T15" fmla="*/ 8 h 25"/>
                <a:gd name="T16" fmla="*/ 0 w 24"/>
                <a:gd name="T17" fmla="*/ 12 h 25"/>
                <a:gd name="T18" fmla="*/ 1 w 24"/>
                <a:gd name="T19" fmla="*/ 17 h 25"/>
                <a:gd name="T20" fmla="*/ 3 w 24"/>
                <a:gd name="T21" fmla="*/ 21 h 25"/>
                <a:gd name="T22" fmla="*/ 7 w 24"/>
                <a:gd name="T23" fmla="*/ 24 h 25"/>
                <a:gd name="T24" fmla="*/ 12 w 24"/>
                <a:gd name="T25" fmla="*/ 25 h 25"/>
                <a:gd name="T26" fmla="*/ 17 w 24"/>
                <a:gd name="T27" fmla="*/ 24 h 25"/>
                <a:gd name="T28" fmla="*/ 21 w 24"/>
                <a:gd name="T29" fmla="*/ 21 h 25"/>
                <a:gd name="T30" fmla="*/ 23 w 24"/>
                <a:gd name="T31" fmla="*/ 17 h 25"/>
                <a:gd name="T32" fmla="*/ 24 w 24"/>
                <a:gd name="T3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2"/>
            <p:cNvSpPr>
              <a:spLocks noChangeAspect="1"/>
            </p:cNvSpPr>
            <p:nvPr/>
          </p:nvSpPr>
          <p:spPr bwMode="auto">
            <a:xfrm>
              <a:off x="1289" y="148"/>
              <a:ext cx="24" cy="25"/>
            </a:xfrm>
            <a:custGeom>
              <a:avLst/>
              <a:gdLst>
                <a:gd name="T0" fmla="*/ 24 w 24"/>
                <a:gd name="T1" fmla="*/ 12 h 25"/>
                <a:gd name="T2" fmla="*/ 23 w 24"/>
                <a:gd name="T3" fmla="*/ 8 h 25"/>
                <a:gd name="T4" fmla="*/ 20 w 24"/>
                <a:gd name="T5" fmla="*/ 4 h 25"/>
                <a:gd name="T6" fmla="*/ 16 w 24"/>
                <a:gd name="T7" fmla="*/ 1 h 25"/>
                <a:gd name="T8" fmla="*/ 12 w 24"/>
                <a:gd name="T9" fmla="*/ 0 h 25"/>
                <a:gd name="T10" fmla="*/ 7 w 24"/>
                <a:gd name="T11" fmla="*/ 1 h 25"/>
                <a:gd name="T12" fmla="*/ 3 w 24"/>
                <a:gd name="T13" fmla="*/ 4 h 25"/>
                <a:gd name="T14" fmla="*/ 0 w 24"/>
                <a:gd name="T15" fmla="*/ 8 h 25"/>
                <a:gd name="T16" fmla="*/ 0 w 24"/>
                <a:gd name="T17" fmla="*/ 12 h 25"/>
                <a:gd name="T18" fmla="*/ 0 w 24"/>
                <a:gd name="T19" fmla="*/ 17 h 25"/>
                <a:gd name="T20" fmla="*/ 3 w 24"/>
                <a:gd name="T21" fmla="*/ 21 h 25"/>
                <a:gd name="T22" fmla="*/ 7 w 24"/>
                <a:gd name="T23" fmla="*/ 24 h 25"/>
                <a:gd name="T24" fmla="*/ 12 w 24"/>
                <a:gd name="T25" fmla="*/ 25 h 25"/>
                <a:gd name="T26" fmla="*/ 16 w 24"/>
                <a:gd name="T27" fmla="*/ 24 h 25"/>
                <a:gd name="T28" fmla="*/ 20 w 24"/>
                <a:gd name="T29" fmla="*/ 21 h 25"/>
                <a:gd name="T30" fmla="*/ 23 w 24"/>
                <a:gd name="T31" fmla="*/ 17 h 25"/>
                <a:gd name="T32" fmla="*/ 24 w 24"/>
                <a:gd name="T3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3" y="8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6" y="24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3"/>
            <p:cNvSpPr>
              <a:spLocks noChangeAspect="1"/>
            </p:cNvSpPr>
            <p:nvPr/>
          </p:nvSpPr>
          <p:spPr bwMode="auto">
            <a:xfrm>
              <a:off x="1390" y="148"/>
              <a:ext cx="27" cy="69"/>
            </a:xfrm>
            <a:custGeom>
              <a:avLst/>
              <a:gdLst>
                <a:gd name="T0" fmla="*/ 27 w 27"/>
                <a:gd name="T1" fmla="*/ 24 h 69"/>
                <a:gd name="T2" fmla="*/ 26 w 27"/>
                <a:gd name="T3" fmla="*/ 14 h 69"/>
                <a:gd name="T4" fmla="*/ 23 w 27"/>
                <a:gd name="T5" fmla="*/ 7 h 69"/>
                <a:gd name="T6" fmla="*/ 18 w 27"/>
                <a:gd name="T7" fmla="*/ 2 h 69"/>
                <a:gd name="T8" fmla="*/ 12 w 27"/>
                <a:gd name="T9" fmla="*/ 0 h 69"/>
                <a:gd name="T10" fmla="*/ 7 w 27"/>
                <a:gd name="T11" fmla="*/ 1 h 69"/>
                <a:gd name="T12" fmla="*/ 3 w 27"/>
                <a:gd name="T13" fmla="*/ 4 h 69"/>
                <a:gd name="T14" fmla="*/ 1 w 27"/>
                <a:gd name="T15" fmla="*/ 8 h 69"/>
                <a:gd name="T16" fmla="*/ 0 w 27"/>
                <a:gd name="T17" fmla="*/ 12 h 69"/>
                <a:gd name="T18" fmla="*/ 1 w 27"/>
                <a:gd name="T19" fmla="*/ 17 h 69"/>
                <a:gd name="T20" fmla="*/ 3 w 27"/>
                <a:gd name="T21" fmla="*/ 21 h 69"/>
                <a:gd name="T22" fmla="*/ 7 w 27"/>
                <a:gd name="T23" fmla="*/ 24 h 69"/>
                <a:gd name="T24" fmla="*/ 12 w 27"/>
                <a:gd name="T25" fmla="*/ 25 h 69"/>
                <a:gd name="T26" fmla="*/ 16 w 27"/>
                <a:gd name="T27" fmla="*/ 24 h 69"/>
                <a:gd name="T28" fmla="*/ 20 w 27"/>
                <a:gd name="T29" fmla="*/ 22 h 69"/>
                <a:gd name="T30" fmla="*/ 21 w 27"/>
                <a:gd name="T31" fmla="*/ 21 h 69"/>
                <a:gd name="T32" fmla="*/ 22 w 27"/>
                <a:gd name="T33" fmla="*/ 21 h 69"/>
                <a:gd name="T34" fmla="*/ 22 w 27"/>
                <a:gd name="T35" fmla="*/ 24 h 69"/>
                <a:gd name="T36" fmla="*/ 20 w 27"/>
                <a:gd name="T37" fmla="*/ 36 h 69"/>
                <a:gd name="T38" fmla="*/ 17 w 27"/>
                <a:gd name="T39" fmla="*/ 47 h 69"/>
                <a:gd name="T40" fmla="*/ 12 w 27"/>
                <a:gd name="T41" fmla="*/ 56 h 69"/>
                <a:gd name="T42" fmla="*/ 6 w 27"/>
                <a:gd name="T43" fmla="*/ 63 h 69"/>
                <a:gd name="T44" fmla="*/ 4 w 27"/>
                <a:gd name="T45" fmla="*/ 65 h 69"/>
                <a:gd name="T46" fmla="*/ 4 w 27"/>
                <a:gd name="T47" fmla="*/ 66 h 69"/>
                <a:gd name="T48" fmla="*/ 5 w 27"/>
                <a:gd name="T49" fmla="*/ 68 h 69"/>
                <a:gd name="T50" fmla="*/ 6 w 27"/>
                <a:gd name="T51" fmla="*/ 69 h 69"/>
                <a:gd name="T52" fmla="*/ 10 w 27"/>
                <a:gd name="T53" fmla="*/ 66 h 69"/>
                <a:gd name="T54" fmla="*/ 17 w 27"/>
                <a:gd name="T55" fmla="*/ 57 h 69"/>
                <a:gd name="T56" fmla="*/ 24 w 27"/>
                <a:gd name="T57" fmla="*/ 43 h 69"/>
                <a:gd name="T58" fmla="*/ 27 w 27"/>
                <a:gd name="T59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69">
                  <a:moveTo>
                    <a:pt x="27" y="24"/>
                  </a:moveTo>
                  <a:lnTo>
                    <a:pt x="26" y="14"/>
                  </a:lnTo>
                  <a:lnTo>
                    <a:pt x="23" y="7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36"/>
                  </a:lnTo>
                  <a:lnTo>
                    <a:pt x="17" y="47"/>
                  </a:lnTo>
                  <a:lnTo>
                    <a:pt x="12" y="56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5" y="68"/>
                  </a:lnTo>
                  <a:lnTo>
                    <a:pt x="6" y="69"/>
                  </a:lnTo>
                  <a:lnTo>
                    <a:pt x="10" y="66"/>
                  </a:lnTo>
                  <a:lnTo>
                    <a:pt x="17" y="57"/>
                  </a:lnTo>
                  <a:lnTo>
                    <a:pt x="24" y="43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4"/>
            <p:cNvSpPr>
              <a:spLocks noChangeAspect="1"/>
            </p:cNvSpPr>
            <p:nvPr/>
          </p:nvSpPr>
          <p:spPr bwMode="auto">
            <a:xfrm>
              <a:off x="1479" y="71"/>
              <a:ext cx="100" cy="104"/>
            </a:xfrm>
            <a:custGeom>
              <a:avLst/>
              <a:gdLst>
                <a:gd name="T0" fmla="*/ 99 w 100"/>
                <a:gd name="T1" fmla="*/ 8 h 104"/>
                <a:gd name="T2" fmla="*/ 93 w 100"/>
                <a:gd name="T3" fmla="*/ 1 h 104"/>
                <a:gd name="T4" fmla="*/ 86 w 100"/>
                <a:gd name="T5" fmla="*/ 1 h 104"/>
                <a:gd name="T6" fmla="*/ 80 w 100"/>
                <a:gd name="T7" fmla="*/ 7 h 104"/>
                <a:gd name="T8" fmla="*/ 80 w 100"/>
                <a:gd name="T9" fmla="*/ 14 h 104"/>
                <a:gd name="T10" fmla="*/ 88 w 100"/>
                <a:gd name="T11" fmla="*/ 26 h 104"/>
                <a:gd name="T12" fmla="*/ 90 w 100"/>
                <a:gd name="T13" fmla="*/ 42 h 104"/>
                <a:gd name="T14" fmla="*/ 84 w 100"/>
                <a:gd name="T15" fmla="*/ 61 h 104"/>
                <a:gd name="T16" fmla="*/ 74 w 100"/>
                <a:gd name="T17" fmla="*/ 82 h 104"/>
                <a:gd name="T18" fmla="*/ 59 w 100"/>
                <a:gd name="T19" fmla="*/ 97 h 104"/>
                <a:gd name="T20" fmla="*/ 42 w 100"/>
                <a:gd name="T21" fmla="*/ 98 h 104"/>
                <a:gd name="T22" fmla="*/ 34 w 100"/>
                <a:gd name="T23" fmla="*/ 87 h 104"/>
                <a:gd name="T24" fmla="*/ 37 w 100"/>
                <a:gd name="T25" fmla="*/ 57 h 104"/>
                <a:gd name="T26" fmla="*/ 48 w 100"/>
                <a:gd name="T27" fmla="*/ 25 h 104"/>
                <a:gd name="T28" fmla="*/ 47 w 100"/>
                <a:gd name="T29" fmla="*/ 11 h 104"/>
                <a:gd name="T30" fmla="*/ 38 w 100"/>
                <a:gd name="T31" fmla="*/ 1 h 104"/>
                <a:gd name="T32" fmla="*/ 16 w 100"/>
                <a:gd name="T33" fmla="*/ 5 h 104"/>
                <a:gd name="T34" fmla="*/ 1 w 100"/>
                <a:gd name="T35" fmla="*/ 29 h 104"/>
                <a:gd name="T36" fmla="*/ 1 w 100"/>
                <a:gd name="T37" fmla="*/ 37 h 104"/>
                <a:gd name="T38" fmla="*/ 5 w 100"/>
                <a:gd name="T39" fmla="*/ 37 h 104"/>
                <a:gd name="T40" fmla="*/ 12 w 100"/>
                <a:gd name="T41" fmla="*/ 19 h 104"/>
                <a:gd name="T42" fmla="*/ 24 w 100"/>
                <a:gd name="T43" fmla="*/ 6 h 104"/>
                <a:gd name="T44" fmla="*/ 31 w 100"/>
                <a:gd name="T45" fmla="*/ 5 h 104"/>
                <a:gd name="T46" fmla="*/ 34 w 100"/>
                <a:gd name="T47" fmla="*/ 8 h 104"/>
                <a:gd name="T48" fmla="*/ 34 w 100"/>
                <a:gd name="T49" fmla="*/ 21 h 104"/>
                <a:gd name="T50" fmla="*/ 25 w 100"/>
                <a:gd name="T51" fmla="*/ 46 h 104"/>
                <a:gd name="T52" fmla="*/ 19 w 100"/>
                <a:gd name="T53" fmla="*/ 68 h 104"/>
                <a:gd name="T54" fmla="*/ 19 w 100"/>
                <a:gd name="T55" fmla="*/ 84 h 104"/>
                <a:gd name="T56" fmla="*/ 25 w 100"/>
                <a:gd name="T57" fmla="*/ 96 h 104"/>
                <a:gd name="T58" fmla="*/ 34 w 100"/>
                <a:gd name="T59" fmla="*/ 102 h 104"/>
                <a:gd name="T60" fmla="*/ 44 w 100"/>
                <a:gd name="T61" fmla="*/ 104 h 104"/>
                <a:gd name="T62" fmla="*/ 62 w 100"/>
                <a:gd name="T63" fmla="*/ 101 h 104"/>
                <a:gd name="T64" fmla="*/ 82 w 100"/>
                <a:gd name="T65" fmla="*/ 79 h 104"/>
                <a:gd name="T66" fmla="*/ 94 w 100"/>
                <a:gd name="T67" fmla="*/ 49 h 104"/>
                <a:gd name="T68" fmla="*/ 100 w 100"/>
                <a:gd name="T69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104">
                  <a:moveTo>
                    <a:pt x="100" y="16"/>
                  </a:moveTo>
                  <a:lnTo>
                    <a:pt x="99" y="8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2" y="3"/>
                  </a:lnTo>
                  <a:lnTo>
                    <a:pt x="80" y="7"/>
                  </a:lnTo>
                  <a:lnTo>
                    <a:pt x="79" y="11"/>
                  </a:lnTo>
                  <a:lnTo>
                    <a:pt x="80" y="14"/>
                  </a:lnTo>
                  <a:lnTo>
                    <a:pt x="83" y="18"/>
                  </a:lnTo>
                  <a:lnTo>
                    <a:pt x="88" y="26"/>
                  </a:lnTo>
                  <a:lnTo>
                    <a:pt x="90" y="37"/>
                  </a:lnTo>
                  <a:lnTo>
                    <a:pt x="90" y="42"/>
                  </a:lnTo>
                  <a:lnTo>
                    <a:pt x="88" y="50"/>
                  </a:lnTo>
                  <a:lnTo>
                    <a:pt x="84" y="61"/>
                  </a:lnTo>
                  <a:lnTo>
                    <a:pt x="80" y="71"/>
                  </a:lnTo>
                  <a:lnTo>
                    <a:pt x="74" y="82"/>
                  </a:lnTo>
                  <a:lnTo>
                    <a:pt x="67" y="91"/>
                  </a:lnTo>
                  <a:lnTo>
                    <a:pt x="59" y="97"/>
                  </a:lnTo>
                  <a:lnTo>
                    <a:pt x="50" y="99"/>
                  </a:lnTo>
                  <a:lnTo>
                    <a:pt x="42" y="98"/>
                  </a:lnTo>
                  <a:lnTo>
                    <a:pt x="37" y="93"/>
                  </a:lnTo>
                  <a:lnTo>
                    <a:pt x="34" y="87"/>
                  </a:lnTo>
                  <a:lnTo>
                    <a:pt x="33" y="79"/>
                  </a:lnTo>
                  <a:lnTo>
                    <a:pt x="37" y="57"/>
                  </a:lnTo>
                  <a:lnTo>
                    <a:pt x="46" y="30"/>
                  </a:lnTo>
                  <a:lnTo>
                    <a:pt x="48" y="25"/>
                  </a:lnTo>
                  <a:lnTo>
                    <a:pt x="49" y="19"/>
                  </a:lnTo>
                  <a:lnTo>
                    <a:pt x="47" y="11"/>
                  </a:lnTo>
                  <a:lnTo>
                    <a:pt x="44" y="5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16" y="5"/>
                  </a:lnTo>
                  <a:lnTo>
                    <a:pt x="7" y="17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6" y="33"/>
                  </a:lnTo>
                  <a:lnTo>
                    <a:pt x="12" y="19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5" y="12"/>
                  </a:lnTo>
                  <a:lnTo>
                    <a:pt x="34" y="21"/>
                  </a:lnTo>
                  <a:lnTo>
                    <a:pt x="31" y="28"/>
                  </a:lnTo>
                  <a:lnTo>
                    <a:pt x="25" y="46"/>
                  </a:lnTo>
                  <a:lnTo>
                    <a:pt x="21" y="58"/>
                  </a:lnTo>
                  <a:lnTo>
                    <a:pt x="19" y="68"/>
                  </a:lnTo>
                  <a:lnTo>
                    <a:pt x="18" y="76"/>
                  </a:lnTo>
                  <a:lnTo>
                    <a:pt x="19" y="84"/>
                  </a:lnTo>
                  <a:lnTo>
                    <a:pt x="21" y="90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4" y="102"/>
                  </a:lnTo>
                  <a:lnTo>
                    <a:pt x="40" y="103"/>
                  </a:lnTo>
                  <a:lnTo>
                    <a:pt x="44" y="104"/>
                  </a:lnTo>
                  <a:lnTo>
                    <a:pt x="49" y="104"/>
                  </a:lnTo>
                  <a:lnTo>
                    <a:pt x="62" y="101"/>
                  </a:lnTo>
                  <a:lnTo>
                    <a:pt x="73" y="92"/>
                  </a:lnTo>
                  <a:lnTo>
                    <a:pt x="82" y="79"/>
                  </a:lnTo>
                  <a:lnTo>
                    <a:pt x="89" y="64"/>
                  </a:lnTo>
                  <a:lnTo>
                    <a:pt x="94" y="49"/>
                  </a:lnTo>
                  <a:lnTo>
                    <a:pt x="98" y="35"/>
                  </a:lnTo>
                  <a:lnTo>
                    <a:pt x="100" y="23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5"/>
            <p:cNvSpPr>
              <a:spLocks noChangeAspect="1"/>
            </p:cNvSpPr>
            <p:nvPr/>
          </p:nvSpPr>
          <p:spPr bwMode="auto">
            <a:xfrm>
              <a:off x="1591" y="136"/>
              <a:ext cx="97" cy="73"/>
            </a:xfrm>
            <a:custGeom>
              <a:avLst/>
              <a:gdLst>
                <a:gd name="T0" fmla="*/ 11 w 97"/>
                <a:gd name="T1" fmla="*/ 65 h 73"/>
                <a:gd name="T2" fmla="*/ 12 w 97"/>
                <a:gd name="T3" fmla="*/ 71 h 73"/>
                <a:gd name="T4" fmla="*/ 19 w 97"/>
                <a:gd name="T5" fmla="*/ 72 h 73"/>
                <a:gd name="T6" fmla="*/ 23 w 97"/>
                <a:gd name="T7" fmla="*/ 65 h 73"/>
                <a:gd name="T8" fmla="*/ 26 w 97"/>
                <a:gd name="T9" fmla="*/ 52 h 73"/>
                <a:gd name="T10" fmla="*/ 31 w 97"/>
                <a:gd name="T11" fmla="*/ 34 h 73"/>
                <a:gd name="T12" fmla="*/ 33 w 97"/>
                <a:gd name="T13" fmla="*/ 27 h 73"/>
                <a:gd name="T14" fmla="*/ 38 w 97"/>
                <a:gd name="T15" fmla="*/ 19 h 73"/>
                <a:gd name="T16" fmla="*/ 47 w 97"/>
                <a:gd name="T17" fmla="*/ 10 h 73"/>
                <a:gd name="T18" fmla="*/ 62 w 97"/>
                <a:gd name="T19" fmla="*/ 4 h 73"/>
                <a:gd name="T20" fmla="*/ 70 w 97"/>
                <a:gd name="T21" fmla="*/ 9 h 73"/>
                <a:gd name="T22" fmla="*/ 71 w 97"/>
                <a:gd name="T23" fmla="*/ 16 h 73"/>
                <a:gd name="T24" fmla="*/ 67 w 97"/>
                <a:gd name="T25" fmla="*/ 34 h 73"/>
                <a:gd name="T26" fmla="*/ 62 w 97"/>
                <a:gd name="T27" fmla="*/ 50 h 73"/>
                <a:gd name="T28" fmla="*/ 59 w 97"/>
                <a:gd name="T29" fmla="*/ 59 h 73"/>
                <a:gd name="T30" fmla="*/ 64 w 97"/>
                <a:gd name="T31" fmla="*/ 69 h 73"/>
                <a:gd name="T32" fmla="*/ 74 w 97"/>
                <a:gd name="T33" fmla="*/ 73 h 73"/>
                <a:gd name="T34" fmla="*/ 85 w 97"/>
                <a:gd name="T35" fmla="*/ 69 h 73"/>
                <a:gd name="T36" fmla="*/ 92 w 97"/>
                <a:gd name="T37" fmla="*/ 61 h 73"/>
                <a:gd name="T38" fmla="*/ 96 w 97"/>
                <a:gd name="T39" fmla="*/ 53 h 73"/>
                <a:gd name="T40" fmla="*/ 97 w 97"/>
                <a:gd name="T41" fmla="*/ 48 h 73"/>
                <a:gd name="T42" fmla="*/ 95 w 97"/>
                <a:gd name="T43" fmla="*/ 46 h 73"/>
                <a:gd name="T44" fmla="*/ 92 w 97"/>
                <a:gd name="T45" fmla="*/ 49 h 73"/>
                <a:gd name="T46" fmla="*/ 84 w 97"/>
                <a:gd name="T47" fmla="*/ 63 h 73"/>
                <a:gd name="T48" fmla="*/ 75 w 97"/>
                <a:gd name="T49" fmla="*/ 68 h 73"/>
                <a:gd name="T50" fmla="*/ 71 w 97"/>
                <a:gd name="T51" fmla="*/ 63 h 73"/>
                <a:gd name="T52" fmla="*/ 72 w 97"/>
                <a:gd name="T53" fmla="*/ 57 h 73"/>
                <a:gd name="T54" fmla="*/ 75 w 97"/>
                <a:gd name="T55" fmla="*/ 49 h 73"/>
                <a:gd name="T56" fmla="*/ 80 w 97"/>
                <a:gd name="T57" fmla="*/ 35 h 73"/>
                <a:gd name="T58" fmla="*/ 83 w 97"/>
                <a:gd name="T59" fmla="*/ 18 h 73"/>
                <a:gd name="T60" fmla="*/ 81 w 97"/>
                <a:gd name="T61" fmla="*/ 9 h 73"/>
                <a:gd name="T62" fmla="*/ 76 w 97"/>
                <a:gd name="T63" fmla="*/ 3 h 73"/>
                <a:gd name="T64" fmla="*/ 69 w 97"/>
                <a:gd name="T65" fmla="*/ 1 h 73"/>
                <a:gd name="T66" fmla="*/ 62 w 97"/>
                <a:gd name="T67" fmla="*/ 0 h 73"/>
                <a:gd name="T68" fmla="*/ 46 w 97"/>
                <a:gd name="T69" fmla="*/ 5 h 73"/>
                <a:gd name="T70" fmla="*/ 35 w 97"/>
                <a:gd name="T71" fmla="*/ 15 h 73"/>
                <a:gd name="T72" fmla="*/ 29 w 97"/>
                <a:gd name="T73" fmla="*/ 3 h 73"/>
                <a:gd name="T74" fmla="*/ 18 w 97"/>
                <a:gd name="T75" fmla="*/ 0 h 73"/>
                <a:gd name="T76" fmla="*/ 10 w 97"/>
                <a:gd name="T77" fmla="*/ 3 h 73"/>
                <a:gd name="T78" fmla="*/ 5 w 97"/>
                <a:gd name="T79" fmla="*/ 9 h 73"/>
                <a:gd name="T80" fmla="*/ 1 w 97"/>
                <a:gd name="T81" fmla="*/ 19 h 73"/>
                <a:gd name="T82" fmla="*/ 0 w 97"/>
                <a:gd name="T83" fmla="*/ 25 h 73"/>
                <a:gd name="T84" fmla="*/ 2 w 97"/>
                <a:gd name="T85" fmla="*/ 27 h 73"/>
                <a:gd name="T86" fmla="*/ 5 w 97"/>
                <a:gd name="T87" fmla="*/ 26 h 73"/>
                <a:gd name="T88" fmla="*/ 6 w 97"/>
                <a:gd name="T89" fmla="*/ 22 h 73"/>
                <a:gd name="T90" fmla="*/ 10 w 97"/>
                <a:gd name="T91" fmla="*/ 10 h 73"/>
                <a:gd name="T92" fmla="*/ 18 w 97"/>
                <a:gd name="T93" fmla="*/ 4 h 73"/>
                <a:gd name="T94" fmla="*/ 22 w 97"/>
                <a:gd name="T95" fmla="*/ 7 h 73"/>
                <a:gd name="T96" fmla="*/ 23 w 97"/>
                <a:gd name="T97" fmla="*/ 12 h 73"/>
                <a:gd name="T98" fmla="*/ 20 w 97"/>
                <a:gd name="T99" fmla="*/ 26 h 73"/>
                <a:gd name="T100" fmla="*/ 17 w 97"/>
                <a:gd name="T101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73">
                  <a:moveTo>
                    <a:pt x="12" y="61"/>
                  </a:moveTo>
                  <a:lnTo>
                    <a:pt x="11" y="65"/>
                  </a:lnTo>
                  <a:lnTo>
                    <a:pt x="10" y="68"/>
                  </a:lnTo>
                  <a:lnTo>
                    <a:pt x="12" y="71"/>
                  </a:lnTo>
                  <a:lnTo>
                    <a:pt x="15" y="73"/>
                  </a:lnTo>
                  <a:lnTo>
                    <a:pt x="19" y="72"/>
                  </a:lnTo>
                  <a:lnTo>
                    <a:pt x="22" y="69"/>
                  </a:lnTo>
                  <a:lnTo>
                    <a:pt x="23" y="65"/>
                  </a:lnTo>
                  <a:lnTo>
                    <a:pt x="25" y="59"/>
                  </a:lnTo>
                  <a:lnTo>
                    <a:pt x="26" y="52"/>
                  </a:lnTo>
                  <a:lnTo>
                    <a:pt x="28" y="45"/>
                  </a:lnTo>
                  <a:lnTo>
                    <a:pt x="31" y="34"/>
                  </a:lnTo>
                  <a:lnTo>
                    <a:pt x="32" y="30"/>
                  </a:lnTo>
                  <a:lnTo>
                    <a:pt x="33" y="27"/>
                  </a:lnTo>
                  <a:lnTo>
                    <a:pt x="35" y="23"/>
                  </a:lnTo>
                  <a:lnTo>
                    <a:pt x="38" y="19"/>
                  </a:lnTo>
                  <a:lnTo>
                    <a:pt x="42" y="14"/>
                  </a:lnTo>
                  <a:lnTo>
                    <a:pt x="47" y="10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1" y="13"/>
                  </a:lnTo>
                  <a:lnTo>
                    <a:pt x="71" y="16"/>
                  </a:lnTo>
                  <a:lnTo>
                    <a:pt x="70" y="24"/>
                  </a:lnTo>
                  <a:lnTo>
                    <a:pt x="67" y="34"/>
                  </a:lnTo>
                  <a:lnTo>
                    <a:pt x="64" y="43"/>
                  </a:lnTo>
                  <a:lnTo>
                    <a:pt x="62" y="50"/>
                  </a:lnTo>
                  <a:lnTo>
                    <a:pt x="60" y="55"/>
                  </a:lnTo>
                  <a:lnTo>
                    <a:pt x="59" y="59"/>
                  </a:lnTo>
                  <a:lnTo>
                    <a:pt x="60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74" y="73"/>
                  </a:lnTo>
                  <a:lnTo>
                    <a:pt x="80" y="72"/>
                  </a:lnTo>
                  <a:lnTo>
                    <a:pt x="85" y="69"/>
                  </a:lnTo>
                  <a:lnTo>
                    <a:pt x="89" y="66"/>
                  </a:lnTo>
                  <a:lnTo>
                    <a:pt x="92" y="61"/>
                  </a:lnTo>
                  <a:lnTo>
                    <a:pt x="94" y="57"/>
                  </a:lnTo>
                  <a:lnTo>
                    <a:pt x="96" y="53"/>
                  </a:lnTo>
                  <a:lnTo>
                    <a:pt x="97" y="50"/>
                  </a:lnTo>
                  <a:lnTo>
                    <a:pt x="97" y="48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3" y="47"/>
                  </a:lnTo>
                  <a:lnTo>
                    <a:pt x="92" y="49"/>
                  </a:lnTo>
                  <a:lnTo>
                    <a:pt x="89" y="57"/>
                  </a:lnTo>
                  <a:lnTo>
                    <a:pt x="84" y="63"/>
                  </a:lnTo>
                  <a:lnTo>
                    <a:pt x="80" y="67"/>
                  </a:lnTo>
                  <a:lnTo>
                    <a:pt x="75" y="68"/>
                  </a:lnTo>
                  <a:lnTo>
                    <a:pt x="72" y="67"/>
                  </a:lnTo>
                  <a:lnTo>
                    <a:pt x="71" y="63"/>
                  </a:lnTo>
                  <a:lnTo>
                    <a:pt x="71" y="60"/>
                  </a:lnTo>
                  <a:lnTo>
                    <a:pt x="72" y="57"/>
                  </a:lnTo>
                  <a:lnTo>
                    <a:pt x="73" y="54"/>
                  </a:lnTo>
                  <a:lnTo>
                    <a:pt x="75" y="49"/>
                  </a:lnTo>
                  <a:lnTo>
                    <a:pt x="77" y="44"/>
                  </a:lnTo>
                  <a:lnTo>
                    <a:pt x="80" y="35"/>
                  </a:lnTo>
                  <a:lnTo>
                    <a:pt x="82" y="26"/>
                  </a:lnTo>
                  <a:lnTo>
                    <a:pt x="83" y="18"/>
                  </a:lnTo>
                  <a:lnTo>
                    <a:pt x="83" y="13"/>
                  </a:lnTo>
                  <a:lnTo>
                    <a:pt x="81" y="9"/>
                  </a:lnTo>
                  <a:lnTo>
                    <a:pt x="79" y="6"/>
                  </a:lnTo>
                  <a:lnTo>
                    <a:pt x="76" y="3"/>
                  </a:lnTo>
                  <a:lnTo>
                    <a:pt x="73" y="2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3" y="1"/>
                  </a:lnTo>
                  <a:lnTo>
                    <a:pt x="46" y="5"/>
                  </a:lnTo>
                  <a:lnTo>
                    <a:pt x="40" y="10"/>
                  </a:lnTo>
                  <a:lnTo>
                    <a:pt x="35" y="15"/>
                  </a:lnTo>
                  <a:lnTo>
                    <a:pt x="33" y="8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8" y="15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18" y="33"/>
                  </a:lnTo>
                  <a:lnTo>
                    <a:pt x="17" y="40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6"/>
            <p:cNvSpPr>
              <a:spLocks noChangeAspect="1"/>
            </p:cNvSpPr>
            <p:nvPr/>
          </p:nvSpPr>
          <p:spPr bwMode="auto">
            <a:xfrm>
              <a:off x="1790" y="48"/>
              <a:ext cx="115" cy="134"/>
            </a:xfrm>
            <a:custGeom>
              <a:avLst/>
              <a:gdLst>
                <a:gd name="T0" fmla="*/ 107 w 115"/>
                <a:gd name="T1" fmla="*/ 72 h 134"/>
                <a:gd name="T2" fmla="*/ 110 w 115"/>
                <a:gd name="T3" fmla="*/ 72 h 134"/>
                <a:gd name="T4" fmla="*/ 112 w 115"/>
                <a:gd name="T5" fmla="*/ 71 h 134"/>
                <a:gd name="T6" fmla="*/ 114 w 115"/>
                <a:gd name="T7" fmla="*/ 70 h 134"/>
                <a:gd name="T8" fmla="*/ 115 w 115"/>
                <a:gd name="T9" fmla="*/ 67 h 134"/>
                <a:gd name="T10" fmla="*/ 114 w 115"/>
                <a:gd name="T11" fmla="*/ 64 h 134"/>
                <a:gd name="T12" fmla="*/ 112 w 115"/>
                <a:gd name="T13" fmla="*/ 63 h 134"/>
                <a:gd name="T14" fmla="*/ 110 w 115"/>
                <a:gd name="T15" fmla="*/ 62 h 134"/>
                <a:gd name="T16" fmla="*/ 107 w 115"/>
                <a:gd name="T17" fmla="*/ 62 h 134"/>
                <a:gd name="T18" fmla="*/ 10 w 115"/>
                <a:gd name="T19" fmla="*/ 62 h 134"/>
                <a:gd name="T20" fmla="*/ 16 w 115"/>
                <a:gd name="T21" fmla="*/ 41 h 134"/>
                <a:gd name="T22" fmla="*/ 29 w 115"/>
                <a:gd name="T23" fmla="*/ 24 h 134"/>
                <a:gd name="T24" fmla="*/ 48 w 115"/>
                <a:gd name="T25" fmla="*/ 13 h 134"/>
                <a:gd name="T26" fmla="*/ 71 w 115"/>
                <a:gd name="T27" fmla="*/ 9 h 134"/>
                <a:gd name="T28" fmla="*/ 107 w 115"/>
                <a:gd name="T29" fmla="*/ 9 h 134"/>
                <a:gd name="T30" fmla="*/ 110 w 115"/>
                <a:gd name="T31" fmla="*/ 9 h 134"/>
                <a:gd name="T32" fmla="*/ 112 w 115"/>
                <a:gd name="T33" fmla="*/ 9 h 134"/>
                <a:gd name="T34" fmla="*/ 114 w 115"/>
                <a:gd name="T35" fmla="*/ 7 h 134"/>
                <a:gd name="T36" fmla="*/ 115 w 115"/>
                <a:gd name="T37" fmla="*/ 5 h 134"/>
                <a:gd name="T38" fmla="*/ 114 w 115"/>
                <a:gd name="T39" fmla="*/ 2 h 134"/>
                <a:gd name="T40" fmla="*/ 112 w 115"/>
                <a:gd name="T41" fmla="*/ 1 h 134"/>
                <a:gd name="T42" fmla="*/ 110 w 115"/>
                <a:gd name="T43" fmla="*/ 0 h 134"/>
                <a:gd name="T44" fmla="*/ 107 w 115"/>
                <a:gd name="T45" fmla="*/ 0 h 134"/>
                <a:gd name="T46" fmla="*/ 71 w 115"/>
                <a:gd name="T47" fmla="*/ 0 h 134"/>
                <a:gd name="T48" fmla="*/ 56 w 115"/>
                <a:gd name="T49" fmla="*/ 2 h 134"/>
                <a:gd name="T50" fmla="*/ 43 w 115"/>
                <a:gd name="T51" fmla="*/ 5 h 134"/>
                <a:gd name="T52" fmla="*/ 31 w 115"/>
                <a:gd name="T53" fmla="*/ 12 h 134"/>
                <a:gd name="T54" fmla="*/ 21 w 115"/>
                <a:gd name="T55" fmla="*/ 20 h 134"/>
                <a:gd name="T56" fmla="*/ 12 w 115"/>
                <a:gd name="T57" fmla="*/ 30 h 134"/>
                <a:gd name="T58" fmla="*/ 6 w 115"/>
                <a:gd name="T59" fmla="*/ 41 h 134"/>
                <a:gd name="T60" fmla="*/ 2 w 115"/>
                <a:gd name="T61" fmla="*/ 54 h 134"/>
                <a:gd name="T62" fmla="*/ 0 w 115"/>
                <a:gd name="T63" fmla="*/ 67 h 134"/>
                <a:gd name="T64" fmla="*/ 2 w 115"/>
                <a:gd name="T65" fmla="*/ 80 h 134"/>
                <a:gd name="T66" fmla="*/ 6 w 115"/>
                <a:gd name="T67" fmla="*/ 93 h 134"/>
                <a:gd name="T68" fmla="*/ 12 w 115"/>
                <a:gd name="T69" fmla="*/ 104 h 134"/>
                <a:gd name="T70" fmla="*/ 21 w 115"/>
                <a:gd name="T71" fmla="*/ 114 h 134"/>
                <a:gd name="T72" fmla="*/ 31 w 115"/>
                <a:gd name="T73" fmla="*/ 122 h 134"/>
                <a:gd name="T74" fmla="*/ 43 w 115"/>
                <a:gd name="T75" fmla="*/ 128 h 134"/>
                <a:gd name="T76" fmla="*/ 56 w 115"/>
                <a:gd name="T77" fmla="*/ 132 h 134"/>
                <a:gd name="T78" fmla="*/ 71 w 115"/>
                <a:gd name="T79" fmla="*/ 134 h 134"/>
                <a:gd name="T80" fmla="*/ 107 w 115"/>
                <a:gd name="T81" fmla="*/ 134 h 134"/>
                <a:gd name="T82" fmla="*/ 110 w 115"/>
                <a:gd name="T83" fmla="*/ 134 h 134"/>
                <a:gd name="T84" fmla="*/ 112 w 115"/>
                <a:gd name="T85" fmla="*/ 133 h 134"/>
                <a:gd name="T86" fmla="*/ 114 w 115"/>
                <a:gd name="T87" fmla="*/ 132 h 134"/>
                <a:gd name="T88" fmla="*/ 115 w 115"/>
                <a:gd name="T89" fmla="*/ 129 h 134"/>
                <a:gd name="T90" fmla="*/ 114 w 115"/>
                <a:gd name="T91" fmla="*/ 126 h 134"/>
                <a:gd name="T92" fmla="*/ 112 w 115"/>
                <a:gd name="T93" fmla="*/ 125 h 134"/>
                <a:gd name="T94" fmla="*/ 110 w 115"/>
                <a:gd name="T95" fmla="*/ 125 h 134"/>
                <a:gd name="T96" fmla="*/ 107 w 115"/>
                <a:gd name="T97" fmla="*/ 125 h 134"/>
                <a:gd name="T98" fmla="*/ 71 w 115"/>
                <a:gd name="T99" fmla="*/ 125 h 134"/>
                <a:gd name="T100" fmla="*/ 48 w 115"/>
                <a:gd name="T101" fmla="*/ 121 h 134"/>
                <a:gd name="T102" fmla="*/ 29 w 115"/>
                <a:gd name="T103" fmla="*/ 110 h 134"/>
                <a:gd name="T104" fmla="*/ 16 w 115"/>
                <a:gd name="T105" fmla="*/ 93 h 134"/>
                <a:gd name="T106" fmla="*/ 10 w 115"/>
                <a:gd name="T107" fmla="*/ 72 h 134"/>
                <a:gd name="T108" fmla="*/ 107 w 115"/>
                <a:gd name="T109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134">
                  <a:moveTo>
                    <a:pt x="107" y="72"/>
                  </a:moveTo>
                  <a:lnTo>
                    <a:pt x="110" y="72"/>
                  </a:lnTo>
                  <a:lnTo>
                    <a:pt x="112" y="71"/>
                  </a:lnTo>
                  <a:lnTo>
                    <a:pt x="114" y="70"/>
                  </a:lnTo>
                  <a:lnTo>
                    <a:pt x="115" y="67"/>
                  </a:lnTo>
                  <a:lnTo>
                    <a:pt x="114" y="64"/>
                  </a:lnTo>
                  <a:lnTo>
                    <a:pt x="112" y="63"/>
                  </a:lnTo>
                  <a:lnTo>
                    <a:pt x="110" y="62"/>
                  </a:lnTo>
                  <a:lnTo>
                    <a:pt x="107" y="62"/>
                  </a:lnTo>
                  <a:lnTo>
                    <a:pt x="10" y="62"/>
                  </a:lnTo>
                  <a:lnTo>
                    <a:pt x="16" y="41"/>
                  </a:lnTo>
                  <a:lnTo>
                    <a:pt x="29" y="24"/>
                  </a:lnTo>
                  <a:lnTo>
                    <a:pt x="48" y="13"/>
                  </a:lnTo>
                  <a:lnTo>
                    <a:pt x="71" y="9"/>
                  </a:lnTo>
                  <a:lnTo>
                    <a:pt x="107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4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71" y="0"/>
                  </a:lnTo>
                  <a:lnTo>
                    <a:pt x="56" y="2"/>
                  </a:lnTo>
                  <a:lnTo>
                    <a:pt x="43" y="5"/>
                  </a:lnTo>
                  <a:lnTo>
                    <a:pt x="31" y="12"/>
                  </a:lnTo>
                  <a:lnTo>
                    <a:pt x="21" y="20"/>
                  </a:lnTo>
                  <a:lnTo>
                    <a:pt x="12" y="30"/>
                  </a:lnTo>
                  <a:lnTo>
                    <a:pt x="6" y="41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2" y="80"/>
                  </a:lnTo>
                  <a:lnTo>
                    <a:pt x="6" y="93"/>
                  </a:lnTo>
                  <a:lnTo>
                    <a:pt x="12" y="104"/>
                  </a:lnTo>
                  <a:lnTo>
                    <a:pt x="21" y="114"/>
                  </a:lnTo>
                  <a:lnTo>
                    <a:pt x="31" y="122"/>
                  </a:lnTo>
                  <a:lnTo>
                    <a:pt x="43" y="128"/>
                  </a:lnTo>
                  <a:lnTo>
                    <a:pt x="56" y="132"/>
                  </a:lnTo>
                  <a:lnTo>
                    <a:pt x="71" y="134"/>
                  </a:lnTo>
                  <a:lnTo>
                    <a:pt x="107" y="134"/>
                  </a:lnTo>
                  <a:lnTo>
                    <a:pt x="110" y="134"/>
                  </a:lnTo>
                  <a:lnTo>
                    <a:pt x="112" y="133"/>
                  </a:lnTo>
                  <a:lnTo>
                    <a:pt x="114" y="132"/>
                  </a:lnTo>
                  <a:lnTo>
                    <a:pt x="115" y="129"/>
                  </a:lnTo>
                  <a:lnTo>
                    <a:pt x="114" y="126"/>
                  </a:lnTo>
                  <a:lnTo>
                    <a:pt x="112" y="125"/>
                  </a:lnTo>
                  <a:lnTo>
                    <a:pt x="110" y="125"/>
                  </a:lnTo>
                  <a:lnTo>
                    <a:pt x="107" y="125"/>
                  </a:lnTo>
                  <a:lnTo>
                    <a:pt x="71" y="125"/>
                  </a:lnTo>
                  <a:lnTo>
                    <a:pt x="48" y="121"/>
                  </a:lnTo>
                  <a:lnTo>
                    <a:pt x="29" y="110"/>
                  </a:lnTo>
                  <a:lnTo>
                    <a:pt x="16" y="93"/>
                  </a:lnTo>
                  <a:lnTo>
                    <a:pt x="10" y="72"/>
                  </a:lnTo>
                  <a:lnTo>
                    <a:pt x="107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7"/>
            <p:cNvSpPr>
              <a:spLocks noChangeAspect="1" noEditPoints="1"/>
            </p:cNvSpPr>
            <p:nvPr/>
          </p:nvSpPr>
          <p:spPr bwMode="auto">
            <a:xfrm>
              <a:off x="1997" y="15"/>
              <a:ext cx="174" cy="158"/>
            </a:xfrm>
            <a:custGeom>
              <a:avLst/>
              <a:gdLst>
                <a:gd name="T0" fmla="*/ 26 w 174"/>
                <a:gd name="T1" fmla="*/ 143 h 158"/>
                <a:gd name="T2" fmla="*/ 24 w 174"/>
                <a:gd name="T3" fmla="*/ 147 h 158"/>
                <a:gd name="T4" fmla="*/ 20 w 174"/>
                <a:gd name="T5" fmla="*/ 149 h 158"/>
                <a:gd name="T6" fmla="*/ 12 w 174"/>
                <a:gd name="T7" fmla="*/ 150 h 158"/>
                <a:gd name="T8" fmla="*/ 3 w 174"/>
                <a:gd name="T9" fmla="*/ 150 h 158"/>
                <a:gd name="T10" fmla="*/ 0 w 174"/>
                <a:gd name="T11" fmla="*/ 152 h 158"/>
                <a:gd name="T12" fmla="*/ 1 w 174"/>
                <a:gd name="T13" fmla="*/ 157 h 158"/>
                <a:gd name="T14" fmla="*/ 82 w 174"/>
                <a:gd name="T15" fmla="*/ 158 h 158"/>
                <a:gd name="T16" fmla="*/ 116 w 174"/>
                <a:gd name="T17" fmla="*/ 149 h 158"/>
                <a:gd name="T18" fmla="*/ 146 w 174"/>
                <a:gd name="T19" fmla="*/ 127 h 158"/>
                <a:gd name="T20" fmla="*/ 166 w 174"/>
                <a:gd name="T21" fmla="*/ 95 h 158"/>
                <a:gd name="T22" fmla="*/ 174 w 174"/>
                <a:gd name="T23" fmla="*/ 58 h 158"/>
                <a:gd name="T24" fmla="*/ 160 w 174"/>
                <a:gd name="T25" fmla="*/ 17 h 158"/>
                <a:gd name="T26" fmla="*/ 121 w 174"/>
                <a:gd name="T27" fmla="*/ 0 h 158"/>
                <a:gd name="T28" fmla="*/ 41 w 174"/>
                <a:gd name="T29" fmla="*/ 0 h 158"/>
                <a:gd name="T30" fmla="*/ 37 w 174"/>
                <a:gd name="T31" fmla="*/ 2 h 158"/>
                <a:gd name="T32" fmla="*/ 38 w 174"/>
                <a:gd name="T33" fmla="*/ 7 h 158"/>
                <a:gd name="T34" fmla="*/ 48 w 174"/>
                <a:gd name="T35" fmla="*/ 8 h 158"/>
                <a:gd name="T36" fmla="*/ 57 w 174"/>
                <a:gd name="T37" fmla="*/ 9 h 158"/>
                <a:gd name="T38" fmla="*/ 58 w 174"/>
                <a:gd name="T39" fmla="*/ 13 h 158"/>
                <a:gd name="T40" fmla="*/ 27 w 174"/>
                <a:gd name="T41" fmla="*/ 140 h 158"/>
                <a:gd name="T42" fmla="*/ 78 w 174"/>
                <a:gd name="T43" fmla="*/ 11 h 158"/>
                <a:gd name="T44" fmla="*/ 83 w 174"/>
                <a:gd name="T45" fmla="*/ 8 h 158"/>
                <a:gd name="T46" fmla="*/ 113 w 174"/>
                <a:gd name="T47" fmla="*/ 7 h 158"/>
                <a:gd name="T48" fmla="*/ 142 w 174"/>
                <a:gd name="T49" fmla="*/ 17 h 158"/>
                <a:gd name="T50" fmla="*/ 154 w 174"/>
                <a:gd name="T51" fmla="*/ 50 h 158"/>
                <a:gd name="T52" fmla="*/ 150 w 174"/>
                <a:gd name="T53" fmla="*/ 82 h 158"/>
                <a:gd name="T54" fmla="*/ 130 w 174"/>
                <a:gd name="T55" fmla="*/ 124 h 158"/>
                <a:gd name="T56" fmla="*/ 112 w 174"/>
                <a:gd name="T57" fmla="*/ 141 h 158"/>
                <a:gd name="T58" fmla="*/ 78 w 174"/>
                <a:gd name="T59" fmla="*/ 150 h 158"/>
                <a:gd name="T60" fmla="*/ 48 w 174"/>
                <a:gd name="T61" fmla="*/ 150 h 158"/>
                <a:gd name="T62" fmla="*/ 44 w 174"/>
                <a:gd name="T63" fmla="*/ 150 h 158"/>
                <a:gd name="T64" fmla="*/ 44 w 174"/>
                <a:gd name="T65" fmla="*/ 146 h 158"/>
                <a:gd name="T66" fmla="*/ 76 w 174"/>
                <a:gd name="T67" fmla="*/ 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58">
                  <a:moveTo>
                    <a:pt x="27" y="140"/>
                  </a:moveTo>
                  <a:lnTo>
                    <a:pt x="26" y="143"/>
                  </a:lnTo>
                  <a:lnTo>
                    <a:pt x="25" y="145"/>
                  </a:lnTo>
                  <a:lnTo>
                    <a:pt x="24" y="147"/>
                  </a:lnTo>
                  <a:lnTo>
                    <a:pt x="22" y="148"/>
                  </a:lnTo>
                  <a:lnTo>
                    <a:pt x="20" y="149"/>
                  </a:lnTo>
                  <a:lnTo>
                    <a:pt x="17" y="150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1" y="151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6" y="158"/>
                  </a:lnTo>
                  <a:lnTo>
                    <a:pt x="82" y="158"/>
                  </a:lnTo>
                  <a:lnTo>
                    <a:pt x="99" y="155"/>
                  </a:lnTo>
                  <a:lnTo>
                    <a:pt x="116" y="149"/>
                  </a:lnTo>
                  <a:lnTo>
                    <a:pt x="132" y="140"/>
                  </a:lnTo>
                  <a:lnTo>
                    <a:pt x="146" y="127"/>
                  </a:lnTo>
                  <a:lnTo>
                    <a:pt x="157" y="112"/>
                  </a:lnTo>
                  <a:lnTo>
                    <a:pt x="166" y="95"/>
                  </a:lnTo>
                  <a:lnTo>
                    <a:pt x="172" y="77"/>
                  </a:lnTo>
                  <a:lnTo>
                    <a:pt x="174" y="58"/>
                  </a:lnTo>
                  <a:lnTo>
                    <a:pt x="171" y="36"/>
                  </a:lnTo>
                  <a:lnTo>
                    <a:pt x="160" y="17"/>
                  </a:lnTo>
                  <a:lnTo>
                    <a:pt x="143" y="5"/>
                  </a:lnTo>
                  <a:lnTo>
                    <a:pt x="121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8" y="7"/>
                  </a:lnTo>
                  <a:lnTo>
                    <a:pt x="43" y="7"/>
                  </a:lnTo>
                  <a:lnTo>
                    <a:pt x="48" y="8"/>
                  </a:lnTo>
                  <a:lnTo>
                    <a:pt x="53" y="8"/>
                  </a:lnTo>
                  <a:lnTo>
                    <a:pt x="57" y="9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7" y="16"/>
                  </a:lnTo>
                  <a:lnTo>
                    <a:pt x="27" y="140"/>
                  </a:lnTo>
                  <a:close/>
                  <a:moveTo>
                    <a:pt x="76" y="16"/>
                  </a:moveTo>
                  <a:lnTo>
                    <a:pt x="78" y="11"/>
                  </a:lnTo>
                  <a:lnTo>
                    <a:pt x="79" y="9"/>
                  </a:lnTo>
                  <a:lnTo>
                    <a:pt x="83" y="8"/>
                  </a:lnTo>
                  <a:lnTo>
                    <a:pt x="88" y="7"/>
                  </a:lnTo>
                  <a:lnTo>
                    <a:pt x="113" y="7"/>
                  </a:lnTo>
                  <a:lnTo>
                    <a:pt x="129" y="10"/>
                  </a:lnTo>
                  <a:lnTo>
                    <a:pt x="142" y="17"/>
                  </a:lnTo>
                  <a:lnTo>
                    <a:pt x="151" y="31"/>
                  </a:lnTo>
                  <a:lnTo>
                    <a:pt x="154" y="50"/>
                  </a:lnTo>
                  <a:lnTo>
                    <a:pt x="153" y="63"/>
                  </a:lnTo>
                  <a:lnTo>
                    <a:pt x="150" y="82"/>
                  </a:lnTo>
                  <a:lnTo>
                    <a:pt x="142" y="104"/>
                  </a:lnTo>
                  <a:lnTo>
                    <a:pt x="130" y="124"/>
                  </a:lnTo>
                  <a:lnTo>
                    <a:pt x="123" y="132"/>
                  </a:lnTo>
                  <a:lnTo>
                    <a:pt x="112" y="141"/>
                  </a:lnTo>
                  <a:lnTo>
                    <a:pt x="97" y="148"/>
                  </a:lnTo>
                  <a:lnTo>
                    <a:pt x="78" y="150"/>
                  </a:lnTo>
                  <a:lnTo>
                    <a:pt x="52" y="150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4" y="150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5" y="143"/>
                  </a:lnTo>
                  <a:lnTo>
                    <a:pt x="7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8"/>
            <p:cNvSpPr>
              <a:spLocks noChangeAspect="1"/>
            </p:cNvSpPr>
            <p:nvPr/>
          </p:nvSpPr>
          <p:spPr bwMode="auto">
            <a:xfrm>
              <a:off x="2184" y="136"/>
              <a:ext cx="98" cy="73"/>
            </a:xfrm>
            <a:custGeom>
              <a:avLst/>
              <a:gdLst>
                <a:gd name="T0" fmla="*/ 11 w 98"/>
                <a:gd name="T1" fmla="*/ 65 h 73"/>
                <a:gd name="T2" fmla="*/ 13 w 98"/>
                <a:gd name="T3" fmla="*/ 71 h 73"/>
                <a:gd name="T4" fmla="*/ 20 w 98"/>
                <a:gd name="T5" fmla="*/ 72 h 73"/>
                <a:gd name="T6" fmla="*/ 24 w 98"/>
                <a:gd name="T7" fmla="*/ 65 h 73"/>
                <a:gd name="T8" fmla="*/ 27 w 98"/>
                <a:gd name="T9" fmla="*/ 52 h 73"/>
                <a:gd name="T10" fmla="*/ 32 w 98"/>
                <a:gd name="T11" fmla="*/ 34 h 73"/>
                <a:gd name="T12" fmla="*/ 34 w 98"/>
                <a:gd name="T13" fmla="*/ 27 h 73"/>
                <a:gd name="T14" fmla="*/ 38 w 98"/>
                <a:gd name="T15" fmla="*/ 19 h 73"/>
                <a:gd name="T16" fmla="*/ 48 w 98"/>
                <a:gd name="T17" fmla="*/ 10 h 73"/>
                <a:gd name="T18" fmla="*/ 62 w 98"/>
                <a:gd name="T19" fmla="*/ 4 h 73"/>
                <a:gd name="T20" fmla="*/ 71 w 98"/>
                <a:gd name="T21" fmla="*/ 9 h 73"/>
                <a:gd name="T22" fmla="*/ 72 w 98"/>
                <a:gd name="T23" fmla="*/ 16 h 73"/>
                <a:gd name="T24" fmla="*/ 68 w 98"/>
                <a:gd name="T25" fmla="*/ 34 h 73"/>
                <a:gd name="T26" fmla="*/ 62 w 98"/>
                <a:gd name="T27" fmla="*/ 50 h 73"/>
                <a:gd name="T28" fmla="*/ 60 w 98"/>
                <a:gd name="T29" fmla="*/ 59 h 73"/>
                <a:gd name="T30" fmla="*/ 65 w 98"/>
                <a:gd name="T31" fmla="*/ 69 h 73"/>
                <a:gd name="T32" fmla="*/ 75 w 98"/>
                <a:gd name="T33" fmla="*/ 73 h 73"/>
                <a:gd name="T34" fmla="*/ 86 w 98"/>
                <a:gd name="T35" fmla="*/ 69 h 73"/>
                <a:gd name="T36" fmla="*/ 93 w 98"/>
                <a:gd name="T37" fmla="*/ 61 h 73"/>
                <a:gd name="T38" fmla="*/ 97 w 98"/>
                <a:gd name="T39" fmla="*/ 53 h 73"/>
                <a:gd name="T40" fmla="*/ 98 w 98"/>
                <a:gd name="T41" fmla="*/ 48 h 73"/>
                <a:gd name="T42" fmla="*/ 96 w 98"/>
                <a:gd name="T43" fmla="*/ 46 h 73"/>
                <a:gd name="T44" fmla="*/ 93 w 98"/>
                <a:gd name="T45" fmla="*/ 49 h 73"/>
                <a:gd name="T46" fmla="*/ 85 w 98"/>
                <a:gd name="T47" fmla="*/ 63 h 73"/>
                <a:gd name="T48" fmla="*/ 76 w 98"/>
                <a:gd name="T49" fmla="*/ 68 h 73"/>
                <a:gd name="T50" fmla="*/ 72 w 98"/>
                <a:gd name="T51" fmla="*/ 63 h 73"/>
                <a:gd name="T52" fmla="*/ 72 w 98"/>
                <a:gd name="T53" fmla="*/ 57 h 73"/>
                <a:gd name="T54" fmla="*/ 75 w 98"/>
                <a:gd name="T55" fmla="*/ 49 h 73"/>
                <a:gd name="T56" fmla="*/ 80 w 98"/>
                <a:gd name="T57" fmla="*/ 35 h 73"/>
                <a:gd name="T58" fmla="*/ 84 w 98"/>
                <a:gd name="T59" fmla="*/ 18 h 73"/>
                <a:gd name="T60" fmla="*/ 82 w 98"/>
                <a:gd name="T61" fmla="*/ 9 h 73"/>
                <a:gd name="T62" fmla="*/ 77 w 98"/>
                <a:gd name="T63" fmla="*/ 3 h 73"/>
                <a:gd name="T64" fmla="*/ 70 w 98"/>
                <a:gd name="T65" fmla="*/ 1 h 73"/>
                <a:gd name="T66" fmla="*/ 63 w 98"/>
                <a:gd name="T67" fmla="*/ 0 h 73"/>
                <a:gd name="T68" fmla="*/ 46 w 98"/>
                <a:gd name="T69" fmla="*/ 5 h 73"/>
                <a:gd name="T70" fmla="*/ 36 w 98"/>
                <a:gd name="T71" fmla="*/ 15 h 73"/>
                <a:gd name="T72" fmla="*/ 29 w 98"/>
                <a:gd name="T73" fmla="*/ 3 h 73"/>
                <a:gd name="T74" fmla="*/ 19 w 98"/>
                <a:gd name="T75" fmla="*/ 0 h 73"/>
                <a:gd name="T76" fmla="*/ 11 w 98"/>
                <a:gd name="T77" fmla="*/ 3 h 73"/>
                <a:gd name="T78" fmla="*/ 6 w 98"/>
                <a:gd name="T79" fmla="*/ 9 h 73"/>
                <a:gd name="T80" fmla="*/ 2 w 98"/>
                <a:gd name="T81" fmla="*/ 19 h 73"/>
                <a:gd name="T82" fmla="*/ 0 w 98"/>
                <a:gd name="T83" fmla="*/ 25 h 73"/>
                <a:gd name="T84" fmla="*/ 3 w 98"/>
                <a:gd name="T85" fmla="*/ 27 h 73"/>
                <a:gd name="T86" fmla="*/ 5 w 98"/>
                <a:gd name="T87" fmla="*/ 26 h 73"/>
                <a:gd name="T88" fmla="*/ 7 w 98"/>
                <a:gd name="T89" fmla="*/ 22 h 73"/>
                <a:gd name="T90" fmla="*/ 11 w 98"/>
                <a:gd name="T91" fmla="*/ 10 h 73"/>
                <a:gd name="T92" fmla="*/ 18 w 98"/>
                <a:gd name="T93" fmla="*/ 4 h 73"/>
                <a:gd name="T94" fmla="*/ 23 w 98"/>
                <a:gd name="T95" fmla="*/ 7 h 73"/>
                <a:gd name="T96" fmla="*/ 24 w 98"/>
                <a:gd name="T97" fmla="*/ 12 h 73"/>
                <a:gd name="T98" fmla="*/ 21 w 98"/>
                <a:gd name="T99" fmla="*/ 26 h 73"/>
                <a:gd name="T100" fmla="*/ 18 w 98"/>
                <a:gd name="T101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73">
                  <a:moveTo>
                    <a:pt x="12" y="61"/>
                  </a:moveTo>
                  <a:lnTo>
                    <a:pt x="11" y="65"/>
                  </a:lnTo>
                  <a:lnTo>
                    <a:pt x="11" y="68"/>
                  </a:lnTo>
                  <a:lnTo>
                    <a:pt x="13" y="71"/>
                  </a:lnTo>
                  <a:lnTo>
                    <a:pt x="16" y="73"/>
                  </a:lnTo>
                  <a:lnTo>
                    <a:pt x="20" y="72"/>
                  </a:lnTo>
                  <a:lnTo>
                    <a:pt x="23" y="69"/>
                  </a:lnTo>
                  <a:lnTo>
                    <a:pt x="24" y="65"/>
                  </a:lnTo>
                  <a:lnTo>
                    <a:pt x="25" y="59"/>
                  </a:lnTo>
                  <a:lnTo>
                    <a:pt x="27" y="52"/>
                  </a:lnTo>
                  <a:lnTo>
                    <a:pt x="29" y="45"/>
                  </a:lnTo>
                  <a:lnTo>
                    <a:pt x="32" y="34"/>
                  </a:lnTo>
                  <a:lnTo>
                    <a:pt x="33" y="30"/>
                  </a:lnTo>
                  <a:lnTo>
                    <a:pt x="34" y="27"/>
                  </a:lnTo>
                  <a:lnTo>
                    <a:pt x="36" y="23"/>
                  </a:lnTo>
                  <a:lnTo>
                    <a:pt x="38" y="19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1" y="9"/>
                  </a:lnTo>
                  <a:lnTo>
                    <a:pt x="72" y="13"/>
                  </a:lnTo>
                  <a:lnTo>
                    <a:pt x="72" y="16"/>
                  </a:lnTo>
                  <a:lnTo>
                    <a:pt x="71" y="24"/>
                  </a:lnTo>
                  <a:lnTo>
                    <a:pt x="68" y="34"/>
                  </a:lnTo>
                  <a:lnTo>
                    <a:pt x="65" y="43"/>
                  </a:lnTo>
                  <a:lnTo>
                    <a:pt x="62" y="50"/>
                  </a:lnTo>
                  <a:lnTo>
                    <a:pt x="61" y="55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5" y="69"/>
                  </a:lnTo>
                  <a:lnTo>
                    <a:pt x="69" y="72"/>
                  </a:lnTo>
                  <a:lnTo>
                    <a:pt x="75" y="73"/>
                  </a:lnTo>
                  <a:lnTo>
                    <a:pt x="81" y="72"/>
                  </a:lnTo>
                  <a:lnTo>
                    <a:pt x="86" y="69"/>
                  </a:lnTo>
                  <a:lnTo>
                    <a:pt x="89" y="66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7" y="53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7" y="46"/>
                  </a:lnTo>
                  <a:lnTo>
                    <a:pt x="96" y="46"/>
                  </a:lnTo>
                  <a:lnTo>
                    <a:pt x="94" y="47"/>
                  </a:lnTo>
                  <a:lnTo>
                    <a:pt x="93" y="49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2" y="60"/>
                  </a:lnTo>
                  <a:lnTo>
                    <a:pt x="72" y="57"/>
                  </a:lnTo>
                  <a:lnTo>
                    <a:pt x="74" y="54"/>
                  </a:lnTo>
                  <a:lnTo>
                    <a:pt x="75" y="49"/>
                  </a:lnTo>
                  <a:lnTo>
                    <a:pt x="77" y="44"/>
                  </a:lnTo>
                  <a:lnTo>
                    <a:pt x="80" y="35"/>
                  </a:lnTo>
                  <a:lnTo>
                    <a:pt x="83" y="26"/>
                  </a:lnTo>
                  <a:lnTo>
                    <a:pt x="84" y="18"/>
                  </a:lnTo>
                  <a:lnTo>
                    <a:pt x="83" y="13"/>
                  </a:lnTo>
                  <a:lnTo>
                    <a:pt x="82" y="9"/>
                  </a:lnTo>
                  <a:lnTo>
                    <a:pt x="80" y="6"/>
                  </a:lnTo>
                  <a:lnTo>
                    <a:pt x="77" y="3"/>
                  </a:lnTo>
                  <a:lnTo>
                    <a:pt x="73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4" y="1"/>
                  </a:lnTo>
                  <a:lnTo>
                    <a:pt x="46" y="5"/>
                  </a:lnTo>
                  <a:lnTo>
                    <a:pt x="40" y="10"/>
                  </a:lnTo>
                  <a:lnTo>
                    <a:pt x="36" y="15"/>
                  </a:lnTo>
                  <a:lnTo>
                    <a:pt x="34" y="8"/>
                  </a:lnTo>
                  <a:lnTo>
                    <a:pt x="29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6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7" y="22"/>
                  </a:lnTo>
                  <a:lnTo>
                    <a:pt x="9" y="15"/>
                  </a:lnTo>
                  <a:lnTo>
                    <a:pt x="11" y="10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19" y="33"/>
                  </a:lnTo>
                  <a:lnTo>
                    <a:pt x="18" y="40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9"/>
            <p:cNvSpPr>
              <a:spLocks noChangeAspect="1" noEditPoints="1"/>
            </p:cNvSpPr>
            <p:nvPr/>
          </p:nvSpPr>
          <p:spPr bwMode="auto">
            <a:xfrm>
              <a:off x="2385" y="73"/>
              <a:ext cx="24" cy="100"/>
            </a:xfrm>
            <a:custGeom>
              <a:avLst/>
              <a:gdLst>
                <a:gd name="T0" fmla="*/ 24 w 24"/>
                <a:gd name="T1" fmla="*/ 12 h 100"/>
                <a:gd name="T2" fmla="*/ 23 w 24"/>
                <a:gd name="T3" fmla="*/ 8 h 100"/>
                <a:gd name="T4" fmla="*/ 20 w 24"/>
                <a:gd name="T5" fmla="*/ 4 h 100"/>
                <a:gd name="T6" fmla="*/ 16 w 24"/>
                <a:gd name="T7" fmla="*/ 1 h 100"/>
                <a:gd name="T8" fmla="*/ 12 w 24"/>
                <a:gd name="T9" fmla="*/ 0 h 100"/>
                <a:gd name="T10" fmla="*/ 7 w 24"/>
                <a:gd name="T11" fmla="*/ 1 h 100"/>
                <a:gd name="T12" fmla="*/ 3 w 24"/>
                <a:gd name="T13" fmla="*/ 4 h 100"/>
                <a:gd name="T14" fmla="*/ 1 w 24"/>
                <a:gd name="T15" fmla="*/ 8 h 100"/>
                <a:gd name="T16" fmla="*/ 0 w 24"/>
                <a:gd name="T17" fmla="*/ 12 h 100"/>
                <a:gd name="T18" fmla="*/ 1 w 24"/>
                <a:gd name="T19" fmla="*/ 17 h 100"/>
                <a:gd name="T20" fmla="*/ 3 w 24"/>
                <a:gd name="T21" fmla="*/ 21 h 100"/>
                <a:gd name="T22" fmla="*/ 7 w 24"/>
                <a:gd name="T23" fmla="*/ 24 h 100"/>
                <a:gd name="T24" fmla="*/ 12 w 24"/>
                <a:gd name="T25" fmla="*/ 25 h 100"/>
                <a:gd name="T26" fmla="*/ 16 w 24"/>
                <a:gd name="T27" fmla="*/ 24 h 100"/>
                <a:gd name="T28" fmla="*/ 20 w 24"/>
                <a:gd name="T29" fmla="*/ 21 h 100"/>
                <a:gd name="T30" fmla="*/ 23 w 24"/>
                <a:gd name="T31" fmla="*/ 17 h 100"/>
                <a:gd name="T32" fmla="*/ 24 w 24"/>
                <a:gd name="T33" fmla="*/ 12 h 100"/>
                <a:gd name="T34" fmla="*/ 24 w 24"/>
                <a:gd name="T35" fmla="*/ 87 h 100"/>
                <a:gd name="T36" fmla="*/ 23 w 24"/>
                <a:gd name="T37" fmla="*/ 83 h 100"/>
                <a:gd name="T38" fmla="*/ 20 w 24"/>
                <a:gd name="T39" fmla="*/ 79 h 100"/>
                <a:gd name="T40" fmla="*/ 16 w 24"/>
                <a:gd name="T41" fmla="*/ 76 h 100"/>
                <a:gd name="T42" fmla="*/ 12 w 24"/>
                <a:gd name="T43" fmla="*/ 75 h 100"/>
                <a:gd name="T44" fmla="*/ 7 w 24"/>
                <a:gd name="T45" fmla="*/ 76 h 100"/>
                <a:gd name="T46" fmla="*/ 3 w 24"/>
                <a:gd name="T47" fmla="*/ 79 h 100"/>
                <a:gd name="T48" fmla="*/ 1 w 24"/>
                <a:gd name="T49" fmla="*/ 83 h 100"/>
                <a:gd name="T50" fmla="*/ 0 w 24"/>
                <a:gd name="T51" fmla="*/ 87 h 100"/>
                <a:gd name="T52" fmla="*/ 1 w 24"/>
                <a:gd name="T53" fmla="*/ 92 h 100"/>
                <a:gd name="T54" fmla="*/ 3 w 24"/>
                <a:gd name="T55" fmla="*/ 96 h 100"/>
                <a:gd name="T56" fmla="*/ 7 w 24"/>
                <a:gd name="T57" fmla="*/ 99 h 100"/>
                <a:gd name="T58" fmla="*/ 12 w 24"/>
                <a:gd name="T59" fmla="*/ 100 h 100"/>
                <a:gd name="T60" fmla="*/ 16 w 24"/>
                <a:gd name="T61" fmla="*/ 99 h 100"/>
                <a:gd name="T62" fmla="*/ 20 w 24"/>
                <a:gd name="T63" fmla="*/ 96 h 100"/>
                <a:gd name="T64" fmla="*/ 23 w 24"/>
                <a:gd name="T65" fmla="*/ 92 h 100"/>
                <a:gd name="T66" fmla="*/ 24 w 24"/>
                <a:gd name="T67" fmla="*/ 8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00">
                  <a:moveTo>
                    <a:pt x="24" y="12"/>
                  </a:moveTo>
                  <a:lnTo>
                    <a:pt x="23" y="8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6" y="24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24" y="12"/>
                  </a:lnTo>
                  <a:close/>
                  <a:moveTo>
                    <a:pt x="24" y="87"/>
                  </a:moveTo>
                  <a:lnTo>
                    <a:pt x="23" y="83"/>
                  </a:lnTo>
                  <a:lnTo>
                    <a:pt x="20" y="79"/>
                  </a:lnTo>
                  <a:lnTo>
                    <a:pt x="16" y="76"/>
                  </a:lnTo>
                  <a:lnTo>
                    <a:pt x="12" y="75"/>
                  </a:lnTo>
                  <a:lnTo>
                    <a:pt x="7" y="76"/>
                  </a:lnTo>
                  <a:lnTo>
                    <a:pt x="3" y="79"/>
                  </a:lnTo>
                  <a:lnTo>
                    <a:pt x="1" y="83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6"/>
                  </a:lnTo>
                  <a:lnTo>
                    <a:pt x="7" y="99"/>
                  </a:lnTo>
                  <a:lnTo>
                    <a:pt x="12" y="100"/>
                  </a:lnTo>
                  <a:lnTo>
                    <a:pt x="16" y="99"/>
                  </a:lnTo>
                  <a:lnTo>
                    <a:pt x="20" y="96"/>
                  </a:lnTo>
                  <a:lnTo>
                    <a:pt x="23" y="92"/>
                  </a:lnTo>
                  <a:lnTo>
                    <a:pt x="24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10"/>
            <p:cNvSpPr>
              <a:spLocks noChangeAspect="1"/>
            </p:cNvSpPr>
            <p:nvPr/>
          </p:nvSpPr>
          <p:spPr bwMode="auto">
            <a:xfrm>
              <a:off x="2730" y="71"/>
              <a:ext cx="89" cy="104"/>
            </a:xfrm>
            <a:custGeom>
              <a:avLst/>
              <a:gdLst>
                <a:gd name="T0" fmla="*/ 81 w 89"/>
                <a:gd name="T1" fmla="*/ 14 h 104"/>
                <a:gd name="T2" fmla="*/ 76 w 89"/>
                <a:gd name="T3" fmla="*/ 14 h 104"/>
                <a:gd name="T4" fmla="*/ 71 w 89"/>
                <a:gd name="T5" fmla="*/ 17 h 104"/>
                <a:gd name="T6" fmla="*/ 68 w 89"/>
                <a:gd name="T7" fmla="*/ 22 h 104"/>
                <a:gd name="T8" fmla="*/ 67 w 89"/>
                <a:gd name="T9" fmla="*/ 26 h 104"/>
                <a:gd name="T10" fmla="*/ 68 w 89"/>
                <a:gd name="T11" fmla="*/ 30 h 104"/>
                <a:gd name="T12" fmla="*/ 70 w 89"/>
                <a:gd name="T13" fmla="*/ 32 h 104"/>
                <a:gd name="T14" fmla="*/ 72 w 89"/>
                <a:gd name="T15" fmla="*/ 34 h 104"/>
                <a:gd name="T16" fmla="*/ 76 w 89"/>
                <a:gd name="T17" fmla="*/ 34 h 104"/>
                <a:gd name="T18" fmla="*/ 80 w 89"/>
                <a:gd name="T19" fmla="*/ 33 h 104"/>
                <a:gd name="T20" fmla="*/ 85 w 89"/>
                <a:gd name="T21" fmla="*/ 30 h 104"/>
                <a:gd name="T22" fmla="*/ 87 w 89"/>
                <a:gd name="T23" fmla="*/ 26 h 104"/>
                <a:gd name="T24" fmla="*/ 88 w 89"/>
                <a:gd name="T25" fmla="*/ 20 h 104"/>
                <a:gd name="T26" fmla="*/ 87 w 89"/>
                <a:gd name="T27" fmla="*/ 12 h 104"/>
                <a:gd name="T28" fmla="*/ 81 w 89"/>
                <a:gd name="T29" fmla="*/ 5 h 104"/>
                <a:gd name="T30" fmla="*/ 73 w 89"/>
                <a:gd name="T31" fmla="*/ 1 h 104"/>
                <a:gd name="T32" fmla="*/ 62 w 89"/>
                <a:gd name="T33" fmla="*/ 0 h 104"/>
                <a:gd name="T34" fmla="*/ 50 w 89"/>
                <a:gd name="T35" fmla="*/ 1 h 104"/>
                <a:gd name="T36" fmla="*/ 39 w 89"/>
                <a:gd name="T37" fmla="*/ 5 h 104"/>
                <a:gd name="T38" fmla="*/ 29 w 89"/>
                <a:gd name="T39" fmla="*/ 12 h 104"/>
                <a:gd name="T40" fmla="*/ 19 w 89"/>
                <a:gd name="T41" fmla="*/ 20 h 104"/>
                <a:gd name="T42" fmla="*/ 11 w 89"/>
                <a:gd name="T43" fmla="*/ 30 h 104"/>
                <a:gd name="T44" fmla="*/ 5 w 89"/>
                <a:gd name="T45" fmla="*/ 41 h 104"/>
                <a:gd name="T46" fmla="*/ 2 w 89"/>
                <a:gd name="T47" fmla="*/ 53 h 104"/>
                <a:gd name="T48" fmla="*/ 0 w 89"/>
                <a:gd name="T49" fmla="*/ 65 h 104"/>
                <a:gd name="T50" fmla="*/ 3 w 89"/>
                <a:gd name="T51" fmla="*/ 80 h 104"/>
                <a:gd name="T52" fmla="*/ 10 w 89"/>
                <a:gd name="T53" fmla="*/ 92 h 104"/>
                <a:gd name="T54" fmla="*/ 21 w 89"/>
                <a:gd name="T55" fmla="*/ 101 h 104"/>
                <a:gd name="T56" fmla="*/ 37 w 89"/>
                <a:gd name="T57" fmla="*/ 104 h 104"/>
                <a:gd name="T58" fmla="*/ 59 w 89"/>
                <a:gd name="T59" fmla="*/ 100 h 104"/>
                <a:gd name="T60" fmla="*/ 75 w 89"/>
                <a:gd name="T61" fmla="*/ 92 h 104"/>
                <a:gd name="T62" fmla="*/ 86 w 89"/>
                <a:gd name="T63" fmla="*/ 82 h 104"/>
                <a:gd name="T64" fmla="*/ 89 w 89"/>
                <a:gd name="T65" fmla="*/ 77 h 104"/>
                <a:gd name="T66" fmla="*/ 88 w 89"/>
                <a:gd name="T67" fmla="*/ 75 h 104"/>
                <a:gd name="T68" fmla="*/ 86 w 89"/>
                <a:gd name="T69" fmla="*/ 74 h 104"/>
                <a:gd name="T70" fmla="*/ 85 w 89"/>
                <a:gd name="T71" fmla="*/ 74 h 104"/>
                <a:gd name="T72" fmla="*/ 83 w 89"/>
                <a:gd name="T73" fmla="*/ 76 h 104"/>
                <a:gd name="T74" fmla="*/ 69 w 89"/>
                <a:gd name="T75" fmla="*/ 89 h 104"/>
                <a:gd name="T76" fmla="*/ 55 w 89"/>
                <a:gd name="T77" fmla="*/ 96 h 104"/>
                <a:gd name="T78" fmla="*/ 44 w 89"/>
                <a:gd name="T79" fmla="*/ 99 h 104"/>
                <a:gd name="T80" fmla="*/ 38 w 89"/>
                <a:gd name="T81" fmla="*/ 99 h 104"/>
                <a:gd name="T82" fmla="*/ 28 w 89"/>
                <a:gd name="T83" fmla="*/ 97 h 104"/>
                <a:gd name="T84" fmla="*/ 22 w 89"/>
                <a:gd name="T85" fmla="*/ 92 h 104"/>
                <a:gd name="T86" fmla="*/ 18 w 89"/>
                <a:gd name="T87" fmla="*/ 84 h 104"/>
                <a:gd name="T88" fmla="*/ 17 w 89"/>
                <a:gd name="T89" fmla="*/ 74 h 104"/>
                <a:gd name="T90" fmla="*/ 18 w 89"/>
                <a:gd name="T91" fmla="*/ 65 h 104"/>
                <a:gd name="T92" fmla="*/ 20 w 89"/>
                <a:gd name="T93" fmla="*/ 53 h 104"/>
                <a:gd name="T94" fmla="*/ 24 w 89"/>
                <a:gd name="T95" fmla="*/ 40 h 104"/>
                <a:gd name="T96" fmla="*/ 30 w 89"/>
                <a:gd name="T97" fmla="*/ 28 h 104"/>
                <a:gd name="T98" fmla="*/ 36 w 89"/>
                <a:gd name="T99" fmla="*/ 19 h 104"/>
                <a:gd name="T100" fmla="*/ 44 w 89"/>
                <a:gd name="T101" fmla="*/ 11 h 104"/>
                <a:gd name="T102" fmla="*/ 52 w 89"/>
                <a:gd name="T103" fmla="*/ 7 h 104"/>
                <a:gd name="T104" fmla="*/ 62 w 89"/>
                <a:gd name="T105" fmla="*/ 5 h 104"/>
                <a:gd name="T106" fmla="*/ 68 w 89"/>
                <a:gd name="T107" fmla="*/ 5 h 104"/>
                <a:gd name="T108" fmla="*/ 73 w 89"/>
                <a:gd name="T109" fmla="*/ 7 h 104"/>
                <a:gd name="T110" fmla="*/ 78 w 89"/>
                <a:gd name="T111" fmla="*/ 10 h 104"/>
                <a:gd name="T112" fmla="*/ 81 w 89"/>
                <a:gd name="T113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104">
                  <a:moveTo>
                    <a:pt x="81" y="14"/>
                  </a:moveTo>
                  <a:lnTo>
                    <a:pt x="76" y="14"/>
                  </a:lnTo>
                  <a:lnTo>
                    <a:pt x="71" y="17"/>
                  </a:lnTo>
                  <a:lnTo>
                    <a:pt x="68" y="22"/>
                  </a:lnTo>
                  <a:lnTo>
                    <a:pt x="67" y="26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3"/>
                  </a:lnTo>
                  <a:lnTo>
                    <a:pt x="85" y="30"/>
                  </a:lnTo>
                  <a:lnTo>
                    <a:pt x="87" y="26"/>
                  </a:lnTo>
                  <a:lnTo>
                    <a:pt x="88" y="20"/>
                  </a:lnTo>
                  <a:lnTo>
                    <a:pt x="87" y="12"/>
                  </a:lnTo>
                  <a:lnTo>
                    <a:pt x="81" y="5"/>
                  </a:lnTo>
                  <a:lnTo>
                    <a:pt x="73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2"/>
                  </a:lnTo>
                  <a:lnTo>
                    <a:pt x="19" y="20"/>
                  </a:lnTo>
                  <a:lnTo>
                    <a:pt x="11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5"/>
                  </a:lnTo>
                  <a:lnTo>
                    <a:pt x="3" y="80"/>
                  </a:lnTo>
                  <a:lnTo>
                    <a:pt x="10" y="92"/>
                  </a:lnTo>
                  <a:lnTo>
                    <a:pt x="21" y="101"/>
                  </a:lnTo>
                  <a:lnTo>
                    <a:pt x="37" y="104"/>
                  </a:lnTo>
                  <a:lnTo>
                    <a:pt x="59" y="100"/>
                  </a:lnTo>
                  <a:lnTo>
                    <a:pt x="75" y="92"/>
                  </a:lnTo>
                  <a:lnTo>
                    <a:pt x="86" y="82"/>
                  </a:lnTo>
                  <a:lnTo>
                    <a:pt x="89" y="77"/>
                  </a:lnTo>
                  <a:lnTo>
                    <a:pt x="88" y="75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3" y="76"/>
                  </a:lnTo>
                  <a:lnTo>
                    <a:pt x="69" y="89"/>
                  </a:lnTo>
                  <a:lnTo>
                    <a:pt x="55" y="96"/>
                  </a:lnTo>
                  <a:lnTo>
                    <a:pt x="44" y="99"/>
                  </a:lnTo>
                  <a:lnTo>
                    <a:pt x="38" y="99"/>
                  </a:lnTo>
                  <a:lnTo>
                    <a:pt x="28" y="97"/>
                  </a:lnTo>
                  <a:lnTo>
                    <a:pt x="22" y="92"/>
                  </a:lnTo>
                  <a:lnTo>
                    <a:pt x="18" y="84"/>
                  </a:lnTo>
                  <a:lnTo>
                    <a:pt x="17" y="74"/>
                  </a:lnTo>
                  <a:lnTo>
                    <a:pt x="18" y="65"/>
                  </a:lnTo>
                  <a:lnTo>
                    <a:pt x="20" y="53"/>
                  </a:lnTo>
                  <a:lnTo>
                    <a:pt x="24" y="40"/>
                  </a:lnTo>
                  <a:lnTo>
                    <a:pt x="30" y="28"/>
                  </a:lnTo>
                  <a:lnTo>
                    <a:pt x="36" y="19"/>
                  </a:lnTo>
                  <a:lnTo>
                    <a:pt x="44" y="11"/>
                  </a:lnTo>
                  <a:lnTo>
                    <a:pt x="52" y="7"/>
                  </a:lnTo>
                  <a:lnTo>
                    <a:pt x="62" y="5"/>
                  </a:lnTo>
                  <a:lnTo>
                    <a:pt x="68" y="5"/>
                  </a:lnTo>
                  <a:lnTo>
                    <a:pt x="73" y="7"/>
                  </a:lnTo>
                  <a:lnTo>
                    <a:pt x="78" y="1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1"/>
            <p:cNvSpPr>
              <a:spLocks noChangeAspect="1"/>
            </p:cNvSpPr>
            <p:nvPr/>
          </p:nvSpPr>
          <p:spPr bwMode="auto">
            <a:xfrm>
              <a:off x="2843" y="0"/>
              <a:ext cx="53" cy="230"/>
            </a:xfrm>
            <a:custGeom>
              <a:avLst/>
              <a:gdLst>
                <a:gd name="T0" fmla="*/ 53 w 53"/>
                <a:gd name="T1" fmla="*/ 228 h 230"/>
                <a:gd name="T2" fmla="*/ 52 w 53"/>
                <a:gd name="T3" fmla="*/ 227 h 230"/>
                <a:gd name="T4" fmla="*/ 52 w 53"/>
                <a:gd name="T5" fmla="*/ 226 h 230"/>
                <a:gd name="T6" fmla="*/ 51 w 53"/>
                <a:gd name="T7" fmla="*/ 225 h 230"/>
                <a:gd name="T8" fmla="*/ 49 w 53"/>
                <a:gd name="T9" fmla="*/ 223 h 230"/>
                <a:gd name="T10" fmla="*/ 31 w 53"/>
                <a:gd name="T11" fmla="*/ 199 h 230"/>
                <a:gd name="T12" fmla="*/ 20 w 53"/>
                <a:gd name="T13" fmla="*/ 171 h 230"/>
                <a:gd name="T14" fmla="*/ 14 w 53"/>
                <a:gd name="T15" fmla="*/ 143 h 230"/>
                <a:gd name="T16" fmla="*/ 13 w 53"/>
                <a:gd name="T17" fmla="*/ 115 h 230"/>
                <a:gd name="T18" fmla="*/ 15 w 53"/>
                <a:gd name="T19" fmla="*/ 85 h 230"/>
                <a:gd name="T20" fmla="*/ 21 w 53"/>
                <a:gd name="T21" fmla="*/ 56 h 230"/>
                <a:gd name="T22" fmla="*/ 32 w 53"/>
                <a:gd name="T23" fmla="*/ 30 h 230"/>
                <a:gd name="T24" fmla="*/ 50 w 53"/>
                <a:gd name="T25" fmla="*/ 6 h 230"/>
                <a:gd name="T26" fmla="*/ 52 w 53"/>
                <a:gd name="T27" fmla="*/ 3 h 230"/>
                <a:gd name="T28" fmla="*/ 53 w 53"/>
                <a:gd name="T29" fmla="*/ 2 h 230"/>
                <a:gd name="T30" fmla="*/ 52 w 53"/>
                <a:gd name="T31" fmla="*/ 0 h 230"/>
                <a:gd name="T32" fmla="*/ 50 w 53"/>
                <a:gd name="T33" fmla="*/ 0 h 230"/>
                <a:gd name="T34" fmla="*/ 46 w 53"/>
                <a:gd name="T35" fmla="*/ 3 h 230"/>
                <a:gd name="T36" fmla="*/ 36 w 53"/>
                <a:gd name="T37" fmla="*/ 11 h 230"/>
                <a:gd name="T38" fmla="*/ 25 w 53"/>
                <a:gd name="T39" fmla="*/ 25 h 230"/>
                <a:gd name="T40" fmla="*/ 14 w 53"/>
                <a:gd name="T41" fmla="*/ 45 h 230"/>
                <a:gd name="T42" fmla="*/ 7 w 53"/>
                <a:gd name="T43" fmla="*/ 64 h 230"/>
                <a:gd name="T44" fmla="*/ 2 w 53"/>
                <a:gd name="T45" fmla="*/ 82 h 230"/>
                <a:gd name="T46" fmla="*/ 0 w 53"/>
                <a:gd name="T47" fmla="*/ 99 h 230"/>
                <a:gd name="T48" fmla="*/ 0 w 53"/>
                <a:gd name="T49" fmla="*/ 115 h 230"/>
                <a:gd name="T50" fmla="*/ 0 w 53"/>
                <a:gd name="T51" fmla="*/ 130 h 230"/>
                <a:gd name="T52" fmla="*/ 2 w 53"/>
                <a:gd name="T53" fmla="*/ 148 h 230"/>
                <a:gd name="T54" fmla="*/ 7 w 53"/>
                <a:gd name="T55" fmla="*/ 167 h 230"/>
                <a:gd name="T56" fmla="*/ 15 w 53"/>
                <a:gd name="T57" fmla="*/ 187 h 230"/>
                <a:gd name="T58" fmla="*/ 26 w 53"/>
                <a:gd name="T59" fmla="*/ 206 h 230"/>
                <a:gd name="T60" fmla="*/ 37 w 53"/>
                <a:gd name="T61" fmla="*/ 219 h 230"/>
                <a:gd name="T62" fmla="*/ 46 w 53"/>
                <a:gd name="T63" fmla="*/ 227 h 230"/>
                <a:gd name="T64" fmla="*/ 50 w 53"/>
                <a:gd name="T65" fmla="*/ 230 h 230"/>
                <a:gd name="T66" fmla="*/ 52 w 53"/>
                <a:gd name="T67" fmla="*/ 230 h 230"/>
                <a:gd name="T68" fmla="*/ 53 w 53"/>
                <a:gd name="T69" fmla="*/ 2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230">
                  <a:moveTo>
                    <a:pt x="53" y="228"/>
                  </a:moveTo>
                  <a:lnTo>
                    <a:pt x="52" y="227"/>
                  </a:lnTo>
                  <a:lnTo>
                    <a:pt x="52" y="226"/>
                  </a:lnTo>
                  <a:lnTo>
                    <a:pt x="51" y="225"/>
                  </a:lnTo>
                  <a:lnTo>
                    <a:pt x="49" y="223"/>
                  </a:lnTo>
                  <a:lnTo>
                    <a:pt x="31" y="199"/>
                  </a:lnTo>
                  <a:lnTo>
                    <a:pt x="20" y="171"/>
                  </a:lnTo>
                  <a:lnTo>
                    <a:pt x="14" y="143"/>
                  </a:lnTo>
                  <a:lnTo>
                    <a:pt x="13" y="115"/>
                  </a:lnTo>
                  <a:lnTo>
                    <a:pt x="15" y="85"/>
                  </a:lnTo>
                  <a:lnTo>
                    <a:pt x="21" y="56"/>
                  </a:lnTo>
                  <a:lnTo>
                    <a:pt x="32" y="30"/>
                  </a:lnTo>
                  <a:lnTo>
                    <a:pt x="50" y="6"/>
                  </a:lnTo>
                  <a:lnTo>
                    <a:pt x="52" y="3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3"/>
                  </a:lnTo>
                  <a:lnTo>
                    <a:pt x="36" y="11"/>
                  </a:lnTo>
                  <a:lnTo>
                    <a:pt x="25" y="25"/>
                  </a:lnTo>
                  <a:lnTo>
                    <a:pt x="14" y="45"/>
                  </a:lnTo>
                  <a:lnTo>
                    <a:pt x="7" y="64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2" y="148"/>
                  </a:lnTo>
                  <a:lnTo>
                    <a:pt x="7" y="167"/>
                  </a:lnTo>
                  <a:lnTo>
                    <a:pt x="15" y="187"/>
                  </a:lnTo>
                  <a:lnTo>
                    <a:pt x="26" y="206"/>
                  </a:lnTo>
                  <a:lnTo>
                    <a:pt x="37" y="219"/>
                  </a:lnTo>
                  <a:lnTo>
                    <a:pt x="46" y="227"/>
                  </a:lnTo>
                  <a:lnTo>
                    <a:pt x="50" y="230"/>
                  </a:lnTo>
                  <a:lnTo>
                    <a:pt x="52" y="230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2"/>
            <p:cNvSpPr>
              <a:spLocks noChangeAspect="1"/>
            </p:cNvSpPr>
            <p:nvPr/>
          </p:nvSpPr>
          <p:spPr bwMode="auto">
            <a:xfrm>
              <a:off x="2916" y="71"/>
              <a:ext cx="113" cy="104"/>
            </a:xfrm>
            <a:custGeom>
              <a:avLst/>
              <a:gdLst>
                <a:gd name="T0" fmla="*/ 70 w 113"/>
                <a:gd name="T1" fmla="*/ 29 h 104"/>
                <a:gd name="T2" fmla="*/ 73 w 113"/>
                <a:gd name="T3" fmla="*/ 21 h 104"/>
                <a:gd name="T4" fmla="*/ 78 w 113"/>
                <a:gd name="T5" fmla="*/ 12 h 104"/>
                <a:gd name="T6" fmla="*/ 86 w 113"/>
                <a:gd name="T7" fmla="*/ 6 h 104"/>
                <a:gd name="T8" fmla="*/ 94 w 113"/>
                <a:gd name="T9" fmla="*/ 5 h 104"/>
                <a:gd name="T10" fmla="*/ 100 w 113"/>
                <a:gd name="T11" fmla="*/ 6 h 104"/>
                <a:gd name="T12" fmla="*/ 99 w 113"/>
                <a:gd name="T13" fmla="*/ 10 h 104"/>
                <a:gd name="T14" fmla="*/ 93 w 113"/>
                <a:gd name="T15" fmla="*/ 16 h 104"/>
                <a:gd name="T16" fmla="*/ 93 w 113"/>
                <a:gd name="T17" fmla="*/ 23 h 104"/>
                <a:gd name="T18" fmla="*/ 97 w 113"/>
                <a:gd name="T19" fmla="*/ 28 h 104"/>
                <a:gd name="T20" fmla="*/ 105 w 113"/>
                <a:gd name="T21" fmla="*/ 27 h 104"/>
                <a:gd name="T22" fmla="*/ 112 w 113"/>
                <a:gd name="T23" fmla="*/ 21 h 104"/>
                <a:gd name="T24" fmla="*/ 111 w 113"/>
                <a:gd name="T25" fmla="*/ 8 h 104"/>
                <a:gd name="T26" fmla="*/ 99 w 113"/>
                <a:gd name="T27" fmla="*/ 1 h 104"/>
                <a:gd name="T28" fmla="*/ 83 w 113"/>
                <a:gd name="T29" fmla="*/ 2 h 104"/>
                <a:gd name="T30" fmla="*/ 71 w 113"/>
                <a:gd name="T31" fmla="*/ 12 h 104"/>
                <a:gd name="T32" fmla="*/ 63 w 113"/>
                <a:gd name="T33" fmla="*/ 8 h 104"/>
                <a:gd name="T34" fmla="*/ 49 w 113"/>
                <a:gd name="T35" fmla="*/ 0 h 104"/>
                <a:gd name="T36" fmla="*/ 28 w 113"/>
                <a:gd name="T37" fmla="*/ 4 h 104"/>
                <a:gd name="T38" fmla="*/ 9 w 113"/>
                <a:gd name="T39" fmla="*/ 27 h 104"/>
                <a:gd name="T40" fmla="*/ 8 w 113"/>
                <a:gd name="T41" fmla="*/ 37 h 104"/>
                <a:gd name="T42" fmla="*/ 11 w 113"/>
                <a:gd name="T43" fmla="*/ 37 h 104"/>
                <a:gd name="T44" fmla="*/ 16 w 113"/>
                <a:gd name="T45" fmla="*/ 27 h 104"/>
                <a:gd name="T46" fmla="*/ 23 w 113"/>
                <a:gd name="T47" fmla="*/ 15 h 104"/>
                <a:gd name="T48" fmla="*/ 32 w 113"/>
                <a:gd name="T49" fmla="*/ 8 h 104"/>
                <a:gd name="T50" fmla="*/ 40 w 113"/>
                <a:gd name="T51" fmla="*/ 5 h 104"/>
                <a:gd name="T52" fmla="*/ 47 w 113"/>
                <a:gd name="T53" fmla="*/ 5 h 104"/>
                <a:gd name="T54" fmla="*/ 54 w 113"/>
                <a:gd name="T55" fmla="*/ 12 h 104"/>
                <a:gd name="T56" fmla="*/ 55 w 113"/>
                <a:gd name="T57" fmla="*/ 27 h 104"/>
                <a:gd name="T58" fmla="*/ 49 w 113"/>
                <a:gd name="T59" fmla="*/ 54 h 104"/>
                <a:gd name="T60" fmla="*/ 39 w 113"/>
                <a:gd name="T61" fmla="*/ 85 h 104"/>
                <a:gd name="T62" fmla="*/ 28 w 113"/>
                <a:gd name="T63" fmla="*/ 97 h 104"/>
                <a:gd name="T64" fmla="*/ 20 w 113"/>
                <a:gd name="T65" fmla="*/ 99 h 104"/>
                <a:gd name="T66" fmla="*/ 13 w 113"/>
                <a:gd name="T67" fmla="*/ 98 h 104"/>
                <a:gd name="T68" fmla="*/ 14 w 113"/>
                <a:gd name="T69" fmla="*/ 94 h 104"/>
                <a:gd name="T70" fmla="*/ 20 w 113"/>
                <a:gd name="T71" fmla="*/ 88 h 104"/>
                <a:gd name="T72" fmla="*/ 20 w 113"/>
                <a:gd name="T73" fmla="*/ 80 h 104"/>
                <a:gd name="T74" fmla="*/ 15 w 113"/>
                <a:gd name="T75" fmla="*/ 76 h 104"/>
                <a:gd name="T76" fmla="*/ 7 w 113"/>
                <a:gd name="T77" fmla="*/ 77 h 104"/>
                <a:gd name="T78" fmla="*/ 1 w 113"/>
                <a:gd name="T79" fmla="*/ 84 h 104"/>
                <a:gd name="T80" fmla="*/ 2 w 113"/>
                <a:gd name="T81" fmla="*/ 96 h 104"/>
                <a:gd name="T82" fmla="*/ 13 w 113"/>
                <a:gd name="T83" fmla="*/ 103 h 104"/>
                <a:gd name="T84" fmla="*/ 26 w 113"/>
                <a:gd name="T85" fmla="*/ 103 h 104"/>
                <a:gd name="T86" fmla="*/ 35 w 113"/>
                <a:gd name="T87" fmla="*/ 99 h 104"/>
                <a:gd name="T88" fmla="*/ 41 w 113"/>
                <a:gd name="T89" fmla="*/ 93 h 104"/>
                <a:gd name="T90" fmla="*/ 44 w 113"/>
                <a:gd name="T91" fmla="*/ 88 h 104"/>
                <a:gd name="T92" fmla="*/ 48 w 113"/>
                <a:gd name="T93" fmla="*/ 93 h 104"/>
                <a:gd name="T94" fmla="*/ 60 w 113"/>
                <a:gd name="T95" fmla="*/ 103 h 104"/>
                <a:gd name="T96" fmla="*/ 85 w 113"/>
                <a:gd name="T97" fmla="*/ 99 h 104"/>
                <a:gd name="T98" fmla="*/ 104 w 113"/>
                <a:gd name="T99" fmla="*/ 77 h 104"/>
                <a:gd name="T100" fmla="*/ 105 w 113"/>
                <a:gd name="T101" fmla="*/ 67 h 104"/>
                <a:gd name="T102" fmla="*/ 101 w 113"/>
                <a:gd name="T103" fmla="*/ 67 h 104"/>
                <a:gd name="T104" fmla="*/ 97 w 113"/>
                <a:gd name="T105" fmla="*/ 77 h 104"/>
                <a:gd name="T106" fmla="*/ 90 w 113"/>
                <a:gd name="T107" fmla="*/ 89 h 104"/>
                <a:gd name="T108" fmla="*/ 81 w 113"/>
                <a:gd name="T109" fmla="*/ 96 h 104"/>
                <a:gd name="T110" fmla="*/ 73 w 113"/>
                <a:gd name="T111" fmla="*/ 99 h 104"/>
                <a:gd name="T112" fmla="*/ 65 w 113"/>
                <a:gd name="T113" fmla="*/ 98 h 104"/>
                <a:gd name="T114" fmla="*/ 58 w 113"/>
                <a:gd name="T115" fmla="*/ 89 h 104"/>
                <a:gd name="T116" fmla="*/ 58 w 113"/>
                <a:gd name="T117" fmla="*/ 80 h 104"/>
                <a:gd name="T118" fmla="*/ 60 w 113"/>
                <a:gd name="T119" fmla="*/ 70 h 104"/>
                <a:gd name="T120" fmla="*/ 69 w 113"/>
                <a:gd name="T121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" h="104">
                  <a:moveTo>
                    <a:pt x="69" y="32"/>
                  </a:moveTo>
                  <a:lnTo>
                    <a:pt x="70" y="29"/>
                  </a:lnTo>
                  <a:lnTo>
                    <a:pt x="71" y="25"/>
                  </a:lnTo>
                  <a:lnTo>
                    <a:pt x="73" y="21"/>
                  </a:lnTo>
                  <a:lnTo>
                    <a:pt x="75" y="16"/>
                  </a:lnTo>
                  <a:lnTo>
                    <a:pt x="78" y="12"/>
                  </a:lnTo>
                  <a:lnTo>
                    <a:pt x="82" y="8"/>
                  </a:lnTo>
                  <a:lnTo>
                    <a:pt x="86" y="6"/>
                  </a:lnTo>
                  <a:lnTo>
                    <a:pt x="92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100" y="6"/>
                  </a:lnTo>
                  <a:lnTo>
                    <a:pt x="103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3" y="16"/>
                  </a:lnTo>
                  <a:lnTo>
                    <a:pt x="92" y="20"/>
                  </a:lnTo>
                  <a:lnTo>
                    <a:pt x="93" y="23"/>
                  </a:lnTo>
                  <a:lnTo>
                    <a:pt x="94" y="26"/>
                  </a:lnTo>
                  <a:lnTo>
                    <a:pt x="97" y="28"/>
                  </a:lnTo>
                  <a:lnTo>
                    <a:pt x="101" y="28"/>
                  </a:lnTo>
                  <a:lnTo>
                    <a:pt x="105" y="27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3" y="15"/>
                  </a:lnTo>
                  <a:lnTo>
                    <a:pt x="111" y="8"/>
                  </a:lnTo>
                  <a:lnTo>
                    <a:pt x="106" y="3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3" y="2"/>
                  </a:lnTo>
                  <a:lnTo>
                    <a:pt x="76" y="7"/>
                  </a:lnTo>
                  <a:lnTo>
                    <a:pt x="71" y="12"/>
                  </a:lnTo>
                  <a:lnTo>
                    <a:pt x="68" y="17"/>
                  </a:lnTo>
                  <a:lnTo>
                    <a:pt x="63" y="8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28" y="4"/>
                  </a:lnTo>
                  <a:lnTo>
                    <a:pt x="16" y="15"/>
                  </a:lnTo>
                  <a:lnTo>
                    <a:pt x="9" y="27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6" y="27"/>
                  </a:lnTo>
                  <a:lnTo>
                    <a:pt x="19" y="20"/>
                  </a:lnTo>
                  <a:lnTo>
                    <a:pt x="23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7" y="5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5" y="20"/>
                  </a:lnTo>
                  <a:lnTo>
                    <a:pt x="55" y="27"/>
                  </a:lnTo>
                  <a:lnTo>
                    <a:pt x="52" y="38"/>
                  </a:lnTo>
                  <a:lnTo>
                    <a:pt x="49" y="54"/>
                  </a:lnTo>
                  <a:lnTo>
                    <a:pt x="43" y="75"/>
                  </a:lnTo>
                  <a:lnTo>
                    <a:pt x="39" y="85"/>
                  </a:lnTo>
                  <a:lnTo>
                    <a:pt x="35" y="92"/>
                  </a:lnTo>
                  <a:lnTo>
                    <a:pt x="28" y="97"/>
                  </a:lnTo>
                  <a:lnTo>
                    <a:pt x="21" y="99"/>
                  </a:lnTo>
                  <a:lnTo>
                    <a:pt x="20" y="99"/>
                  </a:lnTo>
                  <a:lnTo>
                    <a:pt x="17" y="99"/>
                  </a:lnTo>
                  <a:lnTo>
                    <a:pt x="13" y="98"/>
                  </a:lnTo>
                  <a:lnTo>
                    <a:pt x="10" y="96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20" y="88"/>
                  </a:lnTo>
                  <a:lnTo>
                    <a:pt x="21" y="84"/>
                  </a:lnTo>
                  <a:lnTo>
                    <a:pt x="20" y="80"/>
                  </a:lnTo>
                  <a:lnTo>
                    <a:pt x="18" y="77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7" y="77"/>
                  </a:lnTo>
                  <a:lnTo>
                    <a:pt x="3" y="79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2" y="96"/>
                  </a:lnTo>
                  <a:lnTo>
                    <a:pt x="7" y="101"/>
                  </a:lnTo>
                  <a:lnTo>
                    <a:pt x="13" y="103"/>
                  </a:lnTo>
                  <a:lnTo>
                    <a:pt x="21" y="104"/>
                  </a:lnTo>
                  <a:lnTo>
                    <a:pt x="26" y="103"/>
                  </a:lnTo>
                  <a:lnTo>
                    <a:pt x="31" y="102"/>
                  </a:lnTo>
                  <a:lnTo>
                    <a:pt x="35" y="99"/>
                  </a:lnTo>
                  <a:lnTo>
                    <a:pt x="38" y="96"/>
                  </a:lnTo>
                  <a:lnTo>
                    <a:pt x="41" y="93"/>
                  </a:lnTo>
                  <a:lnTo>
                    <a:pt x="43" y="90"/>
                  </a:lnTo>
                  <a:lnTo>
                    <a:pt x="44" y="88"/>
                  </a:lnTo>
                  <a:lnTo>
                    <a:pt x="45" y="87"/>
                  </a:lnTo>
                  <a:lnTo>
                    <a:pt x="48" y="93"/>
                  </a:lnTo>
                  <a:lnTo>
                    <a:pt x="53" y="99"/>
                  </a:lnTo>
                  <a:lnTo>
                    <a:pt x="60" y="103"/>
                  </a:lnTo>
                  <a:lnTo>
                    <a:pt x="70" y="104"/>
                  </a:lnTo>
                  <a:lnTo>
                    <a:pt x="85" y="99"/>
                  </a:lnTo>
                  <a:lnTo>
                    <a:pt x="97" y="89"/>
                  </a:lnTo>
                  <a:lnTo>
                    <a:pt x="104" y="77"/>
                  </a:lnTo>
                  <a:lnTo>
                    <a:pt x="106" y="69"/>
                  </a:lnTo>
                  <a:lnTo>
                    <a:pt x="105" y="67"/>
                  </a:lnTo>
                  <a:lnTo>
                    <a:pt x="104" y="66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7" y="77"/>
                  </a:lnTo>
                  <a:lnTo>
                    <a:pt x="94" y="84"/>
                  </a:lnTo>
                  <a:lnTo>
                    <a:pt x="90" y="89"/>
                  </a:lnTo>
                  <a:lnTo>
                    <a:pt x="85" y="93"/>
                  </a:lnTo>
                  <a:lnTo>
                    <a:pt x="81" y="96"/>
                  </a:lnTo>
                  <a:lnTo>
                    <a:pt x="77" y="98"/>
                  </a:lnTo>
                  <a:lnTo>
                    <a:pt x="73" y="99"/>
                  </a:lnTo>
                  <a:lnTo>
                    <a:pt x="70" y="99"/>
                  </a:lnTo>
                  <a:lnTo>
                    <a:pt x="65" y="98"/>
                  </a:lnTo>
                  <a:lnTo>
                    <a:pt x="61" y="94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80"/>
                  </a:lnTo>
                  <a:lnTo>
                    <a:pt x="59" y="76"/>
                  </a:lnTo>
                  <a:lnTo>
                    <a:pt x="60" y="70"/>
                  </a:lnTo>
                  <a:lnTo>
                    <a:pt x="62" y="64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3"/>
            <p:cNvSpPr>
              <a:spLocks noChangeAspect="1"/>
            </p:cNvSpPr>
            <p:nvPr/>
          </p:nvSpPr>
          <p:spPr bwMode="auto">
            <a:xfrm>
              <a:off x="3057" y="100"/>
              <a:ext cx="58" cy="107"/>
            </a:xfrm>
            <a:custGeom>
              <a:avLst/>
              <a:gdLst>
                <a:gd name="T0" fmla="*/ 36 w 58"/>
                <a:gd name="T1" fmla="*/ 5 h 107"/>
                <a:gd name="T2" fmla="*/ 36 w 58"/>
                <a:gd name="T3" fmla="*/ 2 h 107"/>
                <a:gd name="T4" fmla="*/ 36 w 58"/>
                <a:gd name="T5" fmla="*/ 1 h 107"/>
                <a:gd name="T6" fmla="*/ 34 w 58"/>
                <a:gd name="T7" fmla="*/ 0 h 107"/>
                <a:gd name="T8" fmla="*/ 31 w 58"/>
                <a:gd name="T9" fmla="*/ 0 h 107"/>
                <a:gd name="T10" fmla="*/ 23 w 58"/>
                <a:gd name="T11" fmla="*/ 6 h 107"/>
                <a:gd name="T12" fmla="*/ 14 w 58"/>
                <a:gd name="T13" fmla="*/ 9 h 107"/>
                <a:gd name="T14" fmla="*/ 6 w 58"/>
                <a:gd name="T15" fmla="*/ 10 h 107"/>
                <a:gd name="T16" fmla="*/ 0 w 58"/>
                <a:gd name="T17" fmla="*/ 10 h 107"/>
                <a:gd name="T18" fmla="*/ 0 w 58"/>
                <a:gd name="T19" fmla="*/ 16 h 107"/>
                <a:gd name="T20" fmla="*/ 4 w 58"/>
                <a:gd name="T21" fmla="*/ 16 h 107"/>
                <a:gd name="T22" fmla="*/ 10 w 58"/>
                <a:gd name="T23" fmla="*/ 16 h 107"/>
                <a:gd name="T24" fmla="*/ 16 w 58"/>
                <a:gd name="T25" fmla="*/ 14 h 107"/>
                <a:gd name="T26" fmla="*/ 23 w 58"/>
                <a:gd name="T27" fmla="*/ 12 h 107"/>
                <a:gd name="T28" fmla="*/ 23 w 58"/>
                <a:gd name="T29" fmla="*/ 94 h 107"/>
                <a:gd name="T30" fmla="*/ 23 w 58"/>
                <a:gd name="T31" fmla="*/ 97 h 107"/>
                <a:gd name="T32" fmla="*/ 21 w 58"/>
                <a:gd name="T33" fmla="*/ 100 h 107"/>
                <a:gd name="T34" fmla="*/ 17 w 58"/>
                <a:gd name="T35" fmla="*/ 101 h 107"/>
                <a:gd name="T36" fmla="*/ 7 w 58"/>
                <a:gd name="T37" fmla="*/ 101 h 107"/>
                <a:gd name="T38" fmla="*/ 1 w 58"/>
                <a:gd name="T39" fmla="*/ 101 h 107"/>
                <a:gd name="T40" fmla="*/ 1 w 58"/>
                <a:gd name="T41" fmla="*/ 107 h 107"/>
                <a:gd name="T42" fmla="*/ 6 w 58"/>
                <a:gd name="T43" fmla="*/ 107 h 107"/>
                <a:gd name="T44" fmla="*/ 14 w 58"/>
                <a:gd name="T45" fmla="*/ 107 h 107"/>
                <a:gd name="T46" fmla="*/ 23 w 58"/>
                <a:gd name="T47" fmla="*/ 107 h 107"/>
                <a:gd name="T48" fmla="*/ 30 w 58"/>
                <a:gd name="T49" fmla="*/ 106 h 107"/>
                <a:gd name="T50" fmla="*/ 36 w 58"/>
                <a:gd name="T51" fmla="*/ 107 h 107"/>
                <a:gd name="T52" fmla="*/ 45 w 58"/>
                <a:gd name="T53" fmla="*/ 107 h 107"/>
                <a:gd name="T54" fmla="*/ 53 w 58"/>
                <a:gd name="T55" fmla="*/ 107 h 107"/>
                <a:gd name="T56" fmla="*/ 58 w 58"/>
                <a:gd name="T57" fmla="*/ 107 h 107"/>
                <a:gd name="T58" fmla="*/ 58 w 58"/>
                <a:gd name="T59" fmla="*/ 101 h 107"/>
                <a:gd name="T60" fmla="*/ 52 w 58"/>
                <a:gd name="T61" fmla="*/ 101 h 107"/>
                <a:gd name="T62" fmla="*/ 43 w 58"/>
                <a:gd name="T63" fmla="*/ 101 h 107"/>
                <a:gd name="T64" fmla="*/ 38 w 58"/>
                <a:gd name="T65" fmla="*/ 100 h 107"/>
                <a:gd name="T66" fmla="*/ 37 w 58"/>
                <a:gd name="T67" fmla="*/ 97 h 107"/>
                <a:gd name="T68" fmla="*/ 36 w 58"/>
                <a:gd name="T69" fmla="*/ 94 h 107"/>
                <a:gd name="T70" fmla="*/ 36 w 58"/>
                <a:gd name="T7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107">
                  <a:moveTo>
                    <a:pt x="36" y="5"/>
                  </a:moveTo>
                  <a:lnTo>
                    <a:pt x="36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3" y="6"/>
                  </a:lnTo>
                  <a:lnTo>
                    <a:pt x="14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23" y="12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17" y="101"/>
                  </a:lnTo>
                  <a:lnTo>
                    <a:pt x="7" y="101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6" y="107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0" y="106"/>
                  </a:lnTo>
                  <a:lnTo>
                    <a:pt x="36" y="107"/>
                  </a:lnTo>
                  <a:lnTo>
                    <a:pt x="45" y="107"/>
                  </a:lnTo>
                  <a:lnTo>
                    <a:pt x="53" y="107"/>
                  </a:lnTo>
                  <a:lnTo>
                    <a:pt x="58" y="107"/>
                  </a:lnTo>
                  <a:lnTo>
                    <a:pt x="58" y="101"/>
                  </a:lnTo>
                  <a:lnTo>
                    <a:pt x="52" y="101"/>
                  </a:lnTo>
                  <a:lnTo>
                    <a:pt x="43" y="101"/>
                  </a:lnTo>
                  <a:lnTo>
                    <a:pt x="38" y="100"/>
                  </a:lnTo>
                  <a:lnTo>
                    <a:pt x="37" y="97"/>
                  </a:lnTo>
                  <a:lnTo>
                    <a:pt x="36" y="94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4"/>
            <p:cNvSpPr>
              <a:spLocks noChangeAspect="1" noEditPoints="1"/>
            </p:cNvSpPr>
            <p:nvPr/>
          </p:nvSpPr>
          <p:spPr bwMode="auto">
            <a:xfrm>
              <a:off x="3219" y="88"/>
              <a:ext cx="152" cy="54"/>
            </a:xfrm>
            <a:custGeom>
              <a:avLst/>
              <a:gdLst>
                <a:gd name="T0" fmla="*/ 144 w 152"/>
                <a:gd name="T1" fmla="*/ 9 h 54"/>
                <a:gd name="T2" fmla="*/ 146 w 152"/>
                <a:gd name="T3" fmla="*/ 9 h 54"/>
                <a:gd name="T4" fmla="*/ 149 w 152"/>
                <a:gd name="T5" fmla="*/ 9 h 54"/>
                <a:gd name="T6" fmla="*/ 151 w 152"/>
                <a:gd name="T7" fmla="*/ 7 h 54"/>
                <a:gd name="T8" fmla="*/ 152 w 152"/>
                <a:gd name="T9" fmla="*/ 5 h 54"/>
                <a:gd name="T10" fmla="*/ 151 w 152"/>
                <a:gd name="T11" fmla="*/ 2 h 54"/>
                <a:gd name="T12" fmla="*/ 149 w 152"/>
                <a:gd name="T13" fmla="*/ 1 h 54"/>
                <a:gd name="T14" fmla="*/ 147 w 152"/>
                <a:gd name="T15" fmla="*/ 0 h 54"/>
                <a:gd name="T16" fmla="*/ 144 w 152"/>
                <a:gd name="T17" fmla="*/ 0 h 54"/>
                <a:gd name="T18" fmla="*/ 7 w 152"/>
                <a:gd name="T19" fmla="*/ 0 h 54"/>
                <a:gd name="T20" fmla="*/ 5 w 152"/>
                <a:gd name="T21" fmla="*/ 0 h 54"/>
                <a:gd name="T22" fmla="*/ 2 w 152"/>
                <a:gd name="T23" fmla="*/ 1 h 54"/>
                <a:gd name="T24" fmla="*/ 0 w 152"/>
                <a:gd name="T25" fmla="*/ 2 h 54"/>
                <a:gd name="T26" fmla="*/ 0 w 152"/>
                <a:gd name="T27" fmla="*/ 5 h 54"/>
                <a:gd name="T28" fmla="*/ 0 w 152"/>
                <a:gd name="T29" fmla="*/ 7 h 54"/>
                <a:gd name="T30" fmla="*/ 2 w 152"/>
                <a:gd name="T31" fmla="*/ 9 h 54"/>
                <a:gd name="T32" fmla="*/ 5 w 152"/>
                <a:gd name="T33" fmla="*/ 9 h 54"/>
                <a:gd name="T34" fmla="*/ 7 w 152"/>
                <a:gd name="T35" fmla="*/ 9 h 54"/>
                <a:gd name="T36" fmla="*/ 144 w 152"/>
                <a:gd name="T37" fmla="*/ 9 h 54"/>
                <a:gd name="T38" fmla="*/ 144 w 152"/>
                <a:gd name="T39" fmla="*/ 54 h 54"/>
                <a:gd name="T40" fmla="*/ 147 w 152"/>
                <a:gd name="T41" fmla="*/ 54 h 54"/>
                <a:gd name="T42" fmla="*/ 149 w 152"/>
                <a:gd name="T43" fmla="*/ 53 h 54"/>
                <a:gd name="T44" fmla="*/ 151 w 152"/>
                <a:gd name="T45" fmla="*/ 52 h 54"/>
                <a:gd name="T46" fmla="*/ 152 w 152"/>
                <a:gd name="T47" fmla="*/ 49 h 54"/>
                <a:gd name="T48" fmla="*/ 151 w 152"/>
                <a:gd name="T49" fmla="*/ 47 h 54"/>
                <a:gd name="T50" fmla="*/ 149 w 152"/>
                <a:gd name="T51" fmla="*/ 45 h 54"/>
                <a:gd name="T52" fmla="*/ 146 w 152"/>
                <a:gd name="T53" fmla="*/ 45 h 54"/>
                <a:gd name="T54" fmla="*/ 144 w 152"/>
                <a:gd name="T55" fmla="*/ 45 h 54"/>
                <a:gd name="T56" fmla="*/ 7 w 152"/>
                <a:gd name="T57" fmla="*/ 45 h 54"/>
                <a:gd name="T58" fmla="*/ 5 w 152"/>
                <a:gd name="T59" fmla="*/ 45 h 54"/>
                <a:gd name="T60" fmla="*/ 2 w 152"/>
                <a:gd name="T61" fmla="*/ 45 h 54"/>
                <a:gd name="T62" fmla="*/ 0 w 152"/>
                <a:gd name="T63" fmla="*/ 47 h 54"/>
                <a:gd name="T64" fmla="*/ 0 w 152"/>
                <a:gd name="T65" fmla="*/ 49 h 54"/>
                <a:gd name="T66" fmla="*/ 0 w 152"/>
                <a:gd name="T67" fmla="*/ 52 h 54"/>
                <a:gd name="T68" fmla="*/ 2 w 152"/>
                <a:gd name="T69" fmla="*/ 53 h 54"/>
                <a:gd name="T70" fmla="*/ 5 w 152"/>
                <a:gd name="T71" fmla="*/ 54 h 54"/>
                <a:gd name="T72" fmla="*/ 7 w 152"/>
                <a:gd name="T73" fmla="*/ 54 h 54"/>
                <a:gd name="T74" fmla="*/ 144 w 152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4">
                  <a:moveTo>
                    <a:pt x="144" y="9"/>
                  </a:moveTo>
                  <a:lnTo>
                    <a:pt x="146" y="9"/>
                  </a:lnTo>
                  <a:lnTo>
                    <a:pt x="149" y="9"/>
                  </a:lnTo>
                  <a:lnTo>
                    <a:pt x="151" y="7"/>
                  </a:lnTo>
                  <a:lnTo>
                    <a:pt x="152" y="5"/>
                  </a:lnTo>
                  <a:lnTo>
                    <a:pt x="151" y="2"/>
                  </a:lnTo>
                  <a:lnTo>
                    <a:pt x="149" y="1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44" y="9"/>
                  </a:lnTo>
                  <a:close/>
                  <a:moveTo>
                    <a:pt x="144" y="54"/>
                  </a:moveTo>
                  <a:lnTo>
                    <a:pt x="147" y="54"/>
                  </a:lnTo>
                  <a:lnTo>
                    <a:pt x="149" y="53"/>
                  </a:lnTo>
                  <a:lnTo>
                    <a:pt x="151" y="52"/>
                  </a:lnTo>
                  <a:lnTo>
                    <a:pt x="152" y="49"/>
                  </a:lnTo>
                  <a:lnTo>
                    <a:pt x="151" y="47"/>
                  </a:lnTo>
                  <a:lnTo>
                    <a:pt x="149" y="45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5"/>
            <p:cNvSpPr>
              <a:spLocks noChangeAspect="1"/>
            </p:cNvSpPr>
            <p:nvPr/>
          </p:nvSpPr>
          <p:spPr bwMode="auto">
            <a:xfrm>
              <a:off x="3454" y="71"/>
              <a:ext cx="100" cy="104"/>
            </a:xfrm>
            <a:custGeom>
              <a:avLst/>
              <a:gdLst>
                <a:gd name="T0" fmla="*/ 99 w 100"/>
                <a:gd name="T1" fmla="*/ 8 h 104"/>
                <a:gd name="T2" fmla="*/ 94 w 100"/>
                <a:gd name="T3" fmla="*/ 1 h 104"/>
                <a:gd name="T4" fmla="*/ 86 w 100"/>
                <a:gd name="T5" fmla="*/ 1 h 104"/>
                <a:gd name="T6" fmla="*/ 80 w 100"/>
                <a:gd name="T7" fmla="*/ 7 h 104"/>
                <a:gd name="T8" fmla="*/ 80 w 100"/>
                <a:gd name="T9" fmla="*/ 14 h 104"/>
                <a:gd name="T10" fmla="*/ 88 w 100"/>
                <a:gd name="T11" fmla="*/ 26 h 104"/>
                <a:gd name="T12" fmla="*/ 90 w 100"/>
                <a:gd name="T13" fmla="*/ 42 h 104"/>
                <a:gd name="T14" fmla="*/ 85 w 100"/>
                <a:gd name="T15" fmla="*/ 61 h 104"/>
                <a:gd name="T16" fmla="*/ 74 w 100"/>
                <a:gd name="T17" fmla="*/ 82 h 104"/>
                <a:gd name="T18" fmla="*/ 59 w 100"/>
                <a:gd name="T19" fmla="*/ 97 h 104"/>
                <a:gd name="T20" fmla="*/ 42 w 100"/>
                <a:gd name="T21" fmla="*/ 98 h 104"/>
                <a:gd name="T22" fmla="*/ 34 w 100"/>
                <a:gd name="T23" fmla="*/ 87 h 104"/>
                <a:gd name="T24" fmla="*/ 37 w 100"/>
                <a:gd name="T25" fmla="*/ 57 h 104"/>
                <a:gd name="T26" fmla="*/ 48 w 100"/>
                <a:gd name="T27" fmla="*/ 25 h 104"/>
                <a:gd name="T28" fmla="*/ 48 w 100"/>
                <a:gd name="T29" fmla="*/ 11 h 104"/>
                <a:gd name="T30" fmla="*/ 38 w 100"/>
                <a:gd name="T31" fmla="*/ 1 h 104"/>
                <a:gd name="T32" fmla="*/ 16 w 100"/>
                <a:gd name="T33" fmla="*/ 5 h 104"/>
                <a:gd name="T34" fmla="*/ 2 w 100"/>
                <a:gd name="T35" fmla="*/ 29 h 104"/>
                <a:gd name="T36" fmla="*/ 1 w 100"/>
                <a:gd name="T37" fmla="*/ 37 h 104"/>
                <a:gd name="T38" fmla="*/ 5 w 100"/>
                <a:gd name="T39" fmla="*/ 37 h 104"/>
                <a:gd name="T40" fmla="*/ 12 w 100"/>
                <a:gd name="T41" fmla="*/ 19 h 104"/>
                <a:gd name="T42" fmla="*/ 24 w 100"/>
                <a:gd name="T43" fmla="*/ 6 h 104"/>
                <a:gd name="T44" fmla="*/ 31 w 100"/>
                <a:gd name="T45" fmla="*/ 5 h 104"/>
                <a:gd name="T46" fmla="*/ 35 w 100"/>
                <a:gd name="T47" fmla="*/ 8 h 104"/>
                <a:gd name="T48" fmla="*/ 34 w 100"/>
                <a:gd name="T49" fmla="*/ 21 h 104"/>
                <a:gd name="T50" fmla="*/ 25 w 100"/>
                <a:gd name="T51" fmla="*/ 46 h 104"/>
                <a:gd name="T52" fmla="*/ 19 w 100"/>
                <a:gd name="T53" fmla="*/ 68 h 104"/>
                <a:gd name="T54" fmla="*/ 19 w 100"/>
                <a:gd name="T55" fmla="*/ 84 h 104"/>
                <a:gd name="T56" fmla="*/ 25 w 100"/>
                <a:gd name="T57" fmla="*/ 96 h 104"/>
                <a:gd name="T58" fmla="*/ 35 w 100"/>
                <a:gd name="T59" fmla="*/ 102 h 104"/>
                <a:gd name="T60" fmla="*/ 45 w 100"/>
                <a:gd name="T61" fmla="*/ 104 h 104"/>
                <a:gd name="T62" fmla="*/ 62 w 100"/>
                <a:gd name="T63" fmla="*/ 101 h 104"/>
                <a:gd name="T64" fmla="*/ 82 w 100"/>
                <a:gd name="T65" fmla="*/ 79 h 104"/>
                <a:gd name="T66" fmla="*/ 94 w 100"/>
                <a:gd name="T67" fmla="*/ 49 h 104"/>
                <a:gd name="T68" fmla="*/ 100 w 100"/>
                <a:gd name="T69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104">
                  <a:moveTo>
                    <a:pt x="100" y="16"/>
                  </a:moveTo>
                  <a:lnTo>
                    <a:pt x="99" y="8"/>
                  </a:lnTo>
                  <a:lnTo>
                    <a:pt x="97" y="3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9" y="11"/>
                  </a:lnTo>
                  <a:lnTo>
                    <a:pt x="80" y="14"/>
                  </a:lnTo>
                  <a:lnTo>
                    <a:pt x="83" y="18"/>
                  </a:lnTo>
                  <a:lnTo>
                    <a:pt x="88" y="26"/>
                  </a:lnTo>
                  <a:lnTo>
                    <a:pt x="91" y="37"/>
                  </a:lnTo>
                  <a:lnTo>
                    <a:pt x="90" y="42"/>
                  </a:lnTo>
                  <a:lnTo>
                    <a:pt x="88" y="50"/>
                  </a:lnTo>
                  <a:lnTo>
                    <a:pt x="85" y="61"/>
                  </a:lnTo>
                  <a:lnTo>
                    <a:pt x="80" y="71"/>
                  </a:lnTo>
                  <a:lnTo>
                    <a:pt x="74" y="82"/>
                  </a:lnTo>
                  <a:lnTo>
                    <a:pt x="67" y="91"/>
                  </a:lnTo>
                  <a:lnTo>
                    <a:pt x="59" y="97"/>
                  </a:lnTo>
                  <a:lnTo>
                    <a:pt x="50" y="99"/>
                  </a:lnTo>
                  <a:lnTo>
                    <a:pt x="42" y="98"/>
                  </a:lnTo>
                  <a:lnTo>
                    <a:pt x="37" y="93"/>
                  </a:lnTo>
                  <a:lnTo>
                    <a:pt x="34" y="87"/>
                  </a:lnTo>
                  <a:lnTo>
                    <a:pt x="33" y="79"/>
                  </a:lnTo>
                  <a:lnTo>
                    <a:pt x="37" y="57"/>
                  </a:lnTo>
                  <a:lnTo>
                    <a:pt x="46" y="30"/>
                  </a:lnTo>
                  <a:lnTo>
                    <a:pt x="48" y="25"/>
                  </a:lnTo>
                  <a:lnTo>
                    <a:pt x="49" y="19"/>
                  </a:lnTo>
                  <a:lnTo>
                    <a:pt x="48" y="11"/>
                  </a:lnTo>
                  <a:lnTo>
                    <a:pt x="44" y="5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16" y="5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6" y="33"/>
                  </a:lnTo>
                  <a:lnTo>
                    <a:pt x="12" y="19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4" y="21"/>
                  </a:lnTo>
                  <a:lnTo>
                    <a:pt x="31" y="28"/>
                  </a:lnTo>
                  <a:lnTo>
                    <a:pt x="25" y="46"/>
                  </a:lnTo>
                  <a:lnTo>
                    <a:pt x="21" y="58"/>
                  </a:lnTo>
                  <a:lnTo>
                    <a:pt x="19" y="68"/>
                  </a:lnTo>
                  <a:lnTo>
                    <a:pt x="18" y="76"/>
                  </a:lnTo>
                  <a:lnTo>
                    <a:pt x="19" y="84"/>
                  </a:lnTo>
                  <a:lnTo>
                    <a:pt x="22" y="90"/>
                  </a:lnTo>
                  <a:lnTo>
                    <a:pt x="25" y="96"/>
                  </a:lnTo>
                  <a:lnTo>
                    <a:pt x="30" y="99"/>
                  </a:lnTo>
                  <a:lnTo>
                    <a:pt x="35" y="102"/>
                  </a:lnTo>
                  <a:lnTo>
                    <a:pt x="40" y="103"/>
                  </a:lnTo>
                  <a:lnTo>
                    <a:pt x="45" y="104"/>
                  </a:lnTo>
                  <a:lnTo>
                    <a:pt x="49" y="104"/>
                  </a:lnTo>
                  <a:lnTo>
                    <a:pt x="62" y="101"/>
                  </a:lnTo>
                  <a:lnTo>
                    <a:pt x="73" y="92"/>
                  </a:lnTo>
                  <a:lnTo>
                    <a:pt x="82" y="79"/>
                  </a:lnTo>
                  <a:lnTo>
                    <a:pt x="89" y="64"/>
                  </a:lnTo>
                  <a:lnTo>
                    <a:pt x="94" y="49"/>
                  </a:lnTo>
                  <a:lnTo>
                    <a:pt x="98" y="35"/>
                  </a:lnTo>
                  <a:lnTo>
                    <a:pt x="100" y="23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6"/>
            <p:cNvSpPr>
              <a:spLocks noChangeAspect="1"/>
            </p:cNvSpPr>
            <p:nvPr/>
          </p:nvSpPr>
          <p:spPr bwMode="auto">
            <a:xfrm>
              <a:off x="3576" y="100"/>
              <a:ext cx="58" cy="107"/>
            </a:xfrm>
            <a:custGeom>
              <a:avLst/>
              <a:gdLst>
                <a:gd name="T0" fmla="*/ 36 w 58"/>
                <a:gd name="T1" fmla="*/ 5 h 107"/>
                <a:gd name="T2" fmla="*/ 36 w 58"/>
                <a:gd name="T3" fmla="*/ 2 h 107"/>
                <a:gd name="T4" fmla="*/ 35 w 58"/>
                <a:gd name="T5" fmla="*/ 1 h 107"/>
                <a:gd name="T6" fmla="*/ 34 w 58"/>
                <a:gd name="T7" fmla="*/ 0 h 107"/>
                <a:gd name="T8" fmla="*/ 31 w 58"/>
                <a:gd name="T9" fmla="*/ 0 h 107"/>
                <a:gd name="T10" fmla="*/ 23 w 58"/>
                <a:gd name="T11" fmla="*/ 6 h 107"/>
                <a:gd name="T12" fmla="*/ 14 w 58"/>
                <a:gd name="T13" fmla="*/ 9 h 107"/>
                <a:gd name="T14" fmla="*/ 6 w 58"/>
                <a:gd name="T15" fmla="*/ 10 h 107"/>
                <a:gd name="T16" fmla="*/ 0 w 58"/>
                <a:gd name="T17" fmla="*/ 10 h 107"/>
                <a:gd name="T18" fmla="*/ 0 w 58"/>
                <a:gd name="T19" fmla="*/ 16 h 107"/>
                <a:gd name="T20" fmla="*/ 4 w 58"/>
                <a:gd name="T21" fmla="*/ 16 h 107"/>
                <a:gd name="T22" fmla="*/ 9 w 58"/>
                <a:gd name="T23" fmla="*/ 16 h 107"/>
                <a:gd name="T24" fmla="*/ 16 w 58"/>
                <a:gd name="T25" fmla="*/ 14 h 107"/>
                <a:gd name="T26" fmla="*/ 23 w 58"/>
                <a:gd name="T27" fmla="*/ 12 h 107"/>
                <a:gd name="T28" fmla="*/ 23 w 58"/>
                <a:gd name="T29" fmla="*/ 94 h 107"/>
                <a:gd name="T30" fmla="*/ 23 w 58"/>
                <a:gd name="T31" fmla="*/ 97 h 107"/>
                <a:gd name="T32" fmla="*/ 21 w 58"/>
                <a:gd name="T33" fmla="*/ 100 h 107"/>
                <a:gd name="T34" fmla="*/ 16 w 58"/>
                <a:gd name="T35" fmla="*/ 101 h 107"/>
                <a:gd name="T36" fmla="*/ 7 w 58"/>
                <a:gd name="T37" fmla="*/ 101 h 107"/>
                <a:gd name="T38" fmla="*/ 1 w 58"/>
                <a:gd name="T39" fmla="*/ 101 h 107"/>
                <a:gd name="T40" fmla="*/ 1 w 58"/>
                <a:gd name="T41" fmla="*/ 107 h 107"/>
                <a:gd name="T42" fmla="*/ 6 w 58"/>
                <a:gd name="T43" fmla="*/ 107 h 107"/>
                <a:gd name="T44" fmla="*/ 14 w 58"/>
                <a:gd name="T45" fmla="*/ 107 h 107"/>
                <a:gd name="T46" fmla="*/ 23 w 58"/>
                <a:gd name="T47" fmla="*/ 107 h 107"/>
                <a:gd name="T48" fmla="*/ 29 w 58"/>
                <a:gd name="T49" fmla="*/ 106 h 107"/>
                <a:gd name="T50" fmla="*/ 35 w 58"/>
                <a:gd name="T51" fmla="*/ 107 h 107"/>
                <a:gd name="T52" fmla="*/ 44 w 58"/>
                <a:gd name="T53" fmla="*/ 107 h 107"/>
                <a:gd name="T54" fmla="*/ 53 w 58"/>
                <a:gd name="T55" fmla="*/ 107 h 107"/>
                <a:gd name="T56" fmla="*/ 58 w 58"/>
                <a:gd name="T57" fmla="*/ 107 h 107"/>
                <a:gd name="T58" fmla="*/ 58 w 58"/>
                <a:gd name="T59" fmla="*/ 101 h 107"/>
                <a:gd name="T60" fmla="*/ 52 w 58"/>
                <a:gd name="T61" fmla="*/ 101 h 107"/>
                <a:gd name="T62" fmla="*/ 43 w 58"/>
                <a:gd name="T63" fmla="*/ 101 h 107"/>
                <a:gd name="T64" fmla="*/ 38 w 58"/>
                <a:gd name="T65" fmla="*/ 100 h 107"/>
                <a:gd name="T66" fmla="*/ 36 w 58"/>
                <a:gd name="T67" fmla="*/ 97 h 107"/>
                <a:gd name="T68" fmla="*/ 36 w 58"/>
                <a:gd name="T69" fmla="*/ 94 h 107"/>
                <a:gd name="T70" fmla="*/ 36 w 58"/>
                <a:gd name="T7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107">
                  <a:moveTo>
                    <a:pt x="36" y="5"/>
                  </a:moveTo>
                  <a:lnTo>
                    <a:pt x="36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3" y="6"/>
                  </a:lnTo>
                  <a:lnTo>
                    <a:pt x="14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6" y="14"/>
                  </a:lnTo>
                  <a:lnTo>
                    <a:pt x="23" y="12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16" y="101"/>
                  </a:lnTo>
                  <a:lnTo>
                    <a:pt x="7" y="101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6" y="107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29" y="106"/>
                  </a:lnTo>
                  <a:lnTo>
                    <a:pt x="35" y="107"/>
                  </a:lnTo>
                  <a:lnTo>
                    <a:pt x="44" y="107"/>
                  </a:lnTo>
                  <a:lnTo>
                    <a:pt x="53" y="107"/>
                  </a:lnTo>
                  <a:lnTo>
                    <a:pt x="58" y="107"/>
                  </a:lnTo>
                  <a:lnTo>
                    <a:pt x="58" y="101"/>
                  </a:lnTo>
                  <a:lnTo>
                    <a:pt x="52" y="101"/>
                  </a:lnTo>
                  <a:lnTo>
                    <a:pt x="43" y="101"/>
                  </a:lnTo>
                  <a:lnTo>
                    <a:pt x="38" y="100"/>
                  </a:lnTo>
                  <a:lnTo>
                    <a:pt x="36" y="97"/>
                  </a:lnTo>
                  <a:lnTo>
                    <a:pt x="36" y="94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7"/>
            <p:cNvSpPr>
              <a:spLocks noChangeAspect="1"/>
            </p:cNvSpPr>
            <p:nvPr/>
          </p:nvSpPr>
          <p:spPr bwMode="auto">
            <a:xfrm>
              <a:off x="3680" y="148"/>
              <a:ext cx="27" cy="69"/>
            </a:xfrm>
            <a:custGeom>
              <a:avLst/>
              <a:gdLst>
                <a:gd name="T0" fmla="*/ 27 w 27"/>
                <a:gd name="T1" fmla="*/ 24 h 69"/>
                <a:gd name="T2" fmla="*/ 26 w 27"/>
                <a:gd name="T3" fmla="*/ 14 h 69"/>
                <a:gd name="T4" fmla="*/ 23 w 27"/>
                <a:gd name="T5" fmla="*/ 7 h 69"/>
                <a:gd name="T6" fmla="*/ 19 w 27"/>
                <a:gd name="T7" fmla="*/ 2 h 69"/>
                <a:gd name="T8" fmla="*/ 13 w 27"/>
                <a:gd name="T9" fmla="*/ 0 h 69"/>
                <a:gd name="T10" fmla="*/ 8 w 27"/>
                <a:gd name="T11" fmla="*/ 1 h 69"/>
                <a:gd name="T12" fmla="*/ 4 w 27"/>
                <a:gd name="T13" fmla="*/ 4 h 69"/>
                <a:gd name="T14" fmla="*/ 1 w 27"/>
                <a:gd name="T15" fmla="*/ 8 h 69"/>
                <a:gd name="T16" fmla="*/ 0 w 27"/>
                <a:gd name="T17" fmla="*/ 12 h 69"/>
                <a:gd name="T18" fmla="*/ 1 w 27"/>
                <a:gd name="T19" fmla="*/ 17 h 69"/>
                <a:gd name="T20" fmla="*/ 4 w 27"/>
                <a:gd name="T21" fmla="*/ 21 h 69"/>
                <a:gd name="T22" fmla="*/ 8 w 27"/>
                <a:gd name="T23" fmla="*/ 24 h 69"/>
                <a:gd name="T24" fmla="*/ 13 w 27"/>
                <a:gd name="T25" fmla="*/ 25 h 69"/>
                <a:gd name="T26" fmla="*/ 17 w 27"/>
                <a:gd name="T27" fmla="*/ 24 h 69"/>
                <a:gd name="T28" fmla="*/ 21 w 27"/>
                <a:gd name="T29" fmla="*/ 22 h 69"/>
                <a:gd name="T30" fmla="*/ 22 w 27"/>
                <a:gd name="T31" fmla="*/ 21 h 69"/>
                <a:gd name="T32" fmla="*/ 22 w 27"/>
                <a:gd name="T33" fmla="*/ 21 h 69"/>
                <a:gd name="T34" fmla="*/ 22 w 27"/>
                <a:gd name="T35" fmla="*/ 24 h 69"/>
                <a:gd name="T36" fmla="*/ 21 w 27"/>
                <a:gd name="T37" fmla="*/ 36 h 69"/>
                <a:gd name="T38" fmla="*/ 17 w 27"/>
                <a:gd name="T39" fmla="*/ 47 h 69"/>
                <a:gd name="T40" fmla="*/ 12 w 27"/>
                <a:gd name="T41" fmla="*/ 56 h 69"/>
                <a:gd name="T42" fmla="*/ 7 w 27"/>
                <a:gd name="T43" fmla="*/ 63 h 69"/>
                <a:gd name="T44" fmla="*/ 5 w 27"/>
                <a:gd name="T45" fmla="*/ 65 h 69"/>
                <a:gd name="T46" fmla="*/ 4 w 27"/>
                <a:gd name="T47" fmla="*/ 66 h 69"/>
                <a:gd name="T48" fmla="*/ 5 w 27"/>
                <a:gd name="T49" fmla="*/ 68 h 69"/>
                <a:gd name="T50" fmla="*/ 6 w 27"/>
                <a:gd name="T51" fmla="*/ 69 h 69"/>
                <a:gd name="T52" fmla="*/ 11 w 27"/>
                <a:gd name="T53" fmla="*/ 66 h 69"/>
                <a:gd name="T54" fmla="*/ 18 w 27"/>
                <a:gd name="T55" fmla="*/ 57 h 69"/>
                <a:gd name="T56" fmla="*/ 24 w 27"/>
                <a:gd name="T57" fmla="*/ 43 h 69"/>
                <a:gd name="T58" fmla="*/ 27 w 27"/>
                <a:gd name="T59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69">
                  <a:moveTo>
                    <a:pt x="27" y="24"/>
                  </a:moveTo>
                  <a:lnTo>
                    <a:pt x="26" y="14"/>
                  </a:lnTo>
                  <a:lnTo>
                    <a:pt x="23" y="7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1" y="36"/>
                  </a:lnTo>
                  <a:lnTo>
                    <a:pt x="17" y="47"/>
                  </a:lnTo>
                  <a:lnTo>
                    <a:pt x="12" y="56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4" y="66"/>
                  </a:lnTo>
                  <a:lnTo>
                    <a:pt x="5" y="68"/>
                  </a:lnTo>
                  <a:lnTo>
                    <a:pt x="6" y="69"/>
                  </a:lnTo>
                  <a:lnTo>
                    <a:pt x="11" y="66"/>
                  </a:lnTo>
                  <a:lnTo>
                    <a:pt x="18" y="57"/>
                  </a:lnTo>
                  <a:lnTo>
                    <a:pt x="24" y="43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8"/>
            <p:cNvSpPr>
              <a:spLocks noChangeAspect="1"/>
            </p:cNvSpPr>
            <p:nvPr/>
          </p:nvSpPr>
          <p:spPr bwMode="auto">
            <a:xfrm>
              <a:off x="3782" y="148"/>
              <a:ext cx="24" cy="25"/>
            </a:xfrm>
            <a:custGeom>
              <a:avLst/>
              <a:gdLst>
                <a:gd name="T0" fmla="*/ 24 w 24"/>
                <a:gd name="T1" fmla="*/ 12 h 25"/>
                <a:gd name="T2" fmla="*/ 23 w 24"/>
                <a:gd name="T3" fmla="*/ 8 h 25"/>
                <a:gd name="T4" fmla="*/ 21 w 24"/>
                <a:gd name="T5" fmla="*/ 4 h 25"/>
                <a:gd name="T6" fmla="*/ 17 w 24"/>
                <a:gd name="T7" fmla="*/ 1 h 25"/>
                <a:gd name="T8" fmla="*/ 12 w 24"/>
                <a:gd name="T9" fmla="*/ 0 h 25"/>
                <a:gd name="T10" fmla="*/ 8 w 24"/>
                <a:gd name="T11" fmla="*/ 1 h 25"/>
                <a:gd name="T12" fmla="*/ 4 w 24"/>
                <a:gd name="T13" fmla="*/ 4 h 25"/>
                <a:gd name="T14" fmla="*/ 1 w 24"/>
                <a:gd name="T15" fmla="*/ 8 h 25"/>
                <a:gd name="T16" fmla="*/ 0 w 24"/>
                <a:gd name="T17" fmla="*/ 12 h 25"/>
                <a:gd name="T18" fmla="*/ 1 w 24"/>
                <a:gd name="T19" fmla="*/ 17 h 25"/>
                <a:gd name="T20" fmla="*/ 4 w 24"/>
                <a:gd name="T21" fmla="*/ 21 h 25"/>
                <a:gd name="T22" fmla="*/ 8 w 24"/>
                <a:gd name="T23" fmla="*/ 24 h 25"/>
                <a:gd name="T24" fmla="*/ 12 w 24"/>
                <a:gd name="T25" fmla="*/ 25 h 25"/>
                <a:gd name="T26" fmla="*/ 17 w 24"/>
                <a:gd name="T27" fmla="*/ 24 h 25"/>
                <a:gd name="T28" fmla="*/ 21 w 24"/>
                <a:gd name="T29" fmla="*/ 21 h 25"/>
                <a:gd name="T30" fmla="*/ 23 w 24"/>
                <a:gd name="T31" fmla="*/ 17 h 25"/>
                <a:gd name="T32" fmla="*/ 24 w 24"/>
                <a:gd name="T3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9"/>
            <p:cNvSpPr>
              <a:spLocks noChangeAspect="1"/>
            </p:cNvSpPr>
            <p:nvPr/>
          </p:nvSpPr>
          <p:spPr bwMode="auto">
            <a:xfrm>
              <a:off x="3884" y="148"/>
              <a:ext cx="24" cy="25"/>
            </a:xfrm>
            <a:custGeom>
              <a:avLst/>
              <a:gdLst>
                <a:gd name="T0" fmla="*/ 24 w 24"/>
                <a:gd name="T1" fmla="*/ 12 h 25"/>
                <a:gd name="T2" fmla="*/ 23 w 24"/>
                <a:gd name="T3" fmla="*/ 8 h 25"/>
                <a:gd name="T4" fmla="*/ 21 w 24"/>
                <a:gd name="T5" fmla="*/ 4 h 25"/>
                <a:gd name="T6" fmla="*/ 17 w 24"/>
                <a:gd name="T7" fmla="*/ 1 h 25"/>
                <a:gd name="T8" fmla="*/ 12 w 24"/>
                <a:gd name="T9" fmla="*/ 0 h 25"/>
                <a:gd name="T10" fmla="*/ 7 w 24"/>
                <a:gd name="T11" fmla="*/ 1 h 25"/>
                <a:gd name="T12" fmla="*/ 3 w 24"/>
                <a:gd name="T13" fmla="*/ 4 h 25"/>
                <a:gd name="T14" fmla="*/ 1 w 24"/>
                <a:gd name="T15" fmla="*/ 8 h 25"/>
                <a:gd name="T16" fmla="*/ 0 w 24"/>
                <a:gd name="T17" fmla="*/ 12 h 25"/>
                <a:gd name="T18" fmla="*/ 1 w 24"/>
                <a:gd name="T19" fmla="*/ 17 h 25"/>
                <a:gd name="T20" fmla="*/ 3 w 24"/>
                <a:gd name="T21" fmla="*/ 21 h 25"/>
                <a:gd name="T22" fmla="*/ 7 w 24"/>
                <a:gd name="T23" fmla="*/ 24 h 25"/>
                <a:gd name="T24" fmla="*/ 12 w 24"/>
                <a:gd name="T25" fmla="*/ 25 h 25"/>
                <a:gd name="T26" fmla="*/ 17 w 24"/>
                <a:gd name="T27" fmla="*/ 24 h 25"/>
                <a:gd name="T28" fmla="*/ 21 w 24"/>
                <a:gd name="T29" fmla="*/ 21 h 25"/>
                <a:gd name="T30" fmla="*/ 23 w 24"/>
                <a:gd name="T31" fmla="*/ 17 h 25"/>
                <a:gd name="T32" fmla="*/ 24 w 24"/>
                <a:gd name="T3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20"/>
            <p:cNvSpPr>
              <a:spLocks noChangeAspect="1"/>
            </p:cNvSpPr>
            <p:nvPr/>
          </p:nvSpPr>
          <p:spPr bwMode="auto">
            <a:xfrm>
              <a:off x="3986" y="148"/>
              <a:ext cx="24" cy="25"/>
            </a:xfrm>
            <a:custGeom>
              <a:avLst/>
              <a:gdLst>
                <a:gd name="T0" fmla="*/ 24 w 24"/>
                <a:gd name="T1" fmla="*/ 12 h 25"/>
                <a:gd name="T2" fmla="*/ 23 w 24"/>
                <a:gd name="T3" fmla="*/ 8 h 25"/>
                <a:gd name="T4" fmla="*/ 20 w 24"/>
                <a:gd name="T5" fmla="*/ 4 h 25"/>
                <a:gd name="T6" fmla="*/ 16 w 24"/>
                <a:gd name="T7" fmla="*/ 1 h 25"/>
                <a:gd name="T8" fmla="*/ 12 w 24"/>
                <a:gd name="T9" fmla="*/ 0 h 25"/>
                <a:gd name="T10" fmla="*/ 7 w 24"/>
                <a:gd name="T11" fmla="*/ 1 h 25"/>
                <a:gd name="T12" fmla="*/ 3 w 24"/>
                <a:gd name="T13" fmla="*/ 4 h 25"/>
                <a:gd name="T14" fmla="*/ 1 w 24"/>
                <a:gd name="T15" fmla="*/ 8 h 25"/>
                <a:gd name="T16" fmla="*/ 0 w 24"/>
                <a:gd name="T17" fmla="*/ 12 h 25"/>
                <a:gd name="T18" fmla="*/ 1 w 24"/>
                <a:gd name="T19" fmla="*/ 17 h 25"/>
                <a:gd name="T20" fmla="*/ 3 w 24"/>
                <a:gd name="T21" fmla="*/ 21 h 25"/>
                <a:gd name="T22" fmla="*/ 7 w 24"/>
                <a:gd name="T23" fmla="*/ 24 h 25"/>
                <a:gd name="T24" fmla="*/ 12 w 24"/>
                <a:gd name="T25" fmla="*/ 25 h 25"/>
                <a:gd name="T26" fmla="*/ 16 w 24"/>
                <a:gd name="T27" fmla="*/ 24 h 25"/>
                <a:gd name="T28" fmla="*/ 20 w 24"/>
                <a:gd name="T29" fmla="*/ 21 h 25"/>
                <a:gd name="T30" fmla="*/ 23 w 24"/>
                <a:gd name="T31" fmla="*/ 17 h 25"/>
                <a:gd name="T32" fmla="*/ 24 w 24"/>
                <a:gd name="T3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3" y="8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6" y="24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1"/>
            <p:cNvSpPr>
              <a:spLocks noChangeAspect="1"/>
            </p:cNvSpPr>
            <p:nvPr/>
          </p:nvSpPr>
          <p:spPr bwMode="auto">
            <a:xfrm>
              <a:off x="4087" y="148"/>
              <a:ext cx="27" cy="69"/>
            </a:xfrm>
            <a:custGeom>
              <a:avLst/>
              <a:gdLst>
                <a:gd name="T0" fmla="*/ 27 w 27"/>
                <a:gd name="T1" fmla="*/ 24 h 69"/>
                <a:gd name="T2" fmla="*/ 26 w 27"/>
                <a:gd name="T3" fmla="*/ 14 h 69"/>
                <a:gd name="T4" fmla="*/ 23 w 27"/>
                <a:gd name="T5" fmla="*/ 7 h 69"/>
                <a:gd name="T6" fmla="*/ 18 w 27"/>
                <a:gd name="T7" fmla="*/ 2 h 69"/>
                <a:gd name="T8" fmla="*/ 12 w 27"/>
                <a:gd name="T9" fmla="*/ 0 h 69"/>
                <a:gd name="T10" fmla="*/ 7 w 27"/>
                <a:gd name="T11" fmla="*/ 1 h 69"/>
                <a:gd name="T12" fmla="*/ 3 w 27"/>
                <a:gd name="T13" fmla="*/ 4 h 69"/>
                <a:gd name="T14" fmla="*/ 1 w 27"/>
                <a:gd name="T15" fmla="*/ 8 h 69"/>
                <a:gd name="T16" fmla="*/ 0 w 27"/>
                <a:gd name="T17" fmla="*/ 12 h 69"/>
                <a:gd name="T18" fmla="*/ 1 w 27"/>
                <a:gd name="T19" fmla="*/ 17 h 69"/>
                <a:gd name="T20" fmla="*/ 3 w 27"/>
                <a:gd name="T21" fmla="*/ 21 h 69"/>
                <a:gd name="T22" fmla="*/ 7 w 27"/>
                <a:gd name="T23" fmla="*/ 24 h 69"/>
                <a:gd name="T24" fmla="*/ 12 w 27"/>
                <a:gd name="T25" fmla="*/ 25 h 69"/>
                <a:gd name="T26" fmla="*/ 17 w 27"/>
                <a:gd name="T27" fmla="*/ 24 h 69"/>
                <a:gd name="T28" fmla="*/ 20 w 27"/>
                <a:gd name="T29" fmla="*/ 22 h 69"/>
                <a:gd name="T30" fmla="*/ 22 w 27"/>
                <a:gd name="T31" fmla="*/ 21 h 69"/>
                <a:gd name="T32" fmla="*/ 22 w 27"/>
                <a:gd name="T33" fmla="*/ 21 h 69"/>
                <a:gd name="T34" fmla="*/ 22 w 27"/>
                <a:gd name="T35" fmla="*/ 24 h 69"/>
                <a:gd name="T36" fmla="*/ 21 w 27"/>
                <a:gd name="T37" fmla="*/ 36 h 69"/>
                <a:gd name="T38" fmla="*/ 17 w 27"/>
                <a:gd name="T39" fmla="*/ 47 h 69"/>
                <a:gd name="T40" fmla="*/ 12 w 27"/>
                <a:gd name="T41" fmla="*/ 56 h 69"/>
                <a:gd name="T42" fmla="*/ 6 w 27"/>
                <a:gd name="T43" fmla="*/ 63 h 69"/>
                <a:gd name="T44" fmla="*/ 4 w 27"/>
                <a:gd name="T45" fmla="*/ 65 h 69"/>
                <a:gd name="T46" fmla="*/ 4 w 27"/>
                <a:gd name="T47" fmla="*/ 66 h 69"/>
                <a:gd name="T48" fmla="*/ 5 w 27"/>
                <a:gd name="T49" fmla="*/ 68 h 69"/>
                <a:gd name="T50" fmla="*/ 6 w 27"/>
                <a:gd name="T51" fmla="*/ 69 h 69"/>
                <a:gd name="T52" fmla="*/ 10 w 27"/>
                <a:gd name="T53" fmla="*/ 66 h 69"/>
                <a:gd name="T54" fmla="*/ 18 w 27"/>
                <a:gd name="T55" fmla="*/ 57 h 69"/>
                <a:gd name="T56" fmla="*/ 24 w 27"/>
                <a:gd name="T57" fmla="*/ 43 h 69"/>
                <a:gd name="T58" fmla="*/ 27 w 27"/>
                <a:gd name="T59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69">
                  <a:moveTo>
                    <a:pt x="27" y="24"/>
                  </a:moveTo>
                  <a:lnTo>
                    <a:pt x="26" y="14"/>
                  </a:lnTo>
                  <a:lnTo>
                    <a:pt x="23" y="7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1" y="36"/>
                  </a:lnTo>
                  <a:lnTo>
                    <a:pt x="17" y="47"/>
                  </a:lnTo>
                  <a:lnTo>
                    <a:pt x="12" y="56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5" y="68"/>
                  </a:lnTo>
                  <a:lnTo>
                    <a:pt x="6" y="69"/>
                  </a:lnTo>
                  <a:lnTo>
                    <a:pt x="10" y="66"/>
                  </a:lnTo>
                  <a:lnTo>
                    <a:pt x="18" y="57"/>
                  </a:lnTo>
                  <a:lnTo>
                    <a:pt x="24" y="43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2"/>
            <p:cNvSpPr>
              <a:spLocks noChangeAspect="1"/>
            </p:cNvSpPr>
            <p:nvPr/>
          </p:nvSpPr>
          <p:spPr bwMode="auto">
            <a:xfrm>
              <a:off x="4176" y="71"/>
              <a:ext cx="114" cy="104"/>
            </a:xfrm>
            <a:custGeom>
              <a:avLst/>
              <a:gdLst>
                <a:gd name="T0" fmla="*/ 70 w 114"/>
                <a:gd name="T1" fmla="*/ 29 h 104"/>
                <a:gd name="T2" fmla="*/ 73 w 114"/>
                <a:gd name="T3" fmla="*/ 21 h 104"/>
                <a:gd name="T4" fmla="*/ 78 w 114"/>
                <a:gd name="T5" fmla="*/ 12 h 104"/>
                <a:gd name="T6" fmla="*/ 87 w 114"/>
                <a:gd name="T7" fmla="*/ 6 h 104"/>
                <a:gd name="T8" fmla="*/ 94 w 114"/>
                <a:gd name="T9" fmla="*/ 5 h 104"/>
                <a:gd name="T10" fmla="*/ 100 w 114"/>
                <a:gd name="T11" fmla="*/ 6 h 104"/>
                <a:gd name="T12" fmla="*/ 99 w 114"/>
                <a:gd name="T13" fmla="*/ 10 h 104"/>
                <a:gd name="T14" fmla="*/ 93 w 114"/>
                <a:gd name="T15" fmla="*/ 16 h 104"/>
                <a:gd name="T16" fmla="*/ 93 w 114"/>
                <a:gd name="T17" fmla="*/ 23 h 104"/>
                <a:gd name="T18" fmla="*/ 97 w 114"/>
                <a:gd name="T19" fmla="*/ 28 h 104"/>
                <a:gd name="T20" fmla="*/ 105 w 114"/>
                <a:gd name="T21" fmla="*/ 27 h 104"/>
                <a:gd name="T22" fmla="*/ 113 w 114"/>
                <a:gd name="T23" fmla="*/ 21 h 104"/>
                <a:gd name="T24" fmla="*/ 112 w 114"/>
                <a:gd name="T25" fmla="*/ 8 h 104"/>
                <a:gd name="T26" fmla="*/ 99 w 114"/>
                <a:gd name="T27" fmla="*/ 1 h 104"/>
                <a:gd name="T28" fmla="*/ 84 w 114"/>
                <a:gd name="T29" fmla="*/ 2 h 104"/>
                <a:gd name="T30" fmla="*/ 72 w 114"/>
                <a:gd name="T31" fmla="*/ 12 h 104"/>
                <a:gd name="T32" fmla="*/ 63 w 114"/>
                <a:gd name="T33" fmla="*/ 8 h 104"/>
                <a:gd name="T34" fmla="*/ 50 w 114"/>
                <a:gd name="T35" fmla="*/ 0 h 104"/>
                <a:gd name="T36" fmla="*/ 28 w 114"/>
                <a:gd name="T37" fmla="*/ 4 h 104"/>
                <a:gd name="T38" fmla="*/ 9 w 114"/>
                <a:gd name="T39" fmla="*/ 27 h 104"/>
                <a:gd name="T40" fmla="*/ 8 w 114"/>
                <a:gd name="T41" fmla="*/ 37 h 104"/>
                <a:gd name="T42" fmla="*/ 12 w 114"/>
                <a:gd name="T43" fmla="*/ 37 h 104"/>
                <a:gd name="T44" fmla="*/ 16 w 114"/>
                <a:gd name="T45" fmla="*/ 27 h 104"/>
                <a:gd name="T46" fmla="*/ 24 w 114"/>
                <a:gd name="T47" fmla="*/ 15 h 104"/>
                <a:gd name="T48" fmla="*/ 32 w 114"/>
                <a:gd name="T49" fmla="*/ 8 h 104"/>
                <a:gd name="T50" fmla="*/ 40 w 114"/>
                <a:gd name="T51" fmla="*/ 5 h 104"/>
                <a:gd name="T52" fmla="*/ 47 w 114"/>
                <a:gd name="T53" fmla="*/ 5 h 104"/>
                <a:gd name="T54" fmla="*/ 54 w 114"/>
                <a:gd name="T55" fmla="*/ 12 h 104"/>
                <a:gd name="T56" fmla="*/ 55 w 114"/>
                <a:gd name="T57" fmla="*/ 27 h 104"/>
                <a:gd name="T58" fmla="*/ 49 w 114"/>
                <a:gd name="T59" fmla="*/ 54 h 104"/>
                <a:gd name="T60" fmla="*/ 40 w 114"/>
                <a:gd name="T61" fmla="*/ 85 h 104"/>
                <a:gd name="T62" fmla="*/ 29 w 114"/>
                <a:gd name="T63" fmla="*/ 97 h 104"/>
                <a:gd name="T64" fmla="*/ 20 w 114"/>
                <a:gd name="T65" fmla="*/ 99 h 104"/>
                <a:gd name="T66" fmla="*/ 14 w 114"/>
                <a:gd name="T67" fmla="*/ 98 h 104"/>
                <a:gd name="T68" fmla="*/ 14 w 114"/>
                <a:gd name="T69" fmla="*/ 94 h 104"/>
                <a:gd name="T70" fmla="*/ 20 w 114"/>
                <a:gd name="T71" fmla="*/ 88 h 104"/>
                <a:gd name="T72" fmla="*/ 20 w 114"/>
                <a:gd name="T73" fmla="*/ 80 h 104"/>
                <a:gd name="T74" fmla="*/ 15 w 114"/>
                <a:gd name="T75" fmla="*/ 76 h 104"/>
                <a:gd name="T76" fmla="*/ 8 w 114"/>
                <a:gd name="T77" fmla="*/ 77 h 104"/>
                <a:gd name="T78" fmla="*/ 1 w 114"/>
                <a:gd name="T79" fmla="*/ 84 h 104"/>
                <a:gd name="T80" fmla="*/ 2 w 114"/>
                <a:gd name="T81" fmla="*/ 96 h 104"/>
                <a:gd name="T82" fmla="*/ 14 w 114"/>
                <a:gd name="T83" fmla="*/ 103 h 104"/>
                <a:gd name="T84" fmla="*/ 27 w 114"/>
                <a:gd name="T85" fmla="*/ 103 h 104"/>
                <a:gd name="T86" fmla="*/ 35 w 114"/>
                <a:gd name="T87" fmla="*/ 99 h 104"/>
                <a:gd name="T88" fmla="*/ 41 w 114"/>
                <a:gd name="T89" fmla="*/ 93 h 104"/>
                <a:gd name="T90" fmla="*/ 45 w 114"/>
                <a:gd name="T91" fmla="*/ 88 h 104"/>
                <a:gd name="T92" fmla="*/ 48 w 114"/>
                <a:gd name="T93" fmla="*/ 93 h 104"/>
                <a:gd name="T94" fmla="*/ 61 w 114"/>
                <a:gd name="T95" fmla="*/ 103 h 104"/>
                <a:gd name="T96" fmla="*/ 86 w 114"/>
                <a:gd name="T97" fmla="*/ 99 h 104"/>
                <a:gd name="T98" fmla="*/ 104 w 114"/>
                <a:gd name="T99" fmla="*/ 77 h 104"/>
                <a:gd name="T100" fmla="*/ 106 w 114"/>
                <a:gd name="T101" fmla="*/ 67 h 104"/>
                <a:gd name="T102" fmla="*/ 102 w 114"/>
                <a:gd name="T103" fmla="*/ 67 h 104"/>
                <a:gd name="T104" fmla="*/ 98 w 114"/>
                <a:gd name="T105" fmla="*/ 77 h 104"/>
                <a:gd name="T106" fmla="*/ 90 w 114"/>
                <a:gd name="T107" fmla="*/ 89 h 104"/>
                <a:gd name="T108" fmla="*/ 81 w 114"/>
                <a:gd name="T109" fmla="*/ 96 h 104"/>
                <a:gd name="T110" fmla="*/ 74 w 114"/>
                <a:gd name="T111" fmla="*/ 99 h 104"/>
                <a:gd name="T112" fmla="*/ 65 w 114"/>
                <a:gd name="T113" fmla="*/ 98 h 104"/>
                <a:gd name="T114" fmla="*/ 59 w 114"/>
                <a:gd name="T115" fmla="*/ 89 h 104"/>
                <a:gd name="T116" fmla="*/ 58 w 114"/>
                <a:gd name="T117" fmla="*/ 80 h 104"/>
                <a:gd name="T118" fmla="*/ 60 w 114"/>
                <a:gd name="T119" fmla="*/ 70 h 104"/>
                <a:gd name="T120" fmla="*/ 70 w 114"/>
                <a:gd name="T121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104">
                  <a:moveTo>
                    <a:pt x="70" y="32"/>
                  </a:moveTo>
                  <a:lnTo>
                    <a:pt x="70" y="29"/>
                  </a:lnTo>
                  <a:lnTo>
                    <a:pt x="72" y="25"/>
                  </a:lnTo>
                  <a:lnTo>
                    <a:pt x="73" y="21"/>
                  </a:lnTo>
                  <a:lnTo>
                    <a:pt x="75" y="16"/>
                  </a:lnTo>
                  <a:lnTo>
                    <a:pt x="78" y="12"/>
                  </a:lnTo>
                  <a:lnTo>
                    <a:pt x="82" y="8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6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6" y="12"/>
                  </a:lnTo>
                  <a:lnTo>
                    <a:pt x="93" y="16"/>
                  </a:lnTo>
                  <a:lnTo>
                    <a:pt x="93" y="20"/>
                  </a:lnTo>
                  <a:lnTo>
                    <a:pt x="93" y="23"/>
                  </a:lnTo>
                  <a:lnTo>
                    <a:pt x="95" y="26"/>
                  </a:lnTo>
                  <a:lnTo>
                    <a:pt x="97" y="28"/>
                  </a:lnTo>
                  <a:lnTo>
                    <a:pt x="101" y="28"/>
                  </a:lnTo>
                  <a:lnTo>
                    <a:pt x="105" y="27"/>
                  </a:lnTo>
                  <a:lnTo>
                    <a:pt x="109" y="25"/>
                  </a:lnTo>
                  <a:lnTo>
                    <a:pt x="113" y="21"/>
                  </a:lnTo>
                  <a:lnTo>
                    <a:pt x="114" y="15"/>
                  </a:lnTo>
                  <a:lnTo>
                    <a:pt x="112" y="8"/>
                  </a:lnTo>
                  <a:lnTo>
                    <a:pt x="106" y="3"/>
                  </a:lnTo>
                  <a:lnTo>
                    <a:pt x="99" y="1"/>
                  </a:lnTo>
                  <a:lnTo>
                    <a:pt x="93" y="0"/>
                  </a:lnTo>
                  <a:lnTo>
                    <a:pt x="84" y="2"/>
                  </a:lnTo>
                  <a:lnTo>
                    <a:pt x="77" y="7"/>
                  </a:lnTo>
                  <a:lnTo>
                    <a:pt x="72" y="12"/>
                  </a:lnTo>
                  <a:lnTo>
                    <a:pt x="68" y="17"/>
                  </a:lnTo>
                  <a:lnTo>
                    <a:pt x="63" y="8"/>
                  </a:lnTo>
                  <a:lnTo>
                    <a:pt x="56" y="3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28" y="4"/>
                  </a:lnTo>
                  <a:lnTo>
                    <a:pt x="17" y="15"/>
                  </a:lnTo>
                  <a:lnTo>
                    <a:pt x="9" y="27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20" y="20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7" y="5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6" y="20"/>
                  </a:lnTo>
                  <a:lnTo>
                    <a:pt x="55" y="27"/>
                  </a:lnTo>
                  <a:lnTo>
                    <a:pt x="53" y="38"/>
                  </a:lnTo>
                  <a:lnTo>
                    <a:pt x="49" y="54"/>
                  </a:lnTo>
                  <a:lnTo>
                    <a:pt x="43" y="75"/>
                  </a:lnTo>
                  <a:lnTo>
                    <a:pt x="40" y="85"/>
                  </a:lnTo>
                  <a:lnTo>
                    <a:pt x="35" y="92"/>
                  </a:lnTo>
                  <a:lnTo>
                    <a:pt x="29" y="97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7" y="99"/>
                  </a:lnTo>
                  <a:lnTo>
                    <a:pt x="14" y="98"/>
                  </a:lnTo>
                  <a:lnTo>
                    <a:pt x="10" y="96"/>
                  </a:lnTo>
                  <a:lnTo>
                    <a:pt x="14" y="94"/>
                  </a:lnTo>
                  <a:lnTo>
                    <a:pt x="18" y="92"/>
                  </a:lnTo>
                  <a:lnTo>
                    <a:pt x="20" y="88"/>
                  </a:lnTo>
                  <a:lnTo>
                    <a:pt x="21" y="84"/>
                  </a:lnTo>
                  <a:lnTo>
                    <a:pt x="20" y="80"/>
                  </a:lnTo>
                  <a:lnTo>
                    <a:pt x="18" y="77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4" y="79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2" y="96"/>
                  </a:lnTo>
                  <a:lnTo>
                    <a:pt x="7" y="101"/>
                  </a:lnTo>
                  <a:lnTo>
                    <a:pt x="14" y="103"/>
                  </a:lnTo>
                  <a:lnTo>
                    <a:pt x="21" y="104"/>
                  </a:lnTo>
                  <a:lnTo>
                    <a:pt x="27" y="103"/>
                  </a:lnTo>
                  <a:lnTo>
                    <a:pt x="31" y="102"/>
                  </a:lnTo>
                  <a:lnTo>
                    <a:pt x="35" y="99"/>
                  </a:lnTo>
                  <a:lnTo>
                    <a:pt x="39" y="96"/>
                  </a:lnTo>
                  <a:lnTo>
                    <a:pt x="41" y="93"/>
                  </a:lnTo>
                  <a:lnTo>
                    <a:pt x="43" y="90"/>
                  </a:lnTo>
                  <a:lnTo>
                    <a:pt x="45" y="88"/>
                  </a:lnTo>
                  <a:lnTo>
                    <a:pt x="45" y="87"/>
                  </a:lnTo>
                  <a:lnTo>
                    <a:pt x="48" y="93"/>
                  </a:lnTo>
                  <a:lnTo>
                    <a:pt x="54" y="99"/>
                  </a:lnTo>
                  <a:lnTo>
                    <a:pt x="61" y="103"/>
                  </a:lnTo>
                  <a:lnTo>
                    <a:pt x="70" y="104"/>
                  </a:lnTo>
                  <a:lnTo>
                    <a:pt x="86" y="99"/>
                  </a:lnTo>
                  <a:lnTo>
                    <a:pt x="97" y="89"/>
                  </a:lnTo>
                  <a:lnTo>
                    <a:pt x="104" y="77"/>
                  </a:lnTo>
                  <a:lnTo>
                    <a:pt x="107" y="69"/>
                  </a:lnTo>
                  <a:lnTo>
                    <a:pt x="106" y="67"/>
                  </a:lnTo>
                  <a:lnTo>
                    <a:pt x="104" y="66"/>
                  </a:lnTo>
                  <a:lnTo>
                    <a:pt x="102" y="67"/>
                  </a:lnTo>
                  <a:lnTo>
                    <a:pt x="101" y="69"/>
                  </a:lnTo>
                  <a:lnTo>
                    <a:pt x="98" y="77"/>
                  </a:lnTo>
                  <a:lnTo>
                    <a:pt x="94" y="84"/>
                  </a:lnTo>
                  <a:lnTo>
                    <a:pt x="90" y="89"/>
                  </a:lnTo>
                  <a:lnTo>
                    <a:pt x="86" y="93"/>
                  </a:lnTo>
                  <a:lnTo>
                    <a:pt x="81" y="96"/>
                  </a:lnTo>
                  <a:lnTo>
                    <a:pt x="77" y="98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65" y="98"/>
                  </a:lnTo>
                  <a:lnTo>
                    <a:pt x="61" y="94"/>
                  </a:lnTo>
                  <a:lnTo>
                    <a:pt x="59" y="89"/>
                  </a:lnTo>
                  <a:lnTo>
                    <a:pt x="58" y="84"/>
                  </a:lnTo>
                  <a:lnTo>
                    <a:pt x="58" y="80"/>
                  </a:lnTo>
                  <a:lnTo>
                    <a:pt x="59" y="76"/>
                  </a:lnTo>
                  <a:lnTo>
                    <a:pt x="60" y="70"/>
                  </a:lnTo>
                  <a:lnTo>
                    <a:pt x="62" y="64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3"/>
            <p:cNvSpPr>
              <a:spLocks noChangeAspect="1"/>
            </p:cNvSpPr>
            <p:nvPr/>
          </p:nvSpPr>
          <p:spPr bwMode="auto">
            <a:xfrm>
              <a:off x="4308" y="136"/>
              <a:ext cx="97" cy="73"/>
            </a:xfrm>
            <a:custGeom>
              <a:avLst/>
              <a:gdLst>
                <a:gd name="T0" fmla="*/ 10 w 97"/>
                <a:gd name="T1" fmla="*/ 65 h 73"/>
                <a:gd name="T2" fmla="*/ 12 w 97"/>
                <a:gd name="T3" fmla="*/ 71 h 73"/>
                <a:gd name="T4" fmla="*/ 19 w 97"/>
                <a:gd name="T5" fmla="*/ 72 h 73"/>
                <a:gd name="T6" fmla="*/ 23 w 97"/>
                <a:gd name="T7" fmla="*/ 65 h 73"/>
                <a:gd name="T8" fmla="*/ 26 w 97"/>
                <a:gd name="T9" fmla="*/ 52 h 73"/>
                <a:gd name="T10" fmla="*/ 31 w 97"/>
                <a:gd name="T11" fmla="*/ 34 h 73"/>
                <a:gd name="T12" fmla="*/ 33 w 97"/>
                <a:gd name="T13" fmla="*/ 27 h 73"/>
                <a:gd name="T14" fmla="*/ 38 w 97"/>
                <a:gd name="T15" fmla="*/ 19 h 73"/>
                <a:gd name="T16" fmla="*/ 47 w 97"/>
                <a:gd name="T17" fmla="*/ 10 h 73"/>
                <a:gd name="T18" fmla="*/ 61 w 97"/>
                <a:gd name="T19" fmla="*/ 4 h 73"/>
                <a:gd name="T20" fmla="*/ 70 w 97"/>
                <a:gd name="T21" fmla="*/ 9 h 73"/>
                <a:gd name="T22" fmla="*/ 71 w 97"/>
                <a:gd name="T23" fmla="*/ 16 h 73"/>
                <a:gd name="T24" fmla="*/ 67 w 97"/>
                <a:gd name="T25" fmla="*/ 34 h 73"/>
                <a:gd name="T26" fmla="*/ 61 w 97"/>
                <a:gd name="T27" fmla="*/ 50 h 73"/>
                <a:gd name="T28" fmla="*/ 59 w 97"/>
                <a:gd name="T29" fmla="*/ 59 h 73"/>
                <a:gd name="T30" fmla="*/ 64 w 97"/>
                <a:gd name="T31" fmla="*/ 69 h 73"/>
                <a:gd name="T32" fmla="*/ 74 w 97"/>
                <a:gd name="T33" fmla="*/ 73 h 73"/>
                <a:gd name="T34" fmla="*/ 85 w 97"/>
                <a:gd name="T35" fmla="*/ 69 h 73"/>
                <a:gd name="T36" fmla="*/ 92 w 97"/>
                <a:gd name="T37" fmla="*/ 61 h 73"/>
                <a:gd name="T38" fmla="*/ 96 w 97"/>
                <a:gd name="T39" fmla="*/ 53 h 73"/>
                <a:gd name="T40" fmla="*/ 97 w 97"/>
                <a:gd name="T41" fmla="*/ 48 h 73"/>
                <a:gd name="T42" fmla="*/ 95 w 97"/>
                <a:gd name="T43" fmla="*/ 46 h 73"/>
                <a:gd name="T44" fmla="*/ 92 w 97"/>
                <a:gd name="T45" fmla="*/ 49 h 73"/>
                <a:gd name="T46" fmla="*/ 84 w 97"/>
                <a:gd name="T47" fmla="*/ 63 h 73"/>
                <a:gd name="T48" fmla="*/ 75 w 97"/>
                <a:gd name="T49" fmla="*/ 68 h 73"/>
                <a:gd name="T50" fmla="*/ 71 w 97"/>
                <a:gd name="T51" fmla="*/ 63 h 73"/>
                <a:gd name="T52" fmla="*/ 72 w 97"/>
                <a:gd name="T53" fmla="*/ 57 h 73"/>
                <a:gd name="T54" fmla="*/ 74 w 97"/>
                <a:gd name="T55" fmla="*/ 49 h 73"/>
                <a:gd name="T56" fmla="*/ 79 w 97"/>
                <a:gd name="T57" fmla="*/ 35 h 73"/>
                <a:gd name="T58" fmla="*/ 83 w 97"/>
                <a:gd name="T59" fmla="*/ 18 h 73"/>
                <a:gd name="T60" fmla="*/ 81 w 97"/>
                <a:gd name="T61" fmla="*/ 9 h 73"/>
                <a:gd name="T62" fmla="*/ 76 w 97"/>
                <a:gd name="T63" fmla="*/ 3 h 73"/>
                <a:gd name="T64" fmla="*/ 69 w 97"/>
                <a:gd name="T65" fmla="*/ 1 h 73"/>
                <a:gd name="T66" fmla="*/ 62 w 97"/>
                <a:gd name="T67" fmla="*/ 0 h 73"/>
                <a:gd name="T68" fmla="*/ 45 w 97"/>
                <a:gd name="T69" fmla="*/ 5 h 73"/>
                <a:gd name="T70" fmla="*/ 35 w 97"/>
                <a:gd name="T71" fmla="*/ 15 h 73"/>
                <a:gd name="T72" fmla="*/ 29 w 97"/>
                <a:gd name="T73" fmla="*/ 3 h 73"/>
                <a:gd name="T74" fmla="*/ 18 w 97"/>
                <a:gd name="T75" fmla="*/ 0 h 73"/>
                <a:gd name="T76" fmla="*/ 10 w 97"/>
                <a:gd name="T77" fmla="*/ 3 h 73"/>
                <a:gd name="T78" fmla="*/ 5 w 97"/>
                <a:gd name="T79" fmla="*/ 9 h 73"/>
                <a:gd name="T80" fmla="*/ 1 w 97"/>
                <a:gd name="T81" fmla="*/ 19 h 73"/>
                <a:gd name="T82" fmla="*/ 0 w 97"/>
                <a:gd name="T83" fmla="*/ 25 h 73"/>
                <a:gd name="T84" fmla="*/ 2 w 97"/>
                <a:gd name="T85" fmla="*/ 27 h 73"/>
                <a:gd name="T86" fmla="*/ 4 w 97"/>
                <a:gd name="T87" fmla="*/ 26 h 73"/>
                <a:gd name="T88" fmla="*/ 6 w 97"/>
                <a:gd name="T89" fmla="*/ 22 h 73"/>
                <a:gd name="T90" fmla="*/ 10 w 97"/>
                <a:gd name="T91" fmla="*/ 10 h 73"/>
                <a:gd name="T92" fmla="*/ 17 w 97"/>
                <a:gd name="T93" fmla="*/ 4 h 73"/>
                <a:gd name="T94" fmla="*/ 22 w 97"/>
                <a:gd name="T95" fmla="*/ 7 h 73"/>
                <a:gd name="T96" fmla="*/ 23 w 97"/>
                <a:gd name="T97" fmla="*/ 12 h 73"/>
                <a:gd name="T98" fmla="*/ 20 w 97"/>
                <a:gd name="T99" fmla="*/ 26 h 73"/>
                <a:gd name="T100" fmla="*/ 17 w 97"/>
                <a:gd name="T101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73">
                  <a:moveTo>
                    <a:pt x="12" y="61"/>
                  </a:moveTo>
                  <a:lnTo>
                    <a:pt x="10" y="65"/>
                  </a:lnTo>
                  <a:lnTo>
                    <a:pt x="10" y="68"/>
                  </a:lnTo>
                  <a:lnTo>
                    <a:pt x="12" y="71"/>
                  </a:lnTo>
                  <a:lnTo>
                    <a:pt x="15" y="73"/>
                  </a:lnTo>
                  <a:lnTo>
                    <a:pt x="19" y="72"/>
                  </a:lnTo>
                  <a:lnTo>
                    <a:pt x="22" y="69"/>
                  </a:lnTo>
                  <a:lnTo>
                    <a:pt x="23" y="65"/>
                  </a:lnTo>
                  <a:lnTo>
                    <a:pt x="24" y="59"/>
                  </a:lnTo>
                  <a:lnTo>
                    <a:pt x="26" y="52"/>
                  </a:lnTo>
                  <a:lnTo>
                    <a:pt x="28" y="45"/>
                  </a:lnTo>
                  <a:lnTo>
                    <a:pt x="31" y="34"/>
                  </a:lnTo>
                  <a:lnTo>
                    <a:pt x="32" y="30"/>
                  </a:lnTo>
                  <a:lnTo>
                    <a:pt x="33" y="27"/>
                  </a:lnTo>
                  <a:lnTo>
                    <a:pt x="35" y="23"/>
                  </a:lnTo>
                  <a:lnTo>
                    <a:pt x="38" y="19"/>
                  </a:lnTo>
                  <a:lnTo>
                    <a:pt x="41" y="14"/>
                  </a:lnTo>
                  <a:lnTo>
                    <a:pt x="47" y="10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1" y="13"/>
                  </a:lnTo>
                  <a:lnTo>
                    <a:pt x="71" y="16"/>
                  </a:lnTo>
                  <a:lnTo>
                    <a:pt x="70" y="24"/>
                  </a:lnTo>
                  <a:lnTo>
                    <a:pt x="67" y="34"/>
                  </a:lnTo>
                  <a:lnTo>
                    <a:pt x="64" y="43"/>
                  </a:lnTo>
                  <a:lnTo>
                    <a:pt x="61" y="50"/>
                  </a:lnTo>
                  <a:lnTo>
                    <a:pt x="60" y="55"/>
                  </a:lnTo>
                  <a:lnTo>
                    <a:pt x="59" y="59"/>
                  </a:lnTo>
                  <a:lnTo>
                    <a:pt x="60" y="65"/>
                  </a:lnTo>
                  <a:lnTo>
                    <a:pt x="64" y="69"/>
                  </a:lnTo>
                  <a:lnTo>
                    <a:pt x="68" y="72"/>
                  </a:lnTo>
                  <a:lnTo>
                    <a:pt x="74" y="73"/>
                  </a:lnTo>
                  <a:lnTo>
                    <a:pt x="80" y="72"/>
                  </a:lnTo>
                  <a:lnTo>
                    <a:pt x="85" y="69"/>
                  </a:lnTo>
                  <a:lnTo>
                    <a:pt x="89" y="66"/>
                  </a:lnTo>
                  <a:lnTo>
                    <a:pt x="92" y="61"/>
                  </a:lnTo>
                  <a:lnTo>
                    <a:pt x="94" y="57"/>
                  </a:lnTo>
                  <a:lnTo>
                    <a:pt x="96" y="53"/>
                  </a:lnTo>
                  <a:lnTo>
                    <a:pt x="97" y="50"/>
                  </a:lnTo>
                  <a:lnTo>
                    <a:pt x="97" y="48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3" y="47"/>
                  </a:lnTo>
                  <a:lnTo>
                    <a:pt x="92" y="4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80" y="67"/>
                  </a:lnTo>
                  <a:lnTo>
                    <a:pt x="75" y="68"/>
                  </a:lnTo>
                  <a:lnTo>
                    <a:pt x="72" y="67"/>
                  </a:lnTo>
                  <a:lnTo>
                    <a:pt x="71" y="63"/>
                  </a:lnTo>
                  <a:lnTo>
                    <a:pt x="71" y="60"/>
                  </a:lnTo>
                  <a:lnTo>
                    <a:pt x="72" y="57"/>
                  </a:lnTo>
                  <a:lnTo>
                    <a:pt x="73" y="54"/>
                  </a:lnTo>
                  <a:lnTo>
                    <a:pt x="74" y="49"/>
                  </a:lnTo>
                  <a:lnTo>
                    <a:pt x="77" y="44"/>
                  </a:lnTo>
                  <a:lnTo>
                    <a:pt x="79" y="35"/>
                  </a:lnTo>
                  <a:lnTo>
                    <a:pt x="82" y="26"/>
                  </a:lnTo>
                  <a:lnTo>
                    <a:pt x="83" y="18"/>
                  </a:lnTo>
                  <a:lnTo>
                    <a:pt x="82" y="13"/>
                  </a:lnTo>
                  <a:lnTo>
                    <a:pt x="81" y="9"/>
                  </a:lnTo>
                  <a:lnTo>
                    <a:pt x="79" y="6"/>
                  </a:lnTo>
                  <a:lnTo>
                    <a:pt x="76" y="3"/>
                  </a:lnTo>
                  <a:lnTo>
                    <a:pt x="73" y="2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3" y="1"/>
                  </a:lnTo>
                  <a:lnTo>
                    <a:pt x="45" y="5"/>
                  </a:lnTo>
                  <a:lnTo>
                    <a:pt x="39" y="10"/>
                  </a:lnTo>
                  <a:lnTo>
                    <a:pt x="35" y="15"/>
                  </a:lnTo>
                  <a:lnTo>
                    <a:pt x="33" y="8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8" y="15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18" y="33"/>
                  </a:lnTo>
                  <a:lnTo>
                    <a:pt x="17" y="40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4"/>
            <p:cNvSpPr>
              <a:spLocks noChangeAspect="1" noEditPoints="1"/>
            </p:cNvSpPr>
            <p:nvPr/>
          </p:nvSpPr>
          <p:spPr bwMode="auto">
            <a:xfrm>
              <a:off x="4501" y="88"/>
              <a:ext cx="152" cy="54"/>
            </a:xfrm>
            <a:custGeom>
              <a:avLst/>
              <a:gdLst>
                <a:gd name="T0" fmla="*/ 144 w 152"/>
                <a:gd name="T1" fmla="*/ 9 h 54"/>
                <a:gd name="T2" fmla="*/ 147 w 152"/>
                <a:gd name="T3" fmla="*/ 9 h 54"/>
                <a:gd name="T4" fmla="*/ 150 w 152"/>
                <a:gd name="T5" fmla="*/ 9 h 54"/>
                <a:gd name="T6" fmla="*/ 151 w 152"/>
                <a:gd name="T7" fmla="*/ 7 h 54"/>
                <a:gd name="T8" fmla="*/ 152 w 152"/>
                <a:gd name="T9" fmla="*/ 5 h 54"/>
                <a:gd name="T10" fmla="*/ 151 w 152"/>
                <a:gd name="T11" fmla="*/ 2 h 54"/>
                <a:gd name="T12" fmla="*/ 150 w 152"/>
                <a:gd name="T13" fmla="*/ 1 h 54"/>
                <a:gd name="T14" fmla="*/ 147 w 152"/>
                <a:gd name="T15" fmla="*/ 0 h 54"/>
                <a:gd name="T16" fmla="*/ 145 w 152"/>
                <a:gd name="T17" fmla="*/ 0 h 54"/>
                <a:gd name="T18" fmla="*/ 8 w 152"/>
                <a:gd name="T19" fmla="*/ 0 h 54"/>
                <a:gd name="T20" fmla="*/ 5 w 152"/>
                <a:gd name="T21" fmla="*/ 0 h 54"/>
                <a:gd name="T22" fmla="*/ 3 w 152"/>
                <a:gd name="T23" fmla="*/ 1 h 54"/>
                <a:gd name="T24" fmla="*/ 1 w 152"/>
                <a:gd name="T25" fmla="*/ 2 h 54"/>
                <a:gd name="T26" fmla="*/ 0 w 152"/>
                <a:gd name="T27" fmla="*/ 5 h 54"/>
                <a:gd name="T28" fmla="*/ 1 w 152"/>
                <a:gd name="T29" fmla="*/ 7 h 54"/>
                <a:gd name="T30" fmla="*/ 3 w 152"/>
                <a:gd name="T31" fmla="*/ 9 h 54"/>
                <a:gd name="T32" fmla="*/ 5 w 152"/>
                <a:gd name="T33" fmla="*/ 9 h 54"/>
                <a:gd name="T34" fmla="*/ 8 w 152"/>
                <a:gd name="T35" fmla="*/ 9 h 54"/>
                <a:gd name="T36" fmla="*/ 144 w 152"/>
                <a:gd name="T37" fmla="*/ 9 h 54"/>
                <a:gd name="T38" fmla="*/ 145 w 152"/>
                <a:gd name="T39" fmla="*/ 54 h 54"/>
                <a:gd name="T40" fmla="*/ 147 w 152"/>
                <a:gd name="T41" fmla="*/ 54 h 54"/>
                <a:gd name="T42" fmla="*/ 150 w 152"/>
                <a:gd name="T43" fmla="*/ 53 h 54"/>
                <a:gd name="T44" fmla="*/ 151 w 152"/>
                <a:gd name="T45" fmla="*/ 52 h 54"/>
                <a:gd name="T46" fmla="*/ 152 w 152"/>
                <a:gd name="T47" fmla="*/ 49 h 54"/>
                <a:gd name="T48" fmla="*/ 151 w 152"/>
                <a:gd name="T49" fmla="*/ 47 h 54"/>
                <a:gd name="T50" fmla="*/ 150 w 152"/>
                <a:gd name="T51" fmla="*/ 45 h 54"/>
                <a:gd name="T52" fmla="*/ 147 w 152"/>
                <a:gd name="T53" fmla="*/ 45 h 54"/>
                <a:gd name="T54" fmla="*/ 144 w 152"/>
                <a:gd name="T55" fmla="*/ 45 h 54"/>
                <a:gd name="T56" fmla="*/ 8 w 152"/>
                <a:gd name="T57" fmla="*/ 45 h 54"/>
                <a:gd name="T58" fmla="*/ 5 w 152"/>
                <a:gd name="T59" fmla="*/ 45 h 54"/>
                <a:gd name="T60" fmla="*/ 3 w 152"/>
                <a:gd name="T61" fmla="*/ 45 h 54"/>
                <a:gd name="T62" fmla="*/ 1 w 152"/>
                <a:gd name="T63" fmla="*/ 47 h 54"/>
                <a:gd name="T64" fmla="*/ 0 w 152"/>
                <a:gd name="T65" fmla="*/ 49 h 54"/>
                <a:gd name="T66" fmla="*/ 1 w 152"/>
                <a:gd name="T67" fmla="*/ 52 h 54"/>
                <a:gd name="T68" fmla="*/ 3 w 152"/>
                <a:gd name="T69" fmla="*/ 53 h 54"/>
                <a:gd name="T70" fmla="*/ 5 w 152"/>
                <a:gd name="T71" fmla="*/ 54 h 54"/>
                <a:gd name="T72" fmla="*/ 8 w 152"/>
                <a:gd name="T73" fmla="*/ 54 h 54"/>
                <a:gd name="T74" fmla="*/ 145 w 152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4">
                  <a:moveTo>
                    <a:pt x="144" y="9"/>
                  </a:moveTo>
                  <a:lnTo>
                    <a:pt x="147" y="9"/>
                  </a:lnTo>
                  <a:lnTo>
                    <a:pt x="150" y="9"/>
                  </a:lnTo>
                  <a:lnTo>
                    <a:pt x="151" y="7"/>
                  </a:lnTo>
                  <a:lnTo>
                    <a:pt x="152" y="5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144" y="9"/>
                  </a:lnTo>
                  <a:close/>
                  <a:moveTo>
                    <a:pt x="145" y="54"/>
                  </a:moveTo>
                  <a:lnTo>
                    <a:pt x="147" y="54"/>
                  </a:lnTo>
                  <a:lnTo>
                    <a:pt x="150" y="53"/>
                  </a:lnTo>
                  <a:lnTo>
                    <a:pt x="151" y="52"/>
                  </a:lnTo>
                  <a:lnTo>
                    <a:pt x="152" y="49"/>
                  </a:lnTo>
                  <a:lnTo>
                    <a:pt x="151" y="47"/>
                  </a:lnTo>
                  <a:lnTo>
                    <a:pt x="150" y="45"/>
                  </a:lnTo>
                  <a:lnTo>
                    <a:pt x="147" y="45"/>
                  </a:lnTo>
                  <a:lnTo>
                    <a:pt x="144" y="45"/>
                  </a:lnTo>
                  <a:lnTo>
                    <a:pt x="8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3" y="53"/>
                  </a:lnTo>
                  <a:lnTo>
                    <a:pt x="5" y="54"/>
                  </a:lnTo>
                  <a:lnTo>
                    <a:pt x="8" y="54"/>
                  </a:lnTo>
                  <a:lnTo>
                    <a:pt x="145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5"/>
            <p:cNvSpPr>
              <a:spLocks noChangeAspect="1"/>
            </p:cNvSpPr>
            <p:nvPr/>
          </p:nvSpPr>
          <p:spPr bwMode="auto">
            <a:xfrm>
              <a:off x="4736" y="71"/>
              <a:ext cx="101" cy="104"/>
            </a:xfrm>
            <a:custGeom>
              <a:avLst/>
              <a:gdLst>
                <a:gd name="T0" fmla="*/ 100 w 101"/>
                <a:gd name="T1" fmla="*/ 8 h 104"/>
                <a:gd name="T2" fmla="*/ 94 w 101"/>
                <a:gd name="T3" fmla="*/ 1 h 104"/>
                <a:gd name="T4" fmla="*/ 86 w 101"/>
                <a:gd name="T5" fmla="*/ 1 h 104"/>
                <a:gd name="T6" fmla="*/ 80 w 101"/>
                <a:gd name="T7" fmla="*/ 7 h 104"/>
                <a:gd name="T8" fmla="*/ 80 w 101"/>
                <a:gd name="T9" fmla="*/ 14 h 104"/>
                <a:gd name="T10" fmla="*/ 89 w 101"/>
                <a:gd name="T11" fmla="*/ 26 h 104"/>
                <a:gd name="T12" fmla="*/ 90 w 101"/>
                <a:gd name="T13" fmla="*/ 42 h 104"/>
                <a:gd name="T14" fmla="*/ 85 w 101"/>
                <a:gd name="T15" fmla="*/ 61 h 104"/>
                <a:gd name="T16" fmla="*/ 75 w 101"/>
                <a:gd name="T17" fmla="*/ 82 h 104"/>
                <a:gd name="T18" fmla="*/ 60 w 101"/>
                <a:gd name="T19" fmla="*/ 97 h 104"/>
                <a:gd name="T20" fmla="*/ 43 w 101"/>
                <a:gd name="T21" fmla="*/ 98 h 104"/>
                <a:gd name="T22" fmla="*/ 34 w 101"/>
                <a:gd name="T23" fmla="*/ 87 h 104"/>
                <a:gd name="T24" fmla="*/ 37 w 101"/>
                <a:gd name="T25" fmla="*/ 57 h 104"/>
                <a:gd name="T26" fmla="*/ 48 w 101"/>
                <a:gd name="T27" fmla="*/ 25 h 104"/>
                <a:gd name="T28" fmla="*/ 48 w 101"/>
                <a:gd name="T29" fmla="*/ 11 h 104"/>
                <a:gd name="T30" fmla="*/ 38 w 101"/>
                <a:gd name="T31" fmla="*/ 1 h 104"/>
                <a:gd name="T32" fmla="*/ 17 w 101"/>
                <a:gd name="T33" fmla="*/ 5 h 104"/>
                <a:gd name="T34" fmla="*/ 2 w 101"/>
                <a:gd name="T35" fmla="*/ 29 h 104"/>
                <a:gd name="T36" fmla="*/ 2 w 101"/>
                <a:gd name="T37" fmla="*/ 37 h 104"/>
                <a:gd name="T38" fmla="*/ 5 w 101"/>
                <a:gd name="T39" fmla="*/ 37 h 104"/>
                <a:gd name="T40" fmla="*/ 12 w 101"/>
                <a:gd name="T41" fmla="*/ 19 h 104"/>
                <a:gd name="T42" fmla="*/ 24 w 101"/>
                <a:gd name="T43" fmla="*/ 6 h 104"/>
                <a:gd name="T44" fmla="*/ 32 w 101"/>
                <a:gd name="T45" fmla="*/ 5 h 104"/>
                <a:gd name="T46" fmla="*/ 35 w 101"/>
                <a:gd name="T47" fmla="*/ 8 h 104"/>
                <a:gd name="T48" fmla="*/ 34 w 101"/>
                <a:gd name="T49" fmla="*/ 21 h 104"/>
                <a:gd name="T50" fmla="*/ 25 w 101"/>
                <a:gd name="T51" fmla="*/ 46 h 104"/>
                <a:gd name="T52" fmla="*/ 19 w 101"/>
                <a:gd name="T53" fmla="*/ 68 h 104"/>
                <a:gd name="T54" fmla="*/ 20 w 101"/>
                <a:gd name="T55" fmla="*/ 84 h 104"/>
                <a:gd name="T56" fmla="*/ 26 w 101"/>
                <a:gd name="T57" fmla="*/ 96 h 104"/>
                <a:gd name="T58" fmla="*/ 35 w 101"/>
                <a:gd name="T59" fmla="*/ 102 h 104"/>
                <a:gd name="T60" fmla="*/ 45 w 101"/>
                <a:gd name="T61" fmla="*/ 104 h 104"/>
                <a:gd name="T62" fmla="*/ 62 w 101"/>
                <a:gd name="T63" fmla="*/ 101 h 104"/>
                <a:gd name="T64" fmla="*/ 82 w 101"/>
                <a:gd name="T65" fmla="*/ 79 h 104"/>
                <a:gd name="T66" fmla="*/ 95 w 101"/>
                <a:gd name="T67" fmla="*/ 49 h 104"/>
                <a:gd name="T68" fmla="*/ 100 w 101"/>
                <a:gd name="T69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04">
                  <a:moveTo>
                    <a:pt x="101" y="16"/>
                  </a:moveTo>
                  <a:lnTo>
                    <a:pt x="100" y="8"/>
                  </a:lnTo>
                  <a:lnTo>
                    <a:pt x="97" y="3"/>
                  </a:lnTo>
                  <a:lnTo>
                    <a:pt x="94" y="1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9" y="11"/>
                  </a:lnTo>
                  <a:lnTo>
                    <a:pt x="80" y="14"/>
                  </a:lnTo>
                  <a:lnTo>
                    <a:pt x="83" y="18"/>
                  </a:lnTo>
                  <a:lnTo>
                    <a:pt x="89" y="26"/>
                  </a:lnTo>
                  <a:lnTo>
                    <a:pt x="91" y="37"/>
                  </a:lnTo>
                  <a:lnTo>
                    <a:pt x="90" y="42"/>
                  </a:lnTo>
                  <a:lnTo>
                    <a:pt x="88" y="50"/>
                  </a:lnTo>
                  <a:lnTo>
                    <a:pt x="85" y="61"/>
                  </a:lnTo>
                  <a:lnTo>
                    <a:pt x="81" y="71"/>
                  </a:lnTo>
                  <a:lnTo>
                    <a:pt x="75" y="82"/>
                  </a:lnTo>
                  <a:lnTo>
                    <a:pt x="68" y="91"/>
                  </a:lnTo>
                  <a:lnTo>
                    <a:pt x="60" y="97"/>
                  </a:lnTo>
                  <a:lnTo>
                    <a:pt x="50" y="99"/>
                  </a:lnTo>
                  <a:lnTo>
                    <a:pt x="43" y="98"/>
                  </a:lnTo>
                  <a:lnTo>
                    <a:pt x="37" y="93"/>
                  </a:lnTo>
                  <a:lnTo>
                    <a:pt x="34" y="87"/>
                  </a:lnTo>
                  <a:lnTo>
                    <a:pt x="33" y="79"/>
                  </a:lnTo>
                  <a:lnTo>
                    <a:pt x="37" y="57"/>
                  </a:lnTo>
                  <a:lnTo>
                    <a:pt x="47" y="30"/>
                  </a:lnTo>
                  <a:lnTo>
                    <a:pt x="48" y="25"/>
                  </a:lnTo>
                  <a:lnTo>
                    <a:pt x="49" y="19"/>
                  </a:lnTo>
                  <a:lnTo>
                    <a:pt x="48" y="11"/>
                  </a:lnTo>
                  <a:lnTo>
                    <a:pt x="44" y="5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7" y="5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7" y="33"/>
                  </a:lnTo>
                  <a:lnTo>
                    <a:pt x="12" y="19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2"/>
                  </a:lnTo>
                  <a:lnTo>
                    <a:pt x="34" y="21"/>
                  </a:lnTo>
                  <a:lnTo>
                    <a:pt x="32" y="28"/>
                  </a:lnTo>
                  <a:lnTo>
                    <a:pt x="25" y="46"/>
                  </a:lnTo>
                  <a:lnTo>
                    <a:pt x="21" y="58"/>
                  </a:lnTo>
                  <a:lnTo>
                    <a:pt x="19" y="68"/>
                  </a:lnTo>
                  <a:lnTo>
                    <a:pt x="19" y="76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6" y="96"/>
                  </a:lnTo>
                  <a:lnTo>
                    <a:pt x="30" y="99"/>
                  </a:lnTo>
                  <a:lnTo>
                    <a:pt x="35" y="102"/>
                  </a:lnTo>
                  <a:lnTo>
                    <a:pt x="40" y="103"/>
                  </a:lnTo>
                  <a:lnTo>
                    <a:pt x="45" y="104"/>
                  </a:lnTo>
                  <a:lnTo>
                    <a:pt x="49" y="104"/>
                  </a:lnTo>
                  <a:lnTo>
                    <a:pt x="62" y="101"/>
                  </a:lnTo>
                  <a:lnTo>
                    <a:pt x="74" y="92"/>
                  </a:lnTo>
                  <a:lnTo>
                    <a:pt x="82" y="79"/>
                  </a:lnTo>
                  <a:lnTo>
                    <a:pt x="89" y="64"/>
                  </a:lnTo>
                  <a:lnTo>
                    <a:pt x="95" y="49"/>
                  </a:lnTo>
                  <a:lnTo>
                    <a:pt x="98" y="35"/>
                  </a:lnTo>
                  <a:lnTo>
                    <a:pt x="100" y="23"/>
                  </a:lnTo>
                  <a:lnTo>
                    <a:pt x="10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6"/>
            <p:cNvSpPr>
              <a:spLocks noChangeAspect="1"/>
            </p:cNvSpPr>
            <p:nvPr/>
          </p:nvSpPr>
          <p:spPr bwMode="auto">
            <a:xfrm>
              <a:off x="4848" y="136"/>
              <a:ext cx="98" cy="73"/>
            </a:xfrm>
            <a:custGeom>
              <a:avLst/>
              <a:gdLst>
                <a:gd name="T0" fmla="*/ 11 w 98"/>
                <a:gd name="T1" fmla="*/ 65 h 73"/>
                <a:gd name="T2" fmla="*/ 12 w 98"/>
                <a:gd name="T3" fmla="*/ 71 h 73"/>
                <a:gd name="T4" fmla="*/ 20 w 98"/>
                <a:gd name="T5" fmla="*/ 72 h 73"/>
                <a:gd name="T6" fmla="*/ 24 w 98"/>
                <a:gd name="T7" fmla="*/ 65 h 73"/>
                <a:gd name="T8" fmla="*/ 27 w 98"/>
                <a:gd name="T9" fmla="*/ 52 h 73"/>
                <a:gd name="T10" fmla="*/ 31 w 98"/>
                <a:gd name="T11" fmla="*/ 34 h 73"/>
                <a:gd name="T12" fmla="*/ 34 w 98"/>
                <a:gd name="T13" fmla="*/ 27 h 73"/>
                <a:gd name="T14" fmla="*/ 38 w 98"/>
                <a:gd name="T15" fmla="*/ 19 h 73"/>
                <a:gd name="T16" fmla="*/ 47 w 98"/>
                <a:gd name="T17" fmla="*/ 10 h 73"/>
                <a:gd name="T18" fmla="*/ 62 w 98"/>
                <a:gd name="T19" fmla="*/ 4 h 73"/>
                <a:gd name="T20" fmla="*/ 70 w 98"/>
                <a:gd name="T21" fmla="*/ 9 h 73"/>
                <a:gd name="T22" fmla="*/ 72 w 98"/>
                <a:gd name="T23" fmla="*/ 16 h 73"/>
                <a:gd name="T24" fmla="*/ 68 w 98"/>
                <a:gd name="T25" fmla="*/ 34 h 73"/>
                <a:gd name="T26" fmla="*/ 62 w 98"/>
                <a:gd name="T27" fmla="*/ 50 h 73"/>
                <a:gd name="T28" fmla="*/ 60 w 98"/>
                <a:gd name="T29" fmla="*/ 59 h 73"/>
                <a:gd name="T30" fmla="*/ 64 w 98"/>
                <a:gd name="T31" fmla="*/ 69 h 73"/>
                <a:gd name="T32" fmla="*/ 75 w 98"/>
                <a:gd name="T33" fmla="*/ 73 h 73"/>
                <a:gd name="T34" fmla="*/ 85 w 98"/>
                <a:gd name="T35" fmla="*/ 69 h 73"/>
                <a:gd name="T36" fmla="*/ 92 w 98"/>
                <a:gd name="T37" fmla="*/ 61 h 73"/>
                <a:gd name="T38" fmla="*/ 97 w 98"/>
                <a:gd name="T39" fmla="*/ 53 h 73"/>
                <a:gd name="T40" fmla="*/ 98 w 98"/>
                <a:gd name="T41" fmla="*/ 48 h 73"/>
                <a:gd name="T42" fmla="*/ 95 w 98"/>
                <a:gd name="T43" fmla="*/ 46 h 73"/>
                <a:gd name="T44" fmla="*/ 92 w 98"/>
                <a:gd name="T45" fmla="*/ 49 h 73"/>
                <a:gd name="T46" fmla="*/ 85 w 98"/>
                <a:gd name="T47" fmla="*/ 63 h 73"/>
                <a:gd name="T48" fmla="*/ 75 w 98"/>
                <a:gd name="T49" fmla="*/ 68 h 73"/>
                <a:gd name="T50" fmla="*/ 71 w 98"/>
                <a:gd name="T51" fmla="*/ 63 h 73"/>
                <a:gd name="T52" fmla="*/ 72 w 98"/>
                <a:gd name="T53" fmla="*/ 57 h 73"/>
                <a:gd name="T54" fmla="*/ 75 w 98"/>
                <a:gd name="T55" fmla="*/ 49 h 73"/>
                <a:gd name="T56" fmla="*/ 80 w 98"/>
                <a:gd name="T57" fmla="*/ 35 h 73"/>
                <a:gd name="T58" fmla="*/ 84 w 98"/>
                <a:gd name="T59" fmla="*/ 18 h 73"/>
                <a:gd name="T60" fmla="*/ 82 w 98"/>
                <a:gd name="T61" fmla="*/ 9 h 73"/>
                <a:gd name="T62" fmla="*/ 76 w 98"/>
                <a:gd name="T63" fmla="*/ 3 h 73"/>
                <a:gd name="T64" fmla="*/ 70 w 98"/>
                <a:gd name="T65" fmla="*/ 1 h 73"/>
                <a:gd name="T66" fmla="*/ 63 w 98"/>
                <a:gd name="T67" fmla="*/ 0 h 73"/>
                <a:gd name="T68" fmla="*/ 46 w 98"/>
                <a:gd name="T69" fmla="*/ 5 h 73"/>
                <a:gd name="T70" fmla="*/ 36 w 98"/>
                <a:gd name="T71" fmla="*/ 15 h 73"/>
                <a:gd name="T72" fmla="*/ 29 w 98"/>
                <a:gd name="T73" fmla="*/ 3 h 73"/>
                <a:gd name="T74" fmla="*/ 19 w 98"/>
                <a:gd name="T75" fmla="*/ 0 h 73"/>
                <a:gd name="T76" fmla="*/ 10 w 98"/>
                <a:gd name="T77" fmla="*/ 3 h 73"/>
                <a:gd name="T78" fmla="*/ 6 w 98"/>
                <a:gd name="T79" fmla="*/ 9 h 73"/>
                <a:gd name="T80" fmla="*/ 2 w 98"/>
                <a:gd name="T81" fmla="*/ 19 h 73"/>
                <a:gd name="T82" fmla="*/ 0 w 98"/>
                <a:gd name="T83" fmla="*/ 25 h 73"/>
                <a:gd name="T84" fmla="*/ 3 w 98"/>
                <a:gd name="T85" fmla="*/ 27 h 73"/>
                <a:gd name="T86" fmla="*/ 5 w 98"/>
                <a:gd name="T87" fmla="*/ 26 h 73"/>
                <a:gd name="T88" fmla="*/ 6 w 98"/>
                <a:gd name="T89" fmla="*/ 22 h 73"/>
                <a:gd name="T90" fmla="*/ 11 w 98"/>
                <a:gd name="T91" fmla="*/ 10 h 73"/>
                <a:gd name="T92" fmla="*/ 18 w 98"/>
                <a:gd name="T93" fmla="*/ 4 h 73"/>
                <a:gd name="T94" fmla="*/ 22 w 98"/>
                <a:gd name="T95" fmla="*/ 7 h 73"/>
                <a:gd name="T96" fmla="*/ 23 w 98"/>
                <a:gd name="T97" fmla="*/ 12 h 73"/>
                <a:gd name="T98" fmla="*/ 21 w 98"/>
                <a:gd name="T99" fmla="*/ 26 h 73"/>
                <a:gd name="T100" fmla="*/ 17 w 98"/>
                <a:gd name="T101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73">
                  <a:moveTo>
                    <a:pt x="12" y="61"/>
                  </a:moveTo>
                  <a:lnTo>
                    <a:pt x="11" y="65"/>
                  </a:lnTo>
                  <a:lnTo>
                    <a:pt x="11" y="68"/>
                  </a:lnTo>
                  <a:lnTo>
                    <a:pt x="12" y="71"/>
                  </a:lnTo>
                  <a:lnTo>
                    <a:pt x="16" y="73"/>
                  </a:lnTo>
                  <a:lnTo>
                    <a:pt x="20" y="72"/>
                  </a:lnTo>
                  <a:lnTo>
                    <a:pt x="22" y="69"/>
                  </a:lnTo>
                  <a:lnTo>
                    <a:pt x="24" y="65"/>
                  </a:lnTo>
                  <a:lnTo>
                    <a:pt x="25" y="59"/>
                  </a:lnTo>
                  <a:lnTo>
                    <a:pt x="27" y="52"/>
                  </a:lnTo>
                  <a:lnTo>
                    <a:pt x="29" y="45"/>
                  </a:lnTo>
                  <a:lnTo>
                    <a:pt x="31" y="34"/>
                  </a:lnTo>
                  <a:lnTo>
                    <a:pt x="33" y="30"/>
                  </a:lnTo>
                  <a:lnTo>
                    <a:pt x="34" y="27"/>
                  </a:lnTo>
                  <a:lnTo>
                    <a:pt x="35" y="23"/>
                  </a:lnTo>
                  <a:lnTo>
                    <a:pt x="38" y="19"/>
                  </a:lnTo>
                  <a:lnTo>
                    <a:pt x="42" y="14"/>
                  </a:lnTo>
                  <a:lnTo>
                    <a:pt x="47" y="10"/>
                  </a:lnTo>
                  <a:lnTo>
                    <a:pt x="54" y="6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1" y="13"/>
                  </a:lnTo>
                  <a:lnTo>
                    <a:pt x="72" y="16"/>
                  </a:lnTo>
                  <a:lnTo>
                    <a:pt x="70" y="24"/>
                  </a:lnTo>
                  <a:lnTo>
                    <a:pt x="68" y="34"/>
                  </a:lnTo>
                  <a:lnTo>
                    <a:pt x="65" y="43"/>
                  </a:lnTo>
                  <a:lnTo>
                    <a:pt x="62" y="50"/>
                  </a:lnTo>
                  <a:lnTo>
                    <a:pt x="60" y="55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75" y="73"/>
                  </a:lnTo>
                  <a:lnTo>
                    <a:pt x="81" y="72"/>
                  </a:lnTo>
                  <a:lnTo>
                    <a:pt x="85" y="69"/>
                  </a:lnTo>
                  <a:lnTo>
                    <a:pt x="89" y="66"/>
                  </a:lnTo>
                  <a:lnTo>
                    <a:pt x="92" y="61"/>
                  </a:lnTo>
                  <a:lnTo>
                    <a:pt x="95" y="57"/>
                  </a:lnTo>
                  <a:lnTo>
                    <a:pt x="97" y="53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7" y="46"/>
                  </a:lnTo>
                  <a:lnTo>
                    <a:pt x="95" y="46"/>
                  </a:lnTo>
                  <a:lnTo>
                    <a:pt x="93" y="47"/>
                  </a:lnTo>
                  <a:lnTo>
                    <a:pt x="92" y="49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75" y="68"/>
                  </a:lnTo>
                  <a:lnTo>
                    <a:pt x="72" y="67"/>
                  </a:lnTo>
                  <a:lnTo>
                    <a:pt x="71" y="63"/>
                  </a:lnTo>
                  <a:lnTo>
                    <a:pt x="72" y="60"/>
                  </a:lnTo>
                  <a:lnTo>
                    <a:pt x="72" y="57"/>
                  </a:lnTo>
                  <a:lnTo>
                    <a:pt x="73" y="54"/>
                  </a:lnTo>
                  <a:lnTo>
                    <a:pt x="75" y="49"/>
                  </a:lnTo>
                  <a:lnTo>
                    <a:pt x="77" y="44"/>
                  </a:lnTo>
                  <a:lnTo>
                    <a:pt x="80" y="35"/>
                  </a:lnTo>
                  <a:lnTo>
                    <a:pt x="82" y="26"/>
                  </a:lnTo>
                  <a:lnTo>
                    <a:pt x="84" y="18"/>
                  </a:lnTo>
                  <a:lnTo>
                    <a:pt x="83" y="13"/>
                  </a:lnTo>
                  <a:lnTo>
                    <a:pt x="82" y="9"/>
                  </a:lnTo>
                  <a:lnTo>
                    <a:pt x="79" y="6"/>
                  </a:lnTo>
                  <a:lnTo>
                    <a:pt x="76" y="3"/>
                  </a:lnTo>
                  <a:lnTo>
                    <a:pt x="73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4" y="1"/>
                  </a:lnTo>
                  <a:lnTo>
                    <a:pt x="46" y="5"/>
                  </a:lnTo>
                  <a:lnTo>
                    <a:pt x="40" y="10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9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8" y="6"/>
                  </a:lnTo>
                  <a:lnTo>
                    <a:pt x="6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2" y="19"/>
                  </a:lnTo>
                  <a:lnTo>
                    <a:pt x="21" y="26"/>
                  </a:lnTo>
                  <a:lnTo>
                    <a:pt x="19" y="33"/>
                  </a:lnTo>
                  <a:lnTo>
                    <a:pt x="17" y="40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7"/>
            <p:cNvSpPr>
              <a:spLocks noChangeAspect="1"/>
            </p:cNvSpPr>
            <p:nvPr/>
          </p:nvSpPr>
          <p:spPr bwMode="auto">
            <a:xfrm>
              <a:off x="4978" y="0"/>
              <a:ext cx="53" cy="230"/>
            </a:xfrm>
            <a:custGeom>
              <a:avLst/>
              <a:gdLst>
                <a:gd name="T0" fmla="*/ 53 w 53"/>
                <a:gd name="T1" fmla="*/ 115 h 230"/>
                <a:gd name="T2" fmla="*/ 53 w 53"/>
                <a:gd name="T3" fmla="*/ 100 h 230"/>
                <a:gd name="T4" fmla="*/ 50 w 53"/>
                <a:gd name="T5" fmla="*/ 82 h 230"/>
                <a:gd name="T6" fmla="*/ 46 w 53"/>
                <a:gd name="T7" fmla="*/ 63 h 230"/>
                <a:gd name="T8" fmla="*/ 38 w 53"/>
                <a:gd name="T9" fmla="*/ 43 h 230"/>
                <a:gd name="T10" fmla="*/ 27 w 53"/>
                <a:gd name="T11" fmla="*/ 24 h 230"/>
                <a:gd name="T12" fmla="*/ 16 w 53"/>
                <a:gd name="T13" fmla="*/ 11 h 230"/>
                <a:gd name="T14" fmla="*/ 7 w 53"/>
                <a:gd name="T15" fmla="*/ 3 h 230"/>
                <a:gd name="T16" fmla="*/ 2 w 53"/>
                <a:gd name="T17" fmla="*/ 0 h 230"/>
                <a:gd name="T18" fmla="*/ 1 w 53"/>
                <a:gd name="T19" fmla="*/ 0 h 230"/>
                <a:gd name="T20" fmla="*/ 0 w 53"/>
                <a:gd name="T21" fmla="*/ 2 h 230"/>
                <a:gd name="T22" fmla="*/ 0 w 53"/>
                <a:gd name="T23" fmla="*/ 3 h 230"/>
                <a:gd name="T24" fmla="*/ 1 w 53"/>
                <a:gd name="T25" fmla="*/ 4 h 230"/>
                <a:gd name="T26" fmla="*/ 2 w 53"/>
                <a:gd name="T27" fmla="*/ 5 h 230"/>
                <a:gd name="T28" fmla="*/ 5 w 53"/>
                <a:gd name="T29" fmla="*/ 7 h 230"/>
                <a:gd name="T30" fmla="*/ 20 w 53"/>
                <a:gd name="T31" fmla="*/ 27 h 230"/>
                <a:gd name="T32" fmla="*/ 31 w 53"/>
                <a:gd name="T33" fmla="*/ 52 h 230"/>
                <a:gd name="T34" fmla="*/ 38 w 53"/>
                <a:gd name="T35" fmla="*/ 81 h 230"/>
                <a:gd name="T36" fmla="*/ 40 w 53"/>
                <a:gd name="T37" fmla="*/ 115 h 230"/>
                <a:gd name="T38" fmla="*/ 38 w 53"/>
                <a:gd name="T39" fmla="*/ 145 h 230"/>
                <a:gd name="T40" fmla="*/ 32 w 53"/>
                <a:gd name="T41" fmla="*/ 173 h 230"/>
                <a:gd name="T42" fmla="*/ 21 w 53"/>
                <a:gd name="T43" fmla="*/ 200 h 230"/>
                <a:gd name="T44" fmla="*/ 3 w 53"/>
                <a:gd name="T45" fmla="*/ 224 h 230"/>
                <a:gd name="T46" fmla="*/ 1 w 53"/>
                <a:gd name="T47" fmla="*/ 227 h 230"/>
                <a:gd name="T48" fmla="*/ 0 w 53"/>
                <a:gd name="T49" fmla="*/ 228 h 230"/>
                <a:gd name="T50" fmla="*/ 1 w 53"/>
                <a:gd name="T51" fmla="*/ 229 h 230"/>
                <a:gd name="T52" fmla="*/ 2 w 53"/>
                <a:gd name="T53" fmla="*/ 230 h 230"/>
                <a:gd name="T54" fmla="*/ 7 w 53"/>
                <a:gd name="T55" fmla="*/ 227 h 230"/>
                <a:gd name="T56" fmla="*/ 16 w 53"/>
                <a:gd name="T57" fmla="*/ 219 h 230"/>
                <a:gd name="T58" fmla="*/ 28 w 53"/>
                <a:gd name="T59" fmla="*/ 205 h 230"/>
                <a:gd name="T60" fmla="*/ 39 w 53"/>
                <a:gd name="T61" fmla="*/ 185 h 230"/>
                <a:gd name="T62" fmla="*/ 46 w 53"/>
                <a:gd name="T63" fmla="*/ 166 h 230"/>
                <a:gd name="T64" fmla="*/ 50 w 53"/>
                <a:gd name="T65" fmla="*/ 148 h 230"/>
                <a:gd name="T66" fmla="*/ 53 w 53"/>
                <a:gd name="T67" fmla="*/ 131 h 230"/>
                <a:gd name="T68" fmla="*/ 53 w 53"/>
                <a:gd name="T69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230">
                  <a:moveTo>
                    <a:pt x="53" y="115"/>
                  </a:moveTo>
                  <a:lnTo>
                    <a:pt x="53" y="100"/>
                  </a:lnTo>
                  <a:lnTo>
                    <a:pt x="50" y="82"/>
                  </a:lnTo>
                  <a:lnTo>
                    <a:pt x="46" y="63"/>
                  </a:lnTo>
                  <a:lnTo>
                    <a:pt x="38" y="43"/>
                  </a:lnTo>
                  <a:lnTo>
                    <a:pt x="27" y="24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5" y="7"/>
                  </a:lnTo>
                  <a:lnTo>
                    <a:pt x="20" y="27"/>
                  </a:lnTo>
                  <a:lnTo>
                    <a:pt x="31" y="52"/>
                  </a:lnTo>
                  <a:lnTo>
                    <a:pt x="38" y="81"/>
                  </a:lnTo>
                  <a:lnTo>
                    <a:pt x="40" y="115"/>
                  </a:lnTo>
                  <a:lnTo>
                    <a:pt x="38" y="145"/>
                  </a:lnTo>
                  <a:lnTo>
                    <a:pt x="32" y="173"/>
                  </a:lnTo>
                  <a:lnTo>
                    <a:pt x="21" y="200"/>
                  </a:lnTo>
                  <a:lnTo>
                    <a:pt x="3" y="224"/>
                  </a:lnTo>
                  <a:lnTo>
                    <a:pt x="1" y="227"/>
                  </a:lnTo>
                  <a:lnTo>
                    <a:pt x="0" y="228"/>
                  </a:lnTo>
                  <a:lnTo>
                    <a:pt x="1" y="229"/>
                  </a:lnTo>
                  <a:lnTo>
                    <a:pt x="2" y="230"/>
                  </a:lnTo>
                  <a:lnTo>
                    <a:pt x="7" y="227"/>
                  </a:lnTo>
                  <a:lnTo>
                    <a:pt x="16" y="219"/>
                  </a:lnTo>
                  <a:lnTo>
                    <a:pt x="28" y="205"/>
                  </a:lnTo>
                  <a:lnTo>
                    <a:pt x="39" y="185"/>
                  </a:lnTo>
                  <a:lnTo>
                    <a:pt x="46" y="166"/>
                  </a:lnTo>
                  <a:lnTo>
                    <a:pt x="50" y="148"/>
                  </a:lnTo>
                  <a:lnTo>
                    <a:pt x="53" y="131"/>
                  </a:lnTo>
                  <a:lnTo>
                    <a:pt x="53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8"/>
            <p:cNvSpPr>
              <a:spLocks noChangeAspect="1" noEditPoints="1"/>
            </p:cNvSpPr>
            <p:nvPr/>
          </p:nvSpPr>
          <p:spPr bwMode="auto">
            <a:xfrm>
              <a:off x="5131" y="88"/>
              <a:ext cx="152" cy="54"/>
            </a:xfrm>
            <a:custGeom>
              <a:avLst/>
              <a:gdLst>
                <a:gd name="T0" fmla="*/ 144 w 152"/>
                <a:gd name="T1" fmla="*/ 9 h 54"/>
                <a:gd name="T2" fmla="*/ 147 w 152"/>
                <a:gd name="T3" fmla="*/ 9 h 54"/>
                <a:gd name="T4" fmla="*/ 149 w 152"/>
                <a:gd name="T5" fmla="*/ 9 h 54"/>
                <a:gd name="T6" fmla="*/ 151 w 152"/>
                <a:gd name="T7" fmla="*/ 7 h 54"/>
                <a:gd name="T8" fmla="*/ 152 w 152"/>
                <a:gd name="T9" fmla="*/ 5 h 54"/>
                <a:gd name="T10" fmla="*/ 151 w 152"/>
                <a:gd name="T11" fmla="*/ 2 h 54"/>
                <a:gd name="T12" fmla="*/ 149 w 152"/>
                <a:gd name="T13" fmla="*/ 1 h 54"/>
                <a:gd name="T14" fmla="*/ 147 w 152"/>
                <a:gd name="T15" fmla="*/ 0 h 54"/>
                <a:gd name="T16" fmla="*/ 144 w 152"/>
                <a:gd name="T17" fmla="*/ 0 h 54"/>
                <a:gd name="T18" fmla="*/ 7 w 152"/>
                <a:gd name="T19" fmla="*/ 0 h 54"/>
                <a:gd name="T20" fmla="*/ 5 w 152"/>
                <a:gd name="T21" fmla="*/ 0 h 54"/>
                <a:gd name="T22" fmla="*/ 2 w 152"/>
                <a:gd name="T23" fmla="*/ 1 h 54"/>
                <a:gd name="T24" fmla="*/ 0 w 152"/>
                <a:gd name="T25" fmla="*/ 2 h 54"/>
                <a:gd name="T26" fmla="*/ 0 w 152"/>
                <a:gd name="T27" fmla="*/ 5 h 54"/>
                <a:gd name="T28" fmla="*/ 0 w 152"/>
                <a:gd name="T29" fmla="*/ 7 h 54"/>
                <a:gd name="T30" fmla="*/ 2 w 152"/>
                <a:gd name="T31" fmla="*/ 9 h 54"/>
                <a:gd name="T32" fmla="*/ 5 w 152"/>
                <a:gd name="T33" fmla="*/ 9 h 54"/>
                <a:gd name="T34" fmla="*/ 7 w 152"/>
                <a:gd name="T35" fmla="*/ 9 h 54"/>
                <a:gd name="T36" fmla="*/ 144 w 152"/>
                <a:gd name="T37" fmla="*/ 9 h 54"/>
                <a:gd name="T38" fmla="*/ 144 w 152"/>
                <a:gd name="T39" fmla="*/ 54 h 54"/>
                <a:gd name="T40" fmla="*/ 147 w 152"/>
                <a:gd name="T41" fmla="*/ 54 h 54"/>
                <a:gd name="T42" fmla="*/ 149 w 152"/>
                <a:gd name="T43" fmla="*/ 53 h 54"/>
                <a:gd name="T44" fmla="*/ 151 w 152"/>
                <a:gd name="T45" fmla="*/ 52 h 54"/>
                <a:gd name="T46" fmla="*/ 152 w 152"/>
                <a:gd name="T47" fmla="*/ 49 h 54"/>
                <a:gd name="T48" fmla="*/ 151 w 152"/>
                <a:gd name="T49" fmla="*/ 47 h 54"/>
                <a:gd name="T50" fmla="*/ 149 w 152"/>
                <a:gd name="T51" fmla="*/ 45 h 54"/>
                <a:gd name="T52" fmla="*/ 147 w 152"/>
                <a:gd name="T53" fmla="*/ 45 h 54"/>
                <a:gd name="T54" fmla="*/ 144 w 152"/>
                <a:gd name="T55" fmla="*/ 45 h 54"/>
                <a:gd name="T56" fmla="*/ 7 w 152"/>
                <a:gd name="T57" fmla="*/ 45 h 54"/>
                <a:gd name="T58" fmla="*/ 5 w 152"/>
                <a:gd name="T59" fmla="*/ 45 h 54"/>
                <a:gd name="T60" fmla="*/ 2 w 152"/>
                <a:gd name="T61" fmla="*/ 45 h 54"/>
                <a:gd name="T62" fmla="*/ 0 w 152"/>
                <a:gd name="T63" fmla="*/ 47 h 54"/>
                <a:gd name="T64" fmla="*/ 0 w 152"/>
                <a:gd name="T65" fmla="*/ 49 h 54"/>
                <a:gd name="T66" fmla="*/ 0 w 152"/>
                <a:gd name="T67" fmla="*/ 52 h 54"/>
                <a:gd name="T68" fmla="*/ 2 w 152"/>
                <a:gd name="T69" fmla="*/ 53 h 54"/>
                <a:gd name="T70" fmla="*/ 5 w 152"/>
                <a:gd name="T71" fmla="*/ 54 h 54"/>
                <a:gd name="T72" fmla="*/ 7 w 152"/>
                <a:gd name="T73" fmla="*/ 54 h 54"/>
                <a:gd name="T74" fmla="*/ 144 w 152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54">
                  <a:moveTo>
                    <a:pt x="144" y="9"/>
                  </a:moveTo>
                  <a:lnTo>
                    <a:pt x="147" y="9"/>
                  </a:lnTo>
                  <a:lnTo>
                    <a:pt x="149" y="9"/>
                  </a:lnTo>
                  <a:lnTo>
                    <a:pt x="151" y="7"/>
                  </a:lnTo>
                  <a:lnTo>
                    <a:pt x="152" y="5"/>
                  </a:lnTo>
                  <a:lnTo>
                    <a:pt x="151" y="2"/>
                  </a:lnTo>
                  <a:lnTo>
                    <a:pt x="149" y="1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44" y="9"/>
                  </a:lnTo>
                  <a:close/>
                  <a:moveTo>
                    <a:pt x="144" y="54"/>
                  </a:moveTo>
                  <a:lnTo>
                    <a:pt x="147" y="54"/>
                  </a:lnTo>
                  <a:lnTo>
                    <a:pt x="149" y="53"/>
                  </a:lnTo>
                  <a:lnTo>
                    <a:pt x="151" y="52"/>
                  </a:lnTo>
                  <a:lnTo>
                    <a:pt x="152" y="49"/>
                  </a:lnTo>
                  <a:lnTo>
                    <a:pt x="151" y="47"/>
                  </a:lnTo>
                  <a:lnTo>
                    <a:pt x="149" y="45"/>
                  </a:lnTo>
                  <a:lnTo>
                    <a:pt x="147" y="45"/>
                  </a:lnTo>
                  <a:lnTo>
                    <a:pt x="144" y="45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9"/>
            <p:cNvSpPr>
              <a:spLocks noChangeAspect="1"/>
            </p:cNvSpPr>
            <p:nvPr/>
          </p:nvSpPr>
          <p:spPr bwMode="auto">
            <a:xfrm>
              <a:off x="5364" y="31"/>
              <a:ext cx="71" cy="144"/>
            </a:xfrm>
            <a:custGeom>
              <a:avLst/>
              <a:gdLst>
                <a:gd name="T0" fmla="*/ 35 w 71"/>
                <a:gd name="T1" fmla="*/ 49 h 144"/>
                <a:gd name="T2" fmla="*/ 67 w 71"/>
                <a:gd name="T3" fmla="*/ 49 h 144"/>
                <a:gd name="T4" fmla="*/ 67 w 71"/>
                <a:gd name="T5" fmla="*/ 42 h 144"/>
                <a:gd name="T6" fmla="*/ 35 w 71"/>
                <a:gd name="T7" fmla="*/ 42 h 144"/>
                <a:gd name="T8" fmla="*/ 35 w 71"/>
                <a:gd name="T9" fmla="*/ 0 h 144"/>
                <a:gd name="T10" fmla="*/ 29 w 71"/>
                <a:gd name="T11" fmla="*/ 0 h 144"/>
                <a:gd name="T12" fmla="*/ 27 w 71"/>
                <a:gd name="T13" fmla="*/ 15 h 144"/>
                <a:gd name="T14" fmla="*/ 23 w 71"/>
                <a:gd name="T15" fmla="*/ 29 h 144"/>
                <a:gd name="T16" fmla="*/ 14 w 71"/>
                <a:gd name="T17" fmla="*/ 40 h 144"/>
                <a:gd name="T18" fmla="*/ 0 w 71"/>
                <a:gd name="T19" fmla="*/ 44 h 144"/>
                <a:gd name="T20" fmla="*/ 0 w 71"/>
                <a:gd name="T21" fmla="*/ 49 h 144"/>
                <a:gd name="T22" fmla="*/ 19 w 71"/>
                <a:gd name="T23" fmla="*/ 49 h 144"/>
                <a:gd name="T24" fmla="*/ 19 w 71"/>
                <a:gd name="T25" fmla="*/ 113 h 144"/>
                <a:gd name="T26" fmla="*/ 20 w 71"/>
                <a:gd name="T27" fmla="*/ 122 h 144"/>
                <a:gd name="T28" fmla="*/ 22 w 71"/>
                <a:gd name="T29" fmla="*/ 130 h 144"/>
                <a:gd name="T30" fmla="*/ 26 w 71"/>
                <a:gd name="T31" fmla="*/ 135 h 144"/>
                <a:gd name="T32" fmla="*/ 31 w 71"/>
                <a:gd name="T33" fmla="*/ 139 h 144"/>
                <a:gd name="T34" fmla="*/ 36 w 71"/>
                <a:gd name="T35" fmla="*/ 142 h 144"/>
                <a:gd name="T36" fmla="*/ 40 w 71"/>
                <a:gd name="T37" fmla="*/ 143 h 144"/>
                <a:gd name="T38" fmla="*/ 45 w 71"/>
                <a:gd name="T39" fmla="*/ 144 h 144"/>
                <a:gd name="T40" fmla="*/ 48 w 71"/>
                <a:gd name="T41" fmla="*/ 144 h 144"/>
                <a:gd name="T42" fmla="*/ 54 w 71"/>
                <a:gd name="T43" fmla="*/ 143 h 144"/>
                <a:gd name="T44" fmla="*/ 59 w 71"/>
                <a:gd name="T45" fmla="*/ 141 h 144"/>
                <a:gd name="T46" fmla="*/ 63 w 71"/>
                <a:gd name="T47" fmla="*/ 138 h 144"/>
                <a:gd name="T48" fmla="*/ 66 w 71"/>
                <a:gd name="T49" fmla="*/ 134 h 144"/>
                <a:gd name="T50" fmla="*/ 68 w 71"/>
                <a:gd name="T51" fmla="*/ 129 h 144"/>
                <a:gd name="T52" fmla="*/ 70 w 71"/>
                <a:gd name="T53" fmla="*/ 124 h 144"/>
                <a:gd name="T54" fmla="*/ 71 w 71"/>
                <a:gd name="T55" fmla="*/ 119 h 144"/>
                <a:gd name="T56" fmla="*/ 71 w 71"/>
                <a:gd name="T57" fmla="*/ 113 h 144"/>
                <a:gd name="T58" fmla="*/ 71 w 71"/>
                <a:gd name="T59" fmla="*/ 100 h 144"/>
                <a:gd name="T60" fmla="*/ 65 w 71"/>
                <a:gd name="T61" fmla="*/ 100 h 144"/>
                <a:gd name="T62" fmla="*/ 65 w 71"/>
                <a:gd name="T63" fmla="*/ 113 h 144"/>
                <a:gd name="T64" fmla="*/ 64 w 71"/>
                <a:gd name="T65" fmla="*/ 124 h 144"/>
                <a:gd name="T66" fmla="*/ 61 w 71"/>
                <a:gd name="T67" fmla="*/ 132 h 144"/>
                <a:gd name="T68" fmla="*/ 56 w 71"/>
                <a:gd name="T69" fmla="*/ 137 h 144"/>
                <a:gd name="T70" fmla="*/ 50 w 71"/>
                <a:gd name="T71" fmla="*/ 138 h 144"/>
                <a:gd name="T72" fmla="*/ 45 w 71"/>
                <a:gd name="T73" fmla="*/ 137 h 144"/>
                <a:gd name="T74" fmla="*/ 41 w 71"/>
                <a:gd name="T75" fmla="*/ 135 h 144"/>
                <a:gd name="T76" fmla="*/ 39 w 71"/>
                <a:gd name="T77" fmla="*/ 131 h 144"/>
                <a:gd name="T78" fmla="*/ 37 w 71"/>
                <a:gd name="T79" fmla="*/ 127 h 144"/>
                <a:gd name="T80" fmla="*/ 36 w 71"/>
                <a:gd name="T81" fmla="*/ 123 h 144"/>
                <a:gd name="T82" fmla="*/ 35 w 71"/>
                <a:gd name="T83" fmla="*/ 119 h 144"/>
                <a:gd name="T84" fmla="*/ 35 w 71"/>
                <a:gd name="T85" fmla="*/ 116 h 144"/>
                <a:gd name="T86" fmla="*/ 35 w 71"/>
                <a:gd name="T87" fmla="*/ 113 h 144"/>
                <a:gd name="T88" fmla="*/ 35 w 71"/>
                <a:gd name="T89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144">
                  <a:moveTo>
                    <a:pt x="35" y="49"/>
                  </a:moveTo>
                  <a:lnTo>
                    <a:pt x="67" y="49"/>
                  </a:lnTo>
                  <a:lnTo>
                    <a:pt x="67" y="42"/>
                  </a:lnTo>
                  <a:lnTo>
                    <a:pt x="35" y="4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7" y="15"/>
                  </a:lnTo>
                  <a:lnTo>
                    <a:pt x="23" y="29"/>
                  </a:lnTo>
                  <a:lnTo>
                    <a:pt x="14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9" y="49"/>
                  </a:lnTo>
                  <a:lnTo>
                    <a:pt x="19" y="113"/>
                  </a:lnTo>
                  <a:lnTo>
                    <a:pt x="20" y="122"/>
                  </a:lnTo>
                  <a:lnTo>
                    <a:pt x="22" y="130"/>
                  </a:lnTo>
                  <a:lnTo>
                    <a:pt x="26" y="135"/>
                  </a:lnTo>
                  <a:lnTo>
                    <a:pt x="31" y="139"/>
                  </a:lnTo>
                  <a:lnTo>
                    <a:pt x="36" y="142"/>
                  </a:lnTo>
                  <a:lnTo>
                    <a:pt x="40" y="143"/>
                  </a:lnTo>
                  <a:lnTo>
                    <a:pt x="45" y="144"/>
                  </a:lnTo>
                  <a:lnTo>
                    <a:pt x="48" y="144"/>
                  </a:lnTo>
                  <a:lnTo>
                    <a:pt x="54" y="143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6" y="134"/>
                  </a:lnTo>
                  <a:lnTo>
                    <a:pt x="68" y="129"/>
                  </a:lnTo>
                  <a:lnTo>
                    <a:pt x="70" y="124"/>
                  </a:lnTo>
                  <a:lnTo>
                    <a:pt x="71" y="119"/>
                  </a:lnTo>
                  <a:lnTo>
                    <a:pt x="71" y="113"/>
                  </a:lnTo>
                  <a:lnTo>
                    <a:pt x="71" y="100"/>
                  </a:lnTo>
                  <a:lnTo>
                    <a:pt x="65" y="100"/>
                  </a:lnTo>
                  <a:lnTo>
                    <a:pt x="65" y="113"/>
                  </a:lnTo>
                  <a:lnTo>
                    <a:pt x="64" y="124"/>
                  </a:lnTo>
                  <a:lnTo>
                    <a:pt x="61" y="132"/>
                  </a:lnTo>
                  <a:lnTo>
                    <a:pt x="56" y="137"/>
                  </a:lnTo>
                  <a:lnTo>
                    <a:pt x="50" y="138"/>
                  </a:lnTo>
                  <a:lnTo>
                    <a:pt x="45" y="137"/>
                  </a:lnTo>
                  <a:lnTo>
                    <a:pt x="41" y="135"/>
                  </a:lnTo>
                  <a:lnTo>
                    <a:pt x="39" y="131"/>
                  </a:lnTo>
                  <a:lnTo>
                    <a:pt x="37" y="127"/>
                  </a:lnTo>
                  <a:lnTo>
                    <a:pt x="36" y="123"/>
                  </a:lnTo>
                  <a:lnTo>
                    <a:pt x="35" y="119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5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0"/>
            <p:cNvSpPr>
              <a:spLocks noChangeAspect="1"/>
            </p:cNvSpPr>
            <p:nvPr/>
          </p:nvSpPr>
          <p:spPr bwMode="auto">
            <a:xfrm>
              <a:off x="5455" y="71"/>
              <a:ext cx="76" cy="102"/>
            </a:xfrm>
            <a:custGeom>
              <a:avLst/>
              <a:gdLst>
                <a:gd name="T0" fmla="*/ 31 w 76"/>
                <a:gd name="T1" fmla="*/ 25 h 102"/>
                <a:gd name="T2" fmla="*/ 31 w 76"/>
                <a:gd name="T3" fmla="*/ 0 h 102"/>
                <a:gd name="T4" fmla="*/ 0 w 76"/>
                <a:gd name="T5" fmla="*/ 2 h 102"/>
                <a:gd name="T6" fmla="*/ 0 w 76"/>
                <a:gd name="T7" fmla="*/ 9 h 102"/>
                <a:gd name="T8" fmla="*/ 5 w 76"/>
                <a:gd name="T9" fmla="*/ 10 h 102"/>
                <a:gd name="T10" fmla="*/ 9 w 76"/>
                <a:gd name="T11" fmla="*/ 10 h 102"/>
                <a:gd name="T12" fmla="*/ 12 w 76"/>
                <a:gd name="T13" fmla="*/ 11 h 102"/>
                <a:gd name="T14" fmla="*/ 15 w 76"/>
                <a:gd name="T15" fmla="*/ 12 h 102"/>
                <a:gd name="T16" fmla="*/ 16 w 76"/>
                <a:gd name="T17" fmla="*/ 13 h 102"/>
                <a:gd name="T18" fmla="*/ 17 w 76"/>
                <a:gd name="T19" fmla="*/ 16 h 102"/>
                <a:gd name="T20" fmla="*/ 17 w 76"/>
                <a:gd name="T21" fmla="*/ 19 h 102"/>
                <a:gd name="T22" fmla="*/ 18 w 76"/>
                <a:gd name="T23" fmla="*/ 22 h 102"/>
                <a:gd name="T24" fmla="*/ 18 w 76"/>
                <a:gd name="T25" fmla="*/ 84 h 102"/>
                <a:gd name="T26" fmla="*/ 17 w 76"/>
                <a:gd name="T27" fmla="*/ 90 h 102"/>
                <a:gd name="T28" fmla="*/ 14 w 76"/>
                <a:gd name="T29" fmla="*/ 93 h 102"/>
                <a:gd name="T30" fmla="*/ 9 w 76"/>
                <a:gd name="T31" fmla="*/ 94 h 102"/>
                <a:gd name="T32" fmla="*/ 0 w 76"/>
                <a:gd name="T33" fmla="*/ 94 h 102"/>
                <a:gd name="T34" fmla="*/ 0 w 76"/>
                <a:gd name="T35" fmla="*/ 102 h 102"/>
                <a:gd name="T36" fmla="*/ 14 w 76"/>
                <a:gd name="T37" fmla="*/ 101 h 102"/>
                <a:gd name="T38" fmla="*/ 26 w 76"/>
                <a:gd name="T39" fmla="*/ 101 h 102"/>
                <a:gd name="T40" fmla="*/ 40 w 76"/>
                <a:gd name="T41" fmla="*/ 101 h 102"/>
                <a:gd name="T42" fmla="*/ 55 w 76"/>
                <a:gd name="T43" fmla="*/ 102 h 102"/>
                <a:gd name="T44" fmla="*/ 55 w 76"/>
                <a:gd name="T45" fmla="*/ 94 h 102"/>
                <a:gd name="T46" fmla="*/ 50 w 76"/>
                <a:gd name="T47" fmla="*/ 94 h 102"/>
                <a:gd name="T48" fmla="*/ 40 w 76"/>
                <a:gd name="T49" fmla="*/ 94 h 102"/>
                <a:gd name="T50" fmla="*/ 35 w 76"/>
                <a:gd name="T51" fmla="*/ 92 h 102"/>
                <a:gd name="T52" fmla="*/ 33 w 76"/>
                <a:gd name="T53" fmla="*/ 89 h 102"/>
                <a:gd name="T54" fmla="*/ 33 w 76"/>
                <a:gd name="T55" fmla="*/ 84 h 102"/>
                <a:gd name="T56" fmla="*/ 33 w 76"/>
                <a:gd name="T57" fmla="*/ 48 h 102"/>
                <a:gd name="T58" fmla="*/ 34 w 76"/>
                <a:gd name="T59" fmla="*/ 32 h 102"/>
                <a:gd name="T60" fmla="*/ 40 w 76"/>
                <a:gd name="T61" fmla="*/ 18 h 102"/>
                <a:gd name="T62" fmla="*/ 48 w 76"/>
                <a:gd name="T63" fmla="*/ 8 h 102"/>
                <a:gd name="T64" fmla="*/ 59 w 76"/>
                <a:gd name="T65" fmla="*/ 5 h 102"/>
                <a:gd name="T66" fmla="*/ 62 w 76"/>
                <a:gd name="T67" fmla="*/ 5 h 102"/>
                <a:gd name="T68" fmla="*/ 61 w 76"/>
                <a:gd name="T69" fmla="*/ 6 h 102"/>
                <a:gd name="T70" fmla="*/ 59 w 76"/>
                <a:gd name="T71" fmla="*/ 7 h 102"/>
                <a:gd name="T72" fmla="*/ 58 w 76"/>
                <a:gd name="T73" fmla="*/ 10 h 102"/>
                <a:gd name="T74" fmla="*/ 57 w 76"/>
                <a:gd name="T75" fmla="*/ 14 h 102"/>
                <a:gd name="T76" fmla="*/ 58 w 76"/>
                <a:gd name="T77" fmla="*/ 18 h 102"/>
                <a:gd name="T78" fmla="*/ 60 w 76"/>
                <a:gd name="T79" fmla="*/ 21 h 102"/>
                <a:gd name="T80" fmla="*/ 63 w 76"/>
                <a:gd name="T81" fmla="*/ 23 h 102"/>
                <a:gd name="T82" fmla="*/ 67 w 76"/>
                <a:gd name="T83" fmla="*/ 24 h 102"/>
                <a:gd name="T84" fmla="*/ 70 w 76"/>
                <a:gd name="T85" fmla="*/ 23 h 102"/>
                <a:gd name="T86" fmla="*/ 73 w 76"/>
                <a:gd name="T87" fmla="*/ 22 h 102"/>
                <a:gd name="T88" fmla="*/ 75 w 76"/>
                <a:gd name="T89" fmla="*/ 18 h 102"/>
                <a:gd name="T90" fmla="*/ 76 w 76"/>
                <a:gd name="T91" fmla="*/ 14 h 102"/>
                <a:gd name="T92" fmla="*/ 75 w 76"/>
                <a:gd name="T93" fmla="*/ 9 h 102"/>
                <a:gd name="T94" fmla="*/ 72 w 76"/>
                <a:gd name="T95" fmla="*/ 4 h 102"/>
                <a:gd name="T96" fmla="*/ 66 w 76"/>
                <a:gd name="T97" fmla="*/ 1 h 102"/>
                <a:gd name="T98" fmla="*/ 59 w 76"/>
                <a:gd name="T99" fmla="*/ 0 h 102"/>
                <a:gd name="T100" fmla="*/ 54 w 76"/>
                <a:gd name="T101" fmla="*/ 1 h 102"/>
                <a:gd name="T102" fmla="*/ 49 w 76"/>
                <a:gd name="T103" fmla="*/ 2 h 102"/>
                <a:gd name="T104" fmla="*/ 44 w 76"/>
                <a:gd name="T105" fmla="*/ 5 h 102"/>
                <a:gd name="T106" fmla="*/ 40 w 76"/>
                <a:gd name="T107" fmla="*/ 9 h 102"/>
                <a:gd name="T108" fmla="*/ 37 w 76"/>
                <a:gd name="T109" fmla="*/ 13 h 102"/>
                <a:gd name="T110" fmla="*/ 35 w 76"/>
                <a:gd name="T111" fmla="*/ 17 h 102"/>
                <a:gd name="T112" fmla="*/ 33 w 76"/>
                <a:gd name="T113" fmla="*/ 21 h 102"/>
                <a:gd name="T114" fmla="*/ 31 w 76"/>
                <a:gd name="T115" fmla="*/ 2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02">
                  <a:moveTo>
                    <a:pt x="31" y="25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2" y="11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8" y="22"/>
                  </a:lnTo>
                  <a:lnTo>
                    <a:pt x="18" y="84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9" y="9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4" y="101"/>
                  </a:lnTo>
                  <a:lnTo>
                    <a:pt x="26" y="101"/>
                  </a:lnTo>
                  <a:lnTo>
                    <a:pt x="40" y="101"/>
                  </a:lnTo>
                  <a:lnTo>
                    <a:pt x="55" y="102"/>
                  </a:lnTo>
                  <a:lnTo>
                    <a:pt x="55" y="94"/>
                  </a:lnTo>
                  <a:lnTo>
                    <a:pt x="50" y="94"/>
                  </a:lnTo>
                  <a:lnTo>
                    <a:pt x="40" y="94"/>
                  </a:lnTo>
                  <a:lnTo>
                    <a:pt x="35" y="92"/>
                  </a:lnTo>
                  <a:lnTo>
                    <a:pt x="33" y="89"/>
                  </a:lnTo>
                  <a:lnTo>
                    <a:pt x="33" y="84"/>
                  </a:lnTo>
                  <a:lnTo>
                    <a:pt x="33" y="48"/>
                  </a:lnTo>
                  <a:lnTo>
                    <a:pt x="34" y="32"/>
                  </a:lnTo>
                  <a:lnTo>
                    <a:pt x="40" y="18"/>
                  </a:lnTo>
                  <a:lnTo>
                    <a:pt x="48" y="8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8" y="10"/>
                  </a:lnTo>
                  <a:lnTo>
                    <a:pt x="57" y="14"/>
                  </a:lnTo>
                  <a:lnTo>
                    <a:pt x="58" y="18"/>
                  </a:lnTo>
                  <a:lnTo>
                    <a:pt x="60" y="21"/>
                  </a:lnTo>
                  <a:lnTo>
                    <a:pt x="63" y="23"/>
                  </a:lnTo>
                  <a:lnTo>
                    <a:pt x="67" y="24"/>
                  </a:lnTo>
                  <a:lnTo>
                    <a:pt x="70" y="23"/>
                  </a:lnTo>
                  <a:lnTo>
                    <a:pt x="73" y="22"/>
                  </a:lnTo>
                  <a:lnTo>
                    <a:pt x="75" y="18"/>
                  </a:lnTo>
                  <a:lnTo>
                    <a:pt x="76" y="14"/>
                  </a:lnTo>
                  <a:lnTo>
                    <a:pt x="75" y="9"/>
                  </a:lnTo>
                  <a:lnTo>
                    <a:pt x="72" y="4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49" y="2"/>
                  </a:lnTo>
                  <a:lnTo>
                    <a:pt x="44" y="5"/>
                  </a:lnTo>
                  <a:lnTo>
                    <a:pt x="40" y="9"/>
                  </a:lnTo>
                  <a:lnTo>
                    <a:pt x="37" y="13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1"/>
            <p:cNvSpPr>
              <a:spLocks noChangeAspect="1"/>
            </p:cNvSpPr>
            <p:nvPr/>
          </p:nvSpPr>
          <p:spPr bwMode="auto">
            <a:xfrm>
              <a:off x="5545" y="71"/>
              <a:ext cx="115" cy="104"/>
            </a:xfrm>
            <a:custGeom>
              <a:avLst/>
              <a:gdLst>
                <a:gd name="T0" fmla="*/ 82 w 115"/>
                <a:gd name="T1" fmla="*/ 83 h 104"/>
                <a:gd name="T2" fmla="*/ 82 w 115"/>
                <a:gd name="T3" fmla="*/ 104 h 104"/>
                <a:gd name="T4" fmla="*/ 115 w 115"/>
                <a:gd name="T5" fmla="*/ 102 h 104"/>
                <a:gd name="T6" fmla="*/ 115 w 115"/>
                <a:gd name="T7" fmla="*/ 94 h 104"/>
                <a:gd name="T8" fmla="*/ 110 w 115"/>
                <a:gd name="T9" fmla="*/ 94 h 104"/>
                <a:gd name="T10" fmla="*/ 106 w 115"/>
                <a:gd name="T11" fmla="*/ 94 h 104"/>
                <a:gd name="T12" fmla="*/ 102 w 115"/>
                <a:gd name="T13" fmla="*/ 93 h 104"/>
                <a:gd name="T14" fmla="*/ 100 w 115"/>
                <a:gd name="T15" fmla="*/ 92 h 104"/>
                <a:gd name="T16" fmla="*/ 99 w 115"/>
                <a:gd name="T17" fmla="*/ 91 h 104"/>
                <a:gd name="T18" fmla="*/ 98 w 115"/>
                <a:gd name="T19" fmla="*/ 88 h 104"/>
                <a:gd name="T20" fmla="*/ 97 w 115"/>
                <a:gd name="T21" fmla="*/ 85 h 104"/>
                <a:gd name="T22" fmla="*/ 97 w 115"/>
                <a:gd name="T23" fmla="*/ 82 h 104"/>
                <a:gd name="T24" fmla="*/ 97 w 115"/>
                <a:gd name="T25" fmla="*/ 0 h 104"/>
                <a:gd name="T26" fmla="*/ 64 w 115"/>
                <a:gd name="T27" fmla="*/ 2 h 104"/>
                <a:gd name="T28" fmla="*/ 64 w 115"/>
                <a:gd name="T29" fmla="*/ 9 h 104"/>
                <a:gd name="T30" fmla="*/ 69 w 115"/>
                <a:gd name="T31" fmla="*/ 10 h 104"/>
                <a:gd name="T32" fmla="*/ 73 w 115"/>
                <a:gd name="T33" fmla="*/ 10 h 104"/>
                <a:gd name="T34" fmla="*/ 76 w 115"/>
                <a:gd name="T35" fmla="*/ 11 h 104"/>
                <a:gd name="T36" fmla="*/ 79 w 115"/>
                <a:gd name="T37" fmla="*/ 12 h 104"/>
                <a:gd name="T38" fmla="*/ 80 w 115"/>
                <a:gd name="T39" fmla="*/ 13 h 104"/>
                <a:gd name="T40" fmla="*/ 81 w 115"/>
                <a:gd name="T41" fmla="*/ 16 h 104"/>
                <a:gd name="T42" fmla="*/ 81 w 115"/>
                <a:gd name="T43" fmla="*/ 19 h 104"/>
                <a:gd name="T44" fmla="*/ 82 w 115"/>
                <a:gd name="T45" fmla="*/ 22 h 104"/>
                <a:gd name="T46" fmla="*/ 82 w 115"/>
                <a:gd name="T47" fmla="*/ 63 h 104"/>
                <a:gd name="T48" fmla="*/ 80 w 115"/>
                <a:gd name="T49" fmla="*/ 77 h 104"/>
                <a:gd name="T50" fmla="*/ 74 w 115"/>
                <a:gd name="T51" fmla="*/ 89 h 104"/>
                <a:gd name="T52" fmla="*/ 65 w 115"/>
                <a:gd name="T53" fmla="*/ 96 h 104"/>
                <a:gd name="T54" fmla="*/ 54 w 115"/>
                <a:gd name="T55" fmla="*/ 99 h 104"/>
                <a:gd name="T56" fmla="*/ 48 w 115"/>
                <a:gd name="T57" fmla="*/ 99 h 104"/>
                <a:gd name="T58" fmla="*/ 43 w 115"/>
                <a:gd name="T59" fmla="*/ 97 h 104"/>
                <a:gd name="T60" fmla="*/ 39 w 115"/>
                <a:gd name="T61" fmla="*/ 95 h 104"/>
                <a:gd name="T62" fmla="*/ 37 w 115"/>
                <a:gd name="T63" fmla="*/ 92 h 104"/>
                <a:gd name="T64" fmla="*/ 35 w 115"/>
                <a:gd name="T65" fmla="*/ 89 h 104"/>
                <a:gd name="T66" fmla="*/ 34 w 115"/>
                <a:gd name="T67" fmla="*/ 85 h 104"/>
                <a:gd name="T68" fmla="*/ 34 w 115"/>
                <a:gd name="T69" fmla="*/ 81 h 104"/>
                <a:gd name="T70" fmla="*/ 34 w 115"/>
                <a:gd name="T71" fmla="*/ 76 h 104"/>
                <a:gd name="T72" fmla="*/ 34 w 115"/>
                <a:gd name="T73" fmla="*/ 0 h 104"/>
                <a:gd name="T74" fmla="*/ 0 w 115"/>
                <a:gd name="T75" fmla="*/ 2 h 104"/>
                <a:gd name="T76" fmla="*/ 0 w 115"/>
                <a:gd name="T77" fmla="*/ 9 h 104"/>
                <a:gd name="T78" fmla="*/ 6 w 115"/>
                <a:gd name="T79" fmla="*/ 10 h 104"/>
                <a:gd name="T80" fmla="*/ 11 w 115"/>
                <a:gd name="T81" fmla="*/ 10 h 104"/>
                <a:gd name="T82" fmla="*/ 14 w 115"/>
                <a:gd name="T83" fmla="*/ 11 h 104"/>
                <a:gd name="T84" fmla="*/ 16 w 115"/>
                <a:gd name="T85" fmla="*/ 12 h 104"/>
                <a:gd name="T86" fmla="*/ 17 w 115"/>
                <a:gd name="T87" fmla="*/ 15 h 104"/>
                <a:gd name="T88" fmla="*/ 18 w 115"/>
                <a:gd name="T89" fmla="*/ 19 h 104"/>
                <a:gd name="T90" fmla="*/ 18 w 115"/>
                <a:gd name="T91" fmla="*/ 24 h 104"/>
                <a:gd name="T92" fmla="*/ 18 w 115"/>
                <a:gd name="T93" fmla="*/ 31 h 104"/>
                <a:gd name="T94" fmla="*/ 18 w 115"/>
                <a:gd name="T95" fmla="*/ 65 h 104"/>
                <a:gd name="T96" fmla="*/ 18 w 115"/>
                <a:gd name="T97" fmla="*/ 72 h 104"/>
                <a:gd name="T98" fmla="*/ 19 w 115"/>
                <a:gd name="T99" fmla="*/ 79 h 104"/>
                <a:gd name="T100" fmla="*/ 20 w 115"/>
                <a:gd name="T101" fmla="*/ 85 h 104"/>
                <a:gd name="T102" fmla="*/ 22 w 115"/>
                <a:gd name="T103" fmla="*/ 91 h 104"/>
                <a:gd name="T104" fmla="*/ 27 w 115"/>
                <a:gd name="T105" fmla="*/ 97 h 104"/>
                <a:gd name="T106" fmla="*/ 33 w 115"/>
                <a:gd name="T107" fmla="*/ 101 h 104"/>
                <a:gd name="T108" fmla="*/ 41 w 115"/>
                <a:gd name="T109" fmla="*/ 103 h 104"/>
                <a:gd name="T110" fmla="*/ 53 w 115"/>
                <a:gd name="T111" fmla="*/ 104 h 104"/>
                <a:gd name="T112" fmla="*/ 62 w 115"/>
                <a:gd name="T113" fmla="*/ 103 h 104"/>
                <a:gd name="T114" fmla="*/ 70 w 115"/>
                <a:gd name="T115" fmla="*/ 99 h 104"/>
                <a:gd name="T116" fmla="*/ 77 w 115"/>
                <a:gd name="T117" fmla="*/ 93 h 104"/>
                <a:gd name="T118" fmla="*/ 82 w 115"/>
                <a:gd name="T119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104">
                  <a:moveTo>
                    <a:pt x="82" y="83"/>
                  </a:moveTo>
                  <a:lnTo>
                    <a:pt x="82" y="104"/>
                  </a:lnTo>
                  <a:lnTo>
                    <a:pt x="115" y="102"/>
                  </a:lnTo>
                  <a:lnTo>
                    <a:pt x="115" y="94"/>
                  </a:lnTo>
                  <a:lnTo>
                    <a:pt x="110" y="94"/>
                  </a:lnTo>
                  <a:lnTo>
                    <a:pt x="106" y="94"/>
                  </a:lnTo>
                  <a:lnTo>
                    <a:pt x="102" y="93"/>
                  </a:lnTo>
                  <a:lnTo>
                    <a:pt x="100" y="92"/>
                  </a:lnTo>
                  <a:lnTo>
                    <a:pt x="99" y="91"/>
                  </a:lnTo>
                  <a:lnTo>
                    <a:pt x="98" y="88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7" y="0"/>
                  </a:lnTo>
                  <a:lnTo>
                    <a:pt x="64" y="2"/>
                  </a:lnTo>
                  <a:lnTo>
                    <a:pt x="64" y="9"/>
                  </a:lnTo>
                  <a:lnTo>
                    <a:pt x="69" y="10"/>
                  </a:lnTo>
                  <a:lnTo>
                    <a:pt x="73" y="10"/>
                  </a:lnTo>
                  <a:lnTo>
                    <a:pt x="76" y="11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1" y="16"/>
                  </a:lnTo>
                  <a:lnTo>
                    <a:pt x="81" y="19"/>
                  </a:lnTo>
                  <a:lnTo>
                    <a:pt x="82" y="22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4" y="89"/>
                  </a:lnTo>
                  <a:lnTo>
                    <a:pt x="65" y="96"/>
                  </a:lnTo>
                  <a:lnTo>
                    <a:pt x="54" y="99"/>
                  </a:lnTo>
                  <a:lnTo>
                    <a:pt x="48" y="99"/>
                  </a:lnTo>
                  <a:lnTo>
                    <a:pt x="43" y="97"/>
                  </a:lnTo>
                  <a:lnTo>
                    <a:pt x="39" y="95"/>
                  </a:lnTo>
                  <a:lnTo>
                    <a:pt x="37" y="92"/>
                  </a:lnTo>
                  <a:lnTo>
                    <a:pt x="35" y="89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4" y="76"/>
                  </a:lnTo>
                  <a:lnTo>
                    <a:pt x="34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8" y="31"/>
                  </a:lnTo>
                  <a:lnTo>
                    <a:pt x="18" y="65"/>
                  </a:lnTo>
                  <a:lnTo>
                    <a:pt x="18" y="72"/>
                  </a:lnTo>
                  <a:lnTo>
                    <a:pt x="19" y="79"/>
                  </a:lnTo>
                  <a:lnTo>
                    <a:pt x="20" y="85"/>
                  </a:lnTo>
                  <a:lnTo>
                    <a:pt x="22" y="91"/>
                  </a:lnTo>
                  <a:lnTo>
                    <a:pt x="27" y="97"/>
                  </a:lnTo>
                  <a:lnTo>
                    <a:pt x="33" y="101"/>
                  </a:lnTo>
                  <a:lnTo>
                    <a:pt x="41" y="103"/>
                  </a:lnTo>
                  <a:lnTo>
                    <a:pt x="53" y="104"/>
                  </a:lnTo>
                  <a:lnTo>
                    <a:pt x="62" y="103"/>
                  </a:lnTo>
                  <a:lnTo>
                    <a:pt x="70" y="99"/>
                  </a:lnTo>
                  <a:lnTo>
                    <a:pt x="77" y="9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2"/>
            <p:cNvSpPr>
              <a:spLocks noChangeAspect="1" noEditPoints="1"/>
            </p:cNvSpPr>
            <p:nvPr/>
          </p:nvSpPr>
          <p:spPr bwMode="auto">
            <a:xfrm>
              <a:off x="5671" y="69"/>
              <a:ext cx="89" cy="106"/>
            </a:xfrm>
            <a:custGeom>
              <a:avLst/>
              <a:gdLst>
                <a:gd name="T0" fmla="*/ 20 w 89"/>
                <a:gd name="T1" fmla="*/ 46 h 106"/>
                <a:gd name="T2" fmla="*/ 24 w 89"/>
                <a:gd name="T3" fmla="*/ 25 h 106"/>
                <a:gd name="T4" fmla="*/ 31 w 89"/>
                <a:gd name="T5" fmla="*/ 13 h 106"/>
                <a:gd name="T6" fmla="*/ 40 w 89"/>
                <a:gd name="T7" fmla="*/ 7 h 106"/>
                <a:gd name="T8" fmla="*/ 48 w 89"/>
                <a:gd name="T9" fmla="*/ 5 h 106"/>
                <a:gd name="T10" fmla="*/ 56 w 89"/>
                <a:gd name="T11" fmla="*/ 7 h 106"/>
                <a:gd name="T12" fmla="*/ 62 w 89"/>
                <a:gd name="T13" fmla="*/ 10 h 106"/>
                <a:gd name="T14" fmla="*/ 67 w 89"/>
                <a:gd name="T15" fmla="*/ 16 h 106"/>
                <a:gd name="T16" fmla="*/ 70 w 89"/>
                <a:gd name="T17" fmla="*/ 22 h 106"/>
                <a:gd name="T18" fmla="*/ 72 w 89"/>
                <a:gd name="T19" fmla="*/ 29 h 106"/>
                <a:gd name="T20" fmla="*/ 73 w 89"/>
                <a:gd name="T21" fmla="*/ 35 h 106"/>
                <a:gd name="T22" fmla="*/ 74 w 89"/>
                <a:gd name="T23" fmla="*/ 41 h 106"/>
                <a:gd name="T24" fmla="*/ 74 w 89"/>
                <a:gd name="T25" fmla="*/ 46 h 106"/>
                <a:gd name="T26" fmla="*/ 20 w 89"/>
                <a:gd name="T27" fmla="*/ 46 h 106"/>
                <a:gd name="T28" fmla="*/ 19 w 89"/>
                <a:gd name="T29" fmla="*/ 50 h 106"/>
                <a:gd name="T30" fmla="*/ 83 w 89"/>
                <a:gd name="T31" fmla="*/ 50 h 106"/>
                <a:gd name="T32" fmla="*/ 86 w 89"/>
                <a:gd name="T33" fmla="*/ 50 h 106"/>
                <a:gd name="T34" fmla="*/ 88 w 89"/>
                <a:gd name="T35" fmla="*/ 50 h 106"/>
                <a:gd name="T36" fmla="*/ 89 w 89"/>
                <a:gd name="T37" fmla="*/ 48 h 106"/>
                <a:gd name="T38" fmla="*/ 89 w 89"/>
                <a:gd name="T39" fmla="*/ 46 h 106"/>
                <a:gd name="T40" fmla="*/ 87 w 89"/>
                <a:gd name="T41" fmla="*/ 29 h 106"/>
                <a:gd name="T42" fmla="*/ 79 w 89"/>
                <a:gd name="T43" fmla="*/ 14 h 106"/>
                <a:gd name="T44" fmla="*/ 66 w 89"/>
                <a:gd name="T45" fmla="*/ 4 h 106"/>
                <a:gd name="T46" fmla="*/ 48 w 89"/>
                <a:gd name="T47" fmla="*/ 0 h 106"/>
                <a:gd name="T48" fmla="*/ 29 w 89"/>
                <a:gd name="T49" fmla="*/ 5 h 106"/>
                <a:gd name="T50" fmla="*/ 14 w 89"/>
                <a:gd name="T51" fmla="*/ 16 h 106"/>
                <a:gd name="T52" fmla="*/ 4 w 89"/>
                <a:gd name="T53" fmla="*/ 33 h 106"/>
                <a:gd name="T54" fmla="*/ 0 w 89"/>
                <a:gd name="T55" fmla="*/ 53 h 106"/>
                <a:gd name="T56" fmla="*/ 5 w 89"/>
                <a:gd name="T57" fmla="*/ 74 h 106"/>
                <a:gd name="T58" fmla="*/ 16 w 89"/>
                <a:gd name="T59" fmla="*/ 91 h 106"/>
                <a:gd name="T60" fmla="*/ 32 w 89"/>
                <a:gd name="T61" fmla="*/ 102 h 106"/>
                <a:gd name="T62" fmla="*/ 51 w 89"/>
                <a:gd name="T63" fmla="*/ 106 h 106"/>
                <a:gd name="T64" fmla="*/ 68 w 89"/>
                <a:gd name="T65" fmla="*/ 102 h 106"/>
                <a:gd name="T66" fmla="*/ 80 w 89"/>
                <a:gd name="T67" fmla="*/ 93 h 106"/>
                <a:gd name="T68" fmla="*/ 87 w 89"/>
                <a:gd name="T69" fmla="*/ 83 h 106"/>
                <a:gd name="T70" fmla="*/ 89 w 89"/>
                <a:gd name="T71" fmla="*/ 76 h 106"/>
                <a:gd name="T72" fmla="*/ 88 w 89"/>
                <a:gd name="T73" fmla="*/ 74 h 106"/>
                <a:gd name="T74" fmla="*/ 86 w 89"/>
                <a:gd name="T75" fmla="*/ 73 h 106"/>
                <a:gd name="T76" fmla="*/ 84 w 89"/>
                <a:gd name="T77" fmla="*/ 74 h 106"/>
                <a:gd name="T78" fmla="*/ 83 w 89"/>
                <a:gd name="T79" fmla="*/ 77 h 106"/>
                <a:gd name="T80" fmla="*/ 80 w 89"/>
                <a:gd name="T81" fmla="*/ 84 h 106"/>
                <a:gd name="T82" fmla="*/ 75 w 89"/>
                <a:gd name="T83" fmla="*/ 90 h 106"/>
                <a:gd name="T84" fmla="*/ 70 w 89"/>
                <a:gd name="T85" fmla="*/ 94 h 106"/>
                <a:gd name="T86" fmla="*/ 65 w 89"/>
                <a:gd name="T87" fmla="*/ 97 h 106"/>
                <a:gd name="T88" fmla="*/ 61 w 89"/>
                <a:gd name="T89" fmla="*/ 99 h 106"/>
                <a:gd name="T90" fmla="*/ 57 w 89"/>
                <a:gd name="T91" fmla="*/ 100 h 106"/>
                <a:gd name="T92" fmla="*/ 54 w 89"/>
                <a:gd name="T93" fmla="*/ 100 h 106"/>
                <a:gd name="T94" fmla="*/ 52 w 89"/>
                <a:gd name="T95" fmla="*/ 100 h 106"/>
                <a:gd name="T96" fmla="*/ 44 w 89"/>
                <a:gd name="T97" fmla="*/ 99 h 106"/>
                <a:gd name="T98" fmla="*/ 37 w 89"/>
                <a:gd name="T99" fmla="*/ 96 h 106"/>
                <a:gd name="T100" fmla="*/ 31 w 89"/>
                <a:gd name="T101" fmla="*/ 91 h 106"/>
                <a:gd name="T102" fmla="*/ 26 w 89"/>
                <a:gd name="T103" fmla="*/ 85 h 106"/>
                <a:gd name="T104" fmla="*/ 22 w 89"/>
                <a:gd name="T105" fmla="*/ 76 h 106"/>
                <a:gd name="T106" fmla="*/ 20 w 89"/>
                <a:gd name="T107" fmla="*/ 67 h 106"/>
                <a:gd name="T108" fmla="*/ 20 w 89"/>
                <a:gd name="T109" fmla="*/ 58 h 106"/>
                <a:gd name="T110" fmla="*/ 19 w 89"/>
                <a:gd name="T111" fmla="*/ 5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06">
                  <a:moveTo>
                    <a:pt x="20" y="46"/>
                  </a:moveTo>
                  <a:lnTo>
                    <a:pt x="24" y="25"/>
                  </a:lnTo>
                  <a:lnTo>
                    <a:pt x="31" y="13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6" y="7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0" y="22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4" y="41"/>
                  </a:lnTo>
                  <a:lnTo>
                    <a:pt x="74" y="46"/>
                  </a:lnTo>
                  <a:lnTo>
                    <a:pt x="20" y="46"/>
                  </a:lnTo>
                  <a:close/>
                  <a:moveTo>
                    <a:pt x="19" y="50"/>
                  </a:moveTo>
                  <a:lnTo>
                    <a:pt x="83" y="50"/>
                  </a:lnTo>
                  <a:lnTo>
                    <a:pt x="86" y="50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6"/>
                  </a:lnTo>
                  <a:lnTo>
                    <a:pt x="87" y="29"/>
                  </a:lnTo>
                  <a:lnTo>
                    <a:pt x="79" y="14"/>
                  </a:lnTo>
                  <a:lnTo>
                    <a:pt x="66" y="4"/>
                  </a:lnTo>
                  <a:lnTo>
                    <a:pt x="48" y="0"/>
                  </a:lnTo>
                  <a:lnTo>
                    <a:pt x="29" y="5"/>
                  </a:lnTo>
                  <a:lnTo>
                    <a:pt x="14" y="1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5" y="74"/>
                  </a:lnTo>
                  <a:lnTo>
                    <a:pt x="16" y="91"/>
                  </a:lnTo>
                  <a:lnTo>
                    <a:pt x="32" y="102"/>
                  </a:lnTo>
                  <a:lnTo>
                    <a:pt x="51" y="106"/>
                  </a:lnTo>
                  <a:lnTo>
                    <a:pt x="68" y="102"/>
                  </a:lnTo>
                  <a:lnTo>
                    <a:pt x="80" y="93"/>
                  </a:lnTo>
                  <a:lnTo>
                    <a:pt x="87" y="83"/>
                  </a:lnTo>
                  <a:lnTo>
                    <a:pt x="89" y="76"/>
                  </a:lnTo>
                  <a:lnTo>
                    <a:pt x="88" y="74"/>
                  </a:lnTo>
                  <a:lnTo>
                    <a:pt x="86" y="73"/>
                  </a:lnTo>
                  <a:lnTo>
                    <a:pt x="84" y="74"/>
                  </a:lnTo>
                  <a:lnTo>
                    <a:pt x="83" y="77"/>
                  </a:lnTo>
                  <a:lnTo>
                    <a:pt x="80" y="84"/>
                  </a:lnTo>
                  <a:lnTo>
                    <a:pt x="75" y="90"/>
                  </a:lnTo>
                  <a:lnTo>
                    <a:pt x="70" y="94"/>
                  </a:lnTo>
                  <a:lnTo>
                    <a:pt x="65" y="97"/>
                  </a:lnTo>
                  <a:lnTo>
                    <a:pt x="61" y="99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44" y="99"/>
                  </a:lnTo>
                  <a:lnTo>
                    <a:pt x="37" y="96"/>
                  </a:lnTo>
                  <a:lnTo>
                    <a:pt x="31" y="91"/>
                  </a:lnTo>
                  <a:lnTo>
                    <a:pt x="26" y="85"/>
                  </a:lnTo>
                  <a:lnTo>
                    <a:pt x="22" y="76"/>
                  </a:lnTo>
                  <a:lnTo>
                    <a:pt x="20" y="67"/>
                  </a:lnTo>
                  <a:lnTo>
                    <a:pt x="20" y="58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71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constraints: all different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473185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Example: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 constraint </a:t>
            </a:r>
            <a:r>
              <a:rPr lang="en-US" sz="2400" dirty="0" err="1" smtClean="0"/>
              <a:t>alldifferent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charset="0"/>
              </a:rPr>
              <a:t> {1, 2},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>
                <a:sym typeface="Symbol" charset="0"/>
              </a:rPr>
              <a:t> {1, 2},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>
                <a:sym typeface="Symbol" charset="0"/>
              </a:rPr>
              <a:t> {1, 2</a:t>
            </a:r>
            <a:r>
              <a:rPr lang="en-US" sz="2400" dirty="0" smtClean="0">
                <a:sym typeface="Symbol" charset="0"/>
              </a:rPr>
              <a:t>}</a:t>
            </a:r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/>
              <a:t>Is this feasible?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No, only two values for 3 variables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(pigeon hole principle)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Each of the local constraints </a:t>
            </a:r>
          </a:p>
          <a:p>
            <a:pPr marL="457200" lvl="1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≠x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≠x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≠x</a:t>
            </a:r>
            <a:r>
              <a:rPr lang="en-US" baseline="-25000" dirty="0" smtClean="0"/>
              <a:t>1</a:t>
            </a:r>
          </a:p>
          <a:p>
            <a:pPr marL="457200" lvl="1" indent="0">
              <a:buNone/>
            </a:pPr>
            <a:r>
              <a:rPr lang="en-US" dirty="0"/>
              <a:t>c</a:t>
            </a:r>
            <a:r>
              <a:rPr lang="en-US" dirty="0" smtClean="0"/>
              <a:t>an be satisfied</a:t>
            </a:r>
          </a:p>
        </p:txBody>
      </p:sp>
    </p:spTree>
    <p:extLst>
      <p:ext uri="{BB962C8B-B14F-4D97-AF65-F5344CB8AC3E}">
        <p14:creationId xmlns:p14="http://schemas.microsoft.com/office/powerpoint/2010/main" val="406580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constraints: all different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473185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err="1"/>
              <a:t>alldifferent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	 specifies that 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take values that are different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Constraint  c(x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  where  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=D(x</a:t>
            </a:r>
            <a:r>
              <a:rPr lang="en-US" baseline="-25000" dirty="0"/>
              <a:t>1</a:t>
            </a:r>
            <a:r>
              <a:rPr lang="en-US" dirty="0"/>
              <a:t>),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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=D(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/>
              <a:t>Pruning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given 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in 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does there exist a solution such that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=v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?</a:t>
            </a:r>
          </a:p>
          <a:p>
            <a:pPr marL="457200" lvl="1" indent="0">
              <a:buNone/>
            </a:pPr>
            <a:r>
              <a:rPr lang="en-US" sz="2400" dirty="0" smtClean="0"/>
              <a:t>	</a:t>
            </a:r>
          </a:p>
          <a:p>
            <a:pPr marL="457200" lvl="1" indent="0">
              <a:buNone/>
            </a:pPr>
            <a:r>
              <a:rPr lang="en-US" sz="2400" dirty="0" smtClean="0"/>
              <a:t>For each value search for the values of variables such that the constraint holds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8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constraints: </a:t>
            </a:r>
            <a:r>
              <a:rPr lang="en-US" sz="4000" dirty="0" err="1" smtClean="0"/>
              <a:t>alldifferent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473185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Example: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 constraint </a:t>
            </a:r>
            <a:r>
              <a:rPr lang="en-US" sz="2400" dirty="0" err="1" smtClean="0"/>
              <a:t>alldifferent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charset="0"/>
              </a:rPr>
              <a:t> {1, 2},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>
                <a:sym typeface="Symbol" charset="0"/>
              </a:rPr>
              <a:t> {1, 2},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>
                <a:sym typeface="Symbol" charset="0"/>
              </a:rPr>
              <a:t> {1, </a:t>
            </a:r>
            <a:r>
              <a:rPr lang="en-US" sz="2400" dirty="0" smtClean="0">
                <a:sym typeface="Symbol" charset="0"/>
              </a:rPr>
              <a:t>2, 3}</a:t>
            </a:r>
          </a:p>
          <a:p>
            <a:pPr marL="457200" lvl="1" indent="0">
              <a:buNone/>
            </a:pPr>
            <a:endParaRPr lang="en-US" sz="2400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/>
              <a:t>Pruning?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dirty="0" smtClean="0"/>
              <a:t>≠1, x</a:t>
            </a:r>
            <a:r>
              <a:rPr lang="en-US" baseline="-25000" dirty="0"/>
              <a:t>3</a:t>
            </a:r>
            <a:r>
              <a:rPr lang="en-US" dirty="0" smtClean="0"/>
              <a:t>≠2</a:t>
            </a:r>
            <a:r>
              <a:rPr lang="en-US" baseline="-25000" dirty="0" smtClean="0"/>
              <a:t>   </a:t>
            </a:r>
            <a:r>
              <a:rPr lang="en-US" dirty="0" smtClean="0"/>
              <a:t> =&gt;   D(x</a:t>
            </a:r>
            <a:r>
              <a:rPr lang="en-US" baseline="-25000" dirty="0" smtClean="0"/>
              <a:t>3</a:t>
            </a:r>
            <a:r>
              <a:rPr lang="en-US" dirty="0" smtClean="0"/>
              <a:t>) = {3}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constraints x</a:t>
            </a:r>
            <a:r>
              <a:rPr lang="en-US" baseline="-25000" dirty="0" smtClean="0"/>
              <a:t>1</a:t>
            </a:r>
            <a:r>
              <a:rPr lang="en-US" dirty="0"/>
              <a:t>≠x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≠x</a:t>
            </a:r>
            <a:r>
              <a:rPr lang="en-US" baseline="-25000" dirty="0"/>
              <a:t>3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≠</a:t>
            </a:r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do not produce pruning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Global constraints deal with many variables at the same time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Global constraints make it possible to discover infeasibilities earlier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Global constraints make it possible to prune the search space more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4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162289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Million-dollar question:</a:t>
            </a:r>
          </a:p>
          <a:p>
            <a:pPr marL="457200" lvl="1" indent="0">
              <a:buNone/>
            </a:pPr>
            <a:r>
              <a:rPr lang="en-US" dirty="0" smtClean="0"/>
              <a:t>Can we detect feasibility and prune global constraints efficiently?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It depends on the constraints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Sometimes we can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Sometimes we need to relax standards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pruning may be suboptimal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pruning make take exponential time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61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6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Guess the first queen</a:t>
            </a:r>
          </a:p>
          <a:p>
            <a:pPr marL="457200" lvl="1" indent="0">
              <a:buNone/>
            </a:pPr>
            <a:r>
              <a:rPr lang="en-US" dirty="0"/>
              <a:t>Guess the second </a:t>
            </a:r>
            <a:r>
              <a:rPr lang="en-US" dirty="0" smtClean="0"/>
              <a:t>queen</a:t>
            </a:r>
          </a:p>
          <a:p>
            <a:pPr marL="457200" lvl="1" indent="0">
              <a:buNone/>
            </a:pPr>
            <a:r>
              <a:rPr lang="en-US" dirty="0"/>
              <a:t>Guess the </a:t>
            </a:r>
            <a:r>
              <a:rPr lang="en-US" dirty="0" smtClean="0"/>
              <a:t>third queen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Apply constraints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84755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5970118"/>
            <a:ext cx="367736" cy="34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7" y="5052670"/>
            <a:ext cx="367736" cy="3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4118168"/>
            <a:ext cx="367736" cy="3456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343774" y="2523744"/>
            <a:ext cx="355473" cy="399268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76" y="2004250"/>
            <a:ext cx="6784017" cy="34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4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0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3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</a:t>
            </a:r>
            <a:r>
              <a:rPr lang="en-US" sz="4000" dirty="0" err="1" smtClean="0"/>
              <a:t>sudoku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397000"/>
          <a:ext cx="486000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2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constraints: table constraints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473185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The simplest global constraint</a:t>
            </a:r>
          </a:p>
          <a:p>
            <a:pPr marL="457200" lvl="1" indent="0">
              <a:buNone/>
            </a:pPr>
            <a:r>
              <a:rPr lang="en-US" dirty="0" smtClean="0"/>
              <a:t>Example: X </a:t>
            </a:r>
            <a:r>
              <a:rPr lang="en-US" dirty="0" smtClean="0">
                <a:sym typeface="Symbol" charset="0"/>
              </a:rPr>
              <a:t>{1, 2},  Y {1, 2},  Z {3, 4, 5}</a:t>
            </a:r>
          </a:p>
          <a:p>
            <a:pPr marL="457200" lvl="1" indent="0">
              <a:buNone/>
            </a:pPr>
            <a:endParaRPr lang="en-US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Total possibilities: |{1,2}| </a:t>
            </a:r>
            <a:r>
              <a:rPr lang="en-US" dirty="0" smtClean="0"/>
              <a:t>× |{1, 2}| × |{3, 4, 5}| = 12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7117" y="3757643"/>
          <a:ext cx="4303362" cy="27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3362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 constraint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 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</a:t>
                      </a:r>
                      <a:r>
                        <a:rPr lang="en-US" sz="2400" baseline="0" dirty="0" smtClean="0"/>
                        <a:t> 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</a:t>
                      </a:r>
                      <a:r>
                        <a:rPr lang="en-US" sz="2400" baseline="0" dirty="0" smtClean="0"/>
                        <a:t> 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 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constraints: table constraints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2881" y="909404"/>
            <a:ext cx="9473185" cy="59485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The simplest global constraint</a:t>
            </a:r>
          </a:p>
          <a:p>
            <a:pPr marL="457200" lvl="1" indent="0">
              <a:buNone/>
            </a:pPr>
            <a:r>
              <a:rPr lang="en-US" dirty="0" smtClean="0"/>
              <a:t>Example: X </a:t>
            </a:r>
            <a:r>
              <a:rPr lang="en-US" dirty="0" smtClean="0">
                <a:sym typeface="Symbol" charset="0"/>
              </a:rPr>
              <a:t>{1, 2},  Y {1, 2},  Z {3, 4, 5}</a:t>
            </a:r>
          </a:p>
          <a:p>
            <a:pPr marL="457200" lvl="1" indent="0">
              <a:buNone/>
            </a:pPr>
            <a:endParaRPr lang="en-US" dirty="0">
              <a:sym typeface="Symbol" charset="0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Total possibilities: |{1,2}| </a:t>
            </a:r>
            <a:r>
              <a:rPr lang="en-US" dirty="0" smtClean="0"/>
              <a:t>× |{1, 2}| × |{3, 4, 5}| = 12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7117" y="3757643"/>
          <a:ext cx="4303362" cy="27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3362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 constraint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 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</a:t>
                      </a:r>
                      <a:r>
                        <a:rPr lang="en-US" sz="2400" baseline="0" dirty="0" smtClean="0"/>
                        <a:t> 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</a:t>
                      </a:r>
                      <a:r>
                        <a:rPr lang="en-US" sz="2400" baseline="0" dirty="0" smtClean="0"/>
                        <a:t> 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Combination 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0376" y="3759810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Z ≠ 5</a:t>
            </a:r>
          </a:p>
          <a:p>
            <a:r>
              <a:rPr lang="en-US" sz="2400" dirty="0" smtClean="0"/>
              <a:t>=&gt; </a:t>
            </a:r>
          </a:p>
          <a:p>
            <a:r>
              <a:rPr lang="en-US" sz="2400" dirty="0" smtClean="0"/>
              <a:t>Y = 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9496" y="4535424"/>
            <a:ext cx="4636008" cy="45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LAHARI@C02RC2QLFVHT3PP7" val="5931"/>
  <p:tag name="DEFAULTDISPLAYSOURCE" val="\documentclass{article}&#10;&#10;\pagestyle{empty}&#10;&#10;\begin{document}&#10;&#10;&#10;\end{document}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sum_{i=0}^n i \cdot \text{series}[i]&#10;= n&#10;\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exists \;v_1 \in D_1, …, v_n \in D_n: \quad c(x_1=v_1,…,x_n=v_n) = \text{true}&#10;\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&amp;\ell \leq \sum_{k \in R} w_k x_k \leq u \\&#10;&amp; x_k \in \{0, 1\}&#10;\end{align*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&amp;\ell \leq \sum_{k \in R} w_k x_k \leq u \\&#10;&amp; x_k \in \{0, 1\}&#10;\end{align*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10 \leq 2x_1  + 3x_2 + 4 x_3 + 5 x_4 \leq 12&#10;\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14413</TotalTime>
  <Words>6587</Words>
  <Application>Microsoft Office PowerPoint</Application>
  <PresentationFormat>On-screen Show (4:3)</PresentationFormat>
  <Paragraphs>3200</Paragraphs>
  <Slides>163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7" baseType="lpstr">
      <vt:lpstr>Arial</vt:lpstr>
      <vt:lpstr>Calibri</vt:lpstr>
      <vt:lpstr>Symbol</vt:lpstr>
      <vt:lpstr>Office Theme</vt:lpstr>
      <vt:lpstr>Discrete Optimization</vt:lpstr>
      <vt:lpstr>Outline</vt:lpstr>
      <vt:lpstr>Constraint programming</vt:lpstr>
      <vt:lpstr>Example: 8-queen problem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Constraint programming</vt:lpstr>
      <vt:lpstr>Computational paradigm</vt:lpstr>
      <vt:lpstr>Computational paradigm</vt:lpstr>
      <vt:lpstr>Computational paradigm</vt:lpstr>
      <vt:lpstr>Computational paradigm</vt:lpstr>
      <vt:lpstr>Computational paradigm</vt:lpstr>
      <vt:lpstr>Computational paradigm</vt:lpstr>
      <vt:lpstr>8-queen problem</vt:lpstr>
      <vt:lpstr>8-queen problem</vt:lpstr>
      <vt:lpstr>Computational paradigm</vt:lpstr>
      <vt:lpstr>More constraints: 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Send More Money</vt:lpstr>
      <vt:lpstr>Linear constraints over integers</vt:lpstr>
      <vt:lpstr>Symmetry breaking</vt:lpstr>
      <vt:lpstr>Symmetry breaking: variable symmetries</vt:lpstr>
      <vt:lpstr>Symmetry breaking: BIBDs</vt:lpstr>
      <vt:lpstr>Symmetry breaking: BIBDs</vt:lpstr>
      <vt:lpstr>Symmetry breaking: BIBDs</vt:lpstr>
      <vt:lpstr>Symmetry breaking: BIBDS</vt:lpstr>
      <vt:lpstr>Symmetry breaking: BIBDs</vt:lpstr>
      <vt:lpstr>Symmetry breaking: BIBDs</vt:lpstr>
      <vt:lpstr>Symmetry breaking: BIBDs</vt:lpstr>
      <vt:lpstr>Symmetry breaking: value symmetries</vt:lpstr>
      <vt:lpstr>Symmetry breaking: scene allocation</vt:lpstr>
      <vt:lpstr>Symmetry breaking: scene allocation</vt:lpstr>
      <vt:lpstr>Symmetry breaking: scene allocation</vt:lpstr>
      <vt:lpstr>Optimization in constraint programming?</vt:lpstr>
      <vt:lpstr>Redundant constraints</vt:lpstr>
      <vt:lpstr>Redundant constraints: magic series</vt:lpstr>
      <vt:lpstr>Redundant constraints: magic series</vt:lpstr>
      <vt:lpstr>Redundant constraints: magic series</vt:lpstr>
      <vt:lpstr>Redundant constraints: magic series</vt:lpstr>
      <vt:lpstr>Redundant constraints: magic series</vt:lpstr>
      <vt:lpstr>Redundant constraints: magic series</vt:lpstr>
      <vt:lpstr>Redundant constraints: magic series</vt:lpstr>
      <vt:lpstr>Redundant constraints: magic series</vt:lpstr>
      <vt:lpstr>Redundant constraints</vt:lpstr>
      <vt:lpstr>Global constraints</vt:lpstr>
      <vt:lpstr>Global constraints: alldifferent</vt:lpstr>
      <vt:lpstr>Global constraints: all different</vt:lpstr>
      <vt:lpstr>Global constraints: all different</vt:lpstr>
      <vt:lpstr>Global constraints: all different</vt:lpstr>
      <vt:lpstr>Global constraints: alldifferent</vt:lpstr>
      <vt:lpstr>Global constraints</vt:lpstr>
      <vt:lpstr>Global constraints</vt:lpstr>
      <vt:lpstr>Example: sudoku</vt:lpstr>
      <vt:lpstr>Example: sudoku</vt:lpstr>
      <vt:lpstr>Example: sudoku</vt:lpstr>
      <vt:lpstr>Example: sudoku</vt:lpstr>
      <vt:lpstr>Example: sudoku</vt:lpstr>
      <vt:lpstr>Example: sudoku</vt:lpstr>
      <vt:lpstr>Example: sudoku</vt:lpstr>
      <vt:lpstr>Example: sudoku</vt:lpstr>
      <vt:lpstr>Example: sudoku</vt:lpstr>
      <vt:lpstr>Global constraints: table constraints</vt:lpstr>
      <vt:lpstr>Global constraints: table constraints</vt:lpstr>
      <vt:lpstr>How to implement global constraints?</vt:lpstr>
      <vt:lpstr>The Gold Standard for Pruning</vt:lpstr>
      <vt:lpstr>Binary knapsack</vt:lpstr>
      <vt:lpstr>Binary knapsack</vt:lpstr>
      <vt:lpstr>Binary knapsack: forward phase</vt:lpstr>
      <vt:lpstr>Binary knapsack: forward phase</vt:lpstr>
      <vt:lpstr>Binary knapsack: forward phase</vt:lpstr>
      <vt:lpstr>Binary knapsack: forward phase</vt:lpstr>
      <vt:lpstr>Binary knapsack: forward phase</vt:lpstr>
      <vt:lpstr>Binary knapsack: backward phase</vt:lpstr>
      <vt:lpstr>Binary knapsack: backward phase</vt:lpstr>
      <vt:lpstr>Binary knapsack: backward phase</vt:lpstr>
      <vt:lpstr>Binary knapsack: backward phase</vt:lpstr>
      <vt:lpstr>Binary knapsack: backward phase</vt:lpstr>
      <vt:lpstr>Alldifferent constraint</vt:lpstr>
      <vt:lpstr>Alldifferent representation</vt:lpstr>
      <vt:lpstr>Alldifferent representation</vt:lpstr>
      <vt:lpstr>Alldifferent feasibility</vt:lpstr>
      <vt:lpstr>Alldifferent feasibility</vt:lpstr>
      <vt:lpstr>Alldifferent and matching</vt:lpstr>
      <vt:lpstr>Alldifferent feasibility</vt:lpstr>
      <vt:lpstr>Alldifferent feasibility</vt:lpstr>
      <vt:lpstr>Alldifferent and matching</vt:lpstr>
      <vt:lpstr>Maximum matching</vt:lpstr>
      <vt:lpstr>Maximum matching</vt:lpstr>
      <vt:lpstr>Maximum matching</vt:lpstr>
      <vt:lpstr>Maximum matching</vt:lpstr>
      <vt:lpstr>Maximum matching</vt:lpstr>
      <vt:lpstr>Alternating path</vt:lpstr>
      <vt:lpstr>Finding an alternating path</vt:lpstr>
      <vt:lpstr>Maximum matching</vt:lpstr>
      <vt:lpstr>Maximum matching</vt:lpstr>
      <vt:lpstr>Maximum matching</vt:lpstr>
      <vt:lpstr>Maximum matching</vt:lpstr>
      <vt:lpstr>Maximum matching</vt:lpstr>
      <vt:lpstr>Feasibility of the Alldifferent constraint</vt:lpstr>
      <vt:lpstr>Alldifferent constraint: pruning</vt:lpstr>
      <vt:lpstr>Alldifferent constraint: pruning</vt:lpstr>
      <vt:lpstr>Alldifferent constraint: pruning</vt:lpstr>
      <vt:lpstr>Maximum matching</vt:lpstr>
      <vt:lpstr>Maximum matching</vt:lpstr>
      <vt:lpstr>Maximum matching</vt:lpstr>
      <vt:lpstr>Alldifferent constraint: pruning</vt:lpstr>
      <vt:lpstr>Maximum matching</vt:lpstr>
      <vt:lpstr>Search in constraint programming</vt:lpstr>
      <vt:lpstr>Computational paradigm</vt:lpstr>
      <vt:lpstr>Search in constraint programming</vt:lpstr>
      <vt:lpstr>First-fail search in 8 queens</vt:lpstr>
      <vt:lpstr>Trial and error</vt:lpstr>
      <vt:lpstr>Trial and error</vt:lpstr>
      <vt:lpstr>Trial and error</vt:lpstr>
      <vt:lpstr>Search strategies</vt:lpstr>
      <vt:lpstr>Variable/value labeling</vt:lpstr>
      <vt:lpstr>Variable/value labeling</vt:lpstr>
      <vt:lpstr>Variable/value labeling</vt:lpstr>
      <vt:lpstr>Variable/value labeling</vt:lpstr>
      <vt:lpstr>The perfect square problem</vt:lpstr>
      <vt:lpstr>The perfect square problem</vt:lpstr>
      <vt:lpstr>The value/variable labeling</vt:lpstr>
      <vt:lpstr>The value/variable labeling</vt:lpstr>
      <vt:lpstr>Symmetry breaking during search</vt:lpstr>
      <vt:lpstr>Symmetry breaking: scene allocation</vt:lpstr>
      <vt:lpstr>Symmetry breaking: scene allocation</vt:lpstr>
      <vt:lpstr>Randomization and restarts</vt:lpstr>
    </vt:vector>
  </TitlesOfParts>
  <Company>Inria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Karteek Alahari</dc:creator>
  <cp:lastModifiedBy>Anton Osokin</cp:lastModifiedBy>
  <cp:revision>1293</cp:revision>
  <cp:lastPrinted>2016-04-05T08:14:09Z</cp:lastPrinted>
  <dcterms:created xsi:type="dcterms:W3CDTF">2016-03-23T13:56:26Z</dcterms:created>
  <dcterms:modified xsi:type="dcterms:W3CDTF">2016-06-01T12:46:22Z</dcterms:modified>
</cp:coreProperties>
</file>