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0"/>
  </p:notesMasterIdLst>
  <p:sldIdLst>
    <p:sldId id="256" r:id="rId2"/>
    <p:sldId id="260" r:id="rId3"/>
    <p:sldId id="261" r:id="rId4"/>
    <p:sldId id="268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529" r:id="rId14"/>
    <p:sldId id="530" r:id="rId15"/>
    <p:sldId id="276" r:id="rId16"/>
    <p:sldId id="277" r:id="rId17"/>
    <p:sldId id="278" r:id="rId18"/>
    <p:sldId id="292" r:id="rId19"/>
    <p:sldId id="279" r:id="rId20"/>
    <p:sldId id="280" r:id="rId21"/>
    <p:sldId id="281" r:id="rId22"/>
    <p:sldId id="294" r:id="rId23"/>
    <p:sldId id="295" r:id="rId24"/>
    <p:sldId id="282" r:id="rId25"/>
    <p:sldId id="293" r:id="rId26"/>
    <p:sldId id="286" r:id="rId27"/>
    <p:sldId id="296" r:id="rId28"/>
    <p:sldId id="297" r:id="rId29"/>
    <p:sldId id="298" r:id="rId30"/>
    <p:sldId id="531" r:id="rId31"/>
    <p:sldId id="532" r:id="rId32"/>
    <p:sldId id="301" r:id="rId33"/>
    <p:sldId id="302" r:id="rId34"/>
    <p:sldId id="308" r:id="rId35"/>
    <p:sldId id="526" r:id="rId36"/>
    <p:sldId id="309" r:id="rId37"/>
    <p:sldId id="310" r:id="rId38"/>
    <p:sldId id="311" r:id="rId39"/>
    <p:sldId id="312" r:id="rId40"/>
    <p:sldId id="314" r:id="rId41"/>
    <p:sldId id="525" r:id="rId42"/>
    <p:sldId id="317" r:id="rId43"/>
    <p:sldId id="321" r:id="rId44"/>
    <p:sldId id="324" r:id="rId45"/>
    <p:sldId id="332" r:id="rId46"/>
    <p:sldId id="336" r:id="rId47"/>
    <p:sldId id="340" r:id="rId48"/>
    <p:sldId id="343" r:id="rId49"/>
    <p:sldId id="344" r:id="rId50"/>
    <p:sldId id="345" r:id="rId51"/>
    <p:sldId id="533" r:id="rId52"/>
    <p:sldId id="316" r:id="rId53"/>
    <p:sldId id="348" r:id="rId54"/>
    <p:sldId id="349" r:id="rId55"/>
    <p:sldId id="350" r:id="rId56"/>
    <p:sldId id="534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74" r:id="rId79"/>
    <p:sldId id="375" r:id="rId80"/>
    <p:sldId id="380" r:id="rId81"/>
    <p:sldId id="381" r:id="rId82"/>
    <p:sldId id="382" r:id="rId83"/>
    <p:sldId id="383" r:id="rId84"/>
    <p:sldId id="385" r:id="rId85"/>
    <p:sldId id="386" r:id="rId86"/>
    <p:sldId id="388" r:id="rId87"/>
    <p:sldId id="389" r:id="rId88"/>
    <p:sldId id="391" r:id="rId89"/>
    <p:sldId id="392" r:id="rId90"/>
    <p:sldId id="394" r:id="rId91"/>
    <p:sldId id="395" r:id="rId92"/>
    <p:sldId id="397" r:id="rId93"/>
    <p:sldId id="398" r:id="rId94"/>
    <p:sldId id="400" r:id="rId95"/>
    <p:sldId id="403" r:id="rId96"/>
    <p:sldId id="404" r:id="rId97"/>
    <p:sldId id="536" r:id="rId98"/>
    <p:sldId id="537" r:id="rId99"/>
    <p:sldId id="538" r:id="rId100"/>
    <p:sldId id="539" r:id="rId101"/>
    <p:sldId id="540" r:id="rId102"/>
    <p:sldId id="541" r:id="rId103"/>
    <p:sldId id="544" r:id="rId104"/>
    <p:sldId id="546" r:id="rId105"/>
    <p:sldId id="378" r:id="rId106"/>
    <p:sldId id="407" r:id="rId107"/>
    <p:sldId id="408" r:id="rId108"/>
    <p:sldId id="411" r:id="rId109"/>
    <p:sldId id="410" r:id="rId110"/>
    <p:sldId id="535" r:id="rId111"/>
    <p:sldId id="413" r:id="rId112"/>
    <p:sldId id="414" r:id="rId113"/>
    <p:sldId id="415" r:id="rId114"/>
    <p:sldId id="416" r:id="rId115"/>
    <p:sldId id="417" r:id="rId116"/>
    <p:sldId id="418" r:id="rId117"/>
    <p:sldId id="420" r:id="rId118"/>
    <p:sldId id="421" r:id="rId119"/>
    <p:sldId id="424" r:id="rId120"/>
    <p:sldId id="422" r:id="rId121"/>
    <p:sldId id="425" r:id="rId122"/>
    <p:sldId id="423" r:id="rId123"/>
    <p:sldId id="426" r:id="rId124"/>
    <p:sldId id="427" r:id="rId125"/>
    <p:sldId id="428" r:id="rId126"/>
    <p:sldId id="429" r:id="rId127"/>
    <p:sldId id="430" r:id="rId128"/>
    <p:sldId id="431" r:id="rId129"/>
    <p:sldId id="432" r:id="rId130"/>
    <p:sldId id="433" r:id="rId131"/>
    <p:sldId id="434" r:id="rId132"/>
    <p:sldId id="435" r:id="rId133"/>
    <p:sldId id="436" r:id="rId134"/>
    <p:sldId id="437" r:id="rId135"/>
    <p:sldId id="438" r:id="rId136"/>
    <p:sldId id="439" r:id="rId137"/>
    <p:sldId id="440" r:id="rId138"/>
    <p:sldId id="441" r:id="rId139"/>
    <p:sldId id="442" r:id="rId140"/>
    <p:sldId id="443" r:id="rId141"/>
    <p:sldId id="444" r:id="rId142"/>
    <p:sldId id="445" r:id="rId143"/>
    <p:sldId id="446" r:id="rId144"/>
    <p:sldId id="447" r:id="rId145"/>
    <p:sldId id="448" r:id="rId146"/>
    <p:sldId id="449" r:id="rId147"/>
    <p:sldId id="450" r:id="rId148"/>
    <p:sldId id="452" r:id="rId149"/>
    <p:sldId id="451" r:id="rId150"/>
    <p:sldId id="453" r:id="rId151"/>
    <p:sldId id="454" r:id="rId152"/>
    <p:sldId id="455" r:id="rId153"/>
    <p:sldId id="456" r:id="rId154"/>
    <p:sldId id="457" r:id="rId155"/>
    <p:sldId id="458" r:id="rId156"/>
    <p:sldId id="459" r:id="rId157"/>
    <p:sldId id="461" r:id="rId158"/>
    <p:sldId id="465" r:id="rId159"/>
    <p:sldId id="466" r:id="rId160"/>
    <p:sldId id="467" r:id="rId161"/>
    <p:sldId id="545" r:id="rId162"/>
    <p:sldId id="468" r:id="rId163"/>
    <p:sldId id="469" r:id="rId164"/>
    <p:sldId id="470" r:id="rId165"/>
    <p:sldId id="471" r:id="rId166"/>
    <p:sldId id="472" r:id="rId167"/>
    <p:sldId id="473" r:id="rId168"/>
    <p:sldId id="474" r:id="rId169"/>
    <p:sldId id="475" r:id="rId170"/>
    <p:sldId id="476" r:id="rId171"/>
    <p:sldId id="477" r:id="rId172"/>
    <p:sldId id="478" r:id="rId173"/>
    <p:sldId id="479" r:id="rId174"/>
    <p:sldId id="480" r:id="rId175"/>
    <p:sldId id="481" r:id="rId176"/>
    <p:sldId id="482" r:id="rId177"/>
    <p:sldId id="483" r:id="rId178"/>
    <p:sldId id="484" r:id="rId179"/>
    <p:sldId id="485" r:id="rId180"/>
    <p:sldId id="486" r:id="rId181"/>
    <p:sldId id="487" r:id="rId182"/>
    <p:sldId id="488" r:id="rId183"/>
    <p:sldId id="489" r:id="rId184"/>
    <p:sldId id="490" r:id="rId185"/>
    <p:sldId id="491" r:id="rId186"/>
    <p:sldId id="492" r:id="rId187"/>
    <p:sldId id="493" r:id="rId188"/>
    <p:sldId id="494" r:id="rId189"/>
    <p:sldId id="495" r:id="rId190"/>
    <p:sldId id="496" r:id="rId191"/>
    <p:sldId id="497" r:id="rId192"/>
    <p:sldId id="498" r:id="rId193"/>
    <p:sldId id="499" r:id="rId194"/>
    <p:sldId id="500" r:id="rId195"/>
    <p:sldId id="501" r:id="rId196"/>
    <p:sldId id="502" r:id="rId197"/>
    <p:sldId id="503" r:id="rId198"/>
    <p:sldId id="504" r:id="rId199"/>
    <p:sldId id="505" r:id="rId200"/>
    <p:sldId id="506" r:id="rId201"/>
    <p:sldId id="507" r:id="rId202"/>
    <p:sldId id="508" r:id="rId203"/>
    <p:sldId id="509" r:id="rId204"/>
    <p:sldId id="510" r:id="rId205"/>
    <p:sldId id="511" r:id="rId206"/>
    <p:sldId id="512" r:id="rId207"/>
    <p:sldId id="513" r:id="rId208"/>
    <p:sldId id="517" r:id="rId2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7" userDrawn="1">
          <p15:clr>
            <a:srgbClr val="A4A3A4"/>
          </p15:clr>
        </p15:guide>
        <p15:guide id="2" pos="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0" autoAdjust="0"/>
    <p:restoredTop sz="98294" autoAdjust="0"/>
  </p:normalViewPr>
  <p:slideViewPr>
    <p:cSldViewPr snapToGrid="0" snapToObjects="1">
      <p:cViewPr varScale="1">
        <p:scale>
          <a:sx n="201" d="100"/>
          <a:sy n="201" d="100"/>
        </p:scale>
        <p:origin x="-1504" y="-104"/>
      </p:cViewPr>
      <p:guideLst>
        <p:guide orient="horz" pos="2727"/>
        <p:guide pos="1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notesMaster" Target="notesMasters/notesMaster1.xml"/><Relationship Id="rId211" Type="http://schemas.openxmlformats.org/officeDocument/2006/relationships/printerSettings" Target="printerSettings/printerSettings1.bin"/><Relationship Id="rId212" Type="http://schemas.openxmlformats.org/officeDocument/2006/relationships/presProps" Target="presProps.xml"/><Relationship Id="rId213" Type="http://schemas.openxmlformats.org/officeDocument/2006/relationships/viewProps" Target="viewProp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theme" Target="theme/theme1.xml"/><Relationship Id="rId2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616F-7957-3F49-BBD2-99E044672F7D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1AEC3-7A40-1044-AD1F-2201B187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9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4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B4B4-68D6-3B43-8C64-005898EFCEC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roject.inria.fr/2015ma282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Discrete Optimization</a:t>
            </a:r>
            <a:br>
              <a:rPr lang="en-US" b="1" dirty="0" smtClean="0"/>
            </a:br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2347" y="6407320"/>
            <a:ext cx="675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Slides available online </a:t>
            </a:r>
            <a:r>
              <a:rPr lang="en-US" sz="2000" dirty="0">
                <a:hlinkClick r:id="rId2"/>
              </a:rPr>
              <a:t>https://project.inria.fr/2015ma2827/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53617" y="4282213"/>
            <a:ext cx="283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Shortest paths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29742" y="5800244"/>
            <a:ext cx="428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Slides courtesy of M. </a:t>
            </a:r>
            <a:r>
              <a:rPr lang="en-US" sz="2000" dirty="0" err="1"/>
              <a:t>Pawan</a:t>
            </a:r>
            <a:r>
              <a:rPr lang="en-US" sz="2000" dirty="0"/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30278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Path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28" name="Oval 27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8" name="Straight Connector 37"/>
          <p:cNvCxnSpPr>
            <a:stCxn id="28" idx="7"/>
            <a:endCxn id="29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4"/>
            <a:endCxn id="32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4"/>
            <a:endCxn id="37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5"/>
            <a:endCxn id="36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2" idx="6"/>
            <a:endCxn id="36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283886" y="1696186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77749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51" idx="6"/>
            <a:endCxn id="36" idx="2"/>
          </p:cNvCxnSpPr>
          <p:nvPr/>
        </p:nvCxnSpPr>
        <p:spPr>
          <a:xfrm>
            <a:off x="936701" y="3339981"/>
            <a:ext cx="404999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897801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7309" y="6147169"/>
            <a:ext cx="56658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Vertices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are distinct</a:t>
            </a:r>
          </a:p>
        </p:txBody>
      </p:sp>
      <p:cxnSp>
        <p:nvCxnSpPr>
          <p:cNvPr id="33" name="Straight Connector 32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287376" y="4354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91554" y="4353507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1" grpId="0" animBg="1"/>
      <p:bldP spid="55" grpId="0" animBg="1"/>
      <p:bldP spid="47" grpId="0" animBg="1"/>
      <p:bldP spid="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Heap: adding elements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5032" y="2411130"/>
            <a:ext cx="3539496" cy="2528765"/>
            <a:chOff x="574635" y="2234564"/>
            <a:chExt cx="3539496" cy="2528765"/>
          </a:xfrm>
        </p:grpSpPr>
        <p:cxnSp>
          <p:nvCxnSpPr>
            <p:cNvPr id="4" name="Straight Arrow Connector 3"/>
            <p:cNvCxnSpPr>
              <a:stCxn id="8" idx="4"/>
              <a:endCxn id="7" idx="7"/>
            </p:cNvCxnSpPr>
            <p:nvPr/>
          </p:nvCxnSpPr>
          <p:spPr>
            <a:xfrm flipH="1">
              <a:off x="1527044" y="2814405"/>
              <a:ext cx="822039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8" idx="4"/>
              <a:endCxn id="9" idx="1"/>
            </p:cNvCxnSpPr>
            <p:nvPr/>
          </p:nvCxnSpPr>
          <p:spPr>
            <a:xfrm>
              <a:off x="2349083" y="2814405"/>
              <a:ext cx="815395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027531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baseline="-25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056475" y="223456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US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078775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9" idx="4"/>
              <a:endCxn id="23" idx="0"/>
            </p:cNvCxnSpPr>
            <p:nvPr/>
          </p:nvCxnSpPr>
          <p:spPr>
            <a:xfrm flipH="1">
              <a:off x="2934299" y="3818488"/>
              <a:ext cx="4370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4"/>
              <a:endCxn id="24" idx="0"/>
            </p:cNvCxnSpPr>
            <p:nvPr/>
          </p:nvCxnSpPr>
          <p:spPr>
            <a:xfrm>
              <a:off x="3371383" y="3818488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641691" y="41796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28915" y="4169640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endCxn id="37" idx="0"/>
            </p:cNvCxnSpPr>
            <p:nvPr/>
          </p:nvCxnSpPr>
          <p:spPr>
            <a:xfrm flipH="1">
              <a:off x="871943" y="3822362"/>
              <a:ext cx="4323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8" idx="0"/>
            </p:cNvCxnSpPr>
            <p:nvPr/>
          </p:nvCxnSpPr>
          <p:spPr>
            <a:xfrm>
              <a:off x="1304327" y="3822362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74635" y="4183488"/>
              <a:ext cx="5946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61859" y="41735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baseline="-25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87329" y="2396605"/>
            <a:ext cx="4856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adding an element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e check its parent to keep the heap properties.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16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Heap: adding elements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5032" y="2411130"/>
            <a:ext cx="3539496" cy="2528765"/>
            <a:chOff x="574635" y="2234564"/>
            <a:chExt cx="3539496" cy="2528765"/>
          </a:xfrm>
        </p:grpSpPr>
        <p:cxnSp>
          <p:nvCxnSpPr>
            <p:cNvPr id="4" name="Straight Arrow Connector 3"/>
            <p:cNvCxnSpPr>
              <a:stCxn id="8" idx="4"/>
              <a:endCxn id="7" idx="7"/>
            </p:cNvCxnSpPr>
            <p:nvPr/>
          </p:nvCxnSpPr>
          <p:spPr>
            <a:xfrm flipH="1">
              <a:off x="1527044" y="2814405"/>
              <a:ext cx="822039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8" idx="4"/>
              <a:endCxn id="9" idx="1"/>
            </p:cNvCxnSpPr>
            <p:nvPr/>
          </p:nvCxnSpPr>
          <p:spPr>
            <a:xfrm>
              <a:off x="2349083" y="2814405"/>
              <a:ext cx="815395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027531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baseline="-25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056475" y="223456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78775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9" idx="4"/>
              <a:endCxn id="23" idx="0"/>
            </p:cNvCxnSpPr>
            <p:nvPr/>
          </p:nvCxnSpPr>
          <p:spPr>
            <a:xfrm flipH="1">
              <a:off x="2934299" y="3818488"/>
              <a:ext cx="4370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4"/>
              <a:endCxn id="24" idx="0"/>
            </p:cNvCxnSpPr>
            <p:nvPr/>
          </p:nvCxnSpPr>
          <p:spPr>
            <a:xfrm>
              <a:off x="3371383" y="3818488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641691" y="41796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28915" y="4169640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endCxn id="37" idx="0"/>
            </p:cNvCxnSpPr>
            <p:nvPr/>
          </p:nvCxnSpPr>
          <p:spPr>
            <a:xfrm flipH="1">
              <a:off x="871943" y="3822362"/>
              <a:ext cx="4323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8" idx="0"/>
            </p:cNvCxnSpPr>
            <p:nvPr/>
          </p:nvCxnSpPr>
          <p:spPr>
            <a:xfrm>
              <a:off x="1304327" y="3822362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74635" y="4183488"/>
              <a:ext cx="5946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61859" y="41735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baseline="-25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87329" y="2396605"/>
            <a:ext cx="4856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adding an element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e check its parent to keep the heap properties.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42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Heap: </a:t>
            </a:r>
            <a:r>
              <a:rPr lang="en-US" sz="4000" dirty="0" smtClean="0"/>
              <a:t>popping </a:t>
            </a:r>
            <a:r>
              <a:rPr lang="en-US" sz="4000" dirty="0"/>
              <a:t>elements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5032" y="2411130"/>
            <a:ext cx="3089356" cy="2528765"/>
            <a:chOff x="574635" y="2234564"/>
            <a:chExt cx="3089356" cy="2528765"/>
          </a:xfrm>
        </p:grpSpPr>
        <p:cxnSp>
          <p:nvCxnSpPr>
            <p:cNvPr id="4" name="Straight Arrow Connector 3"/>
            <p:cNvCxnSpPr>
              <a:stCxn id="8" idx="4"/>
              <a:endCxn id="7" idx="7"/>
            </p:cNvCxnSpPr>
            <p:nvPr/>
          </p:nvCxnSpPr>
          <p:spPr>
            <a:xfrm flipH="1">
              <a:off x="1527044" y="2814405"/>
              <a:ext cx="822039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8" idx="4"/>
              <a:endCxn id="9" idx="1"/>
            </p:cNvCxnSpPr>
            <p:nvPr/>
          </p:nvCxnSpPr>
          <p:spPr>
            <a:xfrm>
              <a:off x="2349083" y="2814405"/>
              <a:ext cx="815395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027531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baseline="-25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056475" y="223456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78775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9" idx="4"/>
              <a:endCxn id="23" idx="0"/>
            </p:cNvCxnSpPr>
            <p:nvPr/>
          </p:nvCxnSpPr>
          <p:spPr>
            <a:xfrm flipH="1">
              <a:off x="2934299" y="3818488"/>
              <a:ext cx="4370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641691" y="41796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endCxn id="37" idx="0"/>
            </p:cNvCxnSpPr>
            <p:nvPr/>
          </p:nvCxnSpPr>
          <p:spPr>
            <a:xfrm flipH="1">
              <a:off x="871943" y="3822362"/>
              <a:ext cx="4323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8" idx="0"/>
            </p:cNvCxnSpPr>
            <p:nvPr/>
          </p:nvCxnSpPr>
          <p:spPr>
            <a:xfrm>
              <a:off x="1304327" y="3822362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74635" y="4183488"/>
              <a:ext cx="5946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61859" y="41735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baseline="-250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87329" y="2396605"/>
            <a:ext cx="485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popping an element we replace the root with the last element.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e check its children to keep the heap properties.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19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Heap: popping elements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5032" y="2411130"/>
            <a:ext cx="3089356" cy="2528765"/>
            <a:chOff x="574635" y="2234564"/>
            <a:chExt cx="3089356" cy="2528765"/>
          </a:xfrm>
        </p:grpSpPr>
        <p:cxnSp>
          <p:nvCxnSpPr>
            <p:cNvPr id="4" name="Straight Arrow Connector 3"/>
            <p:cNvCxnSpPr>
              <a:stCxn id="8" idx="4"/>
              <a:endCxn id="7" idx="7"/>
            </p:cNvCxnSpPr>
            <p:nvPr/>
          </p:nvCxnSpPr>
          <p:spPr>
            <a:xfrm flipH="1">
              <a:off x="1527044" y="2814405"/>
              <a:ext cx="822039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8" idx="4"/>
              <a:endCxn id="9" idx="1"/>
            </p:cNvCxnSpPr>
            <p:nvPr/>
          </p:nvCxnSpPr>
          <p:spPr>
            <a:xfrm>
              <a:off x="2349083" y="2814405"/>
              <a:ext cx="815395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027531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baseline="-25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056475" y="223456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78775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9" idx="4"/>
              <a:endCxn id="23" idx="0"/>
            </p:cNvCxnSpPr>
            <p:nvPr/>
          </p:nvCxnSpPr>
          <p:spPr>
            <a:xfrm flipH="1">
              <a:off x="2934299" y="3818488"/>
              <a:ext cx="4370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641691" y="41796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endCxn id="37" idx="0"/>
            </p:cNvCxnSpPr>
            <p:nvPr/>
          </p:nvCxnSpPr>
          <p:spPr>
            <a:xfrm flipH="1">
              <a:off x="871943" y="3822362"/>
              <a:ext cx="4323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8" idx="0"/>
            </p:cNvCxnSpPr>
            <p:nvPr/>
          </p:nvCxnSpPr>
          <p:spPr>
            <a:xfrm>
              <a:off x="1304327" y="3822362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74635" y="4183488"/>
              <a:ext cx="5946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61859" y="41735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baseline="-250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87329" y="2396605"/>
            <a:ext cx="485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popping an element we replace the root with the last element.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e check its children to keep the heap properties.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88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Dijkstra’s</a:t>
            </a:r>
            <a:r>
              <a:rPr lang="en-US" sz="4000" dirty="0"/>
              <a:t> </a:t>
            </a:r>
            <a:r>
              <a:rPr lang="en-US" sz="4000" dirty="0" smtClean="0"/>
              <a:t>Method with heap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103618" y="862143"/>
            <a:ext cx="6646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d(v) = ∞ for all v </a:t>
            </a:r>
            <a:r>
              <a:rPr lang="en-US" sz="3200" dirty="0" smtClean="0">
                <a:sym typeface="Symbol" charset="0"/>
              </a:rPr>
              <a:t> V. Set U = V.</a:t>
            </a:r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3618" y="1445971"/>
            <a:ext cx="4290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d(s) = 0. Set u = 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8145" y="2974224"/>
            <a:ext cx="6280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Pop from heap u = </a:t>
            </a:r>
            <a:r>
              <a:rPr lang="en-US" sz="3200" dirty="0" err="1" smtClean="0">
                <a:solidFill>
                  <a:srgbClr val="00B050"/>
                </a:solidFill>
              </a:rPr>
              <a:t>argmin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B050"/>
                </a:solidFill>
                <a:sym typeface="Symbol" charset="0"/>
              </a:rPr>
              <a:t>U</a:t>
            </a:r>
            <a:r>
              <a:rPr lang="en-US" sz="3200" dirty="0" smtClean="0">
                <a:solidFill>
                  <a:srgbClr val="00B050"/>
                </a:solidFill>
                <a:sym typeface="Symbol" charset="0"/>
              </a:rPr>
              <a:t> d(v)</a:t>
            </a:r>
            <a:endParaRPr lang="en-US" sz="3200" dirty="0" smtClean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28145" y="3533194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8145" y="516570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85562" y="4092164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3618" y="2447606"/>
            <a:ext cx="4450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u is not equal to 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3618" y="618790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41336" y="5661288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618" y="1956021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Init</a:t>
            </a:r>
            <a:r>
              <a:rPr lang="en-US" sz="3200" dirty="0" smtClean="0">
                <a:solidFill>
                  <a:srgbClr val="00B050"/>
                </a:solidFill>
              </a:rPr>
              <a:t> heap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5562" y="4626350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Update d(v) in the heap</a:t>
            </a:r>
          </a:p>
        </p:txBody>
      </p:sp>
    </p:spTree>
    <p:extLst>
      <p:ext uri="{BB962C8B-B14F-4D97-AF65-F5344CB8AC3E}">
        <p14:creationId xmlns:p14="http://schemas.microsoft.com/office/powerpoint/2010/main" val="172298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endParaRPr lang="en-US" dirty="0"/>
          </a:p>
          <a:p>
            <a:r>
              <a:rPr lang="en-US" dirty="0" smtClean="0"/>
              <a:t>Complexity Preliminaries</a:t>
            </a:r>
          </a:p>
          <a:p>
            <a:endParaRPr lang="en-US" dirty="0"/>
          </a:p>
          <a:p>
            <a:r>
              <a:rPr lang="en-US" dirty="0" smtClean="0"/>
              <a:t>Shortest Path Algorithms</a:t>
            </a:r>
          </a:p>
          <a:p>
            <a:pPr lvl="1"/>
            <a:r>
              <a:rPr lang="en-US" dirty="0" smtClean="0"/>
              <a:t>Breadth-first Search</a:t>
            </a:r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Method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Bellman-Ford Method</a:t>
            </a:r>
          </a:p>
          <a:p>
            <a:pPr lvl="1"/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421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890672" y="2535664"/>
            <a:ext cx="4854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Assumption: No negative </a:t>
            </a:r>
          </a:p>
          <a:p>
            <a:r>
              <a:rPr lang="en-US" sz="3200" dirty="0" smtClean="0"/>
              <a:t>length directed circuits.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90672" y="5916683"/>
            <a:ext cx="2914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|V| = n, |A| = m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3890672" y="1650362"/>
            <a:ext cx="1937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 = (V, A)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890672" y="4525018"/>
            <a:ext cx="4306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path = </a:t>
            </a:r>
          </a:p>
          <a:p>
            <a:r>
              <a:rPr lang="en-US" sz="3200" dirty="0" err="1" smtClean="0"/>
              <a:t>Σ</a:t>
            </a:r>
            <a:r>
              <a:rPr lang="en-US" sz="3200" dirty="0" smtClean="0"/>
              <a:t> arc lengths = </a:t>
            </a:r>
            <a:r>
              <a:rPr lang="en-US" sz="3200" dirty="0" err="1"/>
              <a:t>Σ</a:t>
            </a:r>
            <a:r>
              <a:rPr lang="en-US" sz="3200" dirty="0"/>
              <a:t> </a:t>
            </a:r>
            <a:r>
              <a:rPr lang="en-US" sz="3200" dirty="0" smtClean="0"/>
              <a:t>l(</a:t>
            </a:r>
            <a:r>
              <a:rPr lang="en-US" sz="3200" dirty="0" err="1" smtClean="0"/>
              <a:t>u,v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45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Fails</a:t>
            </a:r>
            <a:endParaRPr lang="en-US" sz="4000" dirty="0"/>
          </a:p>
        </p:txBody>
      </p:sp>
      <p:cxnSp>
        <p:nvCxnSpPr>
          <p:cNvPr id="37" name="Straight Arrow Connector 36"/>
          <p:cNvCxnSpPr>
            <a:stCxn id="60" idx="7"/>
            <a:endCxn id="62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1" idx="4"/>
            <a:endCxn id="61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8" idx="4"/>
            <a:endCxn id="5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8" idx="4"/>
            <a:endCxn id="62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7" idx="4"/>
            <a:endCxn id="60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2" idx="4"/>
            <a:endCxn id="71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7" idx="6"/>
            <a:endCxn id="62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1" idx="3"/>
            <a:endCxn id="72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0" idx="4"/>
            <a:endCxn id="72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1" idx="2"/>
            <a:endCxn id="60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2" idx="4"/>
            <a:endCxn id="73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1" idx="4"/>
            <a:endCxn id="73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2" idx="5"/>
            <a:endCxn id="61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8" name="Oval 5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0" name="Oval 59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71" name="Oval 70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72" name="Oval 71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3" name="Oval 72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270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Fails</a:t>
            </a:r>
            <a:endParaRPr lang="en-US" sz="4000" dirty="0"/>
          </a:p>
        </p:txBody>
      </p:sp>
      <p:cxnSp>
        <p:nvCxnSpPr>
          <p:cNvPr id="37" name="Straight Arrow Connector 36"/>
          <p:cNvCxnSpPr>
            <a:stCxn id="60" idx="7"/>
            <a:endCxn id="62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1" idx="4"/>
            <a:endCxn id="61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8" idx="4"/>
            <a:endCxn id="5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8" idx="4"/>
            <a:endCxn id="62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7" idx="4"/>
            <a:endCxn id="60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2" idx="4"/>
            <a:endCxn id="71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7" idx="6"/>
            <a:endCxn id="62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1" idx="3"/>
            <a:endCxn id="72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0" idx="4"/>
            <a:endCxn id="72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1" idx="2"/>
            <a:endCxn id="60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2" idx="4"/>
            <a:endCxn id="73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1" idx="4"/>
            <a:endCxn id="73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2" idx="5"/>
            <a:endCxn id="61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8" name="Oval 5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0" name="Oval 59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71" name="Oval 70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72" name="Oval 71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3" name="Oval 72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756126" y="1164984"/>
            <a:ext cx="63811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 s =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u =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in the first iteration</a:t>
            </a:r>
            <a:endParaRPr lang="en-US" sz="32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4191329" y="3083623"/>
            <a:ext cx="26805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d(u)</a:t>
            </a:r>
            <a:r>
              <a:rPr lang="en-US" sz="3200" dirty="0" smtClean="0"/>
              <a:t> &gt; </a:t>
            </a:r>
            <a:r>
              <a:rPr lang="en-US" sz="3200" b="1" dirty="0" err="1" smtClean="0">
                <a:solidFill>
                  <a:schemeClr val="tx2"/>
                </a:solidFill>
              </a:rPr>
              <a:t>dist</a:t>
            </a:r>
            <a:r>
              <a:rPr lang="en-US" sz="3200" b="1" dirty="0" smtClean="0">
                <a:solidFill>
                  <a:schemeClr val="tx2"/>
                </a:solidFill>
              </a:rPr>
              <a:t>(u)</a:t>
            </a:r>
            <a:endParaRPr lang="en-US" sz="3200" b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6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93055" y="1255655"/>
            <a:ext cx="5950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(t) = minimum length s-t walk traversing </a:t>
            </a:r>
            <a:r>
              <a:rPr lang="en-US" sz="3200" b="1" dirty="0" smtClean="0">
                <a:solidFill>
                  <a:schemeClr val="tx2"/>
                </a:solidFill>
              </a:rPr>
              <a:t>at most</a:t>
            </a:r>
            <a:r>
              <a:rPr lang="en-US" sz="3200" dirty="0" smtClean="0"/>
              <a:t> k arcs. </a:t>
            </a:r>
            <a:endParaRPr lang="en-US" sz="3200" dirty="0"/>
          </a:p>
        </p:txBody>
      </p:sp>
      <p:sp>
        <p:nvSpPr>
          <p:cNvPr id="99" name="TextBox 98"/>
          <p:cNvSpPr txBox="1"/>
          <p:nvPr/>
        </p:nvSpPr>
        <p:spPr>
          <a:xfrm>
            <a:off x="3093055" y="3206734"/>
            <a:ext cx="595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(t) = minimum of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(t), </a:t>
            </a:r>
          </a:p>
          <a:p>
            <a:r>
              <a:rPr lang="en-US" sz="3200" dirty="0" smtClean="0"/>
              <a:t>              min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u,t</a:t>
            </a:r>
            <a:r>
              <a:rPr lang="en-US" sz="3200" baseline="-25000" dirty="0" smtClean="0"/>
              <a:t>) </a:t>
            </a:r>
            <a:r>
              <a:rPr lang="en-US" sz="3200" baseline="-25000" dirty="0" smtClean="0">
                <a:sym typeface="Symbol" charset="0"/>
              </a:rPr>
              <a:t> </a:t>
            </a:r>
            <a:r>
              <a:rPr lang="en-US" sz="3200" baseline="-25000" dirty="0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(u) + l(</a:t>
            </a:r>
            <a:r>
              <a:rPr lang="en-US" sz="3200" dirty="0" err="1" smtClean="0"/>
              <a:t>u,t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914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Length of a Walk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32368"/>
            <a:ext cx="3765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 of edges: k</a:t>
            </a:r>
          </a:p>
        </p:txBody>
      </p:sp>
      <p:sp>
        <p:nvSpPr>
          <p:cNvPr id="28" name="Oval 27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8" name="Straight Connector 37"/>
          <p:cNvCxnSpPr>
            <a:stCxn id="28" idx="7"/>
            <a:endCxn id="29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4"/>
            <a:endCxn id="32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4"/>
            <a:endCxn id="37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5"/>
            <a:endCxn id="36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2" idx="6"/>
            <a:endCxn id="36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283886" y="1696186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77749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51" idx="6"/>
            <a:endCxn id="36" idx="2"/>
          </p:cNvCxnSpPr>
          <p:nvPr/>
        </p:nvCxnSpPr>
        <p:spPr>
          <a:xfrm>
            <a:off x="936701" y="3339981"/>
            <a:ext cx="404999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897801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894" y="6147169"/>
            <a:ext cx="4759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above walk = 5</a:t>
            </a:r>
          </a:p>
        </p:txBody>
      </p:sp>
      <p:cxnSp>
        <p:nvCxnSpPr>
          <p:cNvPr id="33" name="Straight Connector 32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287376" y="4354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91554" y="4353507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Bellman-Ford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81" y="889646"/>
            <a:ext cx="2853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0.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(s) = 0 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150881" y="1796537"/>
            <a:ext cx="2499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(k &lt; n) 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76027" y="6161522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831363" y="5576746"/>
            <a:ext cx="17586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k + 1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1460032" y="3981366"/>
            <a:ext cx="7226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(v) = min { 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(v),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 }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831363" y="2446265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(t) =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(t)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1363" y="3264330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>
                <a:sym typeface="Symbol" charset="0"/>
              </a:rPr>
              <a:t></a:t>
            </a:r>
            <a:r>
              <a:rPr lang="en-US" sz="3200" dirty="0" smtClean="0"/>
              <a:t> 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31363" y="4743546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94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175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0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8154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05212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28657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64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175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0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91390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11354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33689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1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175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0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50521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73619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8010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3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175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0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27042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25607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4260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0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175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0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9952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14876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34596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1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30" y="951942"/>
            <a:ext cx="11555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0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6683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8900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2759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16596" y="951942"/>
            <a:ext cx="39327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other 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 are ∞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866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3544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67754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67868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85675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11833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22361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0265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12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14648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01223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0265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4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Length of a Walk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32368"/>
            <a:ext cx="6505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 of lengths of all edges: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i</a:t>
            </a:r>
            <a:r>
              <a:rPr lang="en-US" sz="3200" dirty="0"/>
              <a:t> </a:t>
            </a:r>
            <a:r>
              <a:rPr lang="en-US" sz="3200" dirty="0" smtClean="0"/>
              <a:t>l(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28" name="Oval 27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8" name="Straight Connector 37"/>
          <p:cNvCxnSpPr>
            <a:stCxn id="28" idx="7"/>
            <a:endCxn id="29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4"/>
            <a:endCxn id="32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4"/>
            <a:endCxn id="37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5"/>
            <a:endCxn id="36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2" idx="6"/>
            <a:endCxn id="36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283886" y="1696186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77749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51" idx="6"/>
            <a:endCxn id="36" idx="2"/>
          </p:cNvCxnSpPr>
          <p:nvPr/>
        </p:nvCxnSpPr>
        <p:spPr>
          <a:xfrm>
            <a:off x="936701" y="3339981"/>
            <a:ext cx="404999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897801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894" y="6147169"/>
            <a:ext cx="74516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above walk = 4+2+5-2+4 = 13</a:t>
            </a:r>
          </a:p>
        </p:txBody>
      </p:sp>
      <p:cxnSp>
        <p:nvCxnSpPr>
          <p:cNvPr id="33" name="Straight Connector 32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287376" y="4354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91554" y="4353507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25501" y="2039237"/>
            <a:ext cx="17399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l: E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R</a:t>
            </a:r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34671" y="1069987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2702241" y="106366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2091197" y="212208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2934653" y="2795166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4400564" y="212208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125127" y="237304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30157" y="3815474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899014" y="47626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646879" y="3879802"/>
            <a:ext cx="50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7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18470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8182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0265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17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17658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36732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0265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1981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56506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0265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84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79984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00201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63594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30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13162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6497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14070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23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5260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13704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76345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12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66893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85021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07416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1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6428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03478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23632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15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2216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56023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7802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2296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27567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5809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39973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77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Closed Walk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309" y="6147169"/>
            <a:ext cx="1351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endParaRPr lang="en-US" sz="3200" dirty="0" smtClean="0"/>
          </a:p>
        </p:txBody>
      </p:sp>
      <p:sp>
        <p:nvSpPr>
          <p:cNvPr id="68" name="Oval 67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1" name="Oval 70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72" name="Oval 71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73" name="Oval 72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74" name="Oval 73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75" name="Straight Connector 74"/>
          <p:cNvCxnSpPr>
            <a:stCxn id="68" idx="7"/>
            <a:endCxn id="69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8" idx="4"/>
            <a:endCxn id="70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4"/>
            <a:endCxn id="74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9" idx="5"/>
            <a:endCxn id="72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0" idx="6"/>
            <a:endCxn id="72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6"/>
            <a:endCxn id="71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5"/>
            <a:endCxn id="73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6"/>
            <a:endCxn id="73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6"/>
            <a:endCxn id="73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69" idx="5"/>
            <a:endCxn id="72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283886" y="1696186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70" idx="6"/>
            <a:endCxn id="72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77749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8" idx="6"/>
            <a:endCxn id="73" idx="2"/>
          </p:cNvCxnSpPr>
          <p:nvPr/>
        </p:nvCxnSpPr>
        <p:spPr>
          <a:xfrm>
            <a:off x="936701" y="3339981"/>
            <a:ext cx="404999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4897801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1" idx="6"/>
            <a:endCxn id="73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287376" y="4354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4" idx="6"/>
            <a:endCxn id="71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91554" y="4353507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endCxn id="70" idx="4"/>
          </p:cNvCxnSpPr>
          <p:nvPr/>
        </p:nvCxnSpPr>
        <p:spPr>
          <a:xfrm flipV="1">
            <a:off x="566054" y="3629901"/>
            <a:ext cx="4976" cy="81453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86309" y="2869065"/>
            <a:ext cx="941832" cy="941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70" idx="0"/>
            <a:endCxn id="68" idx="4"/>
          </p:cNvCxnSpPr>
          <p:nvPr/>
        </p:nvCxnSpPr>
        <p:spPr>
          <a:xfrm flipV="1">
            <a:off x="571030" y="2373043"/>
            <a:ext cx="0" cy="67701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89524" y="1709992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69" idx="3"/>
            <a:endCxn id="68" idx="7"/>
          </p:cNvCxnSpPr>
          <p:nvPr/>
        </p:nvCxnSpPr>
        <p:spPr>
          <a:xfrm flipH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1495113" y="744503"/>
            <a:ext cx="941832" cy="941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8" grpId="0" animBg="1"/>
      <p:bldP spid="90" grpId="0" animBg="1"/>
      <p:bldP spid="92" grpId="0" animBg="1"/>
      <p:bldP spid="94" grpId="0" animBg="1"/>
      <p:bldP spid="96" grpId="0" animBg="1"/>
      <p:bldP spid="98" grpId="0" animBg="1"/>
      <p:bldP spid="100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1548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56280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51411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27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62817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6170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13555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1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1952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80959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64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04824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4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37679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95216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60373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25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3123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87893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94880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8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8158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20600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4101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1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25738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01359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47856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75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22364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8973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06852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53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4636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55644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12476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08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4059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85911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74560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67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Circuit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309" y="6147169"/>
            <a:ext cx="1351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endParaRPr lang="en-US" sz="3200" dirty="0" smtClean="0"/>
          </a:p>
        </p:txBody>
      </p:sp>
      <p:sp>
        <p:nvSpPr>
          <p:cNvPr id="68" name="Oval 67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1" name="Oval 70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72" name="Oval 71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73" name="Oval 72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74" name="Oval 73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75" name="Straight Connector 74"/>
          <p:cNvCxnSpPr>
            <a:stCxn id="68" idx="7"/>
            <a:endCxn id="69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8" idx="4"/>
            <a:endCxn id="70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4"/>
            <a:endCxn id="74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9" idx="5"/>
            <a:endCxn id="72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0" idx="6"/>
            <a:endCxn id="72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6"/>
            <a:endCxn id="71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5"/>
            <a:endCxn id="73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6"/>
            <a:endCxn id="73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6"/>
            <a:endCxn id="73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69" idx="5"/>
            <a:endCxn id="72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283886" y="1696186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70" idx="6"/>
            <a:endCxn id="72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77749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70" idx="0"/>
            <a:endCxn id="68" idx="4"/>
          </p:cNvCxnSpPr>
          <p:nvPr/>
        </p:nvCxnSpPr>
        <p:spPr>
          <a:xfrm flipV="1">
            <a:off x="571030" y="2373043"/>
            <a:ext cx="0" cy="67701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89524" y="1709992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69" idx="3"/>
            <a:endCxn id="68" idx="7"/>
          </p:cNvCxnSpPr>
          <p:nvPr/>
        </p:nvCxnSpPr>
        <p:spPr>
          <a:xfrm flipH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1495113" y="744503"/>
            <a:ext cx="941832" cy="941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36945" y="6147169"/>
            <a:ext cx="59090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Vertices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,…,v</a:t>
            </a:r>
            <a:r>
              <a:rPr lang="en-US" sz="3200" baseline="-25000" dirty="0" smtClean="0"/>
              <a:t>k-1</a:t>
            </a:r>
            <a:r>
              <a:rPr lang="en-US" sz="3200" dirty="0" smtClean="0"/>
              <a:t> are distinct</a:t>
            </a:r>
          </a:p>
        </p:txBody>
      </p:sp>
    </p:spTree>
    <p:extLst>
      <p:ext uri="{BB962C8B-B14F-4D97-AF65-F5344CB8AC3E}">
        <p14:creationId xmlns:p14="http://schemas.microsoft.com/office/powerpoint/2010/main" val="426424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8" grpId="0" animBg="1"/>
      <p:bldP spid="98" grpId="0" animBg="1"/>
      <p:bldP spid="100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26350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45690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85919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31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47107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30266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02321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24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56721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51874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33587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87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4668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20099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74033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9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57892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5146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19743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6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4634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89642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99265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5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1269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49318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76010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67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16115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41108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6498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3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2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6511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6966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cxnSp>
        <p:nvCxnSpPr>
          <p:cNvPr id="3" name="Straight Arrow Connector 2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63911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18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3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1647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79663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63101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97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r>
              <a:rPr lang="en-US" dirty="0" smtClean="0"/>
              <a:t>Undirected Graphs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Directed Graphs</a:t>
            </a:r>
          </a:p>
          <a:p>
            <a:pPr lvl="1"/>
            <a:endParaRPr lang="en-US" dirty="0"/>
          </a:p>
          <a:p>
            <a:r>
              <a:rPr lang="en-US" dirty="0" smtClean="0"/>
              <a:t>Complexity Preliminaries</a:t>
            </a:r>
          </a:p>
          <a:p>
            <a:endParaRPr lang="en-US" dirty="0"/>
          </a:p>
          <a:p>
            <a:r>
              <a:rPr lang="en-US" dirty="0" smtClean="0"/>
              <a:t>Shortest Path Algorithms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027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4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66273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67655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30620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5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5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52388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56196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04624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1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6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93524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10234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85817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7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157036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25054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12475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14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stCxn id="79" idx="7"/>
            <a:endCxn id="81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" idx="4"/>
            <a:endCxn id="80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8" idx="4"/>
            <a:endCxn id="7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8" idx="4"/>
            <a:endCxn id="81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7" idx="4"/>
            <a:endCxn id="79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1" idx="4"/>
            <a:endCxn id="82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6"/>
            <a:endCxn id="81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2" idx="3"/>
            <a:endCxn id="83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4"/>
            <a:endCxn id="83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2" idx="2"/>
            <a:endCxn id="79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4"/>
            <a:endCxn id="84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0" idx="4"/>
            <a:endCxn id="84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5"/>
            <a:endCxn id="80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9" name="Oval 78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0" name="Oval 79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1" name="Oval 80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82" name="Oval 81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83" name="Oval 82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4" name="Oval 83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187861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</a:t>
            </a:r>
            <a:endParaRPr lang="en-US" sz="4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30829" y="951942"/>
            <a:ext cx="232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 = k +1 = 8</a:t>
            </a:r>
            <a:endParaRPr lang="en-US" sz="32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10213"/>
              </p:ext>
            </p:extLst>
          </p:nvPr>
        </p:nvGraphicFramePr>
        <p:xfrm>
          <a:off x="2969639" y="2265519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930829" y="1680743"/>
            <a:ext cx="5496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endParaRPr lang="en-US" sz="3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969639" y="3369695"/>
            <a:ext cx="861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endParaRPr lang="en-US" sz="3200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31353"/>
              </p:ext>
            </p:extLst>
          </p:nvPr>
        </p:nvGraphicFramePr>
        <p:xfrm>
          <a:off x="3022113" y="5652912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983303" y="5068136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baseline="-250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89155"/>
              </p:ext>
            </p:extLst>
          </p:nvPr>
        </p:nvGraphicFramePr>
        <p:xfrm>
          <a:off x="3008449" y="395447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46275" y="1587017"/>
            <a:ext cx="4630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Stop after ‘n’ iterations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6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0881" y="889646"/>
            <a:ext cx="2853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0.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(s) = 0 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150881" y="1796537"/>
            <a:ext cx="2499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(k &lt; n) 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76027" y="6161522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831363" y="5576746"/>
            <a:ext cx="17586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k + 1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1460032" y="3981366"/>
            <a:ext cx="7226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(v) = min { 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(v),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 }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831363" y="2446265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(t) =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(t)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1363" y="3264330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>
                <a:sym typeface="Symbol" charset="0"/>
              </a:rPr>
              <a:t></a:t>
            </a:r>
            <a:r>
              <a:rPr lang="en-US" sz="3200" dirty="0" smtClean="0"/>
              <a:t> 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31363" y="4743546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352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Time Complexity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432536" y="1068861"/>
            <a:ext cx="16892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O( n m )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004210" y="1081436"/>
            <a:ext cx="415220" cy="5847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92" y="2240480"/>
            <a:ext cx="2784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Outer iteration</a:t>
            </a:r>
          </a:p>
          <a:p>
            <a:r>
              <a:rPr lang="en-US" sz="3200" dirty="0" smtClean="0"/>
              <a:t>Run ‘n’ times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4423880" y="1081436"/>
            <a:ext cx="415220" cy="5847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292" y="3723878"/>
            <a:ext cx="31494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Inner Iteration</a:t>
            </a:r>
          </a:p>
          <a:p>
            <a:r>
              <a:rPr lang="en-US" sz="3200" dirty="0" smtClean="0"/>
              <a:t>O(m)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794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endParaRPr lang="en-US" dirty="0"/>
          </a:p>
          <a:p>
            <a:r>
              <a:rPr lang="en-US" dirty="0" smtClean="0"/>
              <a:t>Complexity Preliminaries</a:t>
            </a:r>
          </a:p>
          <a:p>
            <a:endParaRPr lang="en-US" dirty="0"/>
          </a:p>
          <a:p>
            <a:r>
              <a:rPr lang="en-US" dirty="0" smtClean="0"/>
              <a:t>Shortest Path Algorithms</a:t>
            </a:r>
          </a:p>
          <a:p>
            <a:pPr lvl="1"/>
            <a:r>
              <a:rPr lang="en-US" dirty="0" smtClean="0"/>
              <a:t>Breadth-first Search</a:t>
            </a:r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Bellman-Ford Method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Floyd-</a:t>
            </a:r>
            <a:r>
              <a:rPr lang="en-US" b="1" dirty="0" err="1" smtClean="0">
                <a:solidFill>
                  <a:schemeClr val="tx2"/>
                </a:solidFill>
              </a:rPr>
              <a:t>Warshall</a:t>
            </a:r>
            <a:r>
              <a:rPr lang="en-US" b="1" dirty="0" smtClean="0">
                <a:solidFill>
                  <a:schemeClr val="tx2"/>
                </a:solidFill>
              </a:rPr>
              <a:t> Method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947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3890672" y="2675154"/>
            <a:ext cx="4854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Assumption: No negative </a:t>
            </a:r>
          </a:p>
          <a:p>
            <a:r>
              <a:rPr lang="en-US" sz="3200" dirty="0" smtClean="0"/>
              <a:t>length directed circuits.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90672" y="5916683"/>
            <a:ext cx="2914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|V| = n, |A| = m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3890672" y="1867736"/>
            <a:ext cx="1937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 = (V, A)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890672" y="4525018"/>
            <a:ext cx="4306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path = </a:t>
            </a:r>
          </a:p>
          <a:p>
            <a:r>
              <a:rPr lang="en-US" sz="3200" dirty="0" err="1" smtClean="0"/>
              <a:t>Σ</a:t>
            </a:r>
            <a:r>
              <a:rPr lang="en-US" sz="3200" dirty="0" smtClean="0"/>
              <a:t> arc lengths = </a:t>
            </a:r>
            <a:r>
              <a:rPr lang="en-US" sz="3200" dirty="0" err="1"/>
              <a:t>Σ</a:t>
            </a:r>
            <a:r>
              <a:rPr lang="en-US" sz="3200" dirty="0"/>
              <a:t> </a:t>
            </a:r>
            <a:r>
              <a:rPr lang="en-US" sz="3200" dirty="0" smtClean="0"/>
              <a:t>l(</a:t>
            </a:r>
            <a:r>
              <a:rPr lang="en-US" sz="3200" dirty="0" err="1" smtClean="0"/>
              <a:t>u,v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3890672" y="921565"/>
            <a:ext cx="4472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All-pairs shortest paths.</a:t>
            </a:r>
            <a:endParaRPr lang="en-US" sz="3200" dirty="0"/>
          </a:p>
        </p:txBody>
      </p:sp>
      <p:cxnSp>
        <p:nvCxnSpPr>
          <p:cNvPr id="48" name="Straight Arrow Connector 47"/>
          <p:cNvCxnSpPr>
            <a:stCxn id="61" idx="7"/>
            <a:endCxn id="62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0" idx="4"/>
            <a:endCxn id="58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0" idx="4"/>
            <a:endCxn id="62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8" idx="4"/>
            <a:endCxn id="61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2" idx="4"/>
            <a:endCxn id="71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6"/>
            <a:endCxn id="62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1" idx="2"/>
            <a:endCxn id="61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0" name="Oval 59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1" name="Oval 70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cxnSp>
        <p:nvCxnSpPr>
          <p:cNvPr id="79" name="Straight Arrow Connector 78"/>
          <p:cNvCxnSpPr>
            <a:stCxn id="62" idx="0"/>
            <a:endCxn id="60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1" idx="7"/>
            <a:endCxn id="58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47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Bellman-Ford Method’s Complexity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3462791" y="3173001"/>
            <a:ext cx="539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Apply Bellman-Ford ‘n’ times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2791" y="1854432"/>
            <a:ext cx="14993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O(n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m)</a:t>
            </a:r>
            <a:endParaRPr lang="en-US" sz="3200" dirty="0"/>
          </a:p>
        </p:txBody>
      </p:sp>
      <p:cxnSp>
        <p:nvCxnSpPr>
          <p:cNvPr id="27" name="Straight Arrow Connector 26"/>
          <p:cNvCxnSpPr>
            <a:stCxn id="44" idx="7"/>
            <a:endCxn id="46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9" idx="4"/>
            <a:endCxn id="37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9" idx="4"/>
            <a:endCxn id="46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7" idx="4"/>
            <a:endCxn id="44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6" idx="4"/>
            <a:endCxn id="4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" idx="6"/>
            <a:endCxn id="46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8" idx="2"/>
            <a:endCxn id="44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Oval 45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Oval 4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cxnSp>
        <p:nvCxnSpPr>
          <p:cNvPr id="57" name="Straight Arrow Connector 56"/>
          <p:cNvCxnSpPr>
            <a:stCxn id="46" idx="0"/>
            <a:endCxn id="39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4" idx="7"/>
            <a:endCxn id="37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81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Directed Graphs (Digraphs)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Oval 5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Oval 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Oval 7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9" name="Oval 8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" name="Oval 9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42524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‘n’ vertices or nodes 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891" y="6046907"/>
            <a:ext cx="5917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‘m’ arcs A: ordered pairs from 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cxnSp>
        <p:nvCxnSpPr>
          <p:cNvPr id="3" name="Straight Arrow Connector 2"/>
          <p:cNvCxnSpPr>
            <a:stCxn id="6" idx="5"/>
            <a:endCxn id="9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0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7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7"/>
            <a:endCxn id="9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0"/>
            <a:endCxn id="5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6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3"/>
            <a:endCxn id="8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2"/>
            <a:endCxn id="11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0"/>
            <a:endCxn id="7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8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/>
      <p:bldP spid="32" grpId="0"/>
      <p:bldP spid="33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3093055" y="1255655"/>
            <a:ext cx="5950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s,t</a:t>
            </a:r>
            <a:r>
              <a:rPr lang="en-US" sz="3200" dirty="0" smtClean="0"/>
              <a:t>) = minimum length s-t walk using only {s,t,v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,…,v</a:t>
            </a:r>
            <a:r>
              <a:rPr lang="en-US" sz="3200" baseline="-25000" dirty="0" smtClean="0"/>
              <a:t>k-1</a:t>
            </a:r>
            <a:r>
              <a:rPr lang="en-US" sz="3200" dirty="0" smtClean="0"/>
              <a:t>}.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093055" y="3206734"/>
            <a:ext cx="595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</a:t>
            </a:r>
            <a:r>
              <a:rPr lang="en-US" sz="3200" dirty="0" err="1" smtClean="0"/>
              <a:t>s,t</a:t>
            </a:r>
            <a:r>
              <a:rPr lang="en-US" sz="3200" dirty="0" smtClean="0"/>
              <a:t>) = minimum of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s,t</a:t>
            </a:r>
            <a:r>
              <a:rPr lang="en-US" sz="3200" dirty="0" smtClean="0"/>
              <a:t>), </a:t>
            </a:r>
          </a:p>
          <a:p>
            <a:r>
              <a:rPr lang="en-US" sz="3200" dirty="0" smtClean="0"/>
              <a:t>               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s,v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 +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29" name="Straight Arrow Connector 28"/>
          <p:cNvCxnSpPr>
            <a:stCxn id="48" idx="7"/>
            <a:endCxn id="49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6" idx="4"/>
            <a:endCxn id="44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6" idx="4"/>
            <a:endCxn id="49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4" idx="4"/>
            <a:endCxn id="48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9" idx="4"/>
            <a:endCxn id="51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4" idx="6"/>
            <a:endCxn id="49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1" idx="2"/>
            <a:endCxn id="48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6" name="Oval 45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8" name="Oval 47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1" name="Oval 50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cxnSp>
        <p:nvCxnSpPr>
          <p:cNvPr id="59" name="Straight Arrow Connector 58"/>
          <p:cNvCxnSpPr>
            <a:stCxn id="49" idx="0"/>
            <a:endCxn id="46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7"/>
            <a:endCxn id="44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84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Floyd-</a:t>
            </a:r>
            <a:r>
              <a:rPr lang="en-US" sz="4000" dirty="0" err="1"/>
              <a:t>Warshall</a:t>
            </a:r>
            <a:r>
              <a:rPr lang="en-US" sz="4000" dirty="0"/>
              <a:t> Method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0881" y="889646"/>
            <a:ext cx="7565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0.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i,j</a:t>
            </a:r>
            <a:r>
              <a:rPr lang="en-US" sz="3200" dirty="0" smtClean="0"/>
              <a:t>) = l(</a:t>
            </a:r>
            <a:r>
              <a:rPr lang="en-US" sz="3200" dirty="0" err="1" smtClean="0"/>
              <a:t>i,j</a:t>
            </a:r>
            <a:r>
              <a:rPr lang="en-US" sz="3200" dirty="0" smtClean="0"/>
              <a:t>) if (</a:t>
            </a:r>
            <a:r>
              <a:rPr lang="en-US" sz="3200" dirty="0" err="1" smtClean="0"/>
              <a:t>i,j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, otherwise ∞ 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50881" y="1796537"/>
            <a:ext cx="2499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(k &lt; n) 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76027" y="6249547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629" y="5683547"/>
            <a:ext cx="17586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k + 1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419286" y="3767794"/>
            <a:ext cx="76241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</a:t>
            </a:r>
            <a:r>
              <a:rPr lang="en-US" sz="3200" dirty="0" err="1" smtClean="0"/>
              <a:t>i,j</a:t>
            </a:r>
            <a:r>
              <a:rPr lang="en-US" sz="3200" dirty="0" smtClean="0"/>
              <a:t>) = min {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i,j</a:t>
            </a:r>
            <a:r>
              <a:rPr lang="en-US" sz="3200" dirty="0" smtClean="0"/>
              <a:t>),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(i,v</a:t>
            </a:r>
            <a:r>
              <a:rPr lang="en-US" sz="3200" baseline="-25000" dirty="0" smtClean="0"/>
              <a:t>k-1</a:t>
            </a:r>
            <a:r>
              <a:rPr lang="en-US" sz="3200" dirty="0" smtClean="0"/>
              <a:t>) +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k-1</a:t>
            </a:r>
            <a:r>
              <a:rPr lang="en-US" sz="3200" dirty="0" smtClean="0"/>
              <a:t>,j)}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5629" y="2371716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 charset="0"/>
              </a:rPr>
              <a:t> V</a:t>
            </a:r>
            <a:endParaRPr lang="en-US" sz="3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05629" y="503613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1184937" y="3108892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j </a:t>
            </a:r>
            <a:r>
              <a:rPr lang="en-US" sz="3200" dirty="0" smtClean="0">
                <a:sym typeface="Symbol" charset="0"/>
              </a:rPr>
              <a:t> V</a:t>
            </a:r>
            <a:endParaRPr lang="en-US" sz="32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1184937" y="4514234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521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8347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83939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89288" y="4492982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690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17" grpId="0" animBg="1"/>
      <p:bldP spid="45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12722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4752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44281" y="4492982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789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63798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74049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11839" y="450555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203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61101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06357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54230" y="450555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725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44666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5031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6870" y="4983401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5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07244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94619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44277" y="4945676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723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28879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69464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11843" y="4945676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130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92215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61349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52846" y="4945676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593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Neighboring or Adjacent Vertices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5716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Connected by an arc a = (</a:t>
            </a:r>
            <a:r>
              <a:rPr lang="en-US" sz="3200" dirty="0" err="1" smtClean="0"/>
              <a:t>u,v</a:t>
            </a:r>
            <a:r>
              <a:rPr lang="en-US" sz="3200" dirty="0" smtClean="0"/>
              <a:t>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532" y="6088860"/>
            <a:ext cx="49292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’ is the </a:t>
            </a:r>
            <a:r>
              <a:rPr lang="en-US" sz="3200" dirty="0" err="1" smtClean="0"/>
              <a:t>inneighbor</a:t>
            </a:r>
            <a:r>
              <a:rPr lang="en-US" sz="3200" dirty="0" smtClean="0"/>
              <a:t> of ‘v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’</a:t>
            </a:r>
          </a:p>
        </p:txBody>
      </p:sp>
      <p:sp>
        <p:nvSpPr>
          <p:cNvPr id="23" name="Oval 22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3" name="Oval 32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7" name="Oval 46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9" name="Straight Arrow Connector 48"/>
          <p:cNvCxnSpPr>
            <a:stCxn id="25" idx="5"/>
            <a:endCxn id="32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5"/>
            <a:endCxn id="33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2"/>
            <a:endCxn id="27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7"/>
            <a:endCxn id="32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0"/>
            <a:endCxn id="23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7"/>
            <a:endCxn id="25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3"/>
            <a:endCxn id="30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0" idx="2"/>
            <a:endCxn id="47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0"/>
            <a:endCxn id="27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7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92567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48188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6870" y="5419753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915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79747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35284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88531" y="540717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688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22046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79929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98509" y="5382026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907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55978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02237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5419" y="5382026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23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84300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36545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21724" y="5868675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532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22920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6852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6709" y="5868675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166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58444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62976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31702" y="5868675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03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44904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1082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40273" y="5868675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030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72659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191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6870" y="6292330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768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33402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17835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1863" y="6279755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057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Neighboring or Adjacent Vertices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5716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Connected by an arc a = (</a:t>
            </a:r>
            <a:r>
              <a:rPr lang="en-US" sz="3200" dirty="0" err="1" smtClean="0"/>
              <a:t>u,v</a:t>
            </a:r>
            <a:r>
              <a:rPr lang="en-US" sz="3200" dirty="0" smtClean="0"/>
              <a:t>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532" y="6088860"/>
            <a:ext cx="5271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’ is the </a:t>
            </a:r>
            <a:r>
              <a:rPr lang="en-US" sz="3200" dirty="0" err="1" smtClean="0"/>
              <a:t>outneighbor</a:t>
            </a:r>
            <a:r>
              <a:rPr lang="en-US" sz="3200" dirty="0" smtClean="0"/>
              <a:t> of ‘v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’</a:t>
            </a:r>
          </a:p>
        </p:txBody>
      </p:sp>
      <p:sp>
        <p:nvSpPr>
          <p:cNvPr id="23" name="Oval 22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3" name="Oval 32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7" name="Oval 46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9" name="Straight Arrow Connector 48"/>
          <p:cNvCxnSpPr>
            <a:stCxn id="25" idx="5"/>
            <a:endCxn id="32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5"/>
            <a:endCxn id="33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2"/>
            <a:endCxn id="27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7"/>
            <a:endCxn id="32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0"/>
            <a:endCxn id="23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7"/>
            <a:endCxn id="25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3"/>
            <a:endCxn id="30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0" idx="2"/>
            <a:endCxn id="47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0"/>
            <a:endCxn id="27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6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58598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54887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94575" y="6279755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19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75060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47364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11845" y="6292330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70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45976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62790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73731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33749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9291" y="4492982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070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 animBg="1"/>
      <p:bldP spid="33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98728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18520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31711" y="4492982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32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59631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65488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11850" y="4496748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939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00425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7870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66843" y="4475365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239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88910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36702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46870" y="496201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702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03284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3005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56852" y="496201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3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16520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984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62137" y="496201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229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Parallel Arcs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114" y="5232368"/>
            <a:ext cx="9308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Represented by the same ordered pair of vertices.</a:t>
            </a:r>
          </a:p>
        </p:txBody>
      </p:sp>
      <p:sp>
        <p:nvSpPr>
          <p:cNvPr id="24" name="Oval 23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3" name="Straight Arrow Connector 32"/>
          <p:cNvCxnSpPr>
            <a:stCxn id="25" idx="5"/>
            <a:endCxn id="29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5"/>
            <a:endCxn id="30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2"/>
            <a:endCxn id="27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7"/>
            <a:endCxn id="29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7" idx="0"/>
            <a:endCxn id="24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7"/>
            <a:endCxn id="25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0" idx="3"/>
            <a:endCxn id="28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8" idx="2"/>
            <a:endCxn id="32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2" idx="0"/>
            <a:endCxn id="27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25" idx="6"/>
            <a:endCxn id="29" idx="0"/>
          </p:cNvCxnSpPr>
          <p:nvPr/>
        </p:nvCxnSpPr>
        <p:spPr>
          <a:xfrm>
            <a:off x="2283380" y="1213361"/>
            <a:ext cx="1389150" cy="57984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2" idx="5"/>
            <a:endCxn id="28" idx="3"/>
          </p:cNvCxnSpPr>
          <p:nvPr/>
        </p:nvCxnSpPr>
        <p:spPr>
          <a:xfrm>
            <a:off x="777935" y="4939365"/>
            <a:ext cx="268769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1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17314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51850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66838" y="496201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200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55230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69099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46870" y="540213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748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2539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4350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9290" y="540213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27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58512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00054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99272" y="540213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419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69958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92328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59443" y="5888789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365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89995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33567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01103" y="5845850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04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68707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63075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56096" y="5845850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696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6898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11914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65419" y="5831827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375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17779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85576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21724" y="6289434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151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93117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0695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6717" y="6289434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114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r>
              <a:rPr lang="en-US" dirty="0" smtClean="0"/>
              <a:t>Undirected Graphs</a:t>
            </a:r>
          </a:p>
          <a:p>
            <a:pPr lvl="1"/>
            <a:r>
              <a:rPr lang="en-US" dirty="0" smtClean="0"/>
              <a:t>Directed Graphs</a:t>
            </a:r>
          </a:p>
          <a:p>
            <a:pPr lvl="1"/>
            <a:endParaRPr lang="en-US" dirty="0"/>
          </a:p>
          <a:p>
            <a:r>
              <a:rPr lang="en-US" dirty="0" smtClean="0"/>
              <a:t>Complexity Preliminaries</a:t>
            </a:r>
          </a:p>
          <a:p>
            <a:endParaRPr lang="en-US" dirty="0"/>
          </a:p>
          <a:p>
            <a:r>
              <a:rPr lang="en-US" dirty="0" smtClean="0"/>
              <a:t>Shortest Path Algorithms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378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Loops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64570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Arcs that connect a vertex to itself.</a:t>
            </a:r>
          </a:p>
        </p:txBody>
      </p:sp>
      <p:sp>
        <p:nvSpPr>
          <p:cNvPr id="23" name="Oval 22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0" name="Straight Arrow Connector 29"/>
          <p:cNvCxnSpPr>
            <a:stCxn id="24" idx="5"/>
            <a:endCxn id="27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5"/>
            <a:endCxn id="28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2"/>
            <a:endCxn id="25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7"/>
            <a:endCxn id="27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5" idx="0"/>
            <a:endCxn id="23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7"/>
            <a:endCxn id="24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3"/>
            <a:endCxn id="26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2"/>
            <a:endCxn id="29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9" idx="0"/>
            <a:endCxn id="25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urved Connector 2"/>
          <p:cNvCxnSpPr>
            <a:stCxn id="24" idx="6"/>
            <a:endCxn id="24" idx="2"/>
          </p:cNvCxnSpPr>
          <p:nvPr/>
        </p:nvCxnSpPr>
        <p:spPr>
          <a:xfrm flipH="1">
            <a:off x="1698164" y="1213361"/>
            <a:ext cx="585216" cy="12700"/>
          </a:xfrm>
          <a:prstGeom prst="curvedConnector5">
            <a:avLst>
              <a:gd name="adj1" fmla="val -39063"/>
              <a:gd name="adj2" fmla="val 4082843"/>
              <a:gd name="adj3" fmla="val 139063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27" idx="6"/>
            <a:endCxn id="27" idx="2"/>
          </p:cNvCxnSpPr>
          <p:nvPr/>
        </p:nvCxnSpPr>
        <p:spPr>
          <a:xfrm flipH="1">
            <a:off x="3379922" y="2083123"/>
            <a:ext cx="585216" cy="12700"/>
          </a:xfrm>
          <a:prstGeom prst="curvedConnector5">
            <a:avLst>
              <a:gd name="adj1" fmla="val -39063"/>
              <a:gd name="adj2" fmla="val 4082843"/>
              <a:gd name="adj3" fmla="val 139063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2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10126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52775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82002" y="6289434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5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56273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442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4422" y="6292330"/>
            <a:ext cx="905285" cy="4866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2" y="4191182"/>
            <a:ext cx="362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= </a:t>
            </a:r>
          </a:p>
          <a:p>
            <a:r>
              <a:rPr lang="en-US" sz="3200" dirty="0" smtClean="0"/>
              <a:t>minimum of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),</a:t>
            </a:r>
          </a:p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+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216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26786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45787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32798" y="2059361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0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25084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38158" y="332646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99840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0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39136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38158" y="332646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9830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88231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∞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2084042" y="2069606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40105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73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Floyd-</a:t>
            </a:r>
            <a:r>
              <a:rPr lang="en-US" sz="4000" dirty="0" err="1" smtClean="0"/>
              <a:t>Warshall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1"/>
          </p:cNvCxnSpPr>
          <p:nvPr/>
        </p:nvCxnSpPr>
        <p:spPr>
          <a:xfrm>
            <a:off x="1441218" y="1735290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6"/>
            <a:endCxn id="67" idx="2"/>
          </p:cNvCxnSpPr>
          <p:nvPr/>
        </p:nvCxnSpPr>
        <p:spPr>
          <a:xfrm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38833" y="146405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923828" y="1977543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77506"/>
              </p:ext>
            </p:extLst>
          </p:nvPr>
        </p:nvGraphicFramePr>
        <p:xfrm>
          <a:off x="3759443" y="1457849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443" y="863061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cxnSp>
        <p:nvCxnSpPr>
          <p:cNvPr id="7" name="Straight Arrow Connector 6"/>
          <p:cNvCxnSpPr>
            <a:stCxn id="67" idx="0"/>
            <a:endCxn id="64" idx="5"/>
          </p:cNvCxnSpPr>
          <p:nvPr/>
        </p:nvCxnSpPr>
        <p:spPr>
          <a:xfrm flipH="1" flipV="1">
            <a:off x="1648123" y="1650374"/>
            <a:ext cx="815395" cy="5091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7"/>
            <a:endCxn id="63" idx="5"/>
          </p:cNvCxnSpPr>
          <p:nvPr/>
        </p:nvCxnSpPr>
        <p:spPr>
          <a:xfrm flipV="1">
            <a:off x="619179" y="2654457"/>
            <a:ext cx="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0462" y="184728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5668" y="279565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6870" y="3857906"/>
            <a:ext cx="565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5</a:t>
            </a:r>
            <a:endParaRPr lang="en-US" sz="3200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2084042" y="332646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15861"/>
              </p:ext>
            </p:extLst>
          </p:nvPr>
        </p:nvGraphicFramePr>
        <p:xfrm>
          <a:off x="3759443" y="4492982"/>
          <a:ext cx="4286115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23"/>
                <a:gridCol w="857223"/>
                <a:gridCol w="857223"/>
                <a:gridCol w="857223"/>
                <a:gridCol w="857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66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150881" y="889646"/>
            <a:ext cx="7565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0.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i,j</a:t>
            </a:r>
            <a:r>
              <a:rPr lang="en-US" sz="3200" dirty="0" smtClean="0"/>
              <a:t>) = l(</a:t>
            </a:r>
            <a:r>
              <a:rPr lang="en-US" sz="3200" dirty="0" err="1" smtClean="0"/>
              <a:t>i,j</a:t>
            </a:r>
            <a:r>
              <a:rPr lang="en-US" sz="3200" dirty="0" smtClean="0"/>
              <a:t>) if (</a:t>
            </a:r>
            <a:r>
              <a:rPr lang="en-US" sz="3200" dirty="0" err="1" smtClean="0"/>
              <a:t>i,j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, otherwise ∞ 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50881" y="1796537"/>
            <a:ext cx="2499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(k &lt; n) 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76027" y="6249547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629" y="5683547"/>
            <a:ext cx="17586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 = k + 1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419286" y="3767794"/>
            <a:ext cx="76241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-25000" dirty="0" smtClean="0"/>
              <a:t>k+1</a:t>
            </a:r>
            <a:r>
              <a:rPr lang="en-US" sz="3200" dirty="0" smtClean="0"/>
              <a:t>(</a:t>
            </a:r>
            <a:r>
              <a:rPr lang="en-US" sz="3200" dirty="0" err="1" smtClean="0"/>
              <a:t>i,j</a:t>
            </a:r>
            <a:r>
              <a:rPr lang="en-US" sz="3200" dirty="0" smtClean="0"/>
              <a:t>) = min {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i,j</a:t>
            </a:r>
            <a:r>
              <a:rPr lang="en-US" sz="3200" dirty="0" smtClean="0"/>
              <a:t>),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(i,v</a:t>
            </a:r>
            <a:r>
              <a:rPr lang="en-US" sz="3200" baseline="-25000" dirty="0" smtClean="0"/>
              <a:t>k-1</a:t>
            </a:r>
            <a:r>
              <a:rPr lang="en-US" sz="3200" dirty="0" smtClean="0"/>
              <a:t>) +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k-1</a:t>
            </a:r>
            <a:r>
              <a:rPr lang="en-US" sz="3200" dirty="0" smtClean="0"/>
              <a:t>,j)}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5629" y="2371716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 charset="0"/>
              </a:rPr>
              <a:t> V</a:t>
            </a:r>
            <a:endParaRPr lang="en-US" sz="3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05629" y="503613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1184937" y="3108892"/>
            <a:ext cx="595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j </a:t>
            </a:r>
            <a:r>
              <a:rPr lang="en-US" sz="3200" dirty="0" smtClean="0">
                <a:sym typeface="Symbol" charset="0"/>
              </a:rPr>
              <a:t> V</a:t>
            </a:r>
            <a:endParaRPr lang="en-US" sz="32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1184937" y="4514234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167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Time Complexity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432536" y="1068861"/>
            <a:ext cx="12715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O( n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292" y="2240480"/>
            <a:ext cx="2784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Outer iteration</a:t>
            </a:r>
          </a:p>
          <a:p>
            <a:r>
              <a:rPr lang="en-US" sz="3200" dirty="0" smtClean="0"/>
              <a:t>Run ‘n’ times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292" y="3723878"/>
            <a:ext cx="8570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Inner Iteration</a:t>
            </a:r>
          </a:p>
          <a:p>
            <a:r>
              <a:rPr lang="en-US" sz="3200" dirty="0" smtClean="0"/>
              <a:t>O(n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operations: O(1) for each pair of vertices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84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Simple Graphs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8693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Graphs without parallel arcs and without loops.</a:t>
            </a:r>
          </a:p>
        </p:txBody>
      </p:sp>
      <p:sp>
        <p:nvSpPr>
          <p:cNvPr id="21" name="Oval 20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29" name="Straight Arrow Connector 28"/>
          <p:cNvCxnSpPr>
            <a:stCxn id="22" idx="5"/>
            <a:endCxn id="2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5"/>
            <a:endCxn id="2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2"/>
            <a:endCxn id="23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3" idx="7"/>
            <a:endCxn id="26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3" idx="0"/>
            <a:endCxn id="21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7"/>
            <a:endCxn id="22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3"/>
            <a:endCxn id="25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2"/>
            <a:endCxn id="28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0"/>
            <a:endCxn id="23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6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Underlying Undirected Graph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8830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Graphs obtained by ignoring orientation of arcs.</a:t>
            </a:r>
          </a:p>
        </p:txBody>
      </p:sp>
      <p:sp>
        <p:nvSpPr>
          <p:cNvPr id="21" name="Oval 20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29" name="Straight Arrow Connector 28"/>
          <p:cNvCxnSpPr>
            <a:stCxn id="22" idx="5"/>
            <a:endCxn id="2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5"/>
            <a:endCxn id="2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2"/>
            <a:endCxn id="23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3" idx="7"/>
            <a:endCxn id="26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3" idx="0"/>
            <a:endCxn id="21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7"/>
            <a:endCxn id="22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3"/>
            <a:endCxn id="25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2"/>
            <a:endCxn id="28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0"/>
            <a:endCxn id="23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2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Underlying Undirected Graph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8830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Graphs obtained by ignoring orientation of arcs.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0" name="Straight Connector 39"/>
          <p:cNvCxnSpPr>
            <a:stCxn id="32" idx="7"/>
            <a:endCxn id="34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4"/>
            <a:endCxn id="35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4"/>
            <a:endCxn id="39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5"/>
            <a:endCxn id="37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7"/>
            <a:endCxn id="37" idx="3"/>
          </p:cNvCxnSpPr>
          <p:nvPr/>
        </p:nvCxnSpPr>
        <p:spPr>
          <a:xfrm flipV="1">
            <a:off x="777935" y="2288127"/>
            <a:ext cx="2687690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36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5"/>
            <a:endCxn id="38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6"/>
            <a:endCxn id="38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5" idx="6"/>
            <a:endCxn id="38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Indegree</a:t>
            </a:r>
            <a:r>
              <a:rPr lang="en-US" sz="4000" dirty="0" smtClean="0"/>
              <a:t> of a Vertex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6616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 of arcs entering the vertex.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891" y="6088860"/>
            <a:ext cx="82710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indeg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1, </a:t>
            </a:r>
            <a:r>
              <a:rPr lang="en-US" sz="3200" dirty="0" err="1" smtClean="0"/>
              <a:t>indeg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1, </a:t>
            </a:r>
            <a:r>
              <a:rPr lang="en-US" sz="3200" dirty="0" err="1" smtClean="0"/>
              <a:t>indeg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2,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3" name="Straight Arrow Connector 32"/>
          <p:cNvCxnSpPr>
            <a:stCxn id="26" idx="5"/>
            <a:endCxn id="29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5"/>
            <a:endCxn id="30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  <a:endCxn id="27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7"/>
            <a:endCxn id="29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0"/>
            <a:endCxn id="25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7"/>
            <a:endCxn id="26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3"/>
            <a:endCxn id="28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2"/>
            <a:endCxn id="32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0"/>
            <a:endCxn id="27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7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Outdegree</a:t>
            </a:r>
            <a:r>
              <a:rPr lang="en-US" sz="4000" dirty="0" smtClean="0"/>
              <a:t> of a Vertex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6434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 of arcs leaving the vertex.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891" y="6088860"/>
            <a:ext cx="9024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outdeg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1, </a:t>
            </a:r>
            <a:r>
              <a:rPr lang="en-US" sz="3200" dirty="0" err="1" smtClean="0"/>
              <a:t>outdeg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1, </a:t>
            </a:r>
            <a:r>
              <a:rPr lang="en-US" sz="3200" dirty="0" err="1" smtClean="0"/>
              <a:t>outdeg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= 2,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3" name="Straight Arrow Connector 32"/>
          <p:cNvCxnSpPr>
            <a:stCxn id="26" idx="5"/>
            <a:endCxn id="29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5"/>
            <a:endCxn id="30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  <a:endCxn id="27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7"/>
            <a:endCxn id="29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0"/>
            <a:endCxn id="25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7"/>
            <a:endCxn id="26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3"/>
            <a:endCxn id="28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2"/>
            <a:endCxn id="32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0"/>
            <a:endCxn id="27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Walk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1468" y="6175536"/>
            <a:ext cx="8279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3" name="Oval 102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04" name="Oval 103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5" name="Oval 104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06" name="Oval 105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7" name="Oval 106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08" name="Oval 107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09" name="Straight Arrow Connector 108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4" idx="7"/>
            <a:endCxn id="106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4" idx="0"/>
            <a:endCxn id="102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2" idx="7"/>
            <a:endCxn id="103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7" idx="3"/>
            <a:endCxn id="105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5" idx="2"/>
            <a:endCxn id="108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8" idx="0"/>
            <a:endCxn id="104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289815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4893685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77394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>
            <a:stCxn id="104" idx="7"/>
            <a:endCxn id="106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194461" y="1604119"/>
            <a:ext cx="941832" cy="941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18" grpId="0" animBg="1"/>
      <p:bldP spid="119" grpId="0" animBg="1"/>
      <p:bldP spid="121" grpId="0" animBg="1"/>
      <p:bldP spid="123" grpId="0" animBg="1"/>
      <p:bldP spid="1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Path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3" name="Oval 102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04" name="Oval 103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5" name="Oval 104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06" name="Oval 105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7" name="Oval 106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08" name="Oval 107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09" name="Straight Arrow Connector 108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4" idx="7"/>
            <a:endCxn id="106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4" idx="0"/>
            <a:endCxn id="102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2" idx="7"/>
            <a:endCxn id="103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7" idx="3"/>
            <a:endCxn id="105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5" idx="2"/>
            <a:endCxn id="108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8" idx="0"/>
            <a:endCxn id="104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289815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4893685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77394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309" y="6147169"/>
            <a:ext cx="56658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Vertices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are distinct</a:t>
            </a:r>
          </a:p>
        </p:txBody>
      </p:sp>
      <p:cxnSp>
        <p:nvCxnSpPr>
          <p:cNvPr id="36" name="Straight Arrow Connector 35"/>
          <p:cNvCxnSpPr>
            <a:stCxn id="104" idx="0"/>
            <a:endCxn id="102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84657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 animBg="1"/>
      <p:bldP spid="123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Length of a Walk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3" name="Oval 102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04" name="Oval 103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5" name="Oval 104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06" name="Oval 105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7" name="Oval 106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08" name="Oval 107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09" name="Straight Arrow Connector 108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4" idx="7"/>
            <a:endCxn id="106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4" idx="0"/>
            <a:endCxn id="102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2" idx="7"/>
            <a:endCxn id="103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7" idx="3"/>
            <a:endCxn id="105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5" idx="2"/>
            <a:endCxn id="108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8" idx="0"/>
            <a:endCxn id="104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289815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4893685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77394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04" idx="0"/>
            <a:endCxn id="102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84657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5232368"/>
            <a:ext cx="3429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 of arcs: 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94" y="6147169"/>
            <a:ext cx="4759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above walk = 4</a:t>
            </a:r>
          </a:p>
        </p:txBody>
      </p:sp>
    </p:spTree>
    <p:extLst>
      <p:ext uri="{BB962C8B-B14F-4D97-AF65-F5344CB8AC3E}">
        <p14:creationId xmlns:p14="http://schemas.microsoft.com/office/powerpoint/2010/main" val="138789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Length of a Walk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3" name="Oval 102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04" name="Oval 103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5" name="Oval 104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06" name="Oval 105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7" name="Oval 106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08" name="Oval 107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09" name="Straight Arrow Connector 108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4" idx="7"/>
            <a:endCxn id="106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4" idx="0"/>
            <a:endCxn id="102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2" idx="7"/>
            <a:endCxn id="103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7" idx="3"/>
            <a:endCxn id="105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5" idx="2"/>
            <a:endCxn id="108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8" idx="0"/>
            <a:endCxn id="104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03" idx="5"/>
            <a:endCxn id="106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289815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>
            <a:stCxn id="106" idx="5"/>
            <a:endCxn id="107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4893685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>
            <a:stCxn id="107" idx="2"/>
            <a:endCxn id="104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77394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04" idx="0"/>
            <a:endCxn id="102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84657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25501" y="2039237"/>
            <a:ext cx="17399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l: E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R</a:t>
            </a:r>
            <a:endParaRPr lang="en-US" sz="32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934671" y="1069987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702241" y="106366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091197" y="212208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934653" y="2795166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400564" y="212208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125127" y="237304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30157" y="3815474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899014" y="47626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646879" y="3879802"/>
            <a:ext cx="50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-2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5232368"/>
            <a:ext cx="6505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 of lengths of all edges: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i</a:t>
            </a:r>
            <a:r>
              <a:rPr lang="en-US" sz="3200" dirty="0"/>
              <a:t> </a:t>
            </a:r>
            <a:r>
              <a:rPr lang="en-US" sz="3200" dirty="0" smtClean="0"/>
              <a:t>l(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894" y="6147169"/>
            <a:ext cx="7086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above walk = 4+1+5+1 = 11</a:t>
            </a:r>
          </a:p>
        </p:txBody>
      </p:sp>
    </p:spTree>
    <p:extLst>
      <p:ext uri="{BB962C8B-B14F-4D97-AF65-F5344CB8AC3E}">
        <p14:creationId xmlns:p14="http://schemas.microsoft.com/office/powerpoint/2010/main" val="318396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Undirected Graphs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Oval 5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Oval 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Oval 7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9" name="Oval 8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" name="Oval 9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3" name="Straight Connector 12"/>
          <p:cNvCxnSpPr>
            <a:stCxn id="5" idx="7"/>
            <a:endCxn id="6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1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9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6"/>
            <a:endCxn id="9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6"/>
            <a:endCxn id="8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0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6"/>
            <a:endCxn id="10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6"/>
            <a:endCxn id="10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0891" y="5232368"/>
            <a:ext cx="42524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‘n’ vertices or nodes 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891" y="6046907"/>
            <a:ext cx="6853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‘m’ edges E: unordered pairs from 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7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Closed Walk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09" y="6147169"/>
            <a:ext cx="1351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endParaRPr lang="en-US" sz="3200" dirty="0" smtClean="0"/>
          </a:p>
        </p:txBody>
      </p:sp>
      <p:sp>
        <p:nvSpPr>
          <p:cNvPr id="37" name="Oval 36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1" name="Oval 40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5" name="Straight Arrow Connector 44"/>
          <p:cNvCxnSpPr>
            <a:stCxn id="39" idx="5"/>
            <a:endCxn id="42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5"/>
            <a:endCxn id="43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0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7"/>
            <a:endCxn id="42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7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7"/>
            <a:endCxn id="39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3"/>
            <a:endCxn id="41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2"/>
            <a:endCxn id="44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0"/>
            <a:endCxn id="40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39" idx="5"/>
            <a:endCxn id="42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289815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2" idx="5"/>
            <a:endCxn id="43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893685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43" idx="2"/>
            <a:endCxn id="40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77394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40" idx="0"/>
            <a:endCxn id="37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84657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endCxn id="39" idx="3"/>
          </p:cNvCxnSpPr>
          <p:nvPr/>
        </p:nvCxnSpPr>
        <p:spPr>
          <a:xfrm flipV="1">
            <a:off x="777935" y="1418365"/>
            <a:ext cx="1005932" cy="45975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497791" y="742783"/>
            <a:ext cx="941832" cy="941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0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Circuit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 = (V, 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09" y="6147169"/>
            <a:ext cx="1351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k</a:t>
            </a:r>
            <a:endParaRPr lang="en-US" sz="3200" dirty="0" smtClean="0"/>
          </a:p>
        </p:txBody>
      </p:sp>
      <p:sp>
        <p:nvSpPr>
          <p:cNvPr id="37" name="Oval 36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1" name="Oval 40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5" name="Straight Arrow Connector 44"/>
          <p:cNvCxnSpPr>
            <a:stCxn id="39" idx="5"/>
            <a:endCxn id="42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5"/>
            <a:endCxn id="43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0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7"/>
            <a:endCxn id="42" idx="3"/>
          </p:cNvCxnSpPr>
          <p:nvPr/>
        </p:nvCxnSpPr>
        <p:spPr>
          <a:xfrm flipV="1">
            <a:off x="777935" y="2288127"/>
            <a:ext cx="2687690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7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7"/>
            <a:endCxn id="39" idx="3"/>
          </p:cNvCxnSpPr>
          <p:nvPr/>
        </p:nvCxnSpPr>
        <p:spPr>
          <a:xfrm flipV="1">
            <a:off x="777935" y="1418365"/>
            <a:ext cx="1005932" cy="45975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3"/>
            <a:endCxn id="41" idx="7"/>
          </p:cNvCxnSpPr>
          <p:nvPr/>
        </p:nvCxnSpPr>
        <p:spPr>
          <a:xfrm flipH="1">
            <a:off x="3879435" y="3544985"/>
            <a:ext cx="1192967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2"/>
            <a:endCxn id="44" idx="6"/>
          </p:cNvCxnSpPr>
          <p:nvPr/>
        </p:nvCxnSpPr>
        <p:spPr>
          <a:xfrm flipH="1">
            <a:off x="863638" y="4734361"/>
            <a:ext cx="25162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0"/>
            <a:endCxn id="40" idx="4"/>
          </p:cNvCxnSpPr>
          <p:nvPr/>
        </p:nvCxnSpPr>
        <p:spPr>
          <a:xfrm flipV="1">
            <a:off x="571030" y="362990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39" idx="5"/>
            <a:endCxn id="42" idx="1"/>
          </p:cNvCxnSpPr>
          <p:nvPr/>
        </p:nvCxnSpPr>
        <p:spPr>
          <a:xfrm>
            <a:off x="2197677" y="1418365"/>
            <a:ext cx="1267948" cy="4597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289815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2" idx="5"/>
            <a:endCxn id="43" idx="1"/>
          </p:cNvCxnSpPr>
          <p:nvPr/>
        </p:nvCxnSpPr>
        <p:spPr>
          <a:xfrm>
            <a:off x="3879435" y="2288127"/>
            <a:ext cx="1192967" cy="8468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893685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43" idx="2"/>
            <a:endCxn id="40" idx="6"/>
          </p:cNvCxnSpPr>
          <p:nvPr/>
        </p:nvCxnSpPr>
        <p:spPr>
          <a:xfrm flipH="1">
            <a:off x="863638" y="3339981"/>
            <a:ext cx="412306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77394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40" idx="0"/>
            <a:endCxn id="37" idx="4"/>
          </p:cNvCxnSpPr>
          <p:nvPr/>
        </p:nvCxnSpPr>
        <p:spPr>
          <a:xfrm flipV="1">
            <a:off x="571030" y="2373043"/>
            <a:ext cx="0" cy="677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84657" y="17032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endCxn id="39" idx="3"/>
          </p:cNvCxnSpPr>
          <p:nvPr/>
        </p:nvCxnSpPr>
        <p:spPr>
          <a:xfrm flipV="1">
            <a:off x="777935" y="1418365"/>
            <a:ext cx="1005932" cy="45975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497791" y="742783"/>
            <a:ext cx="941832" cy="941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36945" y="6147169"/>
            <a:ext cx="59090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Vertices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,…,v</a:t>
            </a:r>
            <a:r>
              <a:rPr lang="en-US" sz="3200" baseline="-25000" dirty="0" smtClean="0"/>
              <a:t>k-1</a:t>
            </a:r>
            <a:r>
              <a:rPr lang="en-US" sz="3200" dirty="0" smtClean="0"/>
              <a:t> are distinct</a:t>
            </a:r>
          </a:p>
        </p:txBody>
      </p:sp>
    </p:spTree>
    <p:extLst>
      <p:ext uri="{BB962C8B-B14F-4D97-AF65-F5344CB8AC3E}">
        <p14:creationId xmlns:p14="http://schemas.microsoft.com/office/powerpoint/2010/main" val="200366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</a:rPr>
              <a:t>Complexity Preliminaries</a:t>
            </a:r>
          </a:p>
          <a:p>
            <a:endParaRPr lang="en-US" dirty="0"/>
          </a:p>
          <a:p>
            <a:r>
              <a:rPr lang="en-US" dirty="0" smtClean="0"/>
              <a:t>Shortest Path Algorithms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450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f(n) </a:t>
            </a:r>
            <a:r>
              <a:rPr lang="en-US" sz="4000" dirty="0">
                <a:sym typeface="Symbol" charset="0"/>
              </a:rPr>
              <a:t></a:t>
            </a:r>
            <a:r>
              <a:rPr lang="en-US" sz="4000" dirty="0" smtClean="0"/>
              <a:t> O(g(n))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0438" y="1121688"/>
            <a:ext cx="65071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There exists k &gt; 0 and n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such that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31638" y="2039112"/>
            <a:ext cx="2302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f(n) ≤ k g(n)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0438" y="2953512"/>
            <a:ext cx="2440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all n ≥ n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62838" y="4051829"/>
            <a:ext cx="38497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f(n) = 5n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+ 3nlog(n)</a:t>
            </a:r>
            <a:endParaRPr lang="en-US" sz="3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62838" y="4860247"/>
            <a:ext cx="17624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g(n) = n</a:t>
            </a:r>
            <a:r>
              <a:rPr lang="en-US" sz="3200" baseline="30000" dirty="0" smtClean="0"/>
              <a:t>2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883927" y="4051829"/>
            <a:ext cx="38497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f(n) = 5n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+ 3nlog(n)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83927" y="4860247"/>
            <a:ext cx="17624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g(n) = n</a:t>
            </a:r>
            <a:r>
              <a:rPr lang="en-US" sz="3200" baseline="30000" dirty="0" smtClean="0"/>
              <a:t>2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2550" y="5720227"/>
            <a:ext cx="83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1121" y="572022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26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endParaRPr lang="en-US" dirty="0"/>
          </a:p>
          <a:p>
            <a:r>
              <a:rPr lang="en-US" dirty="0" smtClean="0"/>
              <a:t>Complexity Preliminaries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</a:rPr>
              <a:t>Shortest Path Algorithms</a:t>
            </a:r>
          </a:p>
          <a:p>
            <a:pPr lvl="1"/>
            <a:r>
              <a:rPr lang="en-US" dirty="0" smtClean="0"/>
              <a:t>Breadth-first Search</a:t>
            </a:r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Bellman-Ford Method</a:t>
            </a:r>
          </a:p>
          <a:p>
            <a:pPr lvl="1"/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49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Shortest Path Problem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72908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57342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52218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55112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52218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57342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81479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72908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52218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81479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52218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53891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72908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2957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5851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22957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28151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28081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28081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22957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24630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040737" y="1033339"/>
            <a:ext cx="6080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the shortest path from s to t</a:t>
            </a:r>
            <a:endParaRPr lang="en-US" sz="3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335108" y="1910844"/>
            <a:ext cx="3162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path =</a:t>
            </a:r>
          </a:p>
          <a:p>
            <a:r>
              <a:rPr lang="en-US" sz="3200" dirty="0" smtClean="0"/>
              <a:t>Number of arcs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02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Shortest Path Problem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72908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57342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52218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55112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52218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57342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81479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72908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52218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81479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52218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53891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72908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2957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5851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22957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28151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28081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28081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22957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24630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290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023595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80637" y="1928699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11267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684900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15181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94481" y="4130779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254533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351586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258518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351586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290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023595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040737" y="1033339"/>
            <a:ext cx="6092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the shortest path from s to t</a:t>
            </a:r>
            <a:endParaRPr lang="en-US" sz="3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332062" y="1905407"/>
            <a:ext cx="3162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path =</a:t>
            </a:r>
          </a:p>
          <a:p>
            <a:r>
              <a:rPr lang="en-US" sz="3200" dirty="0" err="1" smtClean="0"/>
              <a:t>Σ</a:t>
            </a:r>
            <a:r>
              <a:rPr lang="en-US" sz="3200" dirty="0" smtClean="0"/>
              <a:t> Length of arcs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207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Applications</a:t>
            </a:r>
            <a:endParaRPr lang="en-US" sz="4000" dirty="0"/>
          </a:p>
        </p:txBody>
      </p:sp>
      <p:pic>
        <p:nvPicPr>
          <p:cNvPr id="2" name="Picture 1" descr="metr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920113"/>
            <a:ext cx="5824161" cy="58703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98932" y="5629269"/>
            <a:ext cx="195398" cy="1953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37000" y="2142792"/>
            <a:ext cx="195398" cy="19537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0272" y="924401"/>
            <a:ext cx="3313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Minimize number</a:t>
            </a:r>
          </a:p>
          <a:p>
            <a:r>
              <a:rPr lang="en-US" sz="3200" dirty="0" smtClean="0"/>
              <a:t>of stops</a:t>
            </a:r>
          </a:p>
          <a:p>
            <a:r>
              <a:rPr lang="en-US" sz="3200" dirty="0" smtClean="0"/>
              <a:t>(lengths = 1)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5830278" y="3726586"/>
            <a:ext cx="3286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Minimize amount</a:t>
            </a:r>
          </a:p>
          <a:p>
            <a:r>
              <a:rPr lang="en-US" sz="3200" dirty="0" smtClean="0"/>
              <a:t>of time</a:t>
            </a:r>
          </a:p>
          <a:p>
            <a:r>
              <a:rPr lang="en-US" sz="3200" dirty="0" smtClean="0"/>
              <a:t>(positive lengths)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27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29222" y="6484038"/>
            <a:ext cx="421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courtesy of Robert </a:t>
            </a:r>
            <a:r>
              <a:rPr lang="en-US" dirty="0" err="1" smtClean="0"/>
              <a:t>Sedgewick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26951"/>
              </p:ext>
            </p:extLst>
          </p:nvPr>
        </p:nvGraphicFramePr>
        <p:xfrm>
          <a:off x="207608" y="3741512"/>
          <a:ext cx="883491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31"/>
                <a:gridCol w="1262131"/>
                <a:gridCol w="1262131"/>
                <a:gridCol w="1262131"/>
                <a:gridCol w="1262131"/>
                <a:gridCol w="1262131"/>
                <a:gridCol w="12621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0.007721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0.6677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304.028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85.4694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39346.7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2.1904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455.2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1.0752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0.008309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327.25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0.004816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0.003065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426" y="1001302"/>
            <a:ext cx="7005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Convert 1 ounce of gold to US dollars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" y="1801560"/>
            <a:ext cx="91735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 GOLD = 455.2 * 0.6677 * 1.0752 = 327.28 USD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426" y="2637776"/>
            <a:ext cx="68677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Take log to convert products to sums</a:t>
            </a:r>
          </a:p>
          <a:p>
            <a:r>
              <a:rPr lang="en-US" sz="3200" dirty="0" smtClean="0"/>
              <a:t>(possibly negative lengths)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179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endParaRPr lang="en-US" dirty="0"/>
          </a:p>
          <a:p>
            <a:r>
              <a:rPr lang="en-US" dirty="0" smtClean="0"/>
              <a:t>Complexity Preliminaries</a:t>
            </a:r>
          </a:p>
          <a:p>
            <a:endParaRPr lang="en-US" dirty="0"/>
          </a:p>
          <a:p>
            <a:r>
              <a:rPr lang="en-US" dirty="0" smtClean="0"/>
              <a:t>Shortest Path Algorithms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Breadth-first Search</a:t>
            </a:r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Bellman-Ford Method</a:t>
            </a:r>
          </a:p>
          <a:p>
            <a:pPr lvl="1"/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275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Neighboring or Adjacent Vertices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73170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Connected by an edge e = (</a:t>
            </a:r>
            <a:r>
              <a:rPr lang="en-US" sz="3200" dirty="0" err="1" smtClean="0"/>
              <a:t>u,v</a:t>
            </a:r>
            <a:r>
              <a:rPr lang="en-US" sz="3200" dirty="0" smtClean="0"/>
              <a:t>) = (</a:t>
            </a:r>
            <a:r>
              <a:rPr lang="en-US" sz="3200" dirty="0" err="1" smtClean="0"/>
              <a:t>v,u</a:t>
            </a:r>
            <a:r>
              <a:rPr lang="en-US" sz="3200" dirty="0" smtClean="0"/>
              <a:t>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66" y="6088860"/>
            <a:ext cx="90659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’ and ‘v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’ adjacent, ‘v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’ and ‘v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’ not adjacent,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8" name="Straight Connector 37"/>
          <p:cNvCxnSpPr>
            <a:stCxn id="26" idx="7"/>
            <a:endCxn id="28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4"/>
            <a:endCxn id="29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4"/>
            <a:endCxn id="37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8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5"/>
            <a:endCxn id="36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9" idx="6"/>
            <a:endCxn id="36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0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3025852" y="2112832"/>
            <a:ext cx="5123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Assumption: all lengths = 1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25852" y="3064261"/>
            <a:ext cx="6081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path = Number of arcs</a:t>
            </a:r>
            <a:endParaRPr lang="en-US" sz="32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25852" y="4016200"/>
            <a:ext cx="2914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|V| = n, |A| = m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025852" y="1072574"/>
            <a:ext cx="1937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 = (V, 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86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Breadth-First 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892" y="903614"/>
            <a:ext cx="594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Queue is empty. All nodes unvisited.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51892" y="1764251"/>
            <a:ext cx="587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‘s’ to queue. Set length(s) = 0.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28160" y="2649311"/>
            <a:ext cx="354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While (‘t’ is unvisited)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211001" y="3412261"/>
            <a:ext cx="311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u from queue.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211001" y="4211843"/>
            <a:ext cx="745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 Length(u)+1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211001" y="5065188"/>
            <a:ext cx="619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228160" y="5695716"/>
            <a:ext cx="82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1001" y="6218936"/>
            <a:ext cx="7151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Shortest path to all vertices from ‘s’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0976" y="1072574"/>
            <a:ext cx="446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Populate the queue with ‘s’</a:t>
            </a:r>
            <a:endParaRPr lang="en-US" sz="2800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2314"/>
              </p:ext>
            </p:extLst>
          </p:nvPr>
        </p:nvGraphicFramePr>
        <p:xfrm>
          <a:off x="3089732" y="5745228"/>
          <a:ext cx="5895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65724"/>
              </p:ext>
            </p:extLst>
          </p:nvPr>
        </p:nvGraphicFramePr>
        <p:xfrm>
          <a:off x="3089732" y="4569290"/>
          <a:ext cx="589551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967612" y="3894235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2967612" y="5160452"/>
            <a:ext cx="1439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2930976" y="1867144"/>
            <a:ext cx="287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 of ‘s’ = 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97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0976" y="1072574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from the queue.</a:t>
            </a:r>
            <a:endParaRPr lang="en-US" sz="2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63940"/>
              </p:ext>
            </p:extLst>
          </p:nvPr>
        </p:nvGraphicFramePr>
        <p:xfrm>
          <a:off x="3089732" y="5745228"/>
          <a:ext cx="5895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78084"/>
              </p:ext>
            </p:extLst>
          </p:nvPr>
        </p:nvGraphicFramePr>
        <p:xfrm>
          <a:off x="3089732" y="4569290"/>
          <a:ext cx="589551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967612" y="3894235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67612" y="5160452"/>
            <a:ext cx="1439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cxnSp>
        <p:nvCxnSpPr>
          <p:cNvPr id="47" name="Straight Arrow Connector 46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6883" y="1011018"/>
            <a:ext cx="1237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 = v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0976" y="2946889"/>
            <a:ext cx="62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967612" y="1717897"/>
            <a:ext cx="542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Length</a:t>
            </a:r>
            <a:r>
              <a:rPr lang="en-US" sz="2800" dirty="0" smtClean="0"/>
              <a:t>(u) </a:t>
            </a:r>
            <a:r>
              <a:rPr lang="en-US" sz="2800" dirty="0" smtClean="0"/>
              <a:t>+ 1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27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0976" y="1072574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from the queue.</a:t>
            </a:r>
            <a:endParaRPr lang="en-US" sz="2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2076"/>
              </p:ext>
            </p:extLst>
          </p:nvPr>
        </p:nvGraphicFramePr>
        <p:xfrm>
          <a:off x="3089732" y="5745228"/>
          <a:ext cx="5895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24625"/>
              </p:ext>
            </p:extLst>
          </p:nvPr>
        </p:nvGraphicFramePr>
        <p:xfrm>
          <a:off x="3089732" y="4569290"/>
          <a:ext cx="589551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967612" y="3894235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67612" y="5160452"/>
            <a:ext cx="1439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cxnSp>
        <p:nvCxnSpPr>
          <p:cNvPr id="47" name="Straight Arrow Connector 46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6883" y="1011018"/>
            <a:ext cx="1237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 = v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0976" y="2946889"/>
            <a:ext cx="62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967612" y="1717897"/>
            <a:ext cx="542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Length</a:t>
            </a:r>
            <a:r>
              <a:rPr lang="en-US" sz="2800" dirty="0" smtClean="0"/>
              <a:t>(u) </a:t>
            </a:r>
            <a:r>
              <a:rPr lang="en-US" sz="2800" dirty="0" smtClean="0"/>
              <a:t>+ 1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11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0976" y="1072574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from the queue.</a:t>
            </a:r>
            <a:endParaRPr lang="en-US" sz="2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1006"/>
              </p:ext>
            </p:extLst>
          </p:nvPr>
        </p:nvGraphicFramePr>
        <p:xfrm>
          <a:off x="3089732" y="5745228"/>
          <a:ext cx="5895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26373"/>
              </p:ext>
            </p:extLst>
          </p:nvPr>
        </p:nvGraphicFramePr>
        <p:xfrm>
          <a:off x="3089732" y="4569290"/>
          <a:ext cx="589551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967612" y="3894235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67612" y="5160452"/>
            <a:ext cx="1439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cxnSp>
        <p:nvCxnSpPr>
          <p:cNvPr id="47" name="Straight Arrow Connector 46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6883" y="1011018"/>
            <a:ext cx="1237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 = v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0976" y="2946889"/>
            <a:ext cx="62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967612" y="1717897"/>
            <a:ext cx="542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Length</a:t>
            </a:r>
            <a:r>
              <a:rPr lang="en-US" sz="2800" dirty="0" smtClean="0"/>
              <a:t>(u) </a:t>
            </a:r>
            <a:r>
              <a:rPr lang="en-US" sz="2800" dirty="0" smtClean="0"/>
              <a:t>+ 1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718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0976" y="1072574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from the queue.</a:t>
            </a:r>
            <a:endParaRPr lang="en-US" sz="2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76131"/>
              </p:ext>
            </p:extLst>
          </p:nvPr>
        </p:nvGraphicFramePr>
        <p:xfrm>
          <a:off x="3089732" y="5745228"/>
          <a:ext cx="5895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96583"/>
              </p:ext>
            </p:extLst>
          </p:nvPr>
        </p:nvGraphicFramePr>
        <p:xfrm>
          <a:off x="3089732" y="4569290"/>
          <a:ext cx="589551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967612" y="3894235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67612" y="5160452"/>
            <a:ext cx="1439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cxnSp>
        <p:nvCxnSpPr>
          <p:cNvPr id="47" name="Straight Arrow Connector 46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6883" y="1011018"/>
            <a:ext cx="1237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 = v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0976" y="2946889"/>
            <a:ext cx="62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967612" y="1717897"/>
            <a:ext cx="542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Length</a:t>
            </a:r>
            <a:r>
              <a:rPr lang="en-US" sz="2800" dirty="0" smtClean="0"/>
              <a:t>(u) </a:t>
            </a:r>
            <a:r>
              <a:rPr lang="en-US" sz="2800" dirty="0" smtClean="0"/>
              <a:t>+ 1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14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0976" y="1072574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from the queue.</a:t>
            </a:r>
            <a:endParaRPr lang="en-US" sz="2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91328"/>
              </p:ext>
            </p:extLst>
          </p:nvPr>
        </p:nvGraphicFramePr>
        <p:xfrm>
          <a:off x="3089732" y="5745228"/>
          <a:ext cx="5895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03862"/>
              </p:ext>
            </p:extLst>
          </p:nvPr>
        </p:nvGraphicFramePr>
        <p:xfrm>
          <a:off x="3089732" y="4569290"/>
          <a:ext cx="589551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967612" y="3894235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67612" y="5160452"/>
            <a:ext cx="1439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cxnSp>
        <p:nvCxnSpPr>
          <p:cNvPr id="47" name="Straight Arrow Connector 46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6883" y="1011018"/>
            <a:ext cx="1237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 = v</a:t>
            </a:r>
            <a:r>
              <a:rPr lang="en-US" sz="3200" baseline="-25000" dirty="0" smtClean="0">
                <a:solidFill>
                  <a:srgbClr val="FF0000"/>
                </a:solidFill>
              </a:rPr>
              <a:t>5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0976" y="2946889"/>
            <a:ext cx="62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967612" y="1717897"/>
            <a:ext cx="542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Length</a:t>
            </a:r>
            <a:r>
              <a:rPr lang="en-US" sz="2800" dirty="0" smtClean="0"/>
              <a:t>(u) </a:t>
            </a:r>
            <a:r>
              <a:rPr lang="en-US" sz="2800" dirty="0" smtClean="0"/>
              <a:t>+ 1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20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1" idx="7"/>
            <a:endCxn id="23" idx="3"/>
          </p:cNvCxnSpPr>
          <p:nvPr/>
        </p:nvCxnSpPr>
        <p:spPr>
          <a:xfrm flipV="1">
            <a:off x="606967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" idx="4"/>
            <a:endCxn id="19" idx="0"/>
          </p:cNvCxnSpPr>
          <p:nvPr/>
        </p:nvCxnSpPr>
        <p:spPr>
          <a:xfrm flipH="1">
            <a:off x="400062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" idx="4"/>
            <a:endCxn id="23" idx="0"/>
          </p:cNvCxnSpPr>
          <p:nvPr/>
        </p:nvCxnSpPr>
        <p:spPr>
          <a:xfrm>
            <a:off x="1429006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4"/>
            <a:endCxn id="21" idx="0"/>
          </p:cNvCxnSpPr>
          <p:nvPr/>
        </p:nvCxnSpPr>
        <p:spPr>
          <a:xfrm>
            <a:off x="400062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2"/>
            <a:endCxn id="19" idx="6"/>
          </p:cNvCxnSpPr>
          <p:nvPr/>
        </p:nvCxnSpPr>
        <p:spPr>
          <a:xfrm flipH="1">
            <a:off x="692670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5" idx="7"/>
          </p:cNvCxnSpPr>
          <p:nvPr/>
        </p:nvCxnSpPr>
        <p:spPr>
          <a:xfrm flipH="1">
            <a:off x="606967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4"/>
            <a:endCxn id="25" idx="0"/>
          </p:cNvCxnSpPr>
          <p:nvPr/>
        </p:nvCxnSpPr>
        <p:spPr>
          <a:xfrm>
            <a:off x="400062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2"/>
            <a:endCxn id="21" idx="6"/>
          </p:cNvCxnSpPr>
          <p:nvPr/>
        </p:nvCxnSpPr>
        <p:spPr>
          <a:xfrm flipH="1">
            <a:off x="692670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26" idx="0"/>
          </p:cNvCxnSpPr>
          <p:nvPr/>
        </p:nvCxnSpPr>
        <p:spPr>
          <a:xfrm>
            <a:off x="400062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4"/>
            <a:endCxn id="26" idx="0"/>
          </p:cNvCxnSpPr>
          <p:nvPr/>
        </p:nvCxnSpPr>
        <p:spPr>
          <a:xfrm flipH="1">
            <a:off x="1416794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22" idx="3"/>
          </p:cNvCxnSpPr>
          <p:nvPr/>
        </p:nvCxnSpPr>
        <p:spPr>
          <a:xfrm>
            <a:off x="606967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454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1136398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107454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2159397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2158698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158698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07454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1124186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0976" y="1072574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from the queue.</a:t>
            </a:r>
            <a:endParaRPr lang="en-US" sz="28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92404"/>
              </p:ext>
            </p:extLst>
          </p:nvPr>
        </p:nvGraphicFramePr>
        <p:xfrm>
          <a:off x="3089732" y="5745228"/>
          <a:ext cx="58955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47698"/>
              </p:ext>
            </p:extLst>
          </p:nvPr>
        </p:nvGraphicFramePr>
        <p:xfrm>
          <a:off x="3089732" y="4569290"/>
          <a:ext cx="589551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967612" y="3894235"/>
            <a:ext cx="1416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67612" y="5160452"/>
            <a:ext cx="1439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2930976" y="2946889"/>
            <a:ext cx="62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queue.</a:t>
            </a:r>
            <a:endParaRPr lang="en-US" sz="2800" dirty="0"/>
          </a:p>
        </p:txBody>
      </p:sp>
      <p:cxnSp>
        <p:nvCxnSpPr>
          <p:cNvPr id="47" name="Straight Arrow Connector 46"/>
          <p:cNvCxnSpPr>
            <a:stCxn id="24" idx="4"/>
            <a:endCxn id="22" idx="0"/>
          </p:cNvCxnSpPr>
          <p:nvPr/>
        </p:nvCxnSpPr>
        <p:spPr>
          <a:xfrm>
            <a:off x="2451306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>
            <a:off x="2451306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6883" y="1011018"/>
            <a:ext cx="1237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 = v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67612" y="1717897"/>
            <a:ext cx="542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Length</a:t>
            </a:r>
            <a:r>
              <a:rPr lang="en-US" sz="2800" dirty="0" smtClean="0"/>
              <a:t>(u) </a:t>
            </a:r>
            <a:r>
              <a:rPr lang="en-US" sz="2800" dirty="0" smtClean="0"/>
              <a:t>+ 1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173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/>
              <a:t>Breadth-First 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892" y="903614"/>
            <a:ext cx="594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Queue is empty. All nodes unvisited.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51892" y="1764251"/>
            <a:ext cx="587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‘s’ to queue. Set length(s) = 0.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28160" y="2649311"/>
            <a:ext cx="354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While (‘t’ is unvisited)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211001" y="3412261"/>
            <a:ext cx="311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 u from queue.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211001" y="4211843"/>
            <a:ext cx="745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Length(unvisited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) = Length(u)+1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211001" y="5065188"/>
            <a:ext cx="619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 unvisited </a:t>
            </a:r>
            <a:r>
              <a:rPr lang="en-US" sz="2800" dirty="0" err="1" smtClean="0"/>
              <a:t>outneighbors</a:t>
            </a:r>
            <a:r>
              <a:rPr lang="en-US" sz="2800" dirty="0" smtClean="0"/>
              <a:t> to queue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228160" y="5695716"/>
            <a:ext cx="82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1001" y="6218936"/>
            <a:ext cx="7151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Shortest path to all vertices from ‘s’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0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Parallel Edges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77802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Represented by the same pair of vertices.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77935" y="2083123"/>
            <a:ext cx="2601987" cy="1051853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7935" y="4529356"/>
            <a:ext cx="268769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7935" y="4939365"/>
            <a:ext cx="268769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1" name="Oval 40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2" name="Straight Connector 41"/>
          <p:cNvCxnSpPr>
            <a:stCxn id="35" idx="7"/>
            <a:endCxn id="36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4"/>
            <a:endCxn id="37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4"/>
            <a:endCxn id="41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5"/>
            <a:endCxn id="39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6"/>
            <a:endCxn id="39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6"/>
            <a:endCxn id="38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5"/>
            <a:endCxn id="40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6"/>
            <a:endCxn id="40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7" idx="6"/>
            <a:endCxn id="40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Analysis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292" y="903614"/>
            <a:ext cx="5425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Complexity : O( n + m 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292" y="2240480"/>
            <a:ext cx="62372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Queue operations</a:t>
            </a:r>
          </a:p>
          <a:p>
            <a:r>
              <a:rPr lang="en-US" sz="3200" dirty="0" smtClean="0"/>
              <a:t>At most ‘n’ elements in the queue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292" y="3723878"/>
            <a:ext cx="833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the worst case, all arcs will be visited once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216270" y="928627"/>
            <a:ext cx="415220" cy="5847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72922" y="928627"/>
            <a:ext cx="415220" cy="5847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fast is </a:t>
            </a:r>
            <a:r>
              <a:rPr lang="en-US" sz="4000" dirty="0"/>
              <a:t>O( n + m </a:t>
            </a:r>
            <a:r>
              <a:rPr lang="en-US" sz="4000" dirty="0" smtClean="0"/>
              <a:t>)?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39340"/>
            <a:ext cx="8315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Complexity of this type is called linear.</a:t>
            </a:r>
          </a:p>
          <a:p>
            <a:endParaRPr lang="en-US" sz="3200" dirty="0" smtClean="0"/>
          </a:p>
          <a:p>
            <a:r>
              <a:rPr lang="en-US" sz="3200" dirty="0" smtClean="0"/>
              <a:t>Just reading the data from disk is also linear.</a:t>
            </a:r>
          </a:p>
          <a:p>
            <a:endParaRPr lang="en-US" sz="3200" dirty="0"/>
          </a:p>
          <a:p>
            <a:r>
              <a:rPr lang="en-US" sz="3200" dirty="0" smtClean="0"/>
              <a:t>My laptop does 10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 addition in 2 seconds (python)</a:t>
            </a:r>
          </a:p>
          <a:p>
            <a:endParaRPr lang="en-US" sz="3200" dirty="0"/>
          </a:p>
          <a:p>
            <a:r>
              <a:rPr lang="en-US" sz="3200" dirty="0" smtClean="0"/>
              <a:t>Graphs with 10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edges are tractable.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405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Graph Preliminaries</a:t>
            </a:r>
          </a:p>
          <a:p>
            <a:pPr lvl="1"/>
            <a:endParaRPr lang="en-US" dirty="0"/>
          </a:p>
          <a:p>
            <a:r>
              <a:rPr lang="en-US" dirty="0" smtClean="0"/>
              <a:t>Complexity Preliminaries</a:t>
            </a:r>
          </a:p>
          <a:p>
            <a:endParaRPr lang="en-US" dirty="0"/>
          </a:p>
          <a:p>
            <a:r>
              <a:rPr lang="en-US" dirty="0" smtClean="0"/>
              <a:t>Shortest Path Algorithms</a:t>
            </a:r>
          </a:p>
          <a:p>
            <a:pPr lvl="1"/>
            <a:r>
              <a:rPr lang="en-US" dirty="0" smtClean="0"/>
              <a:t>Breadth-first Search</a:t>
            </a:r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Dijkstra’s</a:t>
            </a:r>
            <a:r>
              <a:rPr lang="en-US" b="1" dirty="0" smtClean="0">
                <a:solidFill>
                  <a:schemeClr val="tx2"/>
                </a:solidFill>
              </a:rPr>
              <a:t> Method</a:t>
            </a:r>
          </a:p>
          <a:p>
            <a:pPr lvl="1"/>
            <a:r>
              <a:rPr lang="en-US" dirty="0" smtClean="0"/>
              <a:t>Bellman-Ford Method</a:t>
            </a:r>
          </a:p>
          <a:p>
            <a:pPr lvl="1"/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473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890672" y="2535664"/>
            <a:ext cx="4746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Assumption: No negative </a:t>
            </a:r>
          </a:p>
          <a:p>
            <a:r>
              <a:rPr lang="en-US" sz="3200" dirty="0" smtClean="0"/>
              <a:t>arc lengths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0672" y="5287933"/>
            <a:ext cx="2914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|V| = n, |A| = m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3890672" y="1650362"/>
            <a:ext cx="1937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 = (V, A)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890672" y="3896268"/>
            <a:ext cx="4306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Length of path = </a:t>
            </a:r>
          </a:p>
          <a:p>
            <a:r>
              <a:rPr lang="en-US" sz="3200" dirty="0" err="1" smtClean="0"/>
              <a:t>Σ</a:t>
            </a:r>
            <a:r>
              <a:rPr lang="en-US" sz="3200" dirty="0" smtClean="0"/>
              <a:t> arc lengths = </a:t>
            </a:r>
            <a:r>
              <a:rPr lang="en-US" sz="3200" dirty="0" err="1"/>
              <a:t>Σ</a:t>
            </a:r>
            <a:r>
              <a:rPr lang="en-US" sz="3200" dirty="0"/>
              <a:t> </a:t>
            </a:r>
            <a:r>
              <a:rPr lang="en-US" sz="3200" dirty="0" smtClean="0"/>
              <a:t>l(</a:t>
            </a:r>
            <a:r>
              <a:rPr lang="en-US" sz="3200" dirty="0" err="1" smtClean="0"/>
              <a:t>u,v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4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 Fails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81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Breadth-First Search Fails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13338" y="1150514"/>
            <a:ext cx="3674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Counter-example !!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13338" y="2440481"/>
            <a:ext cx="49748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Blue</a:t>
            </a:r>
            <a:r>
              <a:rPr lang="en-US" sz="3200" dirty="0" smtClean="0"/>
              <a:t> </a:t>
            </a:r>
            <a:r>
              <a:rPr lang="en-US" sz="3200" dirty="0" smtClean="0"/>
              <a:t>with </a:t>
            </a:r>
            <a:r>
              <a:rPr lang="en-US" sz="3200" dirty="0" smtClean="0"/>
              <a:t>shorter than </a:t>
            </a:r>
            <a:r>
              <a:rPr lang="en-US" sz="3200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88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/>
              <a:t>Dijkstra’s</a:t>
            </a:r>
            <a:r>
              <a:rPr lang="en-US" sz="4000" dirty="0"/>
              <a:t> Method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3618" y="937555"/>
            <a:ext cx="6646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d(v) = ∞ for all v </a:t>
            </a:r>
            <a:r>
              <a:rPr lang="en-US" sz="3200" dirty="0" smtClean="0">
                <a:sym typeface="Symbol" charset="0"/>
              </a:rPr>
              <a:t> V. Set U = V.</a:t>
            </a:r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3618" y="1627914"/>
            <a:ext cx="4290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d(s) = 0. Set u = 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8145" y="3077405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928145" y="3758198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8145" y="5049798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55565" y="4455588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3618" y="2370519"/>
            <a:ext cx="4450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u is not equal to 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3618" y="6252343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8145" y="5668515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</p:spTree>
    <p:extLst>
      <p:ext uri="{BB962C8B-B14F-4D97-AF65-F5344CB8AC3E}">
        <p14:creationId xmlns:p14="http://schemas.microsoft.com/office/powerpoint/2010/main" val="42585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9159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</a:t>
            </a:r>
            <a:r>
              <a:rPr lang="en-US" sz="3200" dirty="0"/>
              <a:t>V; Set d(s) = </a:t>
            </a:r>
            <a:r>
              <a:rPr lang="en-US" sz="3200" dirty="0" smtClean="0"/>
              <a:t>0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2" name="Oval 1"/>
          <p:cNvSpPr/>
          <p:nvPr/>
        </p:nvSpPr>
        <p:spPr>
          <a:xfrm>
            <a:off x="3236274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57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7" grpId="0"/>
      <p:bldP spid="58" grpId="0"/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92265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005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63146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59566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</p:spTree>
    <p:extLst>
      <p:ext uri="{BB962C8B-B14F-4D97-AF65-F5344CB8AC3E}">
        <p14:creationId xmlns:p14="http://schemas.microsoft.com/office/powerpoint/2010/main" val="219225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Loops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6799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Edges that connect a vertex to itself.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1" name="Oval 40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2" name="Straight Connector 41"/>
          <p:cNvCxnSpPr>
            <a:stCxn id="35" idx="7"/>
            <a:endCxn id="36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4"/>
            <a:endCxn id="37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4"/>
            <a:endCxn id="41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5"/>
            <a:endCxn id="39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6"/>
            <a:endCxn id="39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6"/>
            <a:endCxn id="38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5"/>
            <a:endCxn id="40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6"/>
            <a:endCxn id="40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7" idx="6"/>
            <a:endCxn id="40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flipH="1">
            <a:off x="3379922" y="2083123"/>
            <a:ext cx="585216" cy="12700"/>
          </a:xfrm>
          <a:prstGeom prst="curvedConnector5">
            <a:avLst>
              <a:gd name="adj1" fmla="val -39063"/>
              <a:gd name="adj2" fmla="val 4082843"/>
              <a:gd name="adj3" fmla="val 139063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H="1">
            <a:off x="1698164" y="1213361"/>
            <a:ext cx="585216" cy="12700"/>
          </a:xfrm>
          <a:prstGeom prst="curvedConnector5">
            <a:avLst>
              <a:gd name="adj1" fmla="val -39063"/>
              <a:gd name="adj2" fmla="val 4082843"/>
              <a:gd name="adj3" fmla="val 139063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26735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2" name="Oval 1"/>
          <p:cNvSpPr/>
          <p:nvPr/>
        </p:nvSpPr>
        <p:spPr>
          <a:xfrm>
            <a:off x="6191664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4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7" grpId="0"/>
      <p:bldP spid="58" grpId="0"/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68087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9835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24877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62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86111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2" name="Oval 1"/>
          <p:cNvSpPr/>
          <p:nvPr/>
        </p:nvSpPr>
        <p:spPr>
          <a:xfrm>
            <a:off x="4004566" y="6051605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1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7" grpId="0"/>
      <p:bldP spid="58" grpId="0"/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70317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70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96081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2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25139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2" name="Oval 1"/>
          <p:cNvSpPr/>
          <p:nvPr/>
        </p:nvSpPr>
        <p:spPr>
          <a:xfrm>
            <a:off x="4712882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9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7" grpId="0"/>
      <p:bldP spid="58" grpId="0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76074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18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8812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1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39746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2" name="Oval 1"/>
          <p:cNvSpPr/>
          <p:nvPr/>
        </p:nvSpPr>
        <p:spPr>
          <a:xfrm>
            <a:off x="6959955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0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7" grpId="0"/>
      <p:bldP spid="5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Simple Graphs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90358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Graphs without parallel edges and without loops.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0" name="Straight Connector 39"/>
          <p:cNvCxnSpPr>
            <a:stCxn id="32" idx="7"/>
            <a:endCxn id="34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4"/>
            <a:endCxn id="35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4"/>
            <a:endCxn id="39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5"/>
            <a:endCxn id="37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6"/>
            <a:endCxn id="37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36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5"/>
            <a:endCxn id="38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6"/>
            <a:endCxn id="38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5" idx="6"/>
            <a:endCxn id="38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2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20548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6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17749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46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12148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2" name="Oval 1"/>
          <p:cNvSpPr/>
          <p:nvPr/>
        </p:nvSpPr>
        <p:spPr>
          <a:xfrm>
            <a:off x="5457277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3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7" grpId="0"/>
      <p:bldP spid="58" grpId="0"/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91129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05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87621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9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21192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2" name="Oval 1"/>
          <p:cNvSpPr/>
          <p:nvPr/>
        </p:nvSpPr>
        <p:spPr>
          <a:xfrm>
            <a:off x="7697072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7" grpId="0"/>
      <p:bldP spid="58" grpId="0"/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9732" y="4571485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152" y="3668399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59636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1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95502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66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84435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9732" y="1832267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089732" y="938901"/>
            <a:ext cx="2819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89732" y="2745069"/>
            <a:ext cx="1142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Stop.</a:t>
            </a:r>
          </a:p>
        </p:txBody>
      </p:sp>
      <p:sp>
        <p:nvSpPr>
          <p:cNvPr id="2" name="Oval 1"/>
          <p:cNvSpPr/>
          <p:nvPr/>
        </p:nvSpPr>
        <p:spPr>
          <a:xfrm>
            <a:off x="8368732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103618" y="937555"/>
            <a:ext cx="6646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d(v) = ∞ for all v </a:t>
            </a:r>
            <a:r>
              <a:rPr lang="en-US" sz="3200" dirty="0" smtClean="0">
                <a:sym typeface="Symbol" charset="0"/>
              </a:rPr>
              <a:t> V. Set U = V.</a:t>
            </a:r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3618" y="1627914"/>
            <a:ext cx="4290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d(s) = 0. Set u = 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8145" y="3077405"/>
            <a:ext cx="505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Choose u = </a:t>
            </a:r>
            <a:r>
              <a:rPr lang="en-US" sz="3200" dirty="0" err="1" smtClean="0"/>
              <a:t>argmin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d(v)</a:t>
            </a:r>
            <a:endParaRPr lang="en-US" sz="32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928145" y="3758198"/>
            <a:ext cx="5609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each v such that 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  <a:r>
              <a:rPr lang="en-US" sz="3200" dirty="0" smtClean="0"/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8145" y="5049798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55565" y="4455588"/>
            <a:ext cx="5566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d(v) = min { d(v), d(u) + l(</a:t>
            </a:r>
            <a:r>
              <a:rPr lang="en-US" sz="3200" dirty="0" err="1" smtClean="0"/>
              <a:t>u,v</a:t>
            </a:r>
            <a:r>
              <a:rPr lang="en-US" sz="3200" dirty="0" smtClean="0"/>
              <a:t>)}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3618" y="2370519"/>
            <a:ext cx="4450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While u is not equal to 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3618" y="6252343"/>
            <a:ext cx="91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8145" y="5668515"/>
            <a:ext cx="2796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 U = U \ {u}</a:t>
            </a:r>
          </a:p>
        </p:txBody>
      </p:sp>
    </p:spTree>
    <p:extLst>
      <p:ext uri="{BB962C8B-B14F-4D97-AF65-F5344CB8AC3E}">
        <p14:creationId xmlns:p14="http://schemas.microsoft.com/office/powerpoint/2010/main" val="424025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Degree of a Vertex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0891" y="5232368"/>
            <a:ext cx="7461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 of edges incident on the vertex.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891" y="6088860"/>
            <a:ext cx="7388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 = 2, </a:t>
            </a:r>
            <a:r>
              <a:rPr lang="en-US" sz="3200" dirty="0" err="1" smtClean="0"/>
              <a:t>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= 2, </a:t>
            </a:r>
            <a:r>
              <a:rPr lang="en-US" sz="3200" dirty="0" err="1" smtClean="0"/>
              <a:t>deg</a:t>
            </a:r>
            <a:r>
              <a:rPr lang="en-US" sz="3200" dirty="0" smtClean="0"/>
              <a:t>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 = 3,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7" name="Oval 46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8" name="Oval 47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50" name="Oval 49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51" name="Oval 50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53" name="Straight Connector 52"/>
          <p:cNvCxnSpPr>
            <a:stCxn id="46" idx="7"/>
            <a:endCxn id="47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6" idx="4"/>
            <a:endCxn id="48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2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5"/>
            <a:endCxn id="50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6"/>
            <a:endCxn id="50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6"/>
            <a:endCxn id="49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0" idx="5"/>
            <a:endCxn id="51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9" idx="6"/>
            <a:endCxn id="51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8" idx="6"/>
            <a:endCxn id="51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39336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73373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063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9437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51697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74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06063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36274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66625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659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47669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70195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215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19904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191664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55748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650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02485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44194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211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45885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004566" y="6051605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52659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643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99243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93636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69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15094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712882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79929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992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2042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38468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84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Walk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36265" y="946876"/>
            <a:ext cx="22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 = (V, E)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32368"/>
            <a:ext cx="808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Sequence P =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k</a:t>
            </a:r>
            <a:r>
              <a:rPr lang="en-US" sz="3200" dirty="0" err="1" smtClean="0"/>
              <a:t>,v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),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= (v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</a:t>
            </a:r>
          </a:p>
        </p:txBody>
      </p:sp>
      <p:sp>
        <p:nvSpPr>
          <p:cNvPr id="28" name="Oval 27"/>
          <p:cNvSpPr/>
          <p:nvPr/>
        </p:nvSpPr>
        <p:spPr>
          <a:xfrm>
            <a:off x="2784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1698164" y="923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278422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3799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3379922" y="179320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4986699" y="305006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37" name="Oval 36"/>
          <p:cNvSpPr/>
          <p:nvPr/>
        </p:nvSpPr>
        <p:spPr>
          <a:xfrm>
            <a:off x="278422" y="444444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38" name="Straight Connector 37"/>
          <p:cNvCxnSpPr>
            <a:stCxn id="28" idx="7"/>
            <a:endCxn id="29" idx="3"/>
          </p:cNvCxnSpPr>
          <p:nvPr/>
        </p:nvCxnSpPr>
        <p:spPr>
          <a:xfrm flipV="1">
            <a:off x="777935" y="1418365"/>
            <a:ext cx="1005932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4"/>
            <a:endCxn id="32" idx="0"/>
          </p:cNvCxnSpPr>
          <p:nvPr/>
        </p:nvCxnSpPr>
        <p:spPr>
          <a:xfrm>
            <a:off x="571030" y="2373043"/>
            <a:ext cx="0" cy="67701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4"/>
            <a:endCxn id="37" idx="0"/>
          </p:cNvCxnSpPr>
          <p:nvPr/>
        </p:nvCxnSpPr>
        <p:spPr>
          <a:xfrm>
            <a:off x="571030" y="3629901"/>
            <a:ext cx="0" cy="81453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4" idx="2"/>
          </p:cNvCxnSpPr>
          <p:nvPr/>
        </p:nvCxnSpPr>
        <p:spPr>
          <a:xfrm>
            <a:off x="863638" y="4734361"/>
            <a:ext cx="2516284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5"/>
            <a:endCxn id="36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6"/>
            <a:endCxn id="36" idx="3"/>
          </p:cNvCxnSpPr>
          <p:nvPr/>
        </p:nvCxnSpPr>
        <p:spPr>
          <a:xfrm flipV="1">
            <a:off x="3965138" y="3544985"/>
            <a:ext cx="1107264" cy="118937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2" idx="6"/>
            <a:endCxn id="36" idx="2"/>
          </p:cNvCxnSpPr>
          <p:nvPr/>
        </p:nvCxnSpPr>
        <p:spPr>
          <a:xfrm>
            <a:off x="863638" y="3339981"/>
            <a:ext cx="412306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596005" y="83351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9" idx="5"/>
            <a:endCxn id="35" idx="1"/>
          </p:cNvCxnSpPr>
          <p:nvPr/>
        </p:nvCxnSpPr>
        <p:spPr>
          <a:xfrm>
            <a:off x="2197677" y="1418365"/>
            <a:ext cx="1267948" cy="4597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283886" y="1696186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32" idx="6"/>
            <a:endCxn id="35" idx="3"/>
          </p:cNvCxnSpPr>
          <p:nvPr/>
        </p:nvCxnSpPr>
        <p:spPr>
          <a:xfrm flipV="1">
            <a:off x="863638" y="2288127"/>
            <a:ext cx="2601987" cy="105185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77749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51" idx="6"/>
            <a:endCxn id="36" idx="2"/>
          </p:cNvCxnSpPr>
          <p:nvPr/>
        </p:nvCxnSpPr>
        <p:spPr>
          <a:xfrm>
            <a:off x="936701" y="3339981"/>
            <a:ext cx="404999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897801" y="296013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35" idx="5"/>
            <a:endCxn id="36" idx="1"/>
          </p:cNvCxnSpPr>
          <p:nvPr/>
        </p:nvCxnSpPr>
        <p:spPr>
          <a:xfrm>
            <a:off x="3879435" y="2288127"/>
            <a:ext cx="1192967" cy="84684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201601" y="1600077"/>
            <a:ext cx="941832" cy="941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1468" y="6163325"/>
            <a:ext cx="8279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 (v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 v</a:t>
            </a:r>
            <a:r>
              <a:rPr lang="en-US" sz="3200" baseline="-250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106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1" grpId="0" animBg="1"/>
      <p:bldP spid="55" grpId="0" animBg="1"/>
      <p:bldP spid="59" grpId="0" animBg="1"/>
      <p:bldP spid="6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24461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959955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84265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∞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133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53247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18503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775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15553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457277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04694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  <p:cxnSp>
        <p:nvCxnSpPr>
          <p:cNvPr id="72" name="Straight Arrow Connector 71"/>
          <p:cNvCxnSpPr>
            <a:stCxn id="74" idx="4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74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68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82085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47112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12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83022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697072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63424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353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84452"/>
              </p:ext>
            </p:extLst>
          </p:nvPr>
        </p:nvGraphicFramePr>
        <p:xfrm>
          <a:off x="3089732" y="5745228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Dijkstra’s</a:t>
            </a:r>
            <a:r>
              <a:rPr lang="en-US" sz="4000" dirty="0" smtClean="0"/>
              <a:t> Method - Path</a:t>
            </a:r>
            <a:endParaRPr lang="en-US" sz="4000" dirty="0"/>
          </a:p>
        </p:txBody>
      </p:sp>
      <p:cxnSp>
        <p:nvCxnSpPr>
          <p:cNvPr id="25" name="Straight Arrow Connector 24"/>
          <p:cNvCxnSpPr>
            <a:stCxn id="65" idx="7"/>
            <a:endCxn id="67" idx="3"/>
          </p:cNvCxnSpPr>
          <p:nvPr/>
        </p:nvCxnSpPr>
        <p:spPr>
          <a:xfrm flipV="1">
            <a:off x="619179" y="2654457"/>
            <a:ext cx="1637434" cy="84684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8" idx="4"/>
            <a:endCxn id="66" idx="0"/>
          </p:cNvCxnSpPr>
          <p:nvPr/>
        </p:nvCxnSpPr>
        <p:spPr>
          <a:xfrm>
            <a:off x="2463518" y="3996231"/>
            <a:ext cx="699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4"/>
            <a:endCxn id="63" idx="0"/>
          </p:cNvCxnSpPr>
          <p:nvPr/>
        </p:nvCxnSpPr>
        <p:spPr>
          <a:xfrm flipH="1">
            <a:off x="412274" y="1735290"/>
            <a:ext cx="1028944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4" idx="4"/>
            <a:endCxn id="67" idx="0"/>
          </p:cNvCxnSpPr>
          <p:nvPr/>
        </p:nvCxnSpPr>
        <p:spPr>
          <a:xfrm>
            <a:off x="1441218" y="1735290"/>
            <a:ext cx="1022300" cy="4242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4"/>
            <a:endCxn id="65" idx="0"/>
          </p:cNvCxnSpPr>
          <p:nvPr/>
        </p:nvCxnSpPr>
        <p:spPr>
          <a:xfrm>
            <a:off x="412274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7" idx="4"/>
            <a:endCxn id="68" idx="0"/>
          </p:cNvCxnSpPr>
          <p:nvPr/>
        </p:nvCxnSpPr>
        <p:spPr>
          <a:xfrm>
            <a:off x="2463518" y="2739373"/>
            <a:ext cx="0" cy="677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2"/>
            <a:endCxn id="63" idx="6"/>
          </p:cNvCxnSpPr>
          <p:nvPr/>
        </p:nvCxnSpPr>
        <p:spPr>
          <a:xfrm flipH="1">
            <a:off x="704882" y="2449453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3"/>
            <a:endCxn id="69" idx="7"/>
          </p:cNvCxnSpPr>
          <p:nvPr/>
        </p:nvCxnSpPr>
        <p:spPr>
          <a:xfrm flipH="1">
            <a:off x="619179" y="3911315"/>
            <a:ext cx="1637434" cy="9843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5" idx="4"/>
            <a:endCxn id="69" idx="0"/>
          </p:cNvCxnSpPr>
          <p:nvPr/>
        </p:nvCxnSpPr>
        <p:spPr>
          <a:xfrm>
            <a:off x="412274" y="3996231"/>
            <a:ext cx="0" cy="81453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8" idx="2"/>
            <a:endCxn id="65" idx="6"/>
          </p:cNvCxnSpPr>
          <p:nvPr/>
        </p:nvCxnSpPr>
        <p:spPr>
          <a:xfrm flipH="1">
            <a:off x="704882" y="3706311"/>
            <a:ext cx="146602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9" idx="4"/>
            <a:endCxn id="70" idx="0"/>
          </p:cNvCxnSpPr>
          <p:nvPr/>
        </p:nvCxnSpPr>
        <p:spPr>
          <a:xfrm>
            <a:off x="412274" y="5390611"/>
            <a:ext cx="1016732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4"/>
            <a:endCxn id="70" idx="0"/>
          </p:cNvCxnSpPr>
          <p:nvPr/>
        </p:nvCxnSpPr>
        <p:spPr>
          <a:xfrm flipH="1">
            <a:off x="1429006" y="5390611"/>
            <a:ext cx="1035211" cy="5452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9" idx="5"/>
            <a:endCxn id="66" idx="3"/>
          </p:cNvCxnSpPr>
          <p:nvPr/>
        </p:nvCxnSpPr>
        <p:spPr>
          <a:xfrm>
            <a:off x="619179" y="5305695"/>
            <a:ext cx="163813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9666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148610" y="1155449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5" name="Oval 64"/>
          <p:cNvSpPr/>
          <p:nvPr/>
        </p:nvSpPr>
        <p:spPr>
          <a:xfrm>
            <a:off x="119666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2171609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2170910" y="2159532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8" name="Oval 67"/>
          <p:cNvSpPr/>
          <p:nvPr/>
        </p:nvSpPr>
        <p:spPr>
          <a:xfrm>
            <a:off x="2170910" y="341639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119666" y="4810770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0" name="Oval 69"/>
          <p:cNvSpPr/>
          <p:nvPr/>
        </p:nvSpPr>
        <p:spPr>
          <a:xfrm>
            <a:off x="1136398" y="5935817"/>
            <a:ext cx="585216" cy="57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19179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913687" y="150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63299" y="197754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359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574992" y="274506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273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557845" y="413077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4625" y="26713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241678" y="320673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48610" y="39732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41678" y="4810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19179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913687" y="559508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0922" y="5160452"/>
            <a:ext cx="5635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d: Over-estimation of distance</a:t>
            </a:r>
            <a:endParaRPr lang="en-US" sz="3200" dirty="0"/>
          </a:p>
        </p:txBody>
      </p:sp>
      <p:sp>
        <p:nvSpPr>
          <p:cNvPr id="49" name="Oval 48"/>
          <p:cNvSpPr/>
          <p:nvPr/>
        </p:nvSpPr>
        <p:spPr>
          <a:xfrm>
            <a:off x="1049530" y="1072574"/>
            <a:ext cx="758952" cy="759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6967" y="112141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368732" y="6056750"/>
            <a:ext cx="451857" cy="553283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51238"/>
              </p:ext>
            </p:extLst>
          </p:nvPr>
        </p:nvGraphicFramePr>
        <p:xfrm>
          <a:off x="3050922" y="3292291"/>
          <a:ext cx="589551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065308" y="2619243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Predecessor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536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Time Complexity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618" y="937555"/>
            <a:ext cx="42514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Maximum ‘n’ iterations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618" y="2164522"/>
            <a:ext cx="40390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iteration is O(n)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618" y="3563119"/>
            <a:ext cx="5509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Total time complexity = O(n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18" y="4790086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Graphs with up to 1000 nodes</a:t>
            </a:r>
          </a:p>
        </p:txBody>
      </p:sp>
    </p:spTree>
    <p:extLst>
      <p:ext uri="{BB962C8B-B14F-4D97-AF65-F5344CB8AC3E}">
        <p14:creationId xmlns:p14="http://schemas.microsoft.com/office/powerpoint/2010/main" val="29751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Can we do faster?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Yes, we can do O( (n </a:t>
            </a:r>
            <a:r>
              <a:rPr lang="en-US" dirty="0"/>
              <a:t>+ </a:t>
            </a:r>
            <a:r>
              <a:rPr lang="en-US" dirty="0" smtClean="0"/>
              <a:t>m) </a:t>
            </a:r>
            <a:r>
              <a:rPr lang="en-US" dirty="0"/>
              <a:t>log </a:t>
            </a:r>
            <a:r>
              <a:rPr lang="en-US" dirty="0" smtClean="0"/>
              <a:t>n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need a data structure to store d:</a:t>
            </a:r>
          </a:p>
          <a:p>
            <a:pPr marL="0" indent="0">
              <a:buNone/>
            </a:pPr>
            <a:r>
              <a:rPr lang="en-US" b="1" dirty="0" smtClean="0"/>
              <a:t>priority queue or heap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allows 2 operations on elements:</a:t>
            </a:r>
          </a:p>
          <a:p>
            <a:pPr marL="514350" indent="-514350">
              <a:buAutoNum type="arabicParenR"/>
            </a:pPr>
            <a:r>
              <a:rPr lang="en-US" dirty="0" smtClean="0"/>
              <a:t>Popping the minimum in O(log n)</a:t>
            </a:r>
          </a:p>
          <a:p>
            <a:pPr marL="514350" indent="-514350">
              <a:buAutoNum type="arabicParenR"/>
            </a:pPr>
            <a:r>
              <a:rPr lang="en-US" dirty="0" smtClean="0"/>
              <a:t>Modifying an element in O(log n)</a:t>
            </a:r>
          </a:p>
        </p:txBody>
      </p:sp>
    </p:spTree>
    <p:extLst>
      <p:ext uri="{BB962C8B-B14F-4D97-AF65-F5344CB8AC3E}">
        <p14:creationId xmlns:p14="http://schemas.microsoft.com/office/powerpoint/2010/main" val="260855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structure: heap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95032" y="1715632"/>
            <a:ext cx="3089356" cy="2528765"/>
            <a:chOff x="574635" y="2234564"/>
            <a:chExt cx="3089356" cy="2528765"/>
          </a:xfrm>
        </p:grpSpPr>
        <p:cxnSp>
          <p:nvCxnSpPr>
            <p:cNvPr id="4" name="Straight Arrow Connector 3"/>
            <p:cNvCxnSpPr>
              <a:stCxn id="8" idx="4"/>
              <a:endCxn id="7" idx="7"/>
            </p:cNvCxnSpPr>
            <p:nvPr/>
          </p:nvCxnSpPr>
          <p:spPr>
            <a:xfrm flipH="1">
              <a:off x="1527044" y="2814405"/>
              <a:ext cx="822039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8" idx="4"/>
              <a:endCxn id="9" idx="1"/>
            </p:cNvCxnSpPr>
            <p:nvPr/>
          </p:nvCxnSpPr>
          <p:spPr>
            <a:xfrm>
              <a:off x="2349083" y="2814405"/>
              <a:ext cx="815395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027531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baseline="-25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056475" y="223456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US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078775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>
              <a:stCxn id="9" idx="4"/>
              <a:endCxn id="23" idx="0"/>
            </p:cNvCxnSpPr>
            <p:nvPr/>
          </p:nvCxnSpPr>
          <p:spPr>
            <a:xfrm flipH="1">
              <a:off x="2934299" y="3818488"/>
              <a:ext cx="4370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641691" y="41796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endCxn id="37" idx="0"/>
            </p:cNvCxnSpPr>
            <p:nvPr/>
          </p:nvCxnSpPr>
          <p:spPr>
            <a:xfrm flipH="1">
              <a:off x="871943" y="3822362"/>
              <a:ext cx="4323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8" idx="0"/>
            </p:cNvCxnSpPr>
            <p:nvPr/>
          </p:nvCxnSpPr>
          <p:spPr>
            <a:xfrm>
              <a:off x="1304327" y="3822362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74635" y="4183488"/>
              <a:ext cx="5946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61859" y="41735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baseline="-25000" dirty="0"/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03888"/>
              </p:ext>
            </p:extLst>
          </p:nvPr>
        </p:nvGraphicFramePr>
        <p:xfrm>
          <a:off x="492340" y="5425499"/>
          <a:ext cx="4421634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39"/>
                <a:gridCol w="736939"/>
                <a:gridCol w="736939"/>
                <a:gridCol w="736939"/>
                <a:gridCol w="736939"/>
                <a:gridCol w="736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964707" y="1607617"/>
            <a:ext cx="5041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Binary tree, where each node is smaller than its children</a:t>
            </a:r>
          </a:p>
          <a:p>
            <a:endParaRPr lang="en-US" sz="2800" dirty="0"/>
          </a:p>
          <a:p>
            <a:r>
              <a:rPr lang="en-US" sz="2800" dirty="0" smtClean="0"/>
              <a:t>Minimum is always at the root</a:t>
            </a:r>
          </a:p>
          <a:p>
            <a:endParaRPr lang="en-US" sz="2800" dirty="0"/>
          </a:p>
          <a:p>
            <a:r>
              <a:rPr lang="en-US" sz="2800" dirty="0" smtClean="0"/>
              <a:t>Shape: balanced tree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4808642"/>
            <a:ext cx="800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Binary tree can be implemented with an array: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50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Heap: adding elements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95032" y="2411130"/>
            <a:ext cx="3539496" cy="2528765"/>
            <a:chOff x="574635" y="2234564"/>
            <a:chExt cx="3539496" cy="2528765"/>
          </a:xfrm>
        </p:grpSpPr>
        <p:cxnSp>
          <p:nvCxnSpPr>
            <p:cNvPr id="4" name="Straight Arrow Connector 3"/>
            <p:cNvCxnSpPr>
              <a:stCxn id="8" idx="4"/>
              <a:endCxn id="7" idx="7"/>
            </p:cNvCxnSpPr>
            <p:nvPr/>
          </p:nvCxnSpPr>
          <p:spPr>
            <a:xfrm flipH="1">
              <a:off x="1527044" y="2814405"/>
              <a:ext cx="822039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8" idx="4"/>
              <a:endCxn id="9" idx="1"/>
            </p:cNvCxnSpPr>
            <p:nvPr/>
          </p:nvCxnSpPr>
          <p:spPr>
            <a:xfrm>
              <a:off x="2349083" y="2814405"/>
              <a:ext cx="815395" cy="5091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027531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baseline="-25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056475" y="223456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US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078775" y="3238647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>
              <a:stCxn id="9" idx="4"/>
              <a:endCxn id="23" idx="0"/>
            </p:cNvCxnSpPr>
            <p:nvPr/>
          </p:nvCxnSpPr>
          <p:spPr>
            <a:xfrm flipH="1">
              <a:off x="2934299" y="3818488"/>
              <a:ext cx="4370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4"/>
              <a:endCxn id="24" idx="0"/>
            </p:cNvCxnSpPr>
            <p:nvPr/>
          </p:nvCxnSpPr>
          <p:spPr>
            <a:xfrm>
              <a:off x="3371383" y="3818488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641691" y="41796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28915" y="4169640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/>
            <p:cNvCxnSpPr>
              <a:endCxn id="37" idx="0"/>
            </p:cNvCxnSpPr>
            <p:nvPr/>
          </p:nvCxnSpPr>
          <p:spPr>
            <a:xfrm flipH="1">
              <a:off x="871943" y="3822362"/>
              <a:ext cx="432384" cy="36112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8" idx="0"/>
            </p:cNvCxnSpPr>
            <p:nvPr/>
          </p:nvCxnSpPr>
          <p:spPr>
            <a:xfrm>
              <a:off x="1304327" y="3822362"/>
              <a:ext cx="450140" cy="35115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74635" y="4183488"/>
              <a:ext cx="5946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61859" y="4173514"/>
              <a:ext cx="585216" cy="579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baseline="-250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87329" y="2396605"/>
            <a:ext cx="4856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adding an element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e check its parent to keep the heap properties.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85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11972</TotalTime>
  <Words>14489</Words>
  <Application>Microsoft Macintosh PowerPoint</Application>
  <PresentationFormat>Présentation à l'écran (4:3)</PresentationFormat>
  <Paragraphs>9038</Paragraphs>
  <Slides>208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208</vt:i4>
      </vt:variant>
    </vt:vector>
  </HeadingPairs>
  <TitlesOfParts>
    <vt:vector size="209" baseType="lpstr">
      <vt:lpstr>Default Theme</vt:lpstr>
      <vt:lpstr>Discrete Optimization Lecture 1</vt:lpstr>
      <vt:lpstr>Outline</vt:lpstr>
      <vt:lpstr>Undirected Graphs</vt:lpstr>
      <vt:lpstr>Neighboring or Adjacent Vertices</vt:lpstr>
      <vt:lpstr>Parallel Edges</vt:lpstr>
      <vt:lpstr>Loops</vt:lpstr>
      <vt:lpstr>Simple Graphs</vt:lpstr>
      <vt:lpstr>Degree of a Vertex</vt:lpstr>
      <vt:lpstr>Walk</vt:lpstr>
      <vt:lpstr>Path</vt:lpstr>
      <vt:lpstr>Length of a Walk</vt:lpstr>
      <vt:lpstr>Length of a Walk</vt:lpstr>
      <vt:lpstr>Closed Walk</vt:lpstr>
      <vt:lpstr>Circuit</vt:lpstr>
      <vt:lpstr>Outline</vt:lpstr>
      <vt:lpstr>Directed Graphs (Digraphs)</vt:lpstr>
      <vt:lpstr>Neighboring or Adjacent Vertices</vt:lpstr>
      <vt:lpstr>Neighboring or Adjacent Vertices</vt:lpstr>
      <vt:lpstr>Parallel Arcs</vt:lpstr>
      <vt:lpstr>Loops</vt:lpstr>
      <vt:lpstr>Simple Graphs</vt:lpstr>
      <vt:lpstr>Underlying Undirected Graph</vt:lpstr>
      <vt:lpstr>Underlying Undirected Graph</vt:lpstr>
      <vt:lpstr>Indegree of a Vertex</vt:lpstr>
      <vt:lpstr>Outdegree of a Vertex</vt:lpstr>
      <vt:lpstr>Walk</vt:lpstr>
      <vt:lpstr>Path</vt:lpstr>
      <vt:lpstr>Length of a Walk</vt:lpstr>
      <vt:lpstr>Length of a Walk</vt:lpstr>
      <vt:lpstr>Closed Walk</vt:lpstr>
      <vt:lpstr>Circuit</vt:lpstr>
      <vt:lpstr>Outline</vt:lpstr>
      <vt:lpstr>f(n)  O(g(n))</vt:lpstr>
      <vt:lpstr>Outline</vt:lpstr>
      <vt:lpstr>The Shortest Path Problem</vt:lpstr>
      <vt:lpstr>The Shortest Path Problem</vt:lpstr>
      <vt:lpstr>Applications</vt:lpstr>
      <vt:lpstr>Applications</vt:lpstr>
      <vt:lpstr>Outline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Analysis</vt:lpstr>
      <vt:lpstr>How fast is O( n + m )?</vt:lpstr>
      <vt:lpstr>Outline</vt:lpstr>
      <vt:lpstr>Dijkstra’s Method</vt:lpstr>
      <vt:lpstr>Breadth-First Search Fails</vt:lpstr>
      <vt:lpstr>Breadth-First Search Fails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Dijkstra’s Method</vt:lpstr>
      <vt:lpstr>Summary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Dijkstra’s Method - Path</vt:lpstr>
      <vt:lpstr>Time Complexity</vt:lpstr>
      <vt:lpstr>Can we do faster?</vt:lpstr>
      <vt:lpstr>Data structure: heap</vt:lpstr>
      <vt:lpstr>Heap: adding elements</vt:lpstr>
      <vt:lpstr>Heap: adding elements</vt:lpstr>
      <vt:lpstr>Heap: adding elements</vt:lpstr>
      <vt:lpstr>Heap: popping elements</vt:lpstr>
      <vt:lpstr>Heap: popping elements</vt:lpstr>
      <vt:lpstr>Dijkstra’s Method with heap</vt:lpstr>
      <vt:lpstr>Outline</vt:lpstr>
      <vt:lpstr>Bellman-Ford Method</vt:lpstr>
      <vt:lpstr>Dijkstra’s Method Fails</vt:lpstr>
      <vt:lpstr>Dijkstra’s Method Fails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Bellman-Ford Method</vt:lpstr>
      <vt:lpstr>Summary</vt:lpstr>
      <vt:lpstr>Time Complexity</vt:lpstr>
      <vt:lpstr>Outline</vt:lpstr>
      <vt:lpstr>Floyd-Warshall Method</vt:lpstr>
      <vt:lpstr>Bellman-Ford Method’s Complexity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Floyd-Warshall Method</vt:lpstr>
      <vt:lpstr>Summary</vt:lpstr>
      <vt:lpstr>Time Complexity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Pawan Mudigonda</dc:creator>
  <cp:lastModifiedBy>Yuliya Tarabalka</cp:lastModifiedBy>
  <cp:revision>522</cp:revision>
  <dcterms:created xsi:type="dcterms:W3CDTF">2012-01-31T09:12:02Z</dcterms:created>
  <dcterms:modified xsi:type="dcterms:W3CDTF">2017-03-27T08:15:58Z</dcterms:modified>
</cp:coreProperties>
</file>