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  <p:sldId id="392" r:id="rId138"/>
    <p:sldId id="393" r:id="rId139"/>
    <p:sldId id="419" r:id="rId140"/>
    <p:sldId id="421" r:id="rId141"/>
    <p:sldId id="394" r:id="rId142"/>
    <p:sldId id="395" r:id="rId143"/>
    <p:sldId id="396" r:id="rId144"/>
    <p:sldId id="397" r:id="rId145"/>
    <p:sldId id="398" r:id="rId146"/>
    <p:sldId id="399" r:id="rId147"/>
    <p:sldId id="400" r:id="rId148"/>
    <p:sldId id="401" r:id="rId149"/>
    <p:sldId id="403" r:id="rId150"/>
  </p:sldIdLst>
  <p:sldSz cx="9144000" cy="6858000" type="screen4x3"/>
  <p:notesSz cx="6858000" cy="9144000"/>
  <p:custDataLst>
    <p:tags r:id="rId15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42" Type="http://schemas.openxmlformats.org/officeDocument/2006/relationships/slide" Target="slides/slide141.xml"/><Relationship Id="rId143" Type="http://schemas.openxmlformats.org/officeDocument/2006/relationships/slide" Target="slides/slide142.xml"/><Relationship Id="rId144" Type="http://schemas.openxmlformats.org/officeDocument/2006/relationships/slide" Target="slides/slide143.xml"/><Relationship Id="rId145" Type="http://schemas.openxmlformats.org/officeDocument/2006/relationships/slide" Target="slides/slide144.xml"/><Relationship Id="rId146" Type="http://schemas.openxmlformats.org/officeDocument/2006/relationships/slide" Target="slides/slide145.xml"/><Relationship Id="rId147" Type="http://schemas.openxmlformats.org/officeDocument/2006/relationships/slide" Target="slides/slide146.xml"/><Relationship Id="rId148" Type="http://schemas.openxmlformats.org/officeDocument/2006/relationships/slide" Target="slides/slide147.xml"/><Relationship Id="rId149" Type="http://schemas.openxmlformats.org/officeDocument/2006/relationships/slide" Target="slides/slide14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150" Type="http://schemas.openxmlformats.org/officeDocument/2006/relationships/slide" Target="slides/slide149.xml"/><Relationship Id="rId151" Type="http://schemas.openxmlformats.org/officeDocument/2006/relationships/printerSettings" Target="printerSettings/printerSettings1.bin"/><Relationship Id="rId152" Type="http://schemas.openxmlformats.org/officeDocument/2006/relationships/tags" Target="tags/tag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53" Type="http://schemas.openxmlformats.org/officeDocument/2006/relationships/presProps" Target="presProps.xml"/><Relationship Id="rId154" Type="http://schemas.openxmlformats.org/officeDocument/2006/relationships/viewProps" Target="viewProps.xml"/><Relationship Id="rId155" Type="http://schemas.openxmlformats.org/officeDocument/2006/relationships/theme" Target="theme/theme1.xml"/><Relationship Id="rId156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slide" Target="slides/slide131.xml"/><Relationship Id="rId133" Type="http://schemas.openxmlformats.org/officeDocument/2006/relationships/slide" Target="slides/slide132.xml"/><Relationship Id="rId134" Type="http://schemas.openxmlformats.org/officeDocument/2006/relationships/slide" Target="slides/slide133.xml"/><Relationship Id="rId135" Type="http://schemas.openxmlformats.org/officeDocument/2006/relationships/slide" Target="slides/slide134.xml"/><Relationship Id="rId136" Type="http://schemas.openxmlformats.org/officeDocument/2006/relationships/slide" Target="slides/slide135.xml"/><Relationship Id="rId137" Type="http://schemas.openxmlformats.org/officeDocument/2006/relationships/slide" Target="slides/slide136.xml"/><Relationship Id="rId138" Type="http://schemas.openxmlformats.org/officeDocument/2006/relationships/slide" Target="slides/slide137.xml"/><Relationship Id="rId139" Type="http://schemas.openxmlformats.org/officeDocument/2006/relationships/slide" Target="slides/slide13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100" Type="http://schemas.openxmlformats.org/officeDocument/2006/relationships/slide" Target="slides/slide99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40" Type="http://schemas.openxmlformats.org/officeDocument/2006/relationships/slide" Target="slides/slide139.xml"/><Relationship Id="rId141" Type="http://schemas.openxmlformats.org/officeDocument/2006/relationships/slide" Target="slides/slide1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3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06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2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5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0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02/04/17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95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02/04/17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7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02/04/17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5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02/04/17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4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02/04/17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8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1CF2-EB05-DE4C-BE26-27307A2413C9}" type="datetimeFigureOut">
              <a:rPr lang="en-US" smtClean="0"/>
              <a:t>02/04/17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2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41CF2-EB05-DE4C-BE26-27307A2413C9}" type="datetimeFigureOut">
              <a:rPr lang="en-US" smtClean="0"/>
              <a:t>02/04/17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E96D8-B004-4E48-9F7F-55AA866C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2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project.inria.fr/2015ma2827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png"/><Relationship Id="rId5" Type="http://schemas.openxmlformats.org/officeDocument/2006/relationships/image" Target="../media/image3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Discrete </a:t>
            </a:r>
            <a:r>
              <a:rPr lang="en-US" b="1" dirty="0" smtClean="0"/>
              <a:t>Optimization</a:t>
            </a:r>
            <a:br>
              <a:rPr lang="en-US" b="1" dirty="0" smtClean="0"/>
            </a:br>
            <a:r>
              <a:rPr lang="en-US" dirty="0" smtClean="0"/>
              <a:t>Lecture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3434" y="3886200"/>
            <a:ext cx="7492158" cy="1752600"/>
          </a:xfrm>
        </p:spPr>
        <p:txBody>
          <a:bodyPr/>
          <a:lstStyle/>
          <a:p>
            <a:r>
              <a:rPr lang="en-US" dirty="0" smtClean="0"/>
              <a:t>Part 2</a:t>
            </a:r>
          </a:p>
          <a:p>
            <a:r>
              <a:rPr lang="en-US" dirty="0" err="1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Maxflow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60843" y="6488668"/>
            <a:ext cx="3483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Slides courtesy of M. </a:t>
            </a:r>
            <a:r>
              <a:rPr lang="en-US" dirty="0" err="1" smtClean="0"/>
              <a:t>Pawan</a:t>
            </a:r>
            <a:r>
              <a:rPr lang="en-US" dirty="0" smtClean="0"/>
              <a:t> Kumar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4774" y="5655840"/>
            <a:ext cx="8510463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Slides online</a:t>
            </a:r>
            <a:r>
              <a:rPr lang="en-US" sz="3200" dirty="0" smtClean="0">
                <a:solidFill>
                  <a:prstClr val="black"/>
                </a:solidFill>
              </a:rPr>
              <a:t>: </a:t>
            </a:r>
            <a:r>
              <a:rPr lang="en-US" sz="3200" dirty="0" smtClean="0">
                <a:solidFill>
                  <a:prstClr val="black"/>
                </a:solidFill>
                <a:hlinkClick r:id="rId2"/>
              </a:rPr>
              <a:t>https</a:t>
            </a:r>
            <a:r>
              <a:rPr lang="en-US" sz="3200" dirty="0">
                <a:solidFill>
                  <a:prstClr val="black"/>
                </a:solidFill>
                <a:hlinkClick r:id="rId2"/>
              </a:rPr>
              <a:t>://project.inria.fr/</a:t>
            </a:r>
            <a:r>
              <a:rPr lang="en-US" sz="3200" dirty="0" smtClean="0">
                <a:solidFill>
                  <a:prstClr val="black"/>
                </a:solidFill>
                <a:hlinkClick r:id="rId2"/>
              </a:rPr>
              <a:t>2015ma2827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988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Excess Functions of Vertex Subsets</a:t>
            </a:r>
            <a:endParaRPr lang="en-US" sz="4000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9614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60374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9614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60374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9" name="Straight Arrow Connector 8"/>
          <p:cNvCxnSpPr>
            <a:stCxn id="5" idx="6"/>
            <a:endCxn id="6" idx="2"/>
          </p:cNvCxnSpPr>
          <p:nvPr/>
        </p:nvCxnSpPr>
        <p:spPr>
          <a:xfrm>
            <a:off x="131736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5"/>
            <a:endCxn id="8" idx="1"/>
          </p:cNvCxnSpPr>
          <p:nvPr/>
        </p:nvCxnSpPr>
        <p:spPr>
          <a:xfrm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  <a:endCxn id="7" idx="7"/>
          </p:cNvCxnSpPr>
          <p:nvPr/>
        </p:nvCxnSpPr>
        <p:spPr>
          <a:xfrm flipH="1"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  <a:endCxn id="7" idx="6"/>
          </p:cNvCxnSpPr>
          <p:nvPr/>
        </p:nvCxnSpPr>
        <p:spPr>
          <a:xfrm flipH="1">
            <a:off x="131736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3813" y="23700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6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575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5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2745" y="337012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470695" y="8712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1493583" y="5893228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>
            <a:stCxn id="17" idx="4"/>
            <a:endCxn id="5" idx="0"/>
          </p:cNvCxnSpPr>
          <p:nvPr/>
        </p:nvCxnSpPr>
        <p:spPr>
          <a:xfrm flipH="1">
            <a:off x="856752" y="1785613"/>
            <a:ext cx="1074555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4"/>
            <a:endCxn id="6" idx="0"/>
          </p:cNvCxnSpPr>
          <p:nvPr/>
        </p:nvCxnSpPr>
        <p:spPr>
          <a:xfrm>
            <a:off x="1931307" y="1785613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2745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8800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8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2745" y="5490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7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02354" y="551068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cxnSp>
        <p:nvCxnSpPr>
          <p:cNvPr id="25" name="Straight Arrow Connector 24"/>
          <p:cNvCxnSpPr>
            <a:stCxn id="7" idx="4"/>
            <a:endCxn id="18" idx="0"/>
          </p:cNvCxnSpPr>
          <p:nvPr/>
        </p:nvCxnSpPr>
        <p:spPr>
          <a:xfrm>
            <a:off x="856752" y="5249974"/>
            <a:ext cx="1097443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4"/>
            <a:endCxn id="18" idx="0"/>
          </p:cNvCxnSpPr>
          <p:nvPr/>
        </p:nvCxnSpPr>
        <p:spPr>
          <a:xfrm flipH="1">
            <a:off x="1954195" y="5249974"/>
            <a:ext cx="1110164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7909" y="337599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07518" y="342012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909" y="1565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07518" y="1565941"/>
            <a:ext cx="6411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07518" y="551654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39921" y="871102"/>
            <a:ext cx="409205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  <a:ea typeface="+mn-ea"/>
                <a:cs typeface="+mn-cs"/>
              </a:rPr>
              <a:t>Excess function </a:t>
            </a:r>
            <a:r>
              <a:rPr lang="en-US" sz="3200" dirty="0" err="1" smtClean="0">
                <a:latin typeface="Arial"/>
                <a:ea typeface="+mn-ea"/>
                <a:cs typeface="+mn-cs"/>
              </a:rPr>
              <a:t>E</a:t>
            </a:r>
            <a:r>
              <a:rPr lang="en-US" sz="3200" baseline="-25000" dirty="0" err="1" smtClean="0">
                <a:latin typeface="Arial"/>
              </a:rPr>
              <a:t>f</a:t>
            </a:r>
            <a:r>
              <a:rPr lang="en-US" sz="3200" dirty="0" smtClean="0">
                <a:latin typeface="Arial"/>
              </a:rPr>
              <a:t>(U)</a:t>
            </a:r>
            <a:endParaRPr lang="en-US" sz="3200" dirty="0">
              <a:latin typeface="Arial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26136" y="1640191"/>
            <a:ext cx="28831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 smtClean="0">
                <a:latin typeface="Arial"/>
                <a:ea typeface="+mn-ea"/>
                <a:cs typeface="+mn-cs"/>
              </a:rPr>
              <a:t>Σ</a:t>
            </a:r>
            <a:r>
              <a:rPr lang="en-US" sz="3200" baseline="-25000" dirty="0" err="1" smtClean="0">
                <a:latin typeface="Arial"/>
              </a:rPr>
              <a:t>a</a:t>
            </a:r>
            <a:r>
              <a:rPr lang="en-US" sz="3200" baseline="-25000" dirty="0" err="1" smtClean="0">
                <a:sym typeface="Symbol" charset="0"/>
              </a:rPr>
              <a:t>in-arcs</a:t>
            </a:r>
            <a:r>
              <a:rPr lang="en-US" sz="3200" baseline="-25000" dirty="0" smtClean="0">
                <a:sym typeface="Symbol" charset="0"/>
              </a:rPr>
              <a:t>(U)</a:t>
            </a:r>
            <a:r>
              <a:rPr lang="en-US" sz="3200" dirty="0" smtClean="0">
                <a:latin typeface="Arial"/>
                <a:ea typeface="+mn-ea"/>
                <a:cs typeface="+mn-cs"/>
              </a:rPr>
              <a:t> </a:t>
            </a:r>
            <a:r>
              <a:rPr lang="en-US" sz="3200" dirty="0" smtClean="0">
                <a:latin typeface="Arial"/>
              </a:rPr>
              <a:t>f(a)</a:t>
            </a:r>
          </a:p>
          <a:p>
            <a:pPr algn="ctr"/>
            <a:r>
              <a:rPr lang="en-US" sz="3200" dirty="0" smtClean="0">
                <a:latin typeface="Arial"/>
              </a:rPr>
              <a:t>-</a:t>
            </a:r>
          </a:p>
          <a:p>
            <a:pPr algn="ctr"/>
            <a:r>
              <a:rPr lang="en-US" sz="3200" dirty="0" err="1"/>
              <a:t>Σ</a:t>
            </a:r>
            <a:r>
              <a:rPr lang="en-US" sz="3200" baseline="-25000" dirty="0" err="1"/>
              <a:t>a</a:t>
            </a:r>
            <a:r>
              <a:rPr lang="en-US" sz="3200" baseline="-25000" dirty="0" err="1" smtClean="0">
                <a:sym typeface="Symbol" charset="0"/>
              </a:rPr>
              <a:t>out-</a:t>
            </a:r>
            <a:r>
              <a:rPr lang="en-US" sz="3200" baseline="-25000" dirty="0" err="1">
                <a:sym typeface="Symbol" charset="0"/>
              </a:rPr>
              <a:t>arcs</a:t>
            </a:r>
            <a:r>
              <a:rPr lang="en-US" sz="3200" baseline="-25000" dirty="0">
                <a:sym typeface="Symbol" charset="0"/>
              </a:rPr>
              <a:t>(U)</a:t>
            </a:r>
            <a:r>
              <a:rPr lang="en-US" sz="3200" dirty="0"/>
              <a:t> f(a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1708442" y="188975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4072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9236"/>
            <a:ext cx="8229600" cy="5591324"/>
          </a:xfrm>
        </p:spPr>
        <p:txBody>
          <a:bodyPr/>
          <a:lstStyle/>
          <a:p>
            <a:r>
              <a:rPr lang="en-US" dirty="0" smtClean="0"/>
              <a:t>Preliminaries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Maximum Flow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1F497D"/>
                </a:solidFill>
              </a:rPr>
              <a:t>Algorithms</a:t>
            </a:r>
          </a:p>
          <a:p>
            <a:pPr lvl="1"/>
            <a:r>
              <a:rPr lang="en-US" b="1" dirty="0" smtClean="0">
                <a:solidFill>
                  <a:srgbClr val="1F497D"/>
                </a:solidFill>
              </a:rPr>
              <a:t>Ford-Fulkerson Algorithm</a:t>
            </a:r>
          </a:p>
          <a:p>
            <a:pPr lvl="1"/>
            <a:r>
              <a:rPr lang="en-US" dirty="0" err="1" smtClean="0"/>
              <a:t>Dinits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0316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Ford-Fulkerson Algorithm</a:t>
            </a:r>
            <a:endParaRPr lang="en-US" sz="4000" dirty="0"/>
          </a:p>
        </p:txBody>
      </p:sp>
      <p:sp>
        <p:nvSpPr>
          <p:cNvPr id="29" name="TextBox 28"/>
          <p:cNvSpPr txBox="1"/>
          <p:nvPr/>
        </p:nvSpPr>
        <p:spPr>
          <a:xfrm>
            <a:off x="245770" y="1045581"/>
            <a:ext cx="55555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Start with flow = 0 for all arcs.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45770" y="2272548"/>
            <a:ext cx="69826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Find an s-t path in the residual graph.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45770" y="3481485"/>
            <a:ext cx="57494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Pass maximum allowable flow.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911089" y="4256122"/>
            <a:ext cx="4474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Subtract from inverse arcs.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911089" y="5165604"/>
            <a:ext cx="33977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Add to forward arcs.</a:t>
            </a:r>
            <a:endParaRPr lang="en-US" sz="2800" dirty="0"/>
          </a:p>
        </p:txBody>
      </p:sp>
      <p:sp>
        <p:nvSpPr>
          <p:cNvPr id="3" name="Right Brace 2"/>
          <p:cNvSpPr/>
          <p:nvPr/>
        </p:nvSpPr>
        <p:spPr>
          <a:xfrm>
            <a:off x="6912195" y="2367138"/>
            <a:ext cx="512919" cy="3556416"/>
          </a:xfrm>
          <a:prstGeom prst="rightBrace">
            <a:avLst/>
          </a:prstGeom>
          <a:ln w="381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39630" y="3810506"/>
            <a:ext cx="17886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1F497D"/>
                </a:solidFill>
              </a:rPr>
              <a:t>REPEAT</a:t>
            </a:r>
            <a:endParaRPr lang="en-US" sz="3200" dirty="0">
              <a:solidFill>
                <a:srgbClr val="1F497D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121" y="6156472"/>
            <a:ext cx="83966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Until s and t are disjoint in the residual graph.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81253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2" grpId="0"/>
      <p:bldP spid="13" grpId="0"/>
      <p:bldP spid="14" grpId="0"/>
      <p:bldP spid="15" grpId="0"/>
      <p:bldP spid="3" grpId="0" animBg="1"/>
      <p:bldP spid="5" grpId="0"/>
      <p:bldP spid="17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Ford-Fulkerson Algorithm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8926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833916" y="6224181"/>
            <a:ext cx="36599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Start with zero flow</a:t>
            </a:r>
            <a:endParaRPr lang="en-US" sz="3200" dirty="0"/>
          </a:p>
        </p:txBody>
      </p: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>
            <a:stCxn id="62" idx="6"/>
            <a:endCxn id="6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4" idx="4"/>
            <a:endCxn id="62" idx="0"/>
          </p:cNvCxnSpPr>
          <p:nvPr/>
        </p:nvCxnSpPr>
        <p:spPr>
          <a:xfrm flipH="1">
            <a:off x="5869669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4"/>
            <a:endCxn id="6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2" idx="4"/>
            <a:endCxn id="65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3" idx="4"/>
            <a:endCxn id="65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24252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8926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24252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8068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2" grpId="0" animBg="1"/>
      <p:bldP spid="63" grpId="0" animBg="1"/>
      <p:bldP spid="64" grpId="0" animBg="1"/>
      <p:bldP spid="65" grpId="0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Ford-Fulkerson Algorithm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8926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>
            <a:stCxn id="62" idx="6"/>
            <a:endCxn id="6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4" idx="4"/>
            <a:endCxn id="62" idx="0"/>
          </p:cNvCxnSpPr>
          <p:nvPr/>
        </p:nvCxnSpPr>
        <p:spPr>
          <a:xfrm flipH="1">
            <a:off x="5869669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4"/>
            <a:endCxn id="6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2" idx="4"/>
            <a:endCxn id="65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3" idx="4"/>
            <a:endCxn id="65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24252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8926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24252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72612" y="6224181"/>
            <a:ext cx="69826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Find an s-t path in the residual graph.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2839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Ford-Fulkerson Algorithm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8926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>
            <a:stCxn id="62" idx="6"/>
            <a:endCxn id="6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4" idx="4"/>
            <a:endCxn id="62" idx="0"/>
          </p:cNvCxnSpPr>
          <p:nvPr/>
        </p:nvCxnSpPr>
        <p:spPr>
          <a:xfrm flipH="1">
            <a:off x="5869669" y="2115310"/>
            <a:ext cx="1074555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4"/>
            <a:endCxn id="6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2" idx="4"/>
            <a:endCxn id="65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3" idx="4"/>
            <a:endCxn id="65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24252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8926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24252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72612" y="6224181"/>
            <a:ext cx="69826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Find an s-t path in the residual graph.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614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Ford-Fulkerson Algorithm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8926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>
            <a:stCxn id="62" idx="6"/>
            <a:endCxn id="6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4" idx="4"/>
            <a:endCxn id="62" idx="0"/>
          </p:cNvCxnSpPr>
          <p:nvPr/>
        </p:nvCxnSpPr>
        <p:spPr>
          <a:xfrm flipH="1">
            <a:off x="5869669" y="2115310"/>
            <a:ext cx="1074555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4"/>
            <a:endCxn id="6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2" idx="4"/>
            <a:endCxn id="65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3" idx="4"/>
            <a:endCxn id="65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24252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8926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24252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46932" y="6224181"/>
            <a:ext cx="6433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Pass the maximum allowable flow.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68234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Ford-Fulkerson Algorithm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8926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>
            <a:stCxn id="62" idx="6"/>
            <a:endCxn id="6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4" idx="4"/>
            <a:endCxn id="62" idx="0"/>
          </p:cNvCxnSpPr>
          <p:nvPr/>
        </p:nvCxnSpPr>
        <p:spPr>
          <a:xfrm flipH="1">
            <a:off x="5869669" y="2115310"/>
            <a:ext cx="1074555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4"/>
            <a:endCxn id="6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2" idx="4"/>
            <a:endCxn id="65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3" idx="4"/>
            <a:endCxn id="65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24252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8926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24252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46932" y="6224181"/>
            <a:ext cx="6433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Pass the maximum allowable flow.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298736" y="1500627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24860" y="2206806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57912" y="446951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95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Ford-Fulkerson Algorithm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8926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>
            <a:stCxn id="63" idx="2"/>
            <a:endCxn id="62" idx="6"/>
          </p:cNvCxnSpPr>
          <p:nvPr/>
        </p:nvCxnSpPr>
        <p:spPr>
          <a:xfrm flipH="1"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4" idx="4"/>
            <a:endCxn id="62" idx="0"/>
          </p:cNvCxnSpPr>
          <p:nvPr/>
        </p:nvCxnSpPr>
        <p:spPr>
          <a:xfrm flipH="1">
            <a:off x="5869669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4"/>
            <a:endCxn id="6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2" idx="4"/>
            <a:endCxn id="65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3" idx="4"/>
            <a:endCxn id="65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24252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8926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24252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53362" y="6224181"/>
            <a:ext cx="50211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Update the residual graph.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298736" y="1500627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24860" y="2206806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57912" y="446951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461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4" grpId="0" animBg="1"/>
      <p:bldP spid="65" grpId="0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Ford-Fulkerson Algorithm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8926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>
            <a:stCxn id="63" idx="2"/>
            <a:endCxn id="62" idx="6"/>
          </p:cNvCxnSpPr>
          <p:nvPr/>
        </p:nvCxnSpPr>
        <p:spPr>
          <a:xfrm flipH="1"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4" idx="4"/>
            <a:endCxn id="62" idx="0"/>
          </p:cNvCxnSpPr>
          <p:nvPr/>
        </p:nvCxnSpPr>
        <p:spPr>
          <a:xfrm flipH="1">
            <a:off x="5869669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4"/>
            <a:endCxn id="6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2" idx="4"/>
            <a:endCxn id="65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3" idx="4"/>
            <a:endCxn id="65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24252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8926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24252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8736" y="1500627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24860" y="2206806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57912" y="446951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72612" y="6224181"/>
            <a:ext cx="69826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Find an s-t path in the residual graph.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1400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Ford-Fulkerson Algorithm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8926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>
            <a:stCxn id="63" idx="2"/>
            <a:endCxn id="62" idx="6"/>
          </p:cNvCxnSpPr>
          <p:nvPr/>
        </p:nvCxnSpPr>
        <p:spPr>
          <a:xfrm flipH="1"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4" idx="4"/>
            <a:endCxn id="62" idx="0"/>
          </p:cNvCxnSpPr>
          <p:nvPr/>
        </p:nvCxnSpPr>
        <p:spPr>
          <a:xfrm flipH="1">
            <a:off x="5869669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4"/>
            <a:endCxn id="6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2" idx="4"/>
            <a:endCxn id="65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3" idx="4"/>
            <a:endCxn id="65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24252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8926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24252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8736" y="1500627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24860" y="2206806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57912" y="446951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72612" y="6224181"/>
            <a:ext cx="69826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Find an s-t path in the residual graph.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85459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Excess Functions of Vertex Subsets</a:t>
            </a:r>
            <a:endParaRPr lang="en-US" sz="4000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9614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60374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9614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60374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9" name="Straight Arrow Connector 8"/>
          <p:cNvCxnSpPr>
            <a:stCxn id="5" idx="6"/>
            <a:endCxn id="6" idx="2"/>
          </p:cNvCxnSpPr>
          <p:nvPr/>
        </p:nvCxnSpPr>
        <p:spPr>
          <a:xfrm>
            <a:off x="131736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5"/>
            <a:endCxn id="8" idx="1"/>
          </p:cNvCxnSpPr>
          <p:nvPr/>
        </p:nvCxnSpPr>
        <p:spPr>
          <a:xfrm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  <a:endCxn id="7" idx="7"/>
          </p:cNvCxnSpPr>
          <p:nvPr/>
        </p:nvCxnSpPr>
        <p:spPr>
          <a:xfrm flipH="1"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  <a:endCxn id="7" idx="6"/>
          </p:cNvCxnSpPr>
          <p:nvPr/>
        </p:nvCxnSpPr>
        <p:spPr>
          <a:xfrm flipH="1">
            <a:off x="131736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3813" y="23700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6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575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5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2745" y="337012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470695" y="8712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1493583" y="5893228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>
            <a:stCxn id="17" idx="4"/>
            <a:endCxn id="5" idx="0"/>
          </p:cNvCxnSpPr>
          <p:nvPr/>
        </p:nvCxnSpPr>
        <p:spPr>
          <a:xfrm flipH="1">
            <a:off x="856752" y="1785613"/>
            <a:ext cx="1074555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4"/>
            <a:endCxn id="6" idx="0"/>
          </p:cNvCxnSpPr>
          <p:nvPr/>
        </p:nvCxnSpPr>
        <p:spPr>
          <a:xfrm>
            <a:off x="1931307" y="1785613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2745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8800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8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2745" y="5490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7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02354" y="551068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cxnSp>
        <p:nvCxnSpPr>
          <p:cNvPr id="25" name="Straight Arrow Connector 24"/>
          <p:cNvCxnSpPr>
            <a:stCxn id="7" idx="4"/>
            <a:endCxn id="18" idx="0"/>
          </p:cNvCxnSpPr>
          <p:nvPr/>
        </p:nvCxnSpPr>
        <p:spPr>
          <a:xfrm>
            <a:off x="856752" y="5249974"/>
            <a:ext cx="1097443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4"/>
            <a:endCxn id="18" idx="0"/>
          </p:cNvCxnSpPr>
          <p:nvPr/>
        </p:nvCxnSpPr>
        <p:spPr>
          <a:xfrm flipH="1">
            <a:off x="1954195" y="5249974"/>
            <a:ext cx="1110164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7909" y="337599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07518" y="342012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909" y="1565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07518" y="1565941"/>
            <a:ext cx="6411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07518" y="551654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39921" y="871102"/>
            <a:ext cx="409205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  <a:ea typeface="+mn-ea"/>
                <a:cs typeface="+mn-cs"/>
              </a:rPr>
              <a:t>Excess function </a:t>
            </a:r>
            <a:r>
              <a:rPr lang="en-US" sz="3200" dirty="0" err="1" smtClean="0">
                <a:latin typeface="Arial"/>
                <a:ea typeface="+mn-ea"/>
                <a:cs typeface="+mn-cs"/>
              </a:rPr>
              <a:t>E</a:t>
            </a:r>
            <a:r>
              <a:rPr lang="en-US" sz="3200" baseline="-25000" dirty="0" err="1" smtClean="0">
                <a:latin typeface="Arial"/>
              </a:rPr>
              <a:t>f</a:t>
            </a:r>
            <a:r>
              <a:rPr lang="en-US" sz="3200" dirty="0" smtClean="0">
                <a:latin typeface="Arial"/>
              </a:rPr>
              <a:t>(U)</a:t>
            </a:r>
            <a:endParaRPr lang="en-US" sz="3200" dirty="0">
              <a:latin typeface="Arial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55678" y="1640191"/>
            <a:ext cx="26240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Arial"/>
              </a:rPr>
              <a:t>f(in-arcs(U))</a:t>
            </a:r>
          </a:p>
          <a:p>
            <a:pPr algn="ctr"/>
            <a:r>
              <a:rPr lang="en-US" sz="3200" dirty="0" smtClean="0">
                <a:latin typeface="Arial"/>
              </a:rPr>
              <a:t>-</a:t>
            </a:r>
          </a:p>
          <a:p>
            <a:pPr algn="ctr"/>
            <a:r>
              <a:rPr lang="en-US" sz="3200" dirty="0" smtClean="0"/>
              <a:t>f(out-arcs(U))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4784168" y="3662512"/>
            <a:ext cx="19104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err="1" smtClean="0">
                <a:latin typeface="Arial"/>
              </a:rPr>
              <a:t>E</a:t>
            </a:r>
            <a:r>
              <a:rPr lang="en-US" sz="3200" baseline="-25000" dirty="0" err="1" smtClean="0">
                <a:latin typeface="Arial"/>
              </a:rPr>
              <a:t>f</a:t>
            </a:r>
            <a:r>
              <a:rPr lang="en-US" sz="3200" dirty="0" smtClean="0">
                <a:latin typeface="Arial"/>
              </a:rPr>
              <a:t>({v</a:t>
            </a:r>
            <a:r>
              <a:rPr lang="en-US" sz="3200" baseline="-25000" dirty="0" smtClean="0">
                <a:latin typeface="Arial"/>
              </a:rPr>
              <a:t>1</a:t>
            </a:r>
            <a:r>
              <a:rPr lang="en-US" sz="3200" dirty="0" smtClean="0">
                <a:latin typeface="Arial"/>
              </a:rPr>
              <a:t>,v</a:t>
            </a:r>
            <a:r>
              <a:rPr lang="en-US" sz="3200" baseline="-25000" dirty="0" smtClean="0">
                <a:latin typeface="Arial"/>
              </a:rPr>
              <a:t>2</a:t>
            </a:r>
            <a:r>
              <a:rPr lang="en-US" sz="3200" dirty="0" smtClean="0">
                <a:latin typeface="Arial"/>
              </a:rPr>
              <a:t>})</a:t>
            </a:r>
            <a:endParaRPr lang="en-US" sz="3200" dirty="0">
              <a:latin typeface="Arial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08442" y="188975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73267" y="366251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</a:rPr>
              <a:t>8</a:t>
            </a:r>
            <a:endParaRPr lang="en-US" sz="32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2548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Ford-Fulkerson Algorithm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8926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>
            <a:stCxn id="63" idx="2"/>
            <a:endCxn id="62" idx="6"/>
          </p:cNvCxnSpPr>
          <p:nvPr/>
        </p:nvCxnSpPr>
        <p:spPr>
          <a:xfrm flipH="1"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4" idx="4"/>
            <a:endCxn id="62" idx="0"/>
          </p:cNvCxnSpPr>
          <p:nvPr/>
        </p:nvCxnSpPr>
        <p:spPr>
          <a:xfrm flipH="1">
            <a:off x="5869669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4"/>
            <a:endCxn id="6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2" idx="4"/>
            <a:endCxn id="65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3" idx="4"/>
            <a:endCxn id="65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24252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8926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24252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8736" y="1500627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24860" y="2206806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57912" y="446951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11713" y="6224181"/>
            <a:ext cx="57044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Complexity is exponential in k.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7517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Ford-Fulkerson Algorithm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8926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>
            <a:stCxn id="63" idx="2"/>
            <a:endCxn id="62" idx="6"/>
          </p:cNvCxnSpPr>
          <p:nvPr/>
        </p:nvCxnSpPr>
        <p:spPr>
          <a:xfrm flipH="1"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4" idx="4"/>
            <a:endCxn id="62" idx="0"/>
          </p:cNvCxnSpPr>
          <p:nvPr/>
        </p:nvCxnSpPr>
        <p:spPr>
          <a:xfrm flipH="1">
            <a:off x="5869669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4"/>
            <a:endCxn id="6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2" idx="4"/>
            <a:endCxn id="65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3" idx="4"/>
            <a:endCxn id="65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24252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8926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24252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8736" y="1500627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24860" y="2206806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57912" y="446951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424" y="6257388"/>
            <a:ext cx="92177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Irrational arc lengths can lead to infinite iterations.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1317363" y="5551763"/>
            <a:ext cx="68225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For examples, see Uri </a:t>
            </a:r>
            <a:r>
              <a:rPr lang="en-US" sz="3200" b="1" dirty="0" err="1" smtClean="0">
                <a:solidFill>
                  <a:schemeClr val="tx2"/>
                </a:solidFill>
              </a:rPr>
              <a:t>Zwick</a:t>
            </a:r>
            <a:r>
              <a:rPr lang="en-US" sz="3200" b="1" dirty="0" smtClean="0">
                <a:solidFill>
                  <a:schemeClr val="tx2"/>
                </a:solidFill>
              </a:rPr>
              <a:t>, 1993</a:t>
            </a:r>
            <a:endParaRPr lang="en-US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27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Ford-Fulkerson Algorithm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8926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>
            <a:stCxn id="63" idx="2"/>
            <a:endCxn id="62" idx="6"/>
          </p:cNvCxnSpPr>
          <p:nvPr/>
        </p:nvCxnSpPr>
        <p:spPr>
          <a:xfrm flipH="1"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4" idx="4"/>
            <a:endCxn id="62" idx="0"/>
          </p:cNvCxnSpPr>
          <p:nvPr/>
        </p:nvCxnSpPr>
        <p:spPr>
          <a:xfrm flipH="1">
            <a:off x="5869669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4"/>
            <a:endCxn id="6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2" idx="4"/>
            <a:endCxn id="65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3" idx="4"/>
            <a:endCxn id="65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24252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8926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24252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8736" y="1500627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24860" y="2206806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57912" y="446951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37960" y="6224181"/>
            <a:ext cx="705193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There are good paths and bad paths.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3064359" y="5406260"/>
            <a:ext cx="291397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Choose wisely.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4639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9236"/>
            <a:ext cx="8229600" cy="5591324"/>
          </a:xfrm>
        </p:spPr>
        <p:txBody>
          <a:bodyPr/>
          <a:lstStyle/>
          <a:p>
            <a:r>
              <a:rPr lang="en-US" dirty="0" smtClean="0"/>
              <a:t>Preliminaries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Maximum Flow</a:t>
            </a:r>
          </a:p>
          <a:p>
            <a:endParaRPr lang="en-US" dirty="0"/>
          </a:p>
          <a:p>
            <a:r>
              <a:rPr lang="en-US" dirty="0" smtClean="0"/>
              <a:t>Algorithms</a:t>
            </a:r>
          </a:p>
          <a:p>
            <a:pPr lvl="1"/>
            <a:r>
              <a:rPr lang="en-US" dirty="0" smtClean="0"/>
              <a:t>Ford-Fulkerson Algorithm</a:t>
            </a:r>
          </a:p>
          <a:p>
            <a:pPr lvl="1"/>
            <a:r>
              <a:rPr lang="en-US" b="1" dirty="0" err="1" smtClean="0">
                <a:solidFill>
                  <a:schemeClr val="tx2"/>
                </a:solidFill>
              </a:rPr>
              <a:t>Dinits</a:t>
            </a:r>
            <a:r>
              <a:rPr lang="en-US" b="1" dirty="0" smtClean="0">
                <a:solidFill>
                  <a:schemeClr val="tx2"/>
                </a:solidFill>
              </a:rPr>
              <a:t> Algorithm (Simple Version)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53108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Dinits</a:t>
            </a:r>
            <a:r>
              <a:rPr lang="en-US" sz="4000" dirty="0" smtClean="0"/>
              <a:t> Algorithm</a:t>
            </a:r>
            <a:endParaRPr lang="en-US" sz="4000" dirty="0"/>
          </a:p>
        </p:txBody>
      </p:sp>
      <p:sp>
        <p:nvSpPr>
          <p:cNvPr id="29" name="TextBox 28"/>
          <p:cNvSpPr txBox="1"/>
          <p:nvPr/>
        </p:nvSpPr>
        <p:spPr>
          <a:xfrm>
            <a:off x="245770" y="1045581"/>
            <a:ext cx="55555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Start with flow = 0 for all arcs.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45770" y="2052750"/>
            <a:ext cx="52012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Find the </a:t>
            </a:r>
            <a:r>
              <a:rPr lang="en-US" sz="3200" b="1" dirty="0" smtClean="0">
                <a:solidFill>
                  <a:srgbClr val="1F497D"/>
                </a:solidFill>
              </a:rPr>
              <a:t>minimum s-t path</a:t>
            </a:r>
          </a:p>
          <a:p>
            <a:r>
              <a:rPr lang="en-US" sz="3200" dirty="0" smtClean="0"/>
              <a:t>in the residual graph.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45770" y="3481485"/>
            <a:ext cx="57494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Pass maximum allowable flow.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911089" y="4256122"/>
            <a:ext cx="4474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Subtract from inverse arcs.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911089" y="5165604"/>
            <a:ext cx="33977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Add to forward arcs.</a:t>
            </a:r>
            <a:endParaRPr lang="en-US" sz="2800" dirty="0"/>
          </a:p>
        </p:txBody>
      </p:sp>
      <p:sp>
        <p:nvSpPr>
          <p:cNvPr id="3" name="Right Brace 2"/>
          <p:cNvSpPr/>
          <p:nvPr/>
        </p:nvSpPr>
        <p:spPr>
          <a:xfrm>
            <a:off x="6912195" y="2052750"/>
            <a:ext cx="512919" cy="3870804"/>
          </a:xfrm>
          <a:prstGeom prst="rightBrace">
            <a:avLst/>
          </a:prstGeom>
          <a:ln w="381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39630" y="3810506"/>
            <a:ext cx="17886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1F497D"/>
                </a:solidFill>
              </a:rPr>
              <a:t>REPEAT</a:t>
            </a:r>
            <a:endParaRPr lang="en-US" sz="3200" dirty="0">
              <a:solidFill>
                <a:srgbClr val="1F497D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121" y="6156472"/>
            <a:ext cx="83966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Until s and t are disjoint in the residual graph.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5465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2" grpId="0"/>
      <p:bldP spid="13" grpId="0"/>
      <p:bldP spid="14" grpId="0"/>
      <p:bldP spid="15" grpId="0"/>
      <p:bldP spid="3" grpId="0" animBg="1"/>
      <p:bldP spid="5" grpId="0"/>
      <p:bldP spid="17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Dinits</a:t>
            </a:r>
            <a:r>
              <a:rPr lang="en-US" sz="4000" dirty="0" smtClean="0"/>
              <a:t> Algorithm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8926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833916" y="6224181"/>
            <a:ext cx="36599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Start with zero flow</a:t>
            </a:r>
            <a:endParaRPr lang="en-US" sz="3200" dirty="0"/>
          </a:p>
        </p:txBody>
      </p: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>
            <a:stCxn id="62" idx="6"/>
            <a:endCxn id="6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4" idx="4"/>
            <a:endCxn id="62" idx="0"/>
          </p:cNvCxnSpPr>
          <p:nvPr/>
        </p:nvCxnSpPr>
        <p:spPr>
          <a:xfrm flipH="1">
            <a:off x="5869669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4"/>
            <a:endCxn id="6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2" idx="4"/>
            <a:endCxn id="65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3" idx="4"/>
            <a:endCxn id="65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24252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8926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24252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060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2" grpId="0" animBg="1"/>
      <p:bldP spid="63" grpId="0" animBg="1"/>
      <p:bldP spid="64" grpId="0" animBg="1"/>
      <p:bldP spid="65" grpId="0" animBg="1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Dinits</a:t>
            </a:r>
            <a:r>
              <a:rPr lang="en-US" sz="4000" dirty="0" smtClean="0"/>
              <a:t> Algorithm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8926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>
            <a:stCxn id="62" idx="6"/>
            <a:endCxn id="6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4" idx="4"/>
            <a:endCxn id="62" idx="0"/>
          </p:cNvCxnSpPr>
          <p:nvPr/>
        </p:nvCxnSpPr>
        <p:spPr>
          <a:xfrm flipH="1">
            <a:off x="5869669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4"/>
            <a:endCxn id="6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2" idx="4"/>
            <a:endCxn id="65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3" idx="4"/>
            <a:endCxn id="65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24252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8926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24252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6441" y="6224181"/>
            <a:ext cx="887494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Find the minimum s-t path in the residual graph.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22318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Dinits</a:t>
            </a:r>
            <a:r>
              <a:rPr lang="en-US" sz="4000" dirty="0" smtClean="0"/>
              <a:t> Algorithm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8926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>
            <a:stCxn id="62" idx="6"/>
            <a:endCxn id="6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4" idx="4"/>
            <a:endCxn id="62" idx="0"/>
          </p:cNvCxnSpPr>
          <p:nvPr/>
        </p:nvCxnSpPr>
        <p:spPr>
          <a:xfrm flipH="1">
            <a:off x="5869669" y="2115310"/>
            <a:ext cx="1074555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4"/>
            <a:endCxn id="6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2" idx="4"/>
            <a:endCxn id="65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3" idx="4"/>
            <a:endCxn id="65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24252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8926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24252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6441" y="6224181"/>
            <a:ext cx="887494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Find the minimum s-t path in the residual graph.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5784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Dinits</a:t>
            </a:r>
            <a:r>
              <a:rPr lang="en-US" sz="4000" dirty="0" smtClean="0"/>
              <a:t> Algorithm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8926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>
            <a:stCxn id="62" idx="6"/>
            <a:endCxn id="6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4" idx="4"/>
            <a:endCxn id="62" idx="0"/>
          </p:cNvCxnSpPr>
          <p:nvPr/>
        </p:nvCxnSpPr>
        <p:spPr>
          <a:xfrm flipH="1">
            <a:off x="5869669" y="2115310"/>
            <a:ext cx="1074555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4"/>
            <a:endCxn id="6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2" idx="4"/>
            <a:endCxn id="65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3" idx="4"/>
            <a:endCxn id="65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24252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8926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24252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46932" y="6224181"/>
            <a:ext cx="6433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Pass the maximum allowable flow.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4785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Dinits</a:t>
            </a:r>
            <a:r>
              <a:rPr lang="en-US" sz="4000" dirty="0" smtClean="0"/>
              <a:t> Algorithm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8926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>
            <a:stCxn id="62" idx="6"/>
            <a:endCxn id="6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4" idx="4"/>
            <a:endCxn id="62" idx="0"/>
          </p:cNvCxnSpPr>
          <p:nvPr/>
        </p:nvCxnSpPr>
        <p:spPr>
          <a:xfrm flipH="1">
            <a:off x="5869669" y="2115310"/>
            <a:ext cx="1074555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4"/>
            <a:endCxn id="6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2" idx="4"/>
            <a:endCxn id="65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3" idx="4"/>
            <a:endCxn id="65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24252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8926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24252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46932" y="6224181"/>
            <a:ext cx="6433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Pass the maximum allowable flow.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128926" y="1360438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0813" y="4480399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6288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Excess Functions of Vertex Subsets</a:t>
            </a:r>
            <a:endParaRPr lang="en-US" sz="4000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9614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60374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9614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60374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9" name="Straight Arrow Connector 8"/>
          <p:cNvCxnSpPr>
            <a:stCxn id="5" idx="6"/>
            <a:endCxn id="6" idx="2"/>
          </p:cNvCxnSpPr>
          <p:nvPr/>
        </p:nvCxnSpPr>
        <p:spPr>
          <a:xfrm>
            <a:off x="131736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5"/>
            <a:endCxn id="8" idx="1"/>
          </p:cNvCxnSpPr>
          <p:nvPr/>
        </p:nvCxnSpPr>
        <p:spPr>
          <a:xfrm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  <a:endCxn id="7" idx="7"/>
          </p:cNvCxnSpPr>
          <p:nvPr/>
        </p:nvCxnSpPr>
        <p:spPr>
          <a:xfrm flipH="1"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  <a:endCxn id="7" idx="6"/>
          </p:cNvCxnSpPr>
          <p:nvPr/>
        </p:nvCxnSpPr>
        <p:spPr>
          <a:xfrm flipH="1">
            <a:off x="131736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3813" y="23700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6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575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5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2745" y="337012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470695" y="8712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1493583" y="5893228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>
            <a:stCxn id="17" idx="4"/>
            <a:endCxn id="5" idx="0"/>
          </p:cNvCxnSpPr>
          <p:nvPr/>
        </p:nvCxnSpPr>
        <p:spPr>
          <a:xfrm flipH="1">
            <a:off x="856752" y="1785613"/>
            <a:ext cx="1074555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4"/>
            <a:endCxn id="6" idx="0"/>
          </p:cNvCxnSpPr>
          <p:nvPr/>
        </p:nvCxnSpPr>
        <p:spPr>
          <a:xfrm>
            <a:off x="1931307" y="1785613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2745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8800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8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2745" y="5490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7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02354" y="551068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cxnSp>
        <p:nvCxnSpPr>
          <p:cNvPr id="25" name="Straight Arrow Connector 24"/>
          <p:cNvCxnSpPr>
            <a:stCxn id="7" idx="4"/>
            <a:endCxn id="18" idx="0"/>
          </p:cNvCxnSpPr>
          <p:nvPr/>
        </p:nvCxnSpPr>
        <p:spPr>
          <a:xfrm>
            <a:off x="856752" y="5249974"/>
            <a:ext cx="1097443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4"/>
            <a:endCxn id="18" idx="0"/>
          </p:cNvCxnSpPr>
          <p:nvPr/>
        </p:nvCxnSpPr>
        <p:spPr>
          <a:xfrm flipH="1">
            <a:off x="1954195" y="5249974"/>
            <a:ext cx="1110164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7909" y="337599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07518" y="342012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909" y="1565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07518" y="1565941"/>
            <a:ext cx="6411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07518" y="551654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39921" y="871102"/>
            <a:ext cx="409205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  <a:ea typeface="+mn-ea"/>
                <a:cs typeface="+mn-cs"/>
              </a:rPr>
              <a:t>Excess function </a:t>
            </a:r>
            <a:r>
              <a:rPr lang="en-US" sz="3200" dirty="0" err="1" smtClean="0">
                <a:latin typeface="Arial"/>
                <a:ea typeface="+mn-ea"/>
                <a:cs typeface="+mn-cs"/>
              </a:rPr>
              <a:t>E</a:t>
            </a:r>
            <a:r>
              <a:rPr lang="en-US" sz="3200" baseline="-25000" dirty="0" err="1" smtClean="0">
                <a:latin typeface="Arial"/>
              </a:rPr>
              <a:t>f</a:t>
            </a:r>
            <a:r>
              <a:rPr lang="en-US" sz="3200" dirty="0" smtClean="0">
                <a:latin typeface="Arial"/>
              </a:rPr>
              <a:t>(U)</a:t>
            </a:r>
            <a:endParaRPr lang="en-US" sz="3200" dirty="0">
              <a:latin typeface="Arial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55678" y="1640191"/>
            <a:ext cx="26240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Arial"/>
              </a:rPr>
              <a:t>f(in-arcs(U))</a:t>
            </a:r>
          </a:p>
          <a:p>
            <a:pPr algn="ctr"/>
            <a:r>
              <a:rPr lang="en-US" sz="3200" dirty="0" smtClean="0">
                <a:latin typeface="Arial"/>
              </a:rPr>
              <a:t>-</a:t>
            </a:r>
          </a:p>
          <a:p>
            <a:pPr algn="ctr"/>
            <a:r>
              <a:rPr lang="en-US" sz="3200" dirty="0" smtClean="0"/>
              <a:t>f(out-arcs(U))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4784168" y="5116278"/>
            <a:ext cx="333503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Arial"/>
                <a:ea typeface="+mn-ea"/>
                <a:cs typeface="+mn-cs"/>
              </a:rPr>
              <a:t>E</a:t>
            </a:r>
            <a:r>
              <a:rPr lang="en-US" sz="3200" baseline="-25000" dirty="0" err="1" smtClean="0">
                <a:latin typeface="Arial"/>
              </a:rPr>
              <a:t>f</a:t>
            </a:r>
            <a:r>
              <a:rPr lang="en-US" sz="3200" dirty="0" smtClean="0">
                <a:latin typeface="Arial"/>
              </a:rPr>
              <a:t>(U) = </a:t>
            </a:r>
            <a:r>
              <a:rPr lang="en-US" sz="3200" dirty="0" err="1" smtClean="0"/>
              <a:t>Σ</a:t>
            </a:r>
            <a:r>
              <a:rPr lang="en-US" sz="3200" baseline="-25000" dirty="0" err="1" smtClean="0"/>
              <a:t>v</a:t>
            </a:r>
            <a:r>
              <a:rPr lang="en-US" sz="3200" baseline="-25000" dirty="0" err="1" smtClean="0">
                <a:sym typeface="Symbol" charset="0"/>
              </a:rPr>
              <a:t>U</a:t>
            </a:r>
            <a:r>
              <a:rPr lang="en-US" sz="3200" dirty="0" smtClean="0">
                <a:sym typeface="Symbol" charset="0"/>
              </a:rPr>
              <a:t> </a:t>
            </a:r>
            <a:r>
              <a:rPr lang="en-US" sz="3200" dirty="0" err="1" smtClean="0">
                <a:sym typeface="Symbol" charset="0"/>
              </a:rPr>
              <a:t>E</a:t>
            </a:r>
            <a:r>
              <a:rPr lang="en-US" sz="3200" baseline="-25000" dirty="0" err="1" smtClean="0">
                <a:sym typeface="Symbol" charset="0"/>
              </a:rPr>
              <a:t>f</a:t>
            </a:r>
            <a:r>
              <a:rPr lang="en-US" sz="3200" dirty="0" smtClean="0">
                <a:sym typeface="Symbol" charset="0"/>
              </a:rPr>
              <a:t>(v)</a:t>
            </a:r>
            <a:r>
              <a:rPr lang="en-US" sz="3200" dirty="0" smtClean="0">
                <a:latin typeface="Arial"/>
              </a:rPr>
              <a:t> </a:t>
            </a:r>
            <a:endParaRPr lang="en-US" sz="3200" dirty="0">
              <a:latin typeface="Arial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84168" y="3662512"/>
            <a:ext cx="19104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err="1" smtClean="0">
                <a:latin typeface="Arial"/>
              </a:rPr>
              <a:t>E</a:t>
            </a:r>
            <a:r>
              <a:rPr lang="en-US" sz="3200" baseline="-25000" dirty="0" err="1" smtClean="0">
                <a:latin typeface="Arial"/>
              </a:rPr>
              <a:t>f</a:t>
            </a:r>
            <a:r>
              <a:rPr lang="en-US" sz="3200" dirty="0" smtClean="0">
                <a:latin typeface="Arial"/>
              </a:rPr>
              <a:t>({v</a:t>
            </a:r>
            <a:r>
              <a:rPr lang="en-US" sz="3200" baseline="-25000" dirty="0" smtClean="0">
                <a:latin typeface="Arial"/>
              </a:rPr>
              <a:t>1</a:t>
            </a:r>
            <a:r>
              <a:rPr lang="en-US" sz="3200" dirty="0" smtClean="0">
                <a:latin typeface="Arial"/>
              </a:rPr>
              <a:t>,v</a:t>
            </a:r>
            <a:r>
              <a:rPr lang="en-US" sz="3200" baseline="-25000" dirty="0" smtClean="0">
                <a:latin typeface="Arial"/>
              </a:rPr>
              <a:t>2</a:t>
            </a:r>
            <a:r>
              <a:rPr lang="en-US" sz="3200" dirty="0" smtClean="0">
                <a:latin typeface="Arial"/>
              </a:rPr>
              <a:t>})</a:t>
            </a:r>
            <a:endParaRPr lang="en-US" sz="3200" dirty="0">
              <a:latin typeface="Arial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08442" y="188975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87783" y="3662512"/>
            <a:ext cx="147368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</a:rPr>
              <a:t>-6 + 14</a:t>
            </a:r>
            <a:endParaRPr lang="en-US" sz="32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8385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Dinits</a:t>
            </a:r>
            <a:r>
              <a:rPr lang="en-US" sz="4000" dirty="0" smtClean="0"/>
              <a:t> Algorithm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8926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>
            <a:stCxn id="62" idx="6"/>
            <a:endCxn id="6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4"/>
            <a:endCxn id="6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3" idx="4"/>
            <a:endCxn id="65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24252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8926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24252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53362" y="6224181"/>
            <a:ext cx="50211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Update the residual graph.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128926" y="1360438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0813" y="4480399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204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Dinits</a:t>
            </a:r>
            <a:r>
              <a:rPr lang="en-US" sz="4000" dirty="0" smtClean="0"/>
              <a:t> Algorithm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8926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>
            <a:stCxn id="62" idx="6"/>
            <a:endCxn id="6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4"/>
            <a:endCxn id="6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3" idx="4"/>
            <a:endCxn id="65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24252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8926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24252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8926" y="1360438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0813" y="4480399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441" y="6224181"/>
            <a:ext cx="887494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Find the minimum s-t path in the residual graph.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51258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Dinits</a:t>
            </a:r>
            <a:r>
              <a:rPr lang="en-US" sz="4000" dirty="0" smtClean="0"/>
              <a:t> Algorithm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8926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>
            <a:stCxn id="62" idx="6"/>
            <a:endCxn id="6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4"/>
            <a:endCxn id="6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3" idx="4"/>
            <a:endCxn id="65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24252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8926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24252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8926" y="1360438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0813" y="4480399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441" y="6224181"/>
            <a:ext cx="887494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Find the minimum s-t path in the residual graph.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35585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Dinits</a:t>
            </a:r>
            <a:r>
              <a:rPr lang="en-US" sz="4000" dirty="0" smtClean="0"/>
              <a:t> Algorithm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8926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>
            <a:stCxn id="62" idx="6"/>
            <a:endCxn id="6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4"/>
            <a:endCxn id="6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3" idx="4"/>
            <a:endCxn id="65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24252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8926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24252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8926" y="1360438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0813" y="4480399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46932" y="6224181"/>
            <a:ext cx="6433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Pass the maximum allowable flow.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5159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Dinits</a:t>
            </a:r>
            <a:r>
              <a:rPr lang="en-US" sz="4000" dirty="0" smtClean="0"/>
              <a:t> Algorithm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8926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>
            <a:stCxn id="62" idx="6"/>
            <a:endCxn id="6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4"/>
            <a:endCxn id="6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3" idx="4"/>
            <a:endCxn id="65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24252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8926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24252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8926" y="1360438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0813" y="4480399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46932" y="6224181"/>
            <a:ext cx="6433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Pass the maximum allowable flow.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2747060" y="1360438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8947" y="4480399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0005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Dinits</a:t>
            </a:r>
            <a:r>
              <a:rPr lang="en-US" sz="4000" dirty="0" smtClean="0"/>
              <a:t> Algorithm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8926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>
            <a:stCxn id="62" idx="6"/>
            <a:endCxn id="6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24252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8926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24252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8926" y="1360438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0813" y="4480399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53362" y="6224181"/>
            <a:ext cx="50211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Update the residual graph.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2747060" y="1360438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8947" y="4480399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9885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Dinits</a:t>
            </a:r>
            <a:r>
              <a:rPr lang="en-US" sz="4000" dirty="0" smtClean="0"/>
              <a:t> Algorithm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8926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>
            <a:stCxn id="62" idx="6"/>
            <a:endCxn id="6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24252" y="1945214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8926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24252" y="3918693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8926" y="1360438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0813" y="4480399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47828" y="6224181"/>
            <a:ext cx="463219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No more s-t paths. Stop.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2747060" y="1360438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8947" y="4480399"/>
            <a:ext cx="7779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r>
              <a:rPr lang="en-US" sz="3200" baseline="300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k</a:t>
            </a:r>
            <a:endParaRPr lang="en-US" sz="3200" baseline="300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8406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Computational Complexity</a:t>
            </a:r>
            <a:endParaRPr lang="en-US" sz="4000" dirty="0"/>
          </a:p>
        </p:txBody>
      </p:sp>
      <p:sp>
        <p:nvSpPr>
          <p:cNvPr id="35" name="TextBox 34"/>
          <p:cNvSpPr txBox="1"/>
          <p:nvPr/>
        </p:nvSpPr>
        <p:spPr>
          <a:xfrm>
            <a:off x="167600" y="997876"/>
            <a:ext cx="53846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Strongly polynomial: O(m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n)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6169629" y="997876"/>
            <a:ext cx="289193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</a:t>
            </a:r>
            <a:r>
              <a:rPr lang="en-US" sz="3200" dirty="0" smtClean="0"/>
              <a:t> = |A|, n = |V|</a:t>
            </a:r>
            <a:endParaRPr lang="en-US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167600" y="2151577"/>
            <a:ext cx="458691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Finding shortest s-t path</a:t>
            </a:r>
            <a:endParaRPr lang="en-US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5232544" y="2151577"/>
            <a:ext cx="11190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O(m)</a:t>
            </a:r>
            <a:endParaRPr lang="en-US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167600" y="3378545"/>
            <a:ext cx="38795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Number of iterations</a:t>
            </a:r>
            <a:endParaRPr lang="en-US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5232544" y="3378545"/>
            <a:ext cx="134724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O(</a:t>
            </a:r>
            <a:r>
              <a:rPr lang="en-US" sz="3200" dirty="0" err="1" smtClean="0"/>
              <a:t>mn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3701611" y="4703200"/>
            <a:ext cx="15067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Proof?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67600" y="5856902"/>
            <a:ext cx="30350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First, a Lemma.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94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8" grpId="0"/>
      <p:bldP spid="40" grpId="0"/>
      <p:bldP spid="41" grpId="0"/>
      <p:bldP spid="43" grpId="0"/>
      <p:bldP spid="44" grpId="0"/>
      <p:bldP spid="45" grpId="0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Lemma</a:t>
            </a:r>
            <a:endParaRPr lang="en-US" sz="4000" dirty="0"/>
          </a:p>
        </p:txBody>
      </p:sp>
      <p:sp>
        <p:nvSpPr>
          <p:cNvPr id="35" name="TextBox 34"/>
          <p:cNvSpPr txBox="1"/>
          <p:nvPr/>
        </p:nvSpPr>
        <p:spPr>
          <a:xfrm>
            <a:off x="1401048" y="6137353"/>
            <a:ext cx="652253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μ(D) = length of shortest path for D </a:t>
            </a:r>
            <a:endParaRPr lang="en-US" sz="3200" dirty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167600" y="271612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1630275" y="271612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1632939" y="112545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645151" y="4284156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16" name="Straight Arrow Connector 15"/>
          <p:cNvCxnSpPr>
            <a:stCxn id="12" idx="6"/>
            <a:endCxn id="13" idx="2"/>
          </p:cNvCxnSpPr>
          <p:nvPr/>
        </p:nvCxnSpPr>
        <p:spPr>
          <a:xfrm>
            <a:off x="1088823" y="3173324"/>
            <a:ext cx="541452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4"/>
            <a:endCxn id="12" idx="0"/>
          </p:cNvCxnSpPr>
          <p:nvPr/>
        </p:nvCxnSpPr>
        <p:spPr>
          <a:xfrm flipH="1">
            <a:off x="628212" y="2039852"/>
            <a:ext cx="1465339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3" idx="4"/>
            <a:endCxn id="15" idx="0"/>
          </p:cNvCxnSpPr>
          <p:nvPr/>
        </p:nvCxnSpPr>
        <p:spPr>
          <a:xfrm>
            <a:off x="2090887" y="3630524"/>
            <a:ext cx="14876" cy="65363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3052757" y="271612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cxnSp>
        <p:nvCxnSpPr>
          <p:cNvPr id="24" name="Straight Arrow Connector 23"/>
          <p:cNvCxnSpPr>
            <a:stCxn id="14" idx="4"/>
            <a:endCxn id="21" idx="0"/>
          </p:cNvCxnSpPr>
          <p:nvPr/>
        </p:nvCxnSpPr>
        <p:spPr>
          <a:xfrm>
            <a:off x="2093551" y="2039852"/>
            <a:ext cx="1419818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1" idx="2"/>
            <a:endCxn id="13" idx="6"/>
          </p:cNvCxnSpPr>
          <p:nvPr/>
        </p:nvCxnSpPr>
        <p:spPr>
          <a:xfrm flipH="1">
            <a:off x="2551498" y="3173324"/>
            <a:ext cx="501259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461401" y="1125452"/>
            <a:ext cx="16866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μ(D) = 3</a:t>
            </a:r>
            <a:endParaRPr lang="en-US" sz="3200" dirty="0"/>
          </a:p>
        </p:txBody>
      </p:sp>
      <p:cxnSp>
        <p:nvCxnSpPr>
          <p:cNvPr id="26" name="Curved Connector 25"/>
          <p:cNvCxnSpPr>
            <a:stCxn id="12" idx="7"/>
            <a:endCxn id="21" idx="1"/>
          </p:cNvCxnSpPr>
          <p:nvPr/>
        </p:nvCxnSpPr>
        <p:spPr>
          <a:xfrm rot="5400000" flipH="1" flipV="1">
            <a:off x="2070790" y="1733158"/>
            <a:ext cx="12700" cy="2233754"/>
          </a:xfrm>
          <a:prstGeom prst="curvedConnector3">
            <a:avLst>
              <a:gd name="adj1" fmla="val 2854417"/>
            </a:avLst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081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1" grpId="0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Lemma</a:t>
            </a:r>
            <a:endParaRPr lang="en-US" sz="4000" dirty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167600" y="271612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1630275" y="271612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1632939" y="112545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645151" y="4284156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16" name="Straight Arrow Connector 15"/>
          <p:cNvCxnSpPr>
            <a:stCxn id="12" idx="6"/>
            <a:endCxn id="13" idx="2"/>
          </p:cNvCxnSpPr>
          <p:nvPr/>
        </p:nvCxnSpPr>
        <p:spPr>
          <a:xfrm>
            <a:off x="1088823" y="3173324"/>
            <a:ext cx="541452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4"/>
            <a:endCxn id="12" idx="0"/>
          </p:cNvCxnSpPr>
          <p:nvPr/>
        </p:nvCxnSpPr>
        <p:spPr>
          <a:xfrm flipH="1">
            <a:off x="628212" y="2039852"/>
            <a:ext cx="1465339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3" idx="4"/>
            <a:endCxn id="15" idx="0"/>
          </p:cNvCxnSpPr>
          <p:nvPr/>
        </p:nvCxnSpPr>
        <p:spPr>
          <a:xfrm>
            <a:off x="2090887" y="3630524"/>
            <a:ext cx="14876" cy="65363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3052757" y="271612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cxnSp>
        <p:nvCxnSpPr>
          <p:cNvPr id="24" name="Straight Arrow Connector 23"/>
          <p:cNvCxnSpPr>
            <a:stCxn id="14" idx="4"/>
            <a:endCxn id="21" idx="0"/>
          </p:cNvCxnSpPr>
          <p:nvPr/>
        </p:nvCxnSpPr>
        <p:spPr>
          <a:xfrm>
            <a:off x="2093551" y="2039852"/>
            <a:ext cx="1419818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1" idx="2"/>
            <a:endCxn id="13" idx="6"/>
          </p:cNvCxnSpPr>
          <p:nvPr/>
        </p:nvCxnSpPr>
        <p:spPr>
          <a:xfrm flipH="1">
            <a:off x="2551498" y="3173324"/>
            <a:ext cx="501259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7600" y="6193416"/>
            <a:ext cx="88729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α(D) = arcs present in at least one shortest path </a:t>
            </a:r>
            <a:endParaRPr lang="en-US" sz="3200" dirty="0"/>
          </a:p>
        </p:txBody>
      </p:sp>
      <p:cxnSp>
        <p:nvCxnSpPr>
          <p:cNvPr id="19" name="Curved Connector 18"/>
          <p:cNvCxnSpPr/>
          <p:nvPr/>
        </p:nvCxnSpPr>
        <p:spPr>
          <a:xfrm rot="5400000" flipH="1" flipV="1">
            <a:off x="2070790" y="1733158"/>
            <a:ext cx="12700" cy="2233754"/>
          </a:xfrm>
          <a:prstGeom prst="curvedConnector3">
            <a:avLst>
              <a:gd name="adj1" fmla="val 2854417"/>
            </a:avLst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966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9236"/>
            <a:ext cx="8229600" cy="5591324"/>
          </a:xfrm>
        </p:spPr>
        <p:txBody>
          <a:bodyPr/>
          <a:lstStyle/>
          <a:p>
            <a:r>
              <a:rPr lang="en-US" dirty="0" smtClean="0"/>
              <a:t>Preliminaries</a:t>
            </a:r>
          </a:p>
          <a:p>
            <a:pPr lvl="1"/>
            <a:r>
              <a:rPr lang="en-US" dirty="0" smtClean="0"/>
              <a:t>Functions and Excess Functions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s-t Flow</a:t>
            </a:r>
          </a:p>
          <a:p>
            <a:pPr lvl="1"/>
            <a:r>
              <a:rPr lang="en-US" dirty="0" smtClean="0"/>
              <a:t>s-t Cut</a:t>
            </a:r>
          </a:p>
          <a:p>
            <a:pPr lvl="1"/>
            <a:r>
              <a:rPr lang="en-US" dirty="0" smtClean="0"/>
              <a:t>Flows vs. Cuts</a:t>
            </a:r>
          </a:p>
          <a:p>
            <a:pPr lvl="1"/>
            <a:endParaRPr lang="en-US" dirty="0"/>
          </a:p>
          <a:p>
            <a:r>
              <a:rPr lang="en-US" dirty="0" smtClean="0"/>
              <a:t>Maximum Flow</a:t>
            </a:r>
          </a:p>
          <a:p>
            <a:endParaRPr lang="en-US" dirty="0"/>
          </a:p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06795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Lemma</a:t>
            </a:r>
            <a:endParaRPr lang="en-US" sz="4000" dirty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167600" y="271612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1630275" y="271612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1632939" y="112545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645151" y="4284156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16" name="Straight Arrow Connector 15"/>
          <p:cNvCxnSpPr>
            <a:stCxn id="12" idx="6"/>
            <a:endCxn id="13" idx="2"/>
          </p:cNvCxnSpPr>
          <p:nvPr/>
        </p:nvCxnSpPr>
        <p:spPr>
          <a:xfrm>
            <a:off x="1088823" y="3173324"/>
            <a:ext cx="541452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4"/>
            <a:endCxn id="12" idx="0"/>
          </p:cNvCxnSpPr>
          <p:nvPr/>
        </p:nvCxnSpPr>
        <p:spPr>
          <a:xfrm flipH="1">
            <a:off x="628212" y="2039852"/>
            <a:ext cx="1465339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3" idx="4"/>
            <a:endCxn id="15" idx="0"/>
          </p:cNvCxnSpPr>
          <p:nvPr/>
        </p:nvCxnSpPr>
        <p:spPr>
          <a:xfrm>
            <a:off x="2090887" y="3630524"/>
            <a:ext cx="14876" cy="65363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3052757" y="271612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cxnSp>
        <p:nvCxnSpPr>
          <p:cNvPr id="24" name="Straight Arrow Connector 23"/>
          <p:cNvCxnSpPr>
            <a:stCxn id="14" idx="4"/>
            <a:endCxn id="21" idx="0"/>
          </p:cNvCxnSpPr>
          <p:nvPr/>
        </p:nvCxnSpPr>
        <p:spPr>
          <a:xfrm>
            <a:off x="2093551" y="2039852"/>
            <a:ext cx="1419818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1" idx="2"/>
            <a:endCxn id="13" idx="6"/>
          </p:cNvCxnSpPr>
          <p:nvPr/>
        </p:nvCxnSpPr>
        <p:spPr>
          <a:xfrm flipH="1">
            <a:off x="2551498" y="3173324"/>
            <a:ext cx="501259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7600" y="6193416"/>
            <a:ext cx="88729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α(D) = arcs present in at least one shortest path </a:t>
            </a:r>
            <a:endParaRPr lang="en-US" sz="3200" dirty="0"/>
          </a:p>
        </p:txBody>
      </p:sp>
      <p:cxnSp>
        <p:nvCxnSpPr>
          <p:cNvPr id="19" name="Curved Connector 18"/>
          <p:cNvCxnSpPr/>
          <p:nvPr/>
        </p:nvCxnSpPr>
        <p:spPr>
          <a:xfrm rot="5400000" flipH="1" flipV="1">
            <a:off x="2070790" y="1733158"/>
            <a:ext cx="12700" cy="2233754"/>
          </a:xfrm>
          <a:prstGeom prst="curvedConnector3">
            <a:avLst>
              <a:gd name="adj1" fmla="val 2854417"/>
            </a:avLst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65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Lemma</a:t>
            </a:r>
            <a:endParaRPr lang="en-US" sz="4000" dirty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167600" y="271612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1630275" y="271612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1632939" y="112545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645151" y="4284156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16" name="Straight Arrow Connector 15"/>
          <p:cNvCxnSpPr>
            <a:stCxn id="12" idx="6"/>
            <a:endCxn id="13" idx="2"/>
          </p:cNvCxnSpPr>
          <p:nvPr/>
        </p:nvCxnSpPr>
        <p:spPr>
          <a:xfrm>
            <a:off x="1088823" y="3173324"/>
            <a:ext cx="541452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4"/>
            <a:endCxn id="12" idx="0"/>
          </p:cNvCxnSpPr>
          <p:nvPr/>
        </p:nvCxnSpPr>
        <p:spPr>
          <a:xfrm flipH="1">
            <a:off x="628212" y="2039852"/>
            <a:ext cx="1465339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3" idx="4"/>
            <a:endCxn id="15" idx="0"/>
          </p:cNvCxnSpPr>
          <p:nvPr/>
        </p:nvCxnSpPr>
        <p:spPr>
          <a:xfrm>
            <a:off x="2090887" y="3630524"/>
            <a:ext cx="14876" cy="65363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3052757" y="271612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cxnSp>
        <p:nvCxnSpPr>
          <p:cNvPr id="24" name="Straight Arrow Connector 23"/>
          <p:cNvCxnSpPr>
            <a:stCxn id="14" idx="4"/>
            <a:endCxn id="21" idx="0"/>
          </p:cNvCxnSpPr>
          <p:nvPr/>
        </p:nvCxnSpPr>
        <p:spPr>
          <a:xfrm>
            <a:off x="2093551" y="2039852"/>
            <a:ext cx="1419818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1" idx="2"/>
            <a:endCxn id="13" idx="6"/>
          </p:cNvCxnSpPr>
          <p:nvPr/>
        </p:nvCxnSpPr>
        <p:spPr>
          <a:xfrm flipH="1">
            <a:off x="2551498" y="3173324"/>
            <a:ext cx="501259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85836" y="6220280"/>
            <a:ext cx="749556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S(D</a:t>
            </a:r>
            <a:r>
              <a:rPr lang="en-US" sz="3200" dirty="0"/>
              <a:t>)</a:t>
            </a:r>
            <a:r>
              <a:rPr lang="en-US" sz="3200" dirty="0" smtClean="0"/>
              <a:t> = (V, A “union” inverse </a:t>
            </a:r>
            <a:r>
              <a:rPr lang="en-US" sz="3200" dirty="0"/>
              <a:t>arcs of α(D</a:t>
            </a:r>
            <a:r>
              <a:rPr lang="en-US" sz="3200" dirty="0" smtClean="0"/>
              <a:t>)) </a:t>
            </a:r>
            <a:endParaRPr lang="en-US" sz="3200" dirty="0"/>
          </a:p>
        </p:txBody>
      </p:sp>
      <p:cxnSp>
        <p:nvCxnSpPr>
          <p:cNvPr id="19" name="Curved Connector 18"/>
          <p:cNvCxnSpPr/>
          <p:nvPr/>
        </p:nvCxnSpPr>
        <p:spPr>
          <a:xfrm rot="5400000" flipH="1" flipV="1">
            <a:off x="2070790" y="1733158"/>
            <a:ext cx="12700" cy="2233754"/>
          </a:xfrm>
          <a:prstGeom prst="curvedConnector3">
            <a:avLst>
              <a:gd name="adj1" fmla="val 2854417"/>
            </a:avLst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4835168" y="2647739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6297843" y="2647739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6300507" y="1057067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6312719" y="4215771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39" name="Straight Arrow Connector 38"/>
          <p:cNvCxnSpPr>
            <a:stCxn id="35" idx="6"/>
            <a:endCxn id="36" idx="2"/>
          </p:cNvCxnSpPr>
          <p:nvPr/>
        </p:nvCxnSpPr>
        <p:spPr>
          <a:xfrm>
            <a:off x="5756391" y="3104939"/>
            <a:ext cx="541452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7" idx="4"/>
            <a:endCxn id="35" idx="0"/>
          </p:cNvCxnSpPr>
          <p:nvPr/>
        </p:nvCxnSpPr>
        <p:spPr>
          <a:xfrm flipH="1">
            <a:off x="5295780" y="1971467"/>
            <a:ext cx="1465339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4"/>
            <a:endCxn id="38" idx="0"/>
          </p:cNvCxnSpPr>
          <p:nvPr/>
        </p:nvCxnSpPr>
        <p:spPr>
          <a:xfrm>
            <a:off x="6758455" y="3562139"/>
            <a:ext cx="14876" cy="65363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7720325" y="2647739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cxnSp>
        <p:nvCxnSpPr>
          <p:cNvPr id="43" name="Straight Arrow Connector 42"/>
          <p:cNvCxnSpPr>
            <a:stCxn id="37" idx="4"/>
            <a:endCxn id="42" idx="0"/>
          </p:cNvCxnSpPr>
          <p:nvPr/>
        </p:nvCxnSpPr>
        <p:spPr>
          <a:xfrm>
            <a:off x="6761119" y="1971467"/>
            <a:ext cx="1419818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2" idx="2"/>
            <a:endCxn id="36" idx="6"/>
          </p:cNvCxnSpPr>
          <p:nvPr/>
        </p:nvCxnSpPr>
        <p:spPr>
          <a:xfrm flipH="1">
            <a:off x="7219066" y="3104939"/>
            <a:ext cx="501259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/>
          <p:nvPr/>
        </p:nvCxnSpPr>
        <p:spPr>
          <a:xfrm rot="5400000" flipH="1" flipV="1">
            <a:off x="6738358" y="1664773"/>
            <a:ext cx="12700" cy="2233754"/>
          </a:xfrm>
          <a:prstGeom prst="curvedConnector3">
            <a:avLst>
              <a:gd name="adj1" fmla="val 2854417"/>
            </a:avLst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6" idx="3"/>
            <a:endCxn id="35" idx="5"/>
          </p:cNvCxnSpPr>
          <p:nvPr/>
        </p:nvCxnSpPr>
        <p:spPr>
          <a:xfrm flipH="1">
            <a:off x="5621481" y="3428228"/>
            <a:ext cx="811272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6" idx="5"/>
            <a:endCxn id="42" idx="3"/>
          </p:cNvCxnSpPr>
          <p:nvPr/>
        </p:nvCxnSpPr>
        <p:spPr>
          <a:xfrm>
            <a:off x="7084156" y="3428228"/>
            <a:ext cx="771079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52729" y="5590561"/>
            <a:ext cx="853270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Including arcs to s and from t is not necessary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8178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42" grpId="0" animBg="1"/>
      <p:bldP spid="48" grpId="0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Lemma</a:t>
            </a:r>
            <a:endParaRPr lang="en-US" sz="4000" dirty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167600" y="271612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1630275" y="271612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1632939" y="112545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645151" y="4284156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16" name="Straight Arrow Connector 15"/>
          <p:cNvCxnSpPr>
            <a:stCxn id="12" idx="6"/>
            <a:endCxn id="13" idx="2"/>
          </p:cNvCxnSpPr>
          <p:nvPr/>
        </p:nvCxnSpPr>
        <p:spPr>
          <a:xfrm>
            <a:off x="1088823" y="3173324"/>
            <a:ext cx="541452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4"/>
            <a:endCxn id="12" idx="0"/>
          </p:cNvCxnSpPr>
          <p:nvPr/>
        </p:nvCxnSpPr>
        <p:spPr>
          <a:xfrm flipH="1">
            <a:off x="628212" y="2039852"/>
            <a:ext cx="1465339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3" idx="4"/>
            <a:endCxn id="15" idx="0"/>
          </p:cNvCxnSpPr>
          <p:nvPr/>
        </p:nvCxnSpPr>
        <p:spPr>
          <a:xfrm>
            <a:off x="2090887" y="3630524"/>
            <a:ext cx="14876" cy="65363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3052757" y="271612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cxnSp>
        <p:nvCxnSpPr>
          <p:cNvPr id="24" name="Straight Arrow Connector 23"/>
          <p:cNvCxnSpPr>
            <a:stCxn id="14" idx="4"/>
            <a:endCxn id="21" idx="0"/>
          </p:cNvCxnSpPr>
          <p:nvPr/>
        </p:nvCxnSpPr>
        <p:spPr>
          <a:xfrm>
            <a:off x="2093551" y="2039852"/>
            <a:ext cx="1419818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1" idx="2"/>
            <a:endCxn id="13" idx="6"/>
          </p:cNvCxnSpPr>
          <p:nvPr/>
        </p:nvCxnSpPr>
        <p:spPr>
          <a:xfrm flipH="1">
            <a:off x="2551498" y="3173324"/>
            <a:ext cx="501259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/>
          <p:nvPr/>
        </p:nvCxnSpPr>
        <p:spPr>
          <a:xfrm rot="5400000" flipH="1" flipV="1">
            <a:off x="2070790" y="1733158"/>
            <a:ext cx="12700" cy="2233754"/>
          </a:xfrm>
          <a:prstGeom prst="curvedConnector3">
            <a:avLst>
              <a:gd name="adj1" fmla="val 2854417"/>
            </a:avLst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4835168" y="2647739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6297843" y="2647739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6300507" y="1057067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6312719" y="4215771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39" name="Straight Arrow Connector 38"/>
          <p:cNvCxnSpPr>
            <a:stCxn id="35" idx="6"/>
            <a:endCxn id="36" idx="2"/>
          </p:cNvCxnSpPr>
          <p:nvPr/>
        </p:nvCxnSpPr>
        <p:spPr>
          <a:xfrm>
            <a:off x="5756391" y="3104939"/>
            <a:ext cx="541452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7" idx="4"/>
            <a:endCxn id="35" idx="0"/>
          </p:cNvCxnSpPr>
          <p:nvPr/>
        </p:nvCxnSpPr>
        <p:spPr>
          <a:xfrm flipH="1">
            <a:off x="5295780" y="1971467"/>
            <a:ext cx="1465339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4"/>
            <a:endCxn id="38" idx="0"/>
          </p:cNvCxnSpPr>
          <p:nvPr/>
        </p:nvCxnSpPr>
        <p:spPr>
          <a:xfrm>
            <a:off x="6758455" y="3562139"/>
            <a:ext cx="14876" cy="65363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7720325" y="2647739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cxnSp>
        <p:nvCxnSpPr>
          <p:cNvPr id="43" name="Straight Arrow Connector 42"/>
          <p:cNvCxnSpPr>
            <a:stCxn id="37" idx="4"/>
            <a:endCxn id="42" idx="0"/>
          </p:cNvCxnSpPr>
          <p:nvPr/>
        </p:nvCxnSpPr>
        <p:spPr>
          <a:xfrm>
            <a:off x="6761119" y="1971467"/>
            <a:ext cx="1419818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2" idx="2"/>
            <a:endCxn id="36" idx="6"/>
          </p:cNvCxnSpPr>
          <p:nvPr/>
        </p:nvCxnSpPr>
        <p:spPr>
          <a:xfrm flipH="1">
            <a:off x="7219066" y="3104939"/>
            <a:ext cx="501259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/>
          <p:nvPr/>
        </p:nvCxnSpPr>
        <p:spPr>
          <a:xfrm rot="5400000" flipH="1" flipV="1">
            <a:off x="6738358" y="1664773"/>
            <a:ext cx="12700" cy="2233754"/>
          </a:xfrm>
          <a:prstGeom prst="curvedConnector3">
            <a:avLst>
              <a:gd name="adj1" fmla="val 2854417"/>
            </a:avLst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6" idx="3"/>
            <a:endCxn id="35" idx="5"/>
          </p:cNvCxnSpPr>
          <p:nvPr/>
        </p:nvCxnSpPr>
        <p:spPr>
          <a:xfrm flipH="1">
            <a:off x="5621481" y="3428228"/>
            <a:ext cx="811272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6" idx="5"/>
            <a:endCxn id="42" idx="3"/>
          </p:cNvCxnSpPr>
          <p:nvPr/>
        </p:nvCxnSpPr>
        <p:spPr>
          <a:xfrm>
            <a:off x="7084156" y="3428228"/>
            <a:ext cx="771079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67600" y="6171911"/>
            <a:ext cx="281158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μ(D</a:t>
            </a:r>
            <a:r>
              <a:rPr lang="en-US" sz="3200" dirty="0"/>
              <a:t>) = μ</a:t>
            </a:r>
            <a:r>
              <a:rPr lang="en-US" sz="3200" dirty="0" smtClean="0"/>
              <a:t>(S(D</a:t>
            </a:r>
            <a:r>
              <a:rPr lang="en-US" sz="3200" dirty="0"/>
              <a:t>)</a:t>
            </a:r>
            <a:r>
              <a:rPr lang="en-US" sz="3200" dirty="0" smtClean="0"/>
              <a:t>)  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5828358" y="6171911"/>
            <a:ext cx="28131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α(D) </a:t>
            </a:r>
            <a:r>
              <a:rPr lang="en-US" sz="3200" dirty="0"/>
              <a:t>= α</a:t>
            </a:r>
            <a:r>
              <a:rPr lang="en-US" sz="3200" dirty="0" smtClean="0"/>
              <a:t>(S(D</a:t>
            </a:r>
            <a:r>
              <a:rPr lang="en-US" sz="3200" dirty="0"/>
              <a:t>)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49" name="TextBox 48"/>
          <p:cNvSpPr txBox="1"/>
          <p:nvPr/>
        </p:nvSpPr>
        <p:spPr>
          <a:xfrm>
            <a:off x="2243700" y="5444029"/>
            <a:ext cx="483718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Proof left as exercise !!!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986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Computational Complexity</a:t>
            </a:r>
            <a:endParaRPr lang="en-US" sz="4000" dirty="0"/>
          </a:p>
        </p:txBody>
      </p:sp>
      <p:sp>
        <p:nvSpPr>
          <p:cNvPr id="35" name="TextBox 34"/>
          <p:cNvSpPr txBox="1"/>
          <p:nvPr/>
        </p:nvSpPr>
        <p:spPr>
          <a:xfrm>
            <a:off x="167600" y="997876"/>
            <a:ext cx="53846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Strongly polynomial: O(m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n)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6169629" y="997876"/>
            <a:ext cx="289193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</a:t>
            </a:r>
            <a:r>
              <a:rPr lang="en-US" sz="3200" dirty="0" smtClean="0"/>
              <a:t> = |A|, n = |V|</a:t>
            </a:r>
            <a:endParaRPr lang="en-US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167600" y="2151577"/>
            <a:ext cx="458691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Finding shortest s-t path</a:t>
            </a:r>
            <a:endParaRPr lang="en-US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5232544" y="2151577"/>
            <a:ext cx="11190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O(m)</a:t>
            </a:r>
            <a:endParaRPr lang="en-US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167600" y="3378545"/>
            <a:ext cx="38795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Number of iterations</a:t>
            </a:r>
            <a:endParaRPr lang="en-US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5232544" y="3378545"/>
            <a:ext cx="134724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O(</a:t>
            </a:r>
            <a:r>
              <a:rPr lang="en-US" sz="3200" dirty="0" err="1" smtClean="0"/>
              <a:t>mn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9084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Computational Complexity</a:t>
            </a:r>
            <a:endParaRPr lang="en-US" sz="4000" dirty="0"/>
          </a:p>
        </p:txBody>
      </p:sp>
      <p:sp>
        <p:nvSpPr>
          <p:cNvPr id="35" name="TextBox 34"/>
          <p:cNvSpPr txBox="1"/>
          <p:nvPr/>
        </p:nvSpPr>
        <p:spPr>
          <a:xfrm>
            <a:off x="167600" y="997876"/>
            <a:ext cx="490631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Current residual graph D</a:t>
            </a:r>
            <a:r>
              <a:rPr lang="en-US" sz="3200" baseline="-25000" dirty="0" smtClean="0"/>
              <a:t>0</a:t>
            </a:r>
            <a:endParaRPr lang="en-US" sz="32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167600" y="1956201"/>
            <a:ext cx="518790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Find a shortest path P in D</a:t>
            </a:r>
            <a:r>
              <a:rPr lang="en-US" sz="3200" baseline="-25000" dirty="0" smtClean="0"/>
              <a:t>0</a:t>
            </a:r>
            <a:endParaRPr lang="en-US" sz="32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167600" y="2951836"/>
            <a:ext cx="435888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New residual graph D</a:t>
            </a:r>
            <a:r>
              <a:rPr lang="en-US" sz="3200" baseline="-25000" dirty="0" smtClean="0"/>
              <a:t>1</a:t>
            </a:r>
            <a:endParaRPr lang="en-US" sz="32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167600" y="4008525"/>
            <a:ext cx="492895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is a </a:t>
            </a:r>
            <a:r>
              <a:rPr lang="en-US" sz="3200" dirty="0" err="1" smtClean="0"/>
              <a:t>subgraph</a:t>
            </a:r>
            <a:r>
              <a:rPr lang="en-US" sz="3200" dirty="0" smtClean="0"/>
              <a:t> of S(D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)</a:t>
            </a:r>
            <a:endParaRPr lang="en-US" sz="32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167600" y="5195836"/>
            <a:ext cx="45274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μ(D</a:t>
            </a:r>
            <a:r>
              <a:rPr lang="en-US" sz="3200" baseline="-25000" dirty="0" smtClean="0"/>
              <a:t>1</a:t>
            </a:r>
            <a:r>
              <a:rPr lang="en-US" sz="3200" dirty="0"/>
              <a:t>) ≥ μ</a:t>
            </a:r>
            <a:r>
              <a:rPr lang="en-US" sz="3200" dirty="0" smtClean="0"/>
              <a:t>(S(D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)) = </a:t>
            </a:r>
            <a:r>
              <a:rPr lang="en-US" sz="3200" dirty="0"/>
              <a:t>μ</a:t>
            </a:r>
            <a:r>
              <a:rPr lang="en-US" sz="3200" dirty="0" smtClean="0"/>
              <a:t>(D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) </a:t>
            </a:r>
            <a:endParaRPr 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269416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Computational Complexity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167600" y="5195836"/>
            <a:ext cx="45274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μ(D</a:t>
            </a:r>
            <a:r>
              <a:rPr lang="en-US" sz="3200" baseline="-25000" dirty="0" smtClean="0"/>
              <a:t>1</a:t>
            </a:r>
            <a:r>
              <a:rPr lang="en-US" sz="3200" dirty="0"/>
              <a:t>) ≥ μ</a:t>
            </a:r>
            <a:r>
              <a:rPr lang="en-US" sz="3200" dirty="0" smtClean="0"/>
              <a:t>(S(D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)) = </a:t>
            </a:r>
            <a:r>
              <a:rPr lang="en-US" sz="3200" dirty="0"/>
              <a:t>μ</a:t>
            </a:r>
            <a:r>
              <a:rPr lang="en-US" sz="3200" dirty="0" smtClean="0"/>
              <a:t>(D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) </a:t>
            </a:r>
            <a:endParaRPr lang="en-US" sz="32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5213771" y="5214030"/>
            <a:ext cx="32409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Assume Equality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600" y="1220919"/>
            <a:ext cx="881696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At least one arc a in P, a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/>
              <a:t>α(D</a:t>
            </a:r>
            <a:r>
              <a:rPr lang="en-US" sz="3200" baseline="-25000" dirty="0"/>
              <a:t>0</a:t>
            </a:r>
            <a:r>
              <a:rPr lang="en-US" sz="3200" dirty="0" smtClean="0"/>
              <a:t>) and a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/>
              <a:t>α(</a:t>
            </a:r>
            <a:r>
              <a:rPr lang="en-US" sz="3200" dirty="0" smtClean="0"/>
              <a:t>D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) </a:t>
            </a:r>
            <a:endParaRPr lang="en-US" sz="3200" baseline="-25000" dirty="0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658554" y="1220919"/>
            <a:ext cx="268671" cy="584776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67600" y="2313566"/>
            <a:ext cx="83431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Specifically, an arc that is saturated in path P</a:t>
            </a:r>
            <a:endParaRPr lang="en-US" sz="32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67600" y="6199958"/>
            <a:ext cx="114372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α(D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)</a:t>
            </a:r>
            <a:endParaRPr lang="en-US" sz="3200" baseline="-25000" dirty="0"/>
          </a:p>
        </p:txBody>
      </p:sp>
      <p:sp>
        <p:nvSpPr>
          <p:cNvPr id="19" name="Rectangle 18"/>
          <p:cNvSpPr/>
          <p:nvPr/>
        </p:nvSpPr>
        <p:spPr>
          <a:xfrm>
            <a:off x="5944073" y="6199958"/>
            <a:ext cx="3117493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</a:rPr>
              <a:t>α(S(D</a:t>
            </a:r>
            <a:r>
              <a:rPr lang="en-US" sz="3200" baseline="-25000" dirty="0">
                <a:solidFill>
                  <a:prstClr val="black"/>
                </a:solidFill>
              </a:rPr>
              <a:t>0</a:t>
            </a:r>
            <a:r>
              <a:rPr lang="en-US" sz="3200" dirty="0">
                <a:solidFill>
                  <a:prstClr val="black"/>
                </a:solidFill>
              </a:rPr>
              <a:t>)) = α(D</a:t>
            </a:r>
            <a:r>
              <a:rPr lang="en-US" sz="3200" baseline="-25000" dirty="0">
                <a:solidFill>
                  <a:prstClr val="black"/>
                </a:solidFill>
              </a:rPr>
              <a:t>0</a:t>
            </a:r>
            <a:r>
              <a:rPr lang="en-US" sz="3200" dirty="0">
                <a:solidFill>
                  <a:prstClr val="black"/>
                </a:solidFill>
              </a:rPr>
              <a:t>) </a:t>
            </a:r>
            <a:endParaRPr lang="en-US" sz="3200" baseline="-250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872778" y="6199958"/>
            <a:ext cx="2123298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</a:rPr>
              <a:t>“subset of”</a:t>
            </a:r>
            <a:endParaRPr lang="en-US" sz="3200" baseline="-25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152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19" grpId="0"/>
      <p:bldP spid="20" grpId="0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Computational Complexity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167600" y="5195836"/>
            <a:ext cx="45274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μ(D</a:t>
            </a:r>
            <a:r>
              <a:rPr lang="en-US" sz="3200" baseline="-25000" dirty="0" smtClean="0"/>
              <a:t>1</a:t>
            </a:r>
            <a:r>
              <a:rPr lang="en-US" sz="3200" dirty="0"/>
              <a:t>) ≥ μ</a:t>
            </a:r>
            <a:r>
              <a:rPr lang="en-US" sz="3200" dirty="0" smtClean="0"/>
              <a:t>(S(D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)) = </a:t>
            </a:r>
            <a:r>
              <a:rPr lang="en-US" sz="3200" dirty="0"/>
              <a:t>μ</a:t>
            </a:r>
            <a:r>
              <a:rPr lang="en-US" sz="3200" dirty="0" smtClean="0"/>
              <a:t>(D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) </a:t>
            </a:r>
            <a:endParaRPr lang="en-US" sz="32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5213771" y="5214030"/>
            <a:ext cx="32409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Assume Equality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600" y="1220919"/>
            <a:ext cx="881696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At least one arc a in P, a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/>
              <a:t>α(D</a:t>
            </a:r>
            <a:r>
              <a:rPr lang="en-US" sz="3200" baseline="-25000" dirty="0"/>
              <a:t>0</a:t>
            </a:r>
            <a:r>
              <a:rPr lang="en-US" sz="3200" dirty="0" smtClean="0"/>
              <a:t>) and a </a:t>
            </a:r>
            <a:r>
              <a:rPr lang="en-US" sz="3200" dirty="0" smtClean="0">
                <a:sym typeface="Symbol" charset="0"/>
              </a:rPr>
              <a:t> </a:t>
            </a:r>
            <a:r>
              <a:rPr lang="en-US" sz="3200" dirty="0"/>
              <a:t>α(</a:t>
            </a:r>
            <a:r>
              <a:rPr lang="en-US" sz="3200" dirty="0" smtClean="0"/>
              <a:t>D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) </a:t>
            </a:r>
            <a:endParaRPr lang="en-US" sz="32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67600" y="2313566"/>
            <a:ext cx="83431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Specifically, an arc that is saturated in path P</a:t>
            </a:r>
            <a:endParaRPr lang="en-US" sz="32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167600" y="6199958"/>
            <a:ext cx="114372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α(D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)</a:t>
            </a:r>
            <a:endParaRPr lang="en-US" sz="3200" baseline="-25000" dirty="0"/>
          </a:p>
        </p:txBody>
      </p:sp>
      <p:sp>
        <p:nvSpPr>
          <p:cNvPr id="10" name="Rectangle 9"/>
          <p:cNvSpPr/>
          <p:nvPr/>
        </p:nvSpPr>
        <p:spPr>
          <a:xfrm>
            <a:off x="5944073" y="6199958"/>
            <a:ext cx="3117493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</a:rPr>
              <a:t>α(S(D</a:t>
            </a:r>
            <a:r>
              <a:rPr lang="en-US" sz="3200" baseline="-25000" dirty="0">
                <a:solidFill>
                  <a:prstClr val="black"/>
                </a:solidFill>
              </a:rPr>
              <a:t>0</a:t>
            </a:r>
            <a:r>
              <a:rPr lang="en-US" sz="3200" dirty="0">
                <a:solidFill>
                  <a:prstClr val="black"/>
                </a:solidFill>
              </a:rPr>
              <a:t>)) = α(D</a:t>
            </a:r>
            <a:r>
              <a:rPr lang="en-US" sz="3200" baseline="-25000" dirty="0">
                <a:solidFill>
                  <a:prstClr val="black"/>
                </a:solidFill>
              </a:rPr>
              <a:t>0</a:t>
            </a:r>
            <a:r>
              <a:rPr lang="en-US" sz="3200" dirty="0">
                <a:solidFill>
                  <a:prstClr val="black"/>
                </a:solidFill>
              </a:rPr>
              <a:t>) </a:t>
            </a:r>
            <a:endParaRPr lang="en-US" sz="3200" baseline="-250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7478" y="6199958"/>
            <a:ext cx="3103534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</a:rPr>
              <a:t>“strict subset </a:t>
            </a:r>
            <a:r>
              <a:rPr lang="en-US" sz="3200" dirty="0">
                <a:solidFill>
                  <a:prstClr val="black"/>
                </a:solidFill>
              </a:rPr>
              <a:t>of”</a:t>
            </a:r>
            <a:endParaRPr lang="en-US" sz="3200" baseline="-25000" dirty="0">
              <a:solidFill>
                <a:prstClr val="black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6658554" y="1220919"/>
            <a:ext cx="268671" cy="584776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7217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Computational Complexity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167600" y="3547352"/>
            <a:ext cx="63768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Therefore, total iterations = O(</a:t>
            </a:r>
            <a:r>
              <a:rPr lang="en-US" sz="3200" dirty="0" err="1" smtClean="0"/>
              <a:t>mn</a:t>
            </a:r>
            <a:r>
              <a:rPr lang="en-US" sz="3200" dirty="0" smtClean="0"/>
              <a:t>)</a:t>
            </a:r>
            <a:endParaRPr lang="en-US" sz="32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67600" y="1220919"/>
            <a:ext cx="66255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At each iteration</a:t>
            </a:r>
            <a:r>
              <a:rPr lang="en-US" sz="3200" dirty="0"/>
              <a:t>, either </a:t>
            </a:r>
            <a:r>
              <a:rPr lang="en-US" sz="3200" dirty="0" smtClean="0"/>
              <a:t>μ increases  </a:t>
            </a:r>
            <a:endParaRPr lang="en-US" sz="32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67600" y="2313566"/>
            <a:ext cx="42991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Or size of </a:t>
            </a:r>
            <a:r>
              <a:rPr lang="en-US" sz="3200" dirty="0" smtClean="0"/>
              <a:t>α decreases </a:t>
            </a:r>
            <a:endParaRPr lang="en-US" sz="320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167600" y="4920852"/>
            <a:ext cx="539542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Overall complexity = O(m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n)</a:t>
            </a:r>
            <a:endParaRPr 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2421913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3" grpId="0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7200" y="8079"/>
            <a:ext cx="8229600" cy="619117"/>
          </a:xfrm>
        </p:spPr>
        <p:txBody>
          <a:bodyPr>
            <a:noAutofit/>
          </a:bodyPr>
          <a:lstStyle/>
          <a:p>
            <a:pPr eaLnBrk="1" hangingPunct="1"/>
            <a:r>
              <a:rPr lang="en-GB" sz="4000" dirty="0" smtClean="0"/>
              <a:t>Let us take an example</a:t>
            </a:r>
            <a:endParaRPr lang="en-GB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113274"/>
            <a:ext cx="338904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Image segmentation</a:t>
            </a:r>
          </a:p>
        </p:txBody>
      </p:sp>
      <p:pic>
        <p:nvPicPr>
          <p:cNvPr id="35" name="Picture 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030" y="2448128"/>
            <a:ext cx="2376487" cy="211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ight Arrow 2"/>
          <p:cNvSpPr/>
          <p:nvPr/>
        </p:nvSpPr>
        <p:spPr>
          <a:xfrm>
            <a:off x="4232970" y="3292780"/>
            <a:ext cx="1301246" cy="48607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 Box 33"/>
          <p:cNvSpPr txBox="1">
            <a:spLocks noChangeArrowheads="1"/>
          </p:cNvSpPr>
          <p:nvPr/>
        </p:nvSpPr>
        <p:spPr bwMode="auto">
          <a:xfrm>
            <a:off x="1755434" y="4561090"/>
            <a:ext cx="119196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 smtClean="0">
                <a:ea typeface="+mn-ea"/>
                <a:cs typeface="Calibri"/>
              </a:rPr>
              <a:t>Image</a:t>
            </a:r>
            <a:endParaRPr lang="en-US" sz="2800" dirty="0">
              <a:ea typeface="+mn-ea"/>
              <a:cs typeface="Calibri"/>
            </a:endParaRPr>
          </a:p>
        </p:txBody>
      </p:sp>
      <p:graphicFrame>
        <p:nvGraphicFramePr>
          <p:cNvPr id="4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924918"/>
              </p:ext>
            </p:extLst>
          </p:nvPr>
        </p:nvGraphicFramePr>
        <p:xfrm>
          <a:off x="6079107" y="2448128"/>
          <a:ext cx="2376487" cy="211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r:id="rId4" imgW="4695238" imgH="4078348" progId="">
                  <p:embed/>
                </p:oleObj>
              </mc:Choice>
              <mc:Fallback>
                <p:oleObj r:id="rId4" imgW="4695238" imgH="407834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9107" y="2448128"/>
                        <a:ext cx="2376487" cy="211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 Box 33"/>
          <p:cNvSpPr txBox="1">
            <a:spLocks noChangeArrowheads="1"/>
          </p:cNvSpPr>
          <p:nvPr/>
        </p:nvSpPr>
        <p:spPr bwMode="auto">
          <a:xfrm>
            <a:off x="6177011" y="4565853"/>
            <a:ext cx="22375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 smtClean="0">
                <a:ea typeface="+mn-ea"/>
                <a:cs typeface="Calibri"/>
              </a:rPr>
              <a:t>Segmentation</a:t>
            </a:r>
            <a:endParaRPr lang="en-US" sz="2800" dirty="0">
              <a:ea typeface="+mn-ea"/>
              <a:cs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84438" y="2452891"/>
            <a:ext cx="2376487" cy="21129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1940" y="6520027"/>
            <a:ext cx="457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Following </a:t>
            </a:r>
            <a:r>
              <a:rPr lang="en-US" smtClean="0"/>
              <a:t>slides </a:t>
            </a:r>
            <a:r>
              <a:rPr lang="en-US" smtClean="0"/>
              <a:t>are based </a:t>
            </a:r>
            <a:r>
              <a:rPr lang="en-US" dirty="0" smtClean="0"/>
              <a:t>on P. </a:t>
            </a:r>
            <a:r>
              <a:rPr lang="en-US" dirty="0" err="1" smtClean="0"/>
              <a:t>Kohli’s</a:t>
            </a:r>
            <a:r>
              <a:rPr lang="en-US" dirty="0" smtClean="0"/>
              <a:t> tutorial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999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7200" y="8079"/>
            <a:ext cx="8229600" cy="619117"/>
          </a:xfrm>
        </p:spPr>
        <p:txBody>
          <a:bodyPr>
            <a:noAutofit/>
          </a:bodyPr>
          <a:lstStyle/>
          <a:p>
            <a:pPr eaLnBrk="1" hangingPunct="1"/>
            <a:r>
              <a:rPr lang="en-GB" sz="4000" dirty="0" smtClean="0"/>
              <a:t>Let us take an example</a:t>
            </a:r>
            <a:endParaRPr lang="en-GB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113274"/>
            <a:ext cx="338904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Image segmentation</a:t>
            </a:r>
          </a:p>
        </p:txBody>
      </p:sp>
      <p:pic>
        <p:nvPicPr>
          <p:cNvPr id="35" name="Picture 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030" y="2448128"/>
            <a:ext cx="2376487" cy="211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ight Arrow 2"/>
          <p:cNvSpPr/>
          <p:nvPr/>
        </p:nvSpPr>
        <p:spPr>
          <a:xfrm>
            <a:off x="4232970" y="3292780"/>
            <a:ext cx="1301246" cy="48607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 Box 33"/>
          <p:cNvSpPr txBox="1">
            <a:spLocks noChangeArrowheads="1"/>
          </p:cNvSpPr>
          <p:nvPr/>
        </p:nvSpPr>
        <p:spPr bwMode="auto">
          <a:xfrm>
            <a:off x="1755434" y="4561090"/>
            <a:ext cx="119196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 smtClean="0">
                <a:ea typeface="+mn-ea"/>
                <a:cs typeface="Calibri"/>
              </a:rPr>
              <a:t>Image</a:t>
            </a:r>
            <a:endParaRPr lang="en-US" sz="2800" dirty="0">
              <a:ea typeface="+mn-ea"/>
              <a:cs typeface="Calibri"/>
            </a:endParaRP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4879353" y="4484505"/>
            <a:ext cx="48600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 smtClean="0">
                <a:ea typeface="+mn-ea"/>
                <a:cs typeface="Calibri"/>
              </a:rPr>
              <a:t>Construct a graph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255543" y="2400117"/>
            <a:ext cx="1797050" cy="2084388"/>
            <a:chOff x="6255543" y="2400117"/>
            <a:chExt cx="1797050" cy="2084388"/>
          </a:xfrm>
        </p:grpSpPr>
        <p:grpSp>
          <p:nvGrpSpPr>
            <p:cNvPr id="32" name="Group 8"/>
            <p:cNvGrpSpPr>
              <a:grpSpLocks/>
            </p:cNvGrpSpPr>
            <p:nvPr/>
          </p:nvGrpSpPr>
          <p:grpSpPr bwMode="auto">
            <a:xfrm>
              <a:off x="6255543" y="2400117"/>
              <a:ext cx="1797050" cy="2084388"/>
              <a:chOff x="2160" y="2477"/>
              <a:chExt cx="1296" cy="1481"/>
            </a:xfrm>
          </p:grpSpPr>
          <p:pic>
            <p:nvPicPr>
              <p:cNvPr id="33" name="Picture 9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160" y="2985"/>
                <a:ext cx="1296" cy="4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34" name="Group 10"/>
              <p:cNvGrpSpPr>
                <a:grpSpLocks/>
              </p:cNvGrpSpPr>
              <p:nvPr/>
            </p:nvGrpSpPr>
            <p:grpSpPr bwMode="auto">
              <a:xfrm>
                <a:off x="2544" y="2477"/>
                <a:ext cx="653" cy="1481"/>
                <a:chOff x="2544" y="2477"/>
                <a:chExt cx="653" cy="1481"/>
              </a:xfrm>
            </p:grpSpPr>
            <p:sp>
              <p:nvSpPr>
                <p:cNvPr id="46" name="Oval 12"/>
                <p:cNvSpPr>
                  <a:spLocks noChangeArrowheads="1"/>
                </p:cNvSpPr>
                <p:nvPr/>
              </p:nvSpPr>
              <p:spPr bwMode="auto">
                <a:xfrm>
                  <a:off x="2735" y="3611"/>
                  <a:ext cx="178" cy="159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928" y="3630"/>
                  <a:ext cx="269" cy="3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/>
                    <a:t>T</a:t>
                  </a:r>
                </a:p>
              </p:txBody>
            </p:sp>
            <p:sp>
              <p:nvSpPr>
                <p:cNvPr id="4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544" y="2477"/>
                  <a:ext cx="281" cy="3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/>
                    <a:t>S</a:t>
                  </a:r>
                </a:p>
              </p:txBody>
            </p:sp>
            <p:sp>
              <p:nvSpPr>
                <p:cNvPr id="45" name="Oval 11"/>
                <p:cNvSpPr>
                  <a:spLocks noChangeArrowheads="1"/>
                </p:cNvSpPr>
                <p:nvPr/>
              </p:nvSpPr>
              <p:spPr bwMode="auto">
                <a:xfrm>
                  <a:off x="2735" y="2655"/>
                  <a:ext cx="178" cy="16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sp>
            <p:nvSpPr>
              <p:cNvPr id="36" name="Line 15"/>
              <p:cNvSpPr>
                <a:spLocks noChangeShapeType="1"/>
              </p:cNvSpPr>
              <p:nvPr/>
            </p:nvSpPr>
            <p:spPr bwMode="auto">
              <a:xfrm flipH="1">
                <a:off x="2581" y="2796"/>
                <a:ext cx="209" cy="227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16"/>
              <p:cNvSpPr>
                <a:spLocks noChangeShapeType="1"/>
              </p:cNvSpPr>
              <p:nvPr/>
            </p:nvSpPr>
            <p:spPr bwMode="auto">
              <a:xfrm>
                <a:off x="2833" y="2796"/>
                <a:ext cx="84" cy="227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Line 17"/>
              <p:cNvSpPr>
                <a:spLocks noChangeShapeType="1"/>
              </p:cNvSpPr>
              <p:nvPr/>
            </p:nvSpPr>
            <p:spPr bwMode="auto">
              <a:xfrm>
                <a:off x="2875" y="2759"/>
                <a:ext cx="421" cy="264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18"/>
              <p:cNvSpPr>
                <a:spLocks noChangeShapeType="1"/>
              </p:cNvSpPr>
              <p:nvPr/>
            </p:nvSpPr>
            <p:spPr bwMode="auto">
              <a:xfrm flipH="1" flipV="1">
                <a:off x="2328" y="3398"/>
                <a:ext cx="421" cy="26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19"/>
              <p:cNvSpPr>
                <a:spLocks noChangeShapeType="1"/>
              </p:cNvSpPr>
              <p:nvPr/>
            </p:nvSpPr>
            <p:spPr bwMode="auto">
              <a:xfrm flipH="1" flipV="1">
                <a:off x="2664" y="3361"/>
                <a:ext cx="126" cy="263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Line 20"/>
              <p:cNvSpPr>
                <a:spLocks noChangeShapeType="1"/>
              </p:cNvSpPr>
              <p:nvPr/>
            </p:nvSpPr>
            <p:spPr bwMode="auto">
              <a:xfrm flipV="1">
                <a:off x="2875" y="3361"/>
                <a:ext cx="168" cy="263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9" name="Oval 11"/>
            <p:cNvSpPr>
              <a:spLocks noChangeArrowheads="1"/>
            </p:cNvSpPr>
            <p:nvPr/>
          </p:nvSpPr>
          <p:spPr bwMode="auto">
            <a:xfrm>
              <a:off x="7048465" y="2646238"/>
              <a:ext cx="246817" cy="225187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616173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s-t Flow</a:t>
            </a:r>
            <a:endParaRPr lang="en-US" sz="4000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9614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60374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9614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60374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9" name="Straight Arrow Connector 8"/>
          <p:cNvCxnSpPr>
            <a:stCxn id="5" idx="6"/>
            <a:endCxn id="6" idx="2"/>
          </p:cNvCxnSpPr>
          <p:nvPr/>
        </p:nvCxnSpPr>
        <p:spPr>
          <a:xfrm>
            <a:off x="131736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5"/>
            <a:endCxn id="8" idx="1"/>
          </p:cNvCxnSpPr>
          <p:nvPr/>
        </p:nvCxnSpPr>
        <p:spPr>
          <a:xfrm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  <a:endCxn id="7" idx="7"/>
          </p:cNvCxnSpPr>
          <p:nvPr/>
        </p:nvCxnSpPr>
        <p:spPr>
          <a:xfrm flipH="1"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  <a:endCxn id="7" idx="6"/>
          </p:cNvCxnSpPr>
          <p:nvPr/>
        </p:nvCxnSpPr>
        <p:spPr>
          <a:xfrm flipH="1">
            <a:off x="131736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3813" y="23700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6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575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5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2745" y="337012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470695" y="8712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1493583" y="5893228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>
            <a:stCxn id="17" idx="4"/>
            <a:endCxn id="5" idx="0"/>
          </p:cNvCxnSpPr>
          <p:nvPr/>
        </p:nvCxnSpPr>
        <p:spPr>
          <a:xfrm flipH="1">
            <a:off x="856752" y="1785613"/>
            <a:ext cx="1074555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4"/>
            <a:endCxn id="6" idx="0"/>
          </p:cNvCxnSpPr>
          <p:nvPr/>
        </p:nvCxnSpPr>
        <p:spPr>
          <a:xfrm>
            <a:off x="1931307" y="1785613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2745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8800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8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2745" y="5490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7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02354" y="551068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cxnSp>
        <p:nvCxnSpPr>
          <p:cNvPr id="25" name="Straight Arrow Connector 24"/>
          <p:cNvCxnSpPr>
            <a:stCxn id="7" idx="4"/>
            <a:endCxn id="18" idx="0"/>
          </p:cNvCxnSpPr>
          <p:nvPr/>
        </p:nvCxnSpPr>
        <p:spPr>
          <a:xfrm>
            <a:off x="856752" y="5249974"/>
            <a:ext cx="1097443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4"/>
            <a:endCxn id="18" idx="0"/>
          </p:cNvCxnSpPr>
          <p:nvPr/>
        </p:nvCxnSpPr>
        <p:spPr>
          <a:xfrm flipH="1">
            <a:off x="1954195" y="5249974"/>
            <a:ext cx="1110164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507518" y="342012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09133" y="996131"/>
            <a:ext cx="40665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Function flow: A </a:t>
            </a:r>
            <a:r>
              <a:rPr lang="en-US" sz="32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200" dirty="0" smtClean="0">
                <a:sym typeface="Wingdings"/>
              </a:rPr>
              <a:t> R</a:t>
            </a:r>
            <a:endParaRPr lang="en-US" sz="3200" dirty="0"/>
          </a:p>
        </p:txBody>
      </p:sp>
      <p:sp>
        <p:nvSpPr>
          <p:cNvPr id="49" name="TextBox 48"/>
          <p:cNvSpPr txBox="1"/>
          <p:nvPr/>
        </p:nvSpPr>
        <p:spPr>
          <a:xfrm>
            <a:off x="4209133" y="1864527"/>
            <a:ext cx="48341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Flow of arc ≤ arc capacity</a:t>
            </a:r>
            <a:endParaRPr lang="en-US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4225842" y="2794419"/>
            <a:ext cx="39483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Flow is non-negative</a:t>
            </a:r>
            <a:endParaRPr lang="en-US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4225842" y="3671583"/>
            <a:ext cx="442661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For all vertex expect </a:t>
            </a:r>
            <a:r>
              <a:rPr lang="en-US" sz="3200" dirty="0" err="1" smtClean="0"/>
              <a:t>s,t</a:t>
            </a:r>
            <a:endParaRPr lang="en-US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4378242" y="4494994"/>
            <a:ext cx="27109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Incoming flow</a:t>
            </a:r>
            <a:endParaRPr lang="en-US" sz="3200" dirty="0"/>
          </a:p>
        </p:txBody>
      </p:sp>
      <p:sp>
        <p:nvSpPr>
          <p:cNvPr id="53" name="TextBox 52"/>
          <p:cNvSpPr txBox="1"/>
          <p:nvPr/>
        </p:nvSpPr>
        <p:spPr>
          <a:xfrm>
            <a:off x="4044258" y="5277815"/>
            <a:ext cx="30572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Outgoing flow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03397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7200" y="8079"/>
            <a:ext cx="8229600" cy="619117"/>
          </a:xfrm>
        </p:spPr>
        <p:txBody>
          <a:bodyPr>
            <a:noAutofit/>
          </a:bodyPr>
          <a:lstStyle/>
          <a:p>
            <a:pPr eaLnBrk="1" hangingPunct="1"/>
            <a:r>
              <a:rPr lang="en-GB" sz="4000" dirty="0" smtClean="0"/>
              <a:t>So how does it work?</a:t>
            </a:r>
            <a:endParaRPr lang="en-GB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113274"/>
            <a:ext cx="338904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Image segmentation</a:t>
            </a: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457200" y="4984815"/>
            <a:ext cx="48600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 smtClean="0">
                <a:ea typeface="+mn-ea"/>
                <a:cs typeface="Calibri"/>
              </a:rPr>
              <a:t>Set the edge weights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62388" y="2243609"/>
            <a:ext cx="1797050" cy="2084388"/>
            <a:chOff x="6255543" y="2400117"/>
            <a:chExt cx="1797050" cy="2084388"/>
          </a:xfrm>
        </p:grpSpPr>
        <p:grpSp>
          <p:nvGrpSpPr>
            <p:cNvPr id="32" name="Group 8"/>
            <p:cNvGrpSpPr>
              <a:grpSpLocks/>
            </p:cNvGrpSpPr>
            <p:nvPr/>
          </p:nvGrpSpPr>
          <p:grpSpPr bwMode="auto">
            <a:xfrm>
              <a:off x="6255543" y="2400117"/>
              <a:ext cx="1797050" cy="2084388"/>
              <a:chOff x="2160" y="2477"/>
              <a:chExt cx="1296" cy="1481"/>
            </a:xfrm>
          </p:grpSpPr>
          <p:pic>
            <p:nvPicPr>
              <p:cNvPr id="33" name="Picture 9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160" y="2985"/>
                <a:ext cx="1296" cy="4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34" name="Group 10"/>
              <p:cNvGrpSpPr>
                <a:grpSpLocks/>
              </p:cNvGrpSpPr>
              <p:nvPr/>
            </p:nvGrpSpPr>
            <p:grpSpPr bwMode="auto">
              <a:xfrm>
                <a:off x="2544" y="2477"/>
                <a:ext cx="653" cy="1481"/>
                <a:chOff x="2544" y="2477"/>
                <a:chExt cx="653" cy="1481"/>
              </a:xfrm>
            </p:grpSpPr>
            <p:sp>
              <p:nvSpPr>
                <p:cNvPr id="46" name="Oval 12"/>
                <p:cNvSpPr>
                  <a:spLocks noChangeArrowheads="1"/>
                </p:cNvSpPr>
                <p:nvPr/>
              </p:nvSpPr>
              <p:spPr bwMode="auto">
                <a:xfrm>
                  <a:off x="2735" y="3611"/>
                  <a:ext cx="178" cy="159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928" y="3630"/>
                  <a:ext cx="269" cy="3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/>
                    <a:t>T</a:t>
                  </a:r>
                </a:p>
              </p:txBody>
            </p:sp>
            <p:sp>
              <p:nvSpPr>
                <p:cNvPr id="4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544" y="2477"/>
                  <a:ext cx="281" cy="3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/>
                    <a:t>S</a:t>
                  </a:r>
                </a:p>
              </p:txBody>
            </p:sp>
            <p:sp>
              <p:nvSpPr>
                <p:cNvPr id="45" name="Oval 11"/>
                <p:cNvSpPr>
                  <a:spLocks noChangeArrowheads="1"/>
                </p:cNvSpPr>
                <p:nvPr/>
              </p:nvSpPr>
              <p:spPr bwMode="auto">
                <a:xfrm>
                  <a:off x="2735" y="2655"/>
                  <a:ext cx="178" cy="16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sp>
            <p:nvSpPr>
              <p:cNvPr id="36" name="Line 15"/>
              <p:cNvSpPr>
                <a:spLocks noChangeShapeType="1"/>
              </p:cNvSpPr>
              <p:nvPr/>
            </p:nvSpPr>
            <p:spPr bwMode="auto">
              <a:xfrm flipH="1">
                <a:off x="2581" y="2796"/>
                <a:ext cx="209" cy="227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16"/>
              <p:cNvSpPr>
                <a:spLocks noChangeShapeType="1"/>
              </p:cNvSpPr>
              <p:nvPr/>
            </p:nvSpPr>
            <p:spPr bwMode="auto">
              <a:xfrm>
                <a:off x="2833" y="2796"/>
                <a:ext cx="84" cy="227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Line 17"/>
              <p:cNvSpPr>
                <a:spLocks noChangeShapeType="1"/>
              </p:cNvSpPr>
              <p:nvPr/>
            </p:nvSpPr>
            <p:spPr bwMode="auto">
              <a:xfrm>
                <a:off x="2875" y="2759"/>
                <a:ext cx="421" cy="264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18"/>
              <p:cNvSpPr>
                <a:spLocks noChangeShapeType="1"/>
              </p:cNvSpPr>
              <p:nvPr/>
            </p:nvSpPr>
            <p:spPr bwMode="auto">
              <a:xfrm flipH="1" flipV="1">
                <a:off x="2328" y="3398"/>
                <a:ext cx="421" cy="26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19"/>
              <p:cNvSpPr>
                <a:spLocks noChangeShapeType="1"/>
              </p:cNvSpPr>
              <p:nvPr/>
            </p:nvSpPr>
            <p:spPr bwMode="auto">
              <a:xfrm flipH="1" flipV="1">
                <a:off x="2664" y="3361"/>
                <a:ext cx="126" cy="263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Line 20"/>
              <p:cNvSpPr>
                <a:spLocks noChangeShapeType="1"/>
              </p:cNvSpPr>
              <p:nvPr/>
            </p:nvSpPr>
            <p:spPr bwMode="auto">
              <a:xfrm flipV="1">
                <a:off x="2875" y="3361"/>
                <a:ext cx="168" cy="263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9" name="Oval 11"/>
            <p:cNvSpPr>
              <a:spLocks noChangeArrowheads="1"/>
            </p:cNvSpPr>
            <p:nvPr/>
          </p:nvSpPr>
          <p:spPr bwMode="auto">
            <a:xfrm>
              <a:off x="7048465" y="2646238"/>
              <a:ext cx="246817" cy="225187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pic>
        <p:nvPicPr>
          <p:cNvPr id="6" name="Picture 5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437" y="2919726"/>
            <a:ext cx="6101563" cy="512597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2067728" y="2490204"/>
            <a:ext cx="3077171" cy="375097"/>
          </a:xfrm>
          <a:custGeom>
            <a:avLst/>
            <a:gdLst>
              <a:gd name="connsiteX0" fmla="*/ 3077171 w 3077171"/>
              <a:gd name="connsiteY0" fmla="*/ 375097 h 375097"/>
              <a:gd name="connsiteX1" fmla="*/ 1595570 w 3077171"/>
              <a:gd name="connsiteY1" fmla="*/ 654 h 375097"/>
              <a:gd name="connsiteX2" fmla="*/ 0 w 3077171"/>
              <a:gd name="connsiteY2" fmla="*/ 277416 h 375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7171" h="375097">
                <a:moveTo>
                  <a:pt x="3077171" y="375097"/>
                </a:moveTo>
                <a:cubicBezTo>
                  <a:pt x="2592801" y="196015"/>
                  <a:pt x="2108432" y="16934"/>
                  <a:pt x="1595570" y="654"/>
                </a:cubicBezTo>
                <a:cubicBezTo>
                  <a:pt x="1082708" y="-15626"/>
                  <a:pt x="0" y="277416"/>
                  <a:pt x="0" y="277416"/>
                </a:cubicBezTo>
              </a:path>
            </a:pathLst>
          </a:custGeom>
          <a:ln w="38100" cmpd="sng">
            <a:solidFill>
              <a:srgbClr val="0000FF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517" y="3607283"/>
            <a:ext cx="2794483" cy="432283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>
            <a:off x="2149135" y="3369985"/>
            <a:ext cx="4965805" cy="795985"/>
          </a:xfrm>
          <a:custGeom>
            <a:avLst/>
            <a:gdLst>
              <a:gd name="connsiteX0" fmla="*/ 4965805 w 4965805"/>
              <a:gd name="connsiteY0" fmla="*/ 16280 h 795985"/>
              <a:gd name="connsiteX1" fmla="*/ 3760987 w 4965805"/>
              <a:gd name="connsiteY1" fmla="*/ 716325 h 795985"/>
              <a:gd name="connsiteX2" fmla="*/ 1888634 w 4965805"/>
              <a:gd name="connsiteY2" fmla="*/ 700045 h 795985"/>
              <a:gd name="connsiteX3" fmla="*/ 0 w 4965805"/>
              <a:gd name="connsiteY3" fmla="*/ 0 h 79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65805" h="795985">
                <a:moveTo>
                  <a:pt x="4965805" y="16280"/>
                </a:moveTo>
                <a:cubicBezTo>
                  <a:pt x="4619827" y="309322"/>
                  <a:pt x="4273849" y="602364"/>
                  <a:pt x="3760987" y="716325"/>
                </a:cubicBezTo>
                <a:cubicBezTo>
                  <a:pt x="3248125" y="830286"/>
                  <a:pt x="2515465" y="819432"/>
                  <a:pt x="1888634" y="700045"/>
                </a:cubicBezTo>
                <a:cubicBezTo>
                  <a:pt x="1261803" y="580658"/>
                  <a:pt x="0" y="0"/>
                  <a:pt x="0" y="0"/>
                </a:cubicBezTo>
              </a:path>
            </a:pathLst>
          </a:custGeom>
          <a:ln w="38100" cmpd="sng">
            <a:solidFill>
              <a:schemeClr val="bg1">
                <a:lumMod val="50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98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5"/>
          <p:cNvSpPr txBox="1">
            <a:spLocks noChangeArrowheads="1"/>
          </p:cNvSpPr>
          <p:nvPr/>
        </p:nvSpPr>
        <p:spPr bwMode="auto">
          <a:xfrm>
            <a:off x="642938" y="1357313"/>
            <a:ext cx="7572375" cy="16312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800" dirty="0"/>
              <a:t>Construct a graph such that:</a:t>
            </a:r>
          </a:p>
          <a:p>
            <a:pPr eaLnBrk="0" hangingPunct="0">
              <a:spcBef>
                <a:spcPct val="50000"/>
              </a:spcBef>
              <a:buFont typeface="Comic Sans MS" charset="0"/>
              <a:buAutoNum type="arabicPeriod"/>
            </a:pPr>
            <a:r>
              <a:rPr lang="en-GB" sz="2400" dirty="0">
                <a:solidFill>
                  <a:schemeClr val="accent1"/>
                </a:solidFill>
              </a:rPr>
              <a:t>Any </a:t>
            </a:r>
            <a:r>
              <a:rPr lang="en-GB" sz="2400" dirty="0" err="1">
                <a:solidFill>
                  <a:schemeClr val="accent1"/>
                </a:solidFill>
              </a:rPr>
              <a:t>st</a:t>
            </a:r>
            <a:r>
              <a:rPr lang="en-GB" sz="2400" dirty="0">
                <a:solidFill>
                  <a:schemeClr val="accent1"/>
                </a:solidFill>
              </a:rPr>
              <a:t>-cut corresponds to an assignment of x</a:t>
            </a:r>
            <a:r>
              <a:rPr lang="en-GB" sz="2400" baseline="-25000" dirty="0">
                <a:solidFill>
                  <a:schemeClr val="accent1"/>
                </a:solidFill>
              </a:rPr>
              <a:t> </a:t>
            </a:r>
          </a:p>
          <a:p>
            <a:pPr eaLnBrk="0" hangingPunct="0">
              <a:spcBef>
                <a:spcPct val="50000"/>
              </a:spcBef>
              <a:buFont typeface="Comic Sans MS" charset="0"/>
              <a:buAutoNum type="arabicPeriod"/>
            </a:pPr>
            <a:r>
              <a:rPr lang="en-GB" sz="2400" dirty="0">
                <a:solidFill>
                  <a:schemeClr val="accent1"/>
                </a:solidFill>
              </a:rPr>
              <a:t>The cost of the cut is equal to the energy of x : E(x)</a:t>
            </a:r>
            <a:endParaRPr lang="en-GB" sz="2400" baseline="-25000" dirty="0">
              <a:solidFill>
                <a:schemeClr val="accent1"/>
              </a:solidFill>
            </a:endParaRPr>
          </a:p>
        </p:txBody>
      </p:sp>
      <p:sp>
        <p:nvSpPr>
          <p:cNvPr id="27" name="AutoShape 3"/>
          <p:cNvSpPr>
            <a:spLocks noChangeArrowheads="1"/>
          </p:cNvSpPr>
          <p:nvPr/>
        </p:nvSpPr>
        <p:spPr bwMode="auto">
          <a:xfrm>
            <a:off x="1847850" y="4795838"/>
            <a:ext cx="863600" cy="287337"/>
          </a:xfrm>
          <a:prstGeom prst="rightArrow">
            <a:avLst>
              <a:gd name="adj1" fmla="val 50000"/>
              <a:gd name="adj2" fmla="val 75138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75275" y="4075113"/>
            <a:ext cx="3251200" cy="2406650"/>
            <a:chOff x="3424" y="1797"/>
            <a:chExt cx="2048" cy="1516"/>
          </a:xfrm>
        </p:grpSpPr>
        <p:sp>
          <p:nvSpPr>
            <p:cNvPr id="54296" name="AutoShape 5"/>
            <p:cNvSpPr>
              <a:spLocks noChangeArrowheads="1"/>
            </p:cNvSpPr>
            <p:nvPr/>
          </p:nvSpPr>
          <p:spPr bwMode="auto">
            <a:xfrm>
              <a:off x="3424" y="2205"/>
              <a:ext cx="499" cy="181"/>
            </a:xfrm>
            <a:prstGeom prst="rightArrow">
              <a:avLst>
                <a:gd name="adj1" fmla="val 50000"/>
                <a:gd name="adj2" fmla="val 68923"/>
              </a:avLst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aphicFrame>
          <p:nvGraphicFramePr>
            <p:cNvPr id="54274" name="Object 3"/>
            <p:cNvGraphicFramePr>
              <a:graphicFrameLocks noChangeAspect="1"/>
            </p:cNvGraphicFramePr>
            <p:nvPr/>
          </p:nvGraphicFramePr>
          <p:xfrm>
            <a:off x="4105" y="1797"/>
            <a:ext cx="1367" cy="1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" name="Bitmap Image" r:id="rId3" imgW="2561905" imgH="2172003" progId="">
                    <p:embed/>
                  </p:oleObj>
                </mc:Choice>
                <mc:Fallback>
                  <p:oleObj name="Bitmap Image" r:id="rId3" imgW="2561905" imgH="2172003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5" y="1797"/>
                          <a:ext cx="1367" cy="12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297" name="Rectangle 7"/>
            <p:cNvSpPr>
              <a:spLocks noChangeArrowheads="1"/>
            </p:cNvSpPr>
            <p:nvPr/>
          </p:nvSpPr>
          <p:spPr bwMode="auto">
            <a:xfrm>
              <a:off x="4372" y="3022"/>
              <a:ext cx="8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/>
                <a:t>Solution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927350" y="3763963"/>
            <a:ext cx="2055813" cy="2424112"/>
            <a:chOff x="2160" y="2477"/>
            <a:chExt cx="1296" cy="1424"/>
          </a:xfrm>
        </p:grpSpPr>
        <p:pic>
          <p:nvPicPr>
            <p:cNvPr id="54284" name="Picture 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160" y="2985"/>
              <a:ext cx="1296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4285" name="Group 10"/>
            <p:cNvGrpSpPr>
              <a:grpSpLocks/>
            </p:cNvGrpSpPr>
            <p:nvPr/>
          </p:nvGrpSpPr>
          <p:grpSpPr bwMode="auto">
            <a:xfrm>
              <a:off x="2544" y="2477"/>
              <a:ext cx="619" cy="1424"/>
              <a:chOff x="2544" y="2477"/>
              <a:chExt cx="619" cy="1424"/>
            </a:xfrm>
          </p:grpSpPr>
          <p:sp>
            <p:nvSpPr>
              <p:cNvPr id="54292" name="Oval 11"/>
              <p:cNvSpPr>
                <a:spLocks noChangeArrowheads="1"/>
              </p:cNvSpPr>
              <p:nvPr/>
            </p:nvSpPr>
            <p:spPr bwMode="auto">
              <a:xfrm>
                <a:off x="2735" y="2655"/>
                <a:ext cx="178" cy="160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293" name="Oval 12"/>
              <p:cNvSpPr>
                <a:spLocks noChangeArrowheads="1"/>
              </p:cNvSpPr>
              <p:nvPr/>
            </p:nvSpPr>
            <p:spPr bwMode="auto">
              <a:xfrm>
                <a:off x="2735" y="3611"/>
                <a:ext cx="178" cy="159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294" name="Text Box 13"/>
              <p:cNvSpPr txBox="1">
                <a:spLocks noChangeArrowheads="1"/>
              </p:cNvSpPr>
              <p:nvPr/>
            </p:nvSpPr>
            <p:spPr bwMode="auto">
              <a:xfrm>
                <a:off x="2928" y="3630"/>
                <a:ext cx="235" cy="2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/>
                  <a:t>T</a:t>
                </a:r>
              </a:p>
            </p:txBody>
          </p:sp>
          <p:sp>
            <p:nvSpPr>
              <p:cNvPr id="54295" name="Text Box 14"/>
              <p:cNvSpPr txBox="1">
                <a:spLocks noChangeArrowheads="1"/>
              </p:cNvSpPr>
              <p:nvPr/>
            </p:nvSpPr>
            <p:spPr bwMode="auto">
              <a:xfrm>
                <a:off x="2544" y="2477"/>
                <a:ext cx="246" cy="2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/>
                  <a:t>S</a:t>
                </a:r>
              </a:p>
            </p:txBody>
          </p:sp>
        </p:grpSp>
        <p:sp>
          <p:nvSpPr>
            <p:cNvPr id="54286" name="Line 15"/>
            <p:cNvSpPr>
              <a:spLocks noChangeShapeType="1"/>
            </p:cNvSpPr>
            <p:nvPr/>
          </p:nvSpPr>
          <p:spPr bwMode="auto">
            <a:xfrm flipH="1">
              <a:off x="2581" y="2796"/>
              <a:ext cx="209" cy="227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7" name="Line 16"/>
            <p:cNvSpPr>
              <a:spLocks noChangeShapeType="1"/>
            </p:cNvSpPr>
            <p:nvPr/>
          </p:nvSpPr>
          <p:spPr bwMode="auto">
            <a:xfrm>
              <a:off x="2833" y="2796"/>
              <a:ext cx="84" cy="227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8" name="Line 17"/>
            <p:cNvSpPr>
              <a:spLocks noChangeShapeType="1"/>
            </p:cNvSpPr>
            <p:nvPr/>
          </p:nvSpPr>
          <p:spPr bwMode="auto">
            <a:xfrm>
              <a:off x="2875" y="2759"/>
              <a:ext cx="421" cy="264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9" name="Line 18"/>
            <p:cNvSpPr>
              <a:spLocks noChangeShapeType="1"/>
            </p:cNvSpPr>
            <p:nvPr/>
          </p:nvSpPr>
          <p:spPr bwMode="auto">
            <a:xfrm flipH="1" flipV="1">
              <a:off x="2328" y="3398"/>
              <a:ext cx="421" cy="26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90" name="Line 19"/>
            <p:cNvSpPr>
              <a:spLocks noChangeShapeType="1"/>
            </p:cNvSpPr>
            <p:nvPr/>
          </p:nvSpPr>
          <p:spPr bwMode="auto">
            <a:xfrm flipH="1" flipV="1">
              <a:off x="2664" y="3361"/>
              <a:ext cx="126" cy="26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91" name="Line 20"/>
            <p:cNvSpPr>
              <a:spLocks noChangeShapeType="1"/>
            </p:cNvSpPr>
            <p:nvPr/>
          </p:nvSpPr>
          <p:spPr bwMode="auto">
            <a:xfrm flipV="1">
              <a:off x="2875" y="3361"/>
              <a:ext cx="168" cy="26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071813" y="3643313"/>
            <a:ext cx="2705100" cy="2303462"/>
            <a:chOff x="1973" y="1525"/>
            <a:chExt cx="1704" cy="1451"/>
          </a:xfrm>
        </p:grpSpPr>
        <p:sp>
          <p:nvSpPr>
            <p:cNvPr id="54282" name="Freeform 22"/>
            <p:cNvSpPr>
              <a:spLocks/>
            </p:cNvSpPr>
            <p:nvPr/>
          </p:nvSpPr>
          <p:spPr bwMode="auto">
            <a:xfrm>
              <a:off x="1973" y="1797"/>
              <a:ext cx="1025" cy="1179"/>
            </a:xfrm>
            <a:custGeom>
              <a:avLst/>
              <a:gdLst>
                <a:gd name="T0" fmla="*/ 995 w 1056"/>
                <a:gd name="T1" fmla="*/ 0 h 1248"/>
                <a:gd name="T2" fmla="*/ 814 w 1056"/>
                <a:gd name="T3" fmla="*/ 428 h 1248"/>
                <a:gd name="T4" fmla="*/ 633 w 1056"/>
                <a:gd name="T5" fmla="*/ 642 h 1248"/>
                <a:gd name="T6" fmla="*/ 362 w 1056"/>
                <a:gd name="T7" fmla="*/ 600 h 1248"/>
                <a:gd name="T8" fmla="*/ 136 w 1056"/>
                <a:gd name="T9" fmla="*/ 814 h 1248"/>
                <a:gd name="T10" fmla="*/ 0 w 1056"/>
                <a:gd name="T11" fmla="*/ 1114 h 12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56"/>
                <a:gd name="T19" fmla="*/ 0 h 1248"/>
                <a:gd name="T20" fmla="*/ 1056 w 1056"/>
                <a:gd name="T21" fmla="*/ 1248 h 12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56" h="1248">
                  <a:moveTo>
                    <a:pt x="1056" y="0"/>
                  </a:moveTo>
                  <a:cubicBezTo>
                    <a:pt x="992" y="180"/>
                    <a:pt x="928" y="360"/>
                    <a:pt x="864" y="480"/>
                  </a:cubicBezTo>
                  <a:cubicBezTo>
                    <a:pt x="800" y="600"/>
                    <a:pt x="752" y="688"/>
                    <a:pt x="672" y="720"/>
                  </a:cubicBezTo>
                  <a:cubicBezTo>
                    <a:pt x="592" y="752"/>
                    <a:pt x="472" y="640"/>
                    <a:pt x="384" y="672"/>
                  </a:cubicBezTo>
                  <a:cubicBezTo>
                    <a:pt x="296" y="704"/>
                    <a:pt x="208" y="816"/>
                    <a:pt x="144" y="912"/>
                  </a:cubicBezTo>
                  <a:cubicBezTo>
                    <a:pt x="80" y="1008"/>
                    <a:pt x="40" y="1128"/>
                    <a:pt x="0" y="124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283" name="Text Box 23"/>
            <p:cNvSpPr txBox="1">
              <a:spLocks noChangeArrowheads="1"/>
            </p:cNvSpPr>
            <p:nvPr/>
          </p:nvSpPr>
          <p:spPr bwMode="auto">
            <a:xfrm>
              <a:off x="2697" y="1525"/>
              <a:ext cx="9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/>
                <a:t>st-mincut</a:t>
              </a:r>
            </a:p>
          </p:txBody>
        </p:sp>
      </p:grpSp>
      <p:sp>
        <p:nvSpPr>
          <p:cNvPr id="54281" name="Rectangle 24"/>
          <p:cNvSpPr>
            <a:spLocks noChangeArrowheads="1"/>
          </p:cNvSpPr>
          <p:nvPr/>
        </p:nvSpPr>
        <p:spPr bwMode="auto">
          <a:xfrm>
            <a:off x="550863" y="4651375"/>
            <a:ext cx="950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/>
              <a:t>E(x)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8079"/>
            <a:ext cx="8229600" cy="619117"/>
          </a:xfrm>
        </p:spPr>
        <p:txBody>
          <a:bodyPr>
            <a:noAutofit/>
          </a:bodyPr>
          <a:lstStyle/>
          <a:p>
            <a:pPr eaLnBrk="1" hangingPunct="1"/>
            <a:r>
              <a:rPr lang="en-GB" sz="4000" dirty="0" smtClean="0"/>
              <a:t>How does it work?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874594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6"/>
          <p:cNvSpPr>
            <a:spLocks noChangeArrowheads="1"/>
          </p:cNvSpPr>
          <p:nvPr/>
        </p:nvSpPr>
        <p:spPr bwMode="auto">
          <a:xfrm>
            <a:off x="1042988" y="2132013"/>
            <a:ext cx="2881312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400" baseline="-25000"/>
          </a:p>
        </p:txBody>
      </p:sp>
      <p:sp>
        <p:nvSpPr>
          <p:cNvPr id="55300" name="Oval 8"/>
          <p:cNvSpPr>
            <a:spLocks noChangeAspect="1" noChangeArrowheads="1"/>
          </p:cNvSpPr>
          <p:nvPr/>
        </p:nvSpPr>
        <p:spPr bwMode="auto">
          <a:xfrm>
            <a:off x="4859338" y="4149725"/>
            <a:ext cx="395287" cy="395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301" name="Oval 9"/>
          <p:cNvSpPr>
            <a:spLocks noChangeAspect="1" noChangeArrowheads="1"/>
          </p:cNvSpPr>
          <p:nvPr/>
        </p:nvSpPr>
        <p:spPr bwMode="auto">
          <a:xfrm>
            <a:off x="2916238" y="4149725"/>
            <a:ext cx="395287" cy="395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302" name="Text Box 10"/>
          <p:cNvSpPr txBox="1">
            <a:spLocks noChangeArrowheads="1"/>
          </p:cNvSpPr>
          <p:nvPr/>
        </p:nvSpPr>
        <p:spPr bwMode="auto">
          <a:xfrm>
            <a:off x="4470400" y="5554663"/>
            <a:ext cx="1223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000" b="1"/>
              <a:t>Sink (1)</a:t>
            </a:r>
            <a:endParaRPr lang="en-GB" b="1" i="1"/>
          </a:p>
        </p:txBody>
      </p:sp>
      <p:sp>
        <p:nvSpPr>
          <p:cNvPr id="55303" name="Text Box 11"/>
          <p:cNvSpPr txBox="1">
            <a:spLocks noChangeArrowheads="1"/>
          </p:cNvSpPr>
          <p:nvPr/>
        </p:nvSpPr>
        <p:spPr bwMode="auto">
          <a:xfrm>
            <a:off x="4311650" y="2606675"/>
            <a:ext cx="1489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 b="1"/>
              <a:t>Source (0)</a:t>
            </a:r>
            <a:r>
              <a:rPr lang="en-GB" sz="2000"/>
              <a:t> </a:t>
            </a:r>
            <a:endParaRPr lang="en-GB" i="1"/>
          </a:p>
        </p:txBody>
      </p:sp>
      <p:sp>
        <p:nvSpPr>
          <p:cNvPr id="55304" name="Rectangle 12"/>
          <p:cNvSpPr>
            <a:spLocks noChangeAspect="1" noChangeArrowheads="1"/>
          </p:cNvSpPr>
          <p:nvPr/>
        </p:nvSpPr>
        <p:spPr bwMode="auto">
          <a:xfrm>
            <a:off x="3894138" y="2819400"/>
            <a:ext cx="395287" cy="395288"/>
          </a:xfrm>
          <a:prstGeom prst="rect">
            <a:avLst/>
          </a:prstGeom>
          <a:solidFill>
            <a:srgbClr val="3F3F3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/>
          </a:p>
        </p:txBody>
      </p:sp>
      <p:sp>
        <p:nvSpPr>
          <p:cNvPr id="55305" name="Rectangle 13"/>
          <p:cNvSpPr>
            <a:spLocks noChangeAspect="1" noChangeArrowheads="1"/>
          </p:cNvSpPr>
          <p:nvPr/>
        </p:nvSpPr>
        <p:spPr bwMode="auto">
          <a:xfrm>
            <a:off x="3960813" y="5559425"/>
            <a:ext cx="395287" cy="395288"/>
          </a:xfrm>
          <a:prstGeom prst="rect">
            <a:avLst/>
          </a:prstGeom>
          <a:solidFill>
            <a:srgbClr val="3F3F3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306" name="Rectangle 14"/>
          <p:cNvSpPr>
            <a:spLocks noChangeArrowheads="1"/>
          </p:cNvSpPr>
          <p:nvPr/>
        </p:nvSpPr>
        <p:spPr bwMode="auto">
          <a:xfrm>
            <a:off x="2454275" y="4043363"/>
            <a:ext cx="577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1</a:t>
            </a:r>
          </a:p>
        </p:txBody>
      </p:sp>
      <p:sp>
        <p:nvSpPr>
          <p:cNvPr id="55307" name="Rectangle 15"/>
          <p:cNvSpPr>
            <a:spLocks noChangeArrowheads="1"/>
          </p:cNvSpPr>
          <p:nvPr/>
        </p:nvSpPr>
        <p:spPr bwMode="auto">
          <a:xfrm>
            <a:off x="5334000" y="4043363"/>
            <a:ext cx="576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2</a:t>
            </a:r>
          </a:p>
        </p:txBody>
      </p:sp>
      <p:sp>
        <p:nvSpPr>
          <p:cNvPr id="55308" name="Rectangle 16"/>
          <p:cNvSpPr>
            <a:spLocks noChangeArrowheads="1"/>
          </p:cNvSpPr>
          <p:nvPr/>
        </p:nvSpPr>
        <p:spPr bwMode="auto">
          <a:xfrm>
            <a:off x="395288" y="1265238"/>
            <a:ext cx="1250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E(a</a:t>
            </a:r>
            <a:r>
              <a:rPr lang="en-US" sz="2400" b="1" baseline="-25000"/>
              <a:t>1</a:t>
            </a:r>
            <a:r>
              <a:rPr lang="en-US" sz="2400" b="1"/>
              <a:t>,a</a:t>
            </a:r>
            <a:r>
              <a:rPr lang="en-US" sz="2400" b="1" baseline="-25000"/>
              <a:t>2</a:t>
            </a:r>
            <a:r>
              <a:rPr lang="en-US" sz="2400" b="1"/>
              <a:t>)</a:t>
            </a:r>
            <a:endParaRPr lang="en-US" sz="2400" b="1" baseline="-25000">
              <a:solidFill>
                <a:schemeClr val="accent1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8079"/>
            <a:ext cx="8229600" cy="619117"/>
          </a:xfrm>
        </p:spPr>
        <p:txBody>
          <a:bodyPr>
            <a:noAutofit/>
          </a:bodyPr>
          <a:lstStyle/>
          <a:p>
            <a:pPr eaLnBrk="1" hangingPunct="1"/>
            <a:r>
              <a:rPr lang="en-GB" sz="4000" dirty="0" smtClean="0"/>
              <a:t>Graph construction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530373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042988" y="2132013"/>
            <a:ext cx="2881312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400" baseline="-25000"/>
          </a:p>
        </p:txBody>
      </p:sp>
      <p:sp>
        <p:nvSpPr>
          <p:cNvPr id="56324" name="Oval 4"/>
          <p:cNvSpPr>
            <a:spLocks noChangeAspect="1" noChangeArrowheads="1"/>
          </p:cNvSpPr>
          <p:nvPr/>
        </p:nvSpPr>
        <p:spPr bwMode="auto">
          <a:xfrm>
            <a:off x="4859338" y="4149725"/>
            <a:ext cx="395287" cy="395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325" name="Oval 5"/>
          <p:cNvSpPr>
            <a:spLocks noChangeAspect="1" noChangeArrowheads="1"/>
          </p:cNvSpPr>
          <p:nvPr/>
        </p:nvSpPr>
        <p:spPr bwMode="auto">
          <a:xfrm>
            <a:off x="2916238" y="4149725"/>
            <a:ext cx="395287" cy="395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4470400" y="5554663"/>
            <a:ext cx="1223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000" b="1"/>
              <a:t>Sink (1)</a:t>
            </a:r>
            <a:endParaRPr lang="en-GB" b="1" i="1"/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4311650" y="2606675"/>
            <a:ext cx="1489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 b="1"/>
              <a:t>Source (0)</a:t>
            </a:r>
            <a:r>
              <a:rPr lang="en-GB" sz="2000"/>
              <a:t> </a:t>
            </a:r>
            <a:endParaRPr lang="en-GB" i="1"/>
          </a:p>
        </p:txBody>
      </p:sp>
      <p:sp>
        <p:nvSpPr>
          <p:cNvPr id="56328" name="Rectangle 8"/>
          <p:cNvSpPr>
            <a:spLocks noChangeAspect="1" noChangeArrowheads="1"/>
          </p:cNvSpPr>
          <p:nvPr/>
        </p:nvSpPr>
        <p:spPr bwMode="auto">
          <a:xfrm>
            <a:off x="3894138" y="2819400"/>
            <a:ext cx="395287" cy="395288"/>
          </a:xfrm>
          <a:prstGeom prst="rect">
            <a:avLst/>
          </a:prstGeom>
          <a:solidFill>
            <a:srgbClr val="3F3F3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/>
          </a:p>
        </p:txBody>
      </p:sp>
      <p:sp>
        <p:nvSpPr>
          <p:cNvPr id="56329" name="Rectangle 9"/>
          <p:cNvSpPr>
            <a:spLocks noChangeAspect="1" noChangeArrowheads="1"/>
          </p:cNvSpPr>
          <p:nvPr/>
        </p:nvSpPr>
        <p:spPr bwMode="auto">
          <a:xfrm>
            <a:off x="3960813" y="5559425"/>
            <a:ext cx="395287" cy="395288"/>
          </a:xfrm>
          <a:prstGeom prst="rect">
            <a:avLst/>
          </a:prstGeom>
          <a:solidFill>
            <a:srgbClr val="3F3F3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2454275" y="4043363"/>
            <a:ext cx="577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1</a:t>
            </a: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5334000" y="4043363"/>
            <a:ext cx="576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2</a:t>
            </a: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395288" y="1265238"/>
            <a:ext cx="20589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E(a</a:t>
            </a:r>
            <a:r>
              <a:rPr lang="en-US" sz="2400" b="1" baseline="-25000"/>
              <a:t>1</a:t>
            </a:r>
            <a:r>
              <a:rPr lang="en-US" sz="2400" b="1"/>
              <a:t>,a</a:t>
            </a:r>
            <a:r>
              <a:rPr lang="en-US" sz="2400" b="1" baseline="-25000"/>
              <a:t>2</a:t>
            </a:r>
            <a:r>
              <a:rPr lang="en-US" sz="2400" b="1"/>
              <a:t>) = </a:t>
            </a:r>
            <a:r>
              <a:rPr lang="en-US" sz="2400" b="1">
                <a:solidFill>
                  <a:schemeClr val="accent1"/>
                </a:solidFill>
              </a:rPr>
              <a:t>2a</a:t>
            </a:r>
            <a:r>
              <a:rPr lang="en-US" sz="2400" b="1" baseline="-2500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H="1">
            <a:off x="3203575" y="3213100"/>
            <a:ext cx="720725" cy="936625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3203575" y="3284538"/>
            <a:ext cx="3365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/>
              <a:t>2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7200" y="8079"/>
            <a:ext cx="8229600" cy="6191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smtClean="0"/>
              <a:t>Graph construction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62944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1042988" y="2132013"/>
            <a:ext cx="2881312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400" baseline="-25000"/>
          </a:p>
        </p:txBody>
      </p:sp>
      <p:sp>
        <p:nvSpPr>
          <p:cNvPr id="57348" name="Oval 4"/>
          <p:cNvSpPr>
            <a:spLocks noChangeAspect="1" noChangeArrowheads="1"/>
          </p:cNvSpPr>
          <p:nvPr/>
        </p:nvSpPr>
        <p:spPr bwMode="auto">
          <a:xfrm>
            <a:off x="4859338" y="4149725"/>
            <a:ext cx="395287" cy="395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349" name="Oval 5"/>
          <p:cNvSpPr>
            <a:spLocks noChangeAspect="1" noChangeArrowheads="1"/>
          </p:cNvSpPr>
          <p:nvPr/>
        </p:nvSpPr>
        <p:spPr bwMode="auto">
          <a:xfrm>
            <a:off x="2916238" y="4149725"/>
            <a:ext cx="395287" cy="395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350" name="Rectangle 8"/>
          <p:cNvSpPr>
            <a:spLocks noChangeAspect="1" noChangeArrowheads="1"/>
          </p:cNvSpPr>
          <p:nvPr/>
        </p:nvSpPr>
        <p:spPr bwMode="auto">
          <a:xfrm>
            <a:off x="3894138" y="2819400"/>
            <a:ext cx="395287" cy="395288"/>
          </a:xfrm>
          <a:prstGeom prst="rect">
            <a:avLst/>
          </a:prstGeom>
          <a:solidFill>
            <a:srgbClr val="3F3F3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/>
          </a:p>
        </p:txBody>
      </p:sp>
      <p:sp>
        <p:nvSpPr>
          <p:cNvPr id="57351" name="Rectangle 9"/>
          <p:cNvSpPr>
            <a:spLocks noChangeAspect="1" noChangeArrowheads="1"/>
          </p:cNvSpPr>
          <p:nvPr/>
        </p:nvSpPr>
        <p:spPr bwMode="auto">
          <a:xfrm>
            <a:off x="3960813" y="5559425"/>
            <a:ext cx="395287" cy="395288"/>
          </a:xfrm>
          <a:prstGeom prst="rect">
            <a:avLst/>
          </a:prstGeom>
          <a:solidFill>
            <a:srgbClr val="3F3F3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352" name="Rectangle 10"/>
          <p:cNvSpPr>
            <a:spLocks noChangeArrowheads="1"/>
          </p:cNvSpPr>
          <p:nvPr/>
        </p:nvSpPr>
        <p:spPr bwMode="auto">
          <a:xfrm>
            <a:off x="2454275" y="4043363"/>
            <a:ext cx="577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1</a:t>
            </a:r>
          </a:p>
        </p:txBody>
      </p:sp>
      <p:sp>
        <p:nvSpPr>
          <p:cNvPr id="57353" name="Rectangle 11"/>
          <p:cNvSpPr>
            <a:spLocks noChangeArrowheads="1"/>
          </p:cNvSpPr>
          <p:nvPr/>
        </p:nvSpPr>
        <p:spPr bwMode="auto">
          <a:xfrm>
            <a:off x="5334000" y="4043363"/>
            <a:ext cx="576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2</a:t>
            </a:r>
          </a:p>
        </p:txBody>
      </p:sp>
      <p:sp>
        <p:nvSpPr>
          <p:cNvPr id="57354" name="Rectangle 12"/>
          <p:cNvSpPr>
            <a:spLocks noChangeArrowheads="1"/>
          </p:cNvSpPr>
          <p:nvPr/>
        </p:nvSpPr>
        <p:spPr bwMode="auto">
          <a:xfrm>
            <a:off x="395288" y="1265238"/>
            <a:ext cx="28368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E(a</a:t>
            </a:r>
            <a:r>
              <a:rPr lang="en-US" sz="2400" b="1" baseline="-25000"/>
              <a:t>1</a:t>
            </a:r>
            <a:r>
              <a:rPr lang="en-US" sz="2400" b="1"/>
              <a:t>,a</a:t>
            </a:r>
            <a:r>
              <a:rPr lang="en-US" sz="2400" b="1" baseline="-25000"/>
              <a:t>2</a:t>
            </a:r>
            <a:r>
              <a:rPr lang="en-US" sz="2400" b="1"/>
              <a:t>) = 2a</a:t>
            </a:r>
            <a:r>
              <a:rPr lang="en-US" sz="2400" b="1" baseline="-25000"/>
              <a:t>1 </a:t>
            </a:r>
            <a:r>
              <a:rPr lang="en-US" sz="2400" b="1"/>
              <a:t>+ </a:t>
            </a:r>
            <a:r>
              <a:rPr lang="en-US" sz="2400" b="1">
                <a:solidFill>
                  <a:schemeClr val="accent1"/>
                </a:solidFill>
              </a:rPr>
              <a:t>5ā</a:t>
            </a:r>
            <a:r>
              <a:rPr lang="en-US" sz="2400" b="1" baseline="-2500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57355" name="Line 13"/>
          <p:cNvSpPr>
            <a:spLocks noChangeShapeType="1"/>
          </p:cNvSpPr>
          <p:nvPr/>
        </p:nvSpPr>
        <p:spPr bwMode="auto">
          <a:xfrm flipH="1">
            <a:off x="3203575" y="3213100"/>
            <a:ext cx="720725" cy="936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6" name="Text Box 14"/>
          <p:cNvSpPr txBox="1">
            <a:spLocks noChangeArrowheads="1"/>
          </p:cNvSpPr>
          <p:nvPr/>
        </p:nvSpPr>
        <p:spPr bwMode="auto">
          <a:xfrm>
            <a:off x="3203575" y="3284538"/>
            <a:ext cx="3365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/>
              <a:t>2</a:t>
            </a:r>
          </a:p>
        </p:txBody>
      </p:sp>
      <p:sp>
        <p:nvSpPr>
          <p:cNvPr id="57357" name="Line 15"/>
          <p:cNvSpPr>
            <a:spLocks noChangeShapeType="1"/>
          </p:cNvSpPr>
          <p:nvPr/>
        </p:nvSpPr>
        <p:spPr bwMode="auto">
          <a:xfrm>
            <a:off x="3203575" y="4581525"/>
            <a:ext cx="720725" cy="93503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58" name="Text Box 16"/>
          <p:cNvSpPr txBox="1">
            <a:spLocks noChangeArrowheads="1"/>
          </p:cNvSpPr>
          <p:nvPr/>
        </p:nvSpPr>
        <p:spPr bwMode="auto">
          <a:xfrm>
            <a:off x="3136900" y="49498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 b="1"/>
              <a:t>5</a:t>
            </a:r>
          </a:p>
        </p:txBody>
      </p:sp>
      <p:sp>
        <p:nvSpPr>
          <p:cNvPr id="57359" name="Text Box 25"/>
          <p:cNvSpPr txBox="1">
            <a:spLocks noChangeArrowheads="1"/>
          </p:cNvSpPr>
          <p:nvPr/>
        </p:nvSpPr>
        <p:spPr bwMode="auto">
          <a:xfrm>
            <a:off x="4470400" y="5554663"/>
            <a:ext cx="1223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000" b="1"/>
              <a:t>Sink (1)</a:t>
            </a:r>
            <a:endParaRPr lang="en-GB" b="1" i="1"/>
          </a:p>
        </p:txBody>
      </p:sp>
      <p:sp>
        <p:nvSpPr>
          <p:cNvPr id="57360" name="Text Box 26"/>
          <p:cNvSpPr txBox="1">
            <a:spLocks noChangeArrowheads="1"/>
          </p:cNvSpPr>
          <p:nvPr/>
        </p:nvSpPr>
        <p:spPr bwMode="auto">
          <a:xfrm>
            <a:off x="4311650" y="2606675"/>
            <a:ext cx="1489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 b="1"/>
              <a:t>Source (0)</a:t>
            </a:r>
            <a:r>
              <a:rPr lang="en-GB" sz="2000"/>
              <a:t> </a:t>
            </a:r>
            <a:endParaRPr lang="en-GB" i="1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57200" y="8079"/>
            <a:ext cx="8229600" cy="6191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smtClean="0"/>
              <a:t>Graph construction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262716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Oval 4"/>
          <p:cNvSpPr>
            <a:spLocks noChangeAspect="1" noChangeArrowheads="1"/>
          </p:cNvSpPr>
          <p:nvPr/>
        </p:nvSpPr>
        <p:spPr bwMode="auto">
          <a:xfrm>
            <a:off x="4859338" y="4149725"/>
            <a:ext cx="395287" cy="395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372" name="Oval 5"/>
          <p:cNvSpPr>
            <a:spLocks noChangeAspect="1" noChangeArrowheads="1"/>
          </p:cNvSpPr>
          <p:nvPr/>
        </p:nvSpPr>
        <p:spPr bwMode="auto">
          <a:xfrm>
            <a:off x="2916238" y="4149725"/>
            <a:ext cx="395287" cy="395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373" name="Rectangle 8"/>
          <p:cNvSpPr>
            <a:spLocks noChangeAspect="1" noChangeArrowheads="1"/>
          </p:cNvSpPr>
          <p:nvPr/>
        </p:nvSpPr>
        <p:spPr bwMode="auto">
          <a:xfrm>
            <a:off x="3894138" y="2819400"/>
            <a:ext cx="395287" cy="395288"/>
          </a:xfrm>
          <a:prstGeom prst="rect">
            <a:avLst/>
          </a:prstGeom>
          <a:solidFill>
            <a:srgbClr val="3F3F3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/>
          </a:p>
        </p:txBody>
      </p:sp>
      <p:sp>
        <p:nvSpPr>
          <p:cNvPr id="58374" name="Rectangle 9"/>
          <p:cNvSpPr>
            <a:spLocks noChangeAspect="1" noChangeArrowheads="1"/>
          </p:cNvSpPr>
          <p:nvPr/>
        </p:nvSpPr>
        <p:spPr bwMode="auto">
          <a:xfrm>
            <a:off x="3960813" y="5559425"/>
            <a:ext cx="395287" cy="395288"/>
          </a:xfrm>
          <a:prstGeom prst="rect">
            <a:avLst/>
          </a:prstGeom>
          <a:solidFill>
            <a:srgbClr val="3F3F3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375" name="Rectangle 10"/>
          <p:cNvSpPr>
            <a:spLocks noChangeArrowheads="1"/>
          </p:cNvSpPr>
          <p:nvPr/>
        </p:nvSpPr>
        <p:spPr bwMode="auto">
          <a:xfrm>
            <a:off x="2454275" y="4043363"/>
            <a:ext cx="577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1</a:t>
            </a:r>
          </a:p>
        </p:txBody>
      </p:sp>
      <p:sp>
        <p:nvSpPr>
          <p:cNvPr id="58376" name="Rectangle 11"/>
          <p:cNvSpPr>
            <a:spLocks noChangeArrowheads="1"/>
          </p:cNvSpPr>
          <p:nvPr/>
        </p:nvSpPr>
        <p:spPr bwMode="auto">
          <a:xfrm>
            <a:off x="5334000" y="4043363"/>
            <a:ext cx="576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2</a:t>
            </a:r>
          </a:p>
        </p:txBody>
      </p:sp>
      <p:sp>
        <p:nvSpPr>
          <p:cNvPr id="58377" name="Rectangle 12"/>
          <p:cNvSpPr>
            <a:spLocks noChangeArrowheads="1"/>
          </p:cNvSpPr>
          <p:nvPr/>
        </p:nvSpPr>
        <p:spPr bwMode="auto">
          <a:xfrm>
            <a:off x="395288" y="1265238"/>
            <a:ext cx="4337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E(a</a:t>
            </a:r>
            <a:r>
              <a:rPr lang="en-US" sz="2400" b="1" baseline="-25000"/>
              <a:t>1</a:t>
            </a:r>
            <a:r>
              <a:rPr lang="en-US" sz="2400" b="1"/>
              <a:t>,a</a:t>
            </a:r>
            <a:r>
              <a:rPr lang="en-US" sz="2400" b="1" baseline="-25000"/>
              <a:t>2</a:t>
            </a:r>
            <a:r>
              <a:rPr lang="en-US" sz="2400" b="1"/>
              <a:t>) = 2a</a:t>
            </a:r>
            <a:r>
              <a:rPr lang="en-US" sz="2400" b="1" baseline="-25000"/>
              <a:t>1 </a:t>
            </a:r>
            <a:r>
              <a:rPr lang="en-US" sz="2400" b="1"/>
              <a:t>+ 5ā</a:t>
            </a:r>
            <a:r>
              <a:rPr lang="en-US" sz="2400" b="1" baseline="-25000"/>
              <a:t>1</a:t>
            </a:r>
            <a:r>
              <a:rPr lang="en-US" sz="2400" b="1"/>
              <a:t>+ </a:t>
            </a:r>
            <a:r>
              <a:rPr lang="en-US" sz="2400" b="1">
                <a:solidFill>
                  <a:schemeClr val="accent1"/>
                </a:solidFill>
              </a:rPr>
              <a:t>9a</a:t>
            </a:r>
            <a:r>
              <a:rPr lang="en-US" sz="2400" b="1" baseline="-25000">
                <a:solidFill>
                  <a:schemeClr val="accent1"/>
                </a:solidFill>
              </a:rPr>
              <a:t>2 </a:t>
            </a:r>
            <a:r>
              <a:rPr lang="en-US" sz="2400" b="1">
                <a:solidFill>
                  <a:schemeClr val="accent1"/>
                </a:solidFill>
              </a:rPr>
              <a:t>+ 4ā</a:t>
            </a:r>
            <a:r>
              <a:rPr lang="en-US" sz="2400" b="1" baseline="-2500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58378" name="Line 13"/>
          <p:cNvSpPr>
            <a:spLocks noChangeShapeType="1"/>
          </p:cNvSpPr>
          <p:nvPr/>
        </p:nvSpPr>
        <p:spPr bwMode="auto">
          <a:xfrm flipH="1">
            <a:off x="3203575" y="3213100"/>
            <a:ext cx="720725" cy="936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9" name="Text Box 14"/>
          <p:cNvSpPr txBox="1">
            <a:spLocks noChangeArrowheads="1"/>
          </p:cNvSpPr>
          <p:nvPr/>
        </p:nvSpPr>
        <p:spPr bwMode="auto">
          <a:xfrm>
            <a:off x="3203575" y="3284538"/>
            <a:ext cx="3365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/>
              <a:t>2</a:t>
            </a:r>
          </a:p>
        </p:txBody>
      </p:sp>
      <p:sp>
        <p:nvSpPr>
          <p:cNvPr id="58380" name="Line 15"/>
          <p:cNvSpPr>
            <a:spLocks noChangeShapeType="1"/>
          </p:cNvSpPr>
          <p:nvPr/>
        </p:nvSpPr>
        <p:spPr bwMode="auto">
          <a:xfrm>
            <a:off x="3203575" y="4581525"/>
            <a:ext cx="720725" cy="9350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1" name="Text Box 16"/>
          <p:cNvSpPr txBox="1">
            <a:spLocks noChangeArrowheads="1"/>
          </p:cNvSpPr>
          <p:nvPr/>
        </p:nvSpPr>
        <p:spPr bwMode="auto">
          <a:xfrm>
            <a:off x="3136900" y="49498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 b="1"/>
              <a:t>5</a:t>
            </a:r>
          </a:p>
        </p:txBody>
      </p:sp>
      <p:sp>
        <p:nvSpPr>
          <p:cNvPr id="58382" name="Text Box 17"/>
          <p:cNvSpPr txBox="1">
            <a:spLocks noChangeArrowheads="1"/>
          </p:cNvSpPr>
          <p:nvPr/>
        </p:nvSpPr>
        <p:spPr bwMode="auto">
          <a:xfrm>
            <a:off x="4787900" y="328295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accent1"/>
                </a:solidFill>
              </a:rPr>
              <a:t>9</a:t>
            </a:r>
          </a:p>
        </p:txBody>
      </p:sp>
      <p:sp>
        <p:nvSpPr>
          <p:cNvPr id="58383" name="Text Box 18"/>
          <p:cNvSpPr txBox="1">
            <a:spLocks noChangeArrowheads="1"/>
          </p:cNvSpPr>
          <p:nvPr/>
        </p:nvSpPr>
        <p:spPr bwMode="auto">
          <a:xfrm>
            <a:off x="4859338" y="50117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58384" name="Line 19"/>
          <p:cNvSpPr>
            <a:spLocks noChangeShapeType="1"/>
          </p:cNvSpPr>
          <p:nvPr/>
        </p:nvSpPr>
        <p:spPr bwMode="auto">
          <a:xfrm>
            <a:off x="4289425" y="3222625"/>
            <a:ext cx="714375" cy="9271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5" name="Line 20"/>
          <p:cNvSpPr>
            <a:spLocks noChangeShapeType="1"/>
          </p:cNvSpPr>
          <p:nvPr/>
        </p:nvSpPr>
        <p:spPr bwMode="auto">
          <a:xfrm flipH="1">
            <a:off x="4356100" y="4581525"/>
            <a:ext cx="649288" cy="93503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6" name="Text Box 25"/>
          <p:cNvSpPr txBox="1">
            <a:spLocks noChangeArrowheads="1"/>
          </p:cNvSpPr>
          <p:nvPr/>
        </p:nvSpPr>
        <p:spPr bwMode="auto">
          <a:xfrm>
            <a:off x="4470400" y="5554663"/>
            <a:ext cx="1223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000" b="1"/>
              <a:t>Sink (1)</a:t>
            </a:r>
            <a:endParaRPr lang="en-GB" b="1" i="1"/>
          </a:p>
        </p:txBody>
      </p:sp>
      <p:sp>
        <p:nvSpPr>
          <p:cNvPr id="58387" name="Text Box 26"/>
          <p:cNvSpPr txBox="1">
            <a:spLocks noChangeArrowheads="1"/>
          </p:cNvSpPr>
          <p:nvPr/>
        </p:nvSpPr>
        <p:spPr bwMode="auto">
          <a:xfrm>
            <a:off x="4311650" y="2606675"/>
            <a:ext cx="1489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 b="1"/>
              <a:t>Source (0)</a:t>
            </a:r>
            <a:r>
              <a:rPr lang="en-GB" sz="2000"/>
              <a:t> </a:t>
            </a:r>
            <a:endParaRPr lang="en-GB" i="1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57200" y="8079"/>
            <a:ext cx="8229600" cy="6191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smtClean="0"/>
              <a:t>Graph construction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09146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042988" y="2132013"/>
            <a:ext cx="2881312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400" baseline="-25000"/>
          </a:p>
        </p:txBody>
      </p:sp>
      <p:sp>
        <p:nvSpPr>
          <p:cNvPr id="59396" name="Oval 4"/>
          <p:cNvSpPr>
            <a:spLocks noChangeAspect="1" noChangeArrowheads="1"/>
          </p:cNvSpPr>
          <p:nvPr/>
        </p:nvSpPr>
        <p:spPr bwMode="auto">
          <a:xfrm>
            <a:off x="4859338" y="4149725"/>
            <a:ext cx="395287" cy="395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397" name="Oval 5"/>
          <p:cNvSpPr>
            <a:spLocks noChangeAspect="1" noChangeArrowheads="1"/>
          </p:cNvSpPr>
          <p:nvPr/>
        </p:nvSpPr>
        <p:spPr bwMode="auto">
          <a:xfrm>
            <a:off x="2916238" y="4149725"/>
            <a:ext cx="395287" cy="395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398" name="Rectangle 8"/>
          <p:cNvSpPr>
            <a:spLocks noChangeAspect="1" noChangeArrowheads="1"/>
          </p:cNvSpPr>
          <p:nvPr/>
        </p:nvSpPr>
        <p:spPr bwMode="auto">
          <a:xfrm>
            <a:off x="3894138" y="2819400"/>
            <a:ext cx="395287" cy="395288"/>
          </a:xfrm>
          <a:prstGeom prst="rect">
            <a:avLst/>
          </a:prstGeom>
          <a:solidFill>
            <a:srgbClr val="3F3F3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/>
          </a:p>
        </p:txBody>
      </p:sp>
      <p:sp>
        <p:nvSpPr>
          <p:cNvPr id="59399" name="Rectangle 9"/>
          <p:cNvSpPr>
            <a:spLocks noChangeAspect="1" noChangeArrowheads="1"/>
          </p:cNvSpPr>
          <p:nvPr/>
        </p:nvSpPr>
        <p:spPr bwMode="auto">
          <a:xfrm>
            <a:off x="3960813" y="5559425"/>
            <a:ext cx="395287" cy="395288"/>
          </a:xfrm>
          <a:prstGeom prst="rect">
            <a:avLst/>
          </a:prstGeom>
          <a:solidFill>
            <a:srgbClr val="3F3F3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400" name="Rectangle 10"/>
          <p:cNvSpPr>
            <a:spLocks noChangeArrowheads="1"/>
          </p:cNvSpPr>
          <p:nvPr/>
        </p:nvSpPr>
        <p:spPr bwMode="auto">
          <a:xfrm>
            <a:off x="2454275" y="4043363"/>
            <a:ext cx="577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1</a:t>
            </a:r>
          </a:p>
        </p:txBody>
      </p:sp>
      <p:sp>
        <p:nvSpPr>
          <p:cNvPr id="59401" name="Rectangle 11"/>
          <p:cNvSpPr>
            <a:spLocks noChangeArrowheads="1"/>
          </p:cNvSpPr>
          <p:nvPr/>
        </p:nvSpPr>
        <p:spPr bwMode="auto">
          <a:xfrm>
            <a:off x="5334000" y="4043363"/>
            <a:ext cx="576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2</a:t>
            </a:r>
          </a:p>
        </p:txBody>
      </p:sp>
      <p:sp>
        <p:nvSpPr>
          <p:cNvPr id="59402" name="Rectangle 12"/>
          <p:cNvSpPr>
            <a:spLocks noChangeArrowheads="1"/>
          </p:cNvSpPr>
          <p:nvPr/>
        </p:nvSpPr>
        <p:spPr bwMode="auto">
          <a:xfrm>
            <a:off x="395288" y="1265238"/>
            <a:ext cx="5400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E(a</a:t>
            </a:r>
            <a:r>
              <a:rPr lang="en-US" sz="2400" b="1" baseline="-25000"/>
              <a:t>1</a:t>
            </a:r>
            <a:r>
              <a:rPr lang="en-US" sz="2400" b="1"/>
              <a:t>,a</a:t>
            </a:r>
            <a:r>
              <a:rPr lang="en-US" sz="2400" b="1" baseline="-25000"/>
              <a:t>2</a:t>
            </a:r>
            <a:r>
              <a:rPr lang="en-US" sz="2400" b="1"/>
              <a:t>) = 2a</a:t>
            </a:r>
            <a:r>
              <a:rPr lang="en-US" sz="2400" b="1" baseline="-25000"/>
              <a:t>1 </a:t>
            </a:r>
            <a:r>
              <a:rPr lang="en-US" sz="2400" b="1"/>
              <a:t>+ 5ā</a:t>
            </a:r>
            <a:r>
              <a:rPr lang="en-US" sz="2400" b="1" baseline="-25000"/>
              <a:t>1</a:t>
            </a:r>
            <a:r>
              <a:rPr lang="en-US" sz="2400" b="1"/>
              <a:t>+ 9a</a:t>
            </a:r>
            <a:r>
              <a:rPr lang="en-US" sz="2400" b="1" baseline="-25000"/>
              <a:t>2 </a:t>
            </a:r>
            <a:r>
              <a:rPr lang="en-US" sz="2400" b="1"/>
              <a:t>+ 4ā</a:t>
            </a:r>
            <a:r>
              <a:rPr lang="en-US" sz="2400" b="1" baseline="-25000"/>
              <a:t>2 </a:t>
            </a:r>
            <a:r>
              <a:rPr lang="en-US" sz="2400" b="1"/>
              <a:t>+ </a:t>
            </a:r>
            <a:r>
              <a:rPr lang="en-US" sz="2400" b="1">
                <a:solidFill>
                  <a:schemeClr val="accent1"/>
                </a:solidFill>
              </a:rPr>
              <a:t>2a</a:t>
            </a:r>
            <a:r>
              <a:rPr lang="en-US" sz="2400" b="1" baseline="-25000">
                <a:solidFill>
                  <a:schemeClr val="accent1"/>
                </a:solidFill>
              </a:rPr>
              <a:t>1</a:t>
            </a:r>
            <a:r>
              <a:rPr lang="en-US" sz="2400" b="1">
                <a:solidFill>
                  <a:schemeClr val="accent1"/>
                </a:solidFill>
              </a:rPr>
              <a:t>ā</a:t>
            </a:r>
            <a:r>
              <a:rPr lang="en-US" sz="2400" b="1" baseline="-2500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59403" name="Line 13"/>
          <p:cNvSpPr>
            <a:spLocks noChangeShapeType="1"/>
          </p:cNvSpPr>
          <p:nvPr/>
        </p:nvSpPr>
        <p:spPr bwMode="auto">
          <a:xfrm flipH="1">
            <a:off x="3203575" y="3213100"/>
            <a:ext cx="720725" cy="936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4" name="Text Box 14"/>
          <p:cNvSpPr txBox="1">
            <a:spLocks noChangeArrowheads="1"/>
          </p:cNvSpPr>
          <p:nvPr/>
        </p:nvSpPr>
        <p:spPr bwMode="auto">
          <a:xfrm>
            <a:off x="3203575" y="3284538"/>
            <a:ext cx="3365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/>
              <a:t>2</a:t>
            </a:r>
          </a:p>
        </p:txBody>
      </p:sp>
      <p:sp>
        <p:nvSpPr>
          <p:cNvPr id="59405" name="Line 15"/>
          <p:cNvSpPr>
            <a:spLocks noChangeShapeType="1"/>
          </p:cNvSpPr>
          <p:nvPr/>
        </p:nvSpPr>
        <p:spPr bwMode="auto">
          <a:xfrm>
            <a:off x="3203575" y="4581525"/>
            <a:ext cx="720725" cy="9350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6" name="Text Box 16"/>
          <p:cNvSpPr txBox="1">
            <a:spLocks noChangeArrowheads="1"/>
          </p:cNvSpPr>
          <p:nvPr/>
        </p:nvSpPr>
        <p:spPr bwMode="auto">
          <a:xfrm>
            <a:off x="3136900" y="49498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 b="1"/>
              <a:t>5</a:t>
            </a:r>
          </a:p>
        </p:txBody>
      </p:sp>
      <p:sp>
        <p:nvSpPr>
          <p:cNvPr id="59407" name="Text Box 17"/>
          <p:cNvSpPr txBox="1">
            <a:spLocks noChangeArrowheads="1"/>
          </p:cNvSpPr>
          <p:nvPr/>
        </p:nvSpPr>
        <p:spPr bwMode="auto">
          <a:xfrm>
            <a:off x="4787900" y="328295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 b="1"/>
              <a:t>9</a:t>
            </a:r>
          </a:p>
        </p:txBody>
      </p:sp>
      <p:sp>
        <p:nvSpPr>
          <p:cNvPr id="59408" name="Text Box 18"/>
          <p:cNvSpPr txBox="1">
            <a:spLocks noChangeArrowheads="1"/>
          </p:cNvSpPr>
          <p:nvPr/>
        </p:nvSpPr>
        <p:spPr bwMode="auto">
          <a:xfrm>
            <a:off x="4859338" y="50117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 b="1"/>
              <a:t>4</a:t>
            </a:r>
          </a:p>
        </p:txBody>
      </p:sp>
      <p:sp>
        <p:nvSpPr>
          <p:cNvPr id="59409" name="Line 19"/>
          <p:cNvSpPr>
            <a:spLocks noChangeShapeType="1"/>
          </p:cNvSpPr>
          <p:nvPr/>
        </p:nvSpPr>
        <p:spPr bwMode="auto">
          <a:xfrm>
            <a:off x="4289425" y="3222625"/>
            <a:ext cx="714375" cy="927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10" name="Line 20"/>
          <p:cNvSpPr>
            <a:spLocks noChangeShapeType="1"/>
          </p:cNvSpPr>
          <p:nvPr/>
        </p:nvSpPr>
        <p:spPr bwMode="auto">
          <a:xfrm flipH="1">
            <a:off x="4356100" y="4581525"/>
            <a:ext cx="649288" cy="9350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11" name="Line 21"/>
          <p:cNvSpPr>
            <a:spLocks noChangeShapeType="1"/>
          </p:cNvSpPr>
          <p:nvPr/>
        </p:nvSpPr>
        <p:spPr bwMode="auto">
          <a:xfrm flipH="1">
            <a:off x="3309938" y="4508500"/>
            <a:ext cx="1477962" cy="111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12" name="Text Box 22"/>
          <p:cNvSpPr txBox="1">
            <a:spLocks noChangeArrowheads="1"/>
          </p:cNvSpPr>
          <p:nvPr/>
        </p:nvSpPr>
        <p:spPr bwMode="auto">
          <a:xfrm>
            <a:off x="3995738" y="45069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59413" name="Text Box 25"/>
          <p:cNvSpPr txBox="1">
            <a:spLocks noChangeArrowheads="1"/>
          </p:cNvSpPr>
          <p:nvPr/>
        </p:nvSpPr>
        <p:spPr bwMode="auto">
          <a:xfrm>
            <a:off x="4470400" y="5554663"/>
            <a:ext cx="1223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000" b="1"/>
              <a:t>Sink (1)</a:t>
            </a:r>
            <a:endParaRPr lang="en-GB" b="1" i="1"/>
          </a:p>
        </p:txBody>
      </p:sp>
      <p:sp>
        <p:nvSpPr>
          <p:cNvPr id="59414" name="Text Box 26"/>
          <p:cNvSpPr txBox="1">
            <a:spLocks noChangeArrowheads="1"/>
          </p:cNvSpPr>
          <p:nvPr/>
        </p:nvSpPr>
        <p:spPr bwMode="auto">
          <a:xfrm>
            <a:off x="4311650" y="2606675"/>
            <a:ext cx="1489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 b="1"/>
              <a:t>Source (0)</a:t>
            </a:r>
            <a:r>
              <a:rPr lang="en-GB" sz="2000"/>
              <a:t> </a:t>
            </a:r>
            <a:endParaRPr lang="en-GB" i="1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57200" y="8079"/>
            <a:ext cx="8229600" cy="6191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smtClean="0"/>
              <a:t>Graph construction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557403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1042988" y="2132013"/>
            <a:ext cx="2881312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400" baseline="-25000"/>
          </a:p>
        </p:txBody>
      </p:sp>
      <p:sp>
        <p:nvSpPr>
          <p:cNvPr id="60420" name="Oval 4"/>
          <p:cNvSpPr>
            <a:spLocks noChangeAspect="1" noChangeArrowheads="1"/>
          </p:cNvSpPr>
          <p:nvPr/>
        </p:nvSpPr>
        <p:spPr bwMode="auto">
          <a:xfrm>
            <a:off x="4859338" y="4149725"/>
            <a:ext cx="395287" cy="395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421" name="Oval 5"/>
          <p:cNvSpPr>
            <a:spLocks noChangeAspect="1" noChangeArrowheads="1"/>
          </p:cNvSpPr>
          <p:nvPr/>
        </p:nvSpPr>
        <p:spPr bwMode="auto">
          <a:xfrm>
            <a:off x="2916238" y="4149725"/>
            <a:ext cx="395287" cy="395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422" name="Rectangle 8"/>
          <p:cNvSpPr>
            <a:spLocks noChangeAspect="1" noChangeArrowheads="1"/>
          </p:cNvSpPr>
          <p:nvPr/>
        </p:nvSpPr>
        <p:spPr bwMode="auto">
          <a:xfrm>
            <a:off x="3894138" y="2819400"/>
            <a:ext cx="395287" cy="395288"/>
          </a:xfrm>
          <a:prstGeom prst="rect">
            <a:avLst/>
          </a:prstGeom>
          <a:solidFill>
            <a:srgbClr val="3F3F3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/>
          </a:p>
        </p:txBody>
      </p:sp>
      <p:sp>
        <p:nvSpPr>
          <p:cNvPr id="60423" name="Rectangle 9"/>
          <p:cNvSpPr>
            <a:spLocks noChangeAspect="1" noChangeArrowheads="1"/>
          </p:cNvSpPr>
          <p:nvPr/>
        </p:nvSpPr>
        <p:spPr bwMode="auto">
          <a:xfrm>
            <a:off x="3960813" y="5559425"/>
            <a:ext cx="395287" cy="395288"/>
          </a:xfrm>
          <a:prstGeom prst="rect">
            <a:avLst/>
          </a:prstGeom>
          <a:solidFill>
            <a:srgbClr val="3F3F3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424" name="Rectangle 10"/>
          <p:cNvSpPr>
            <a:spLocks noChangeArrowheads="1"/>
          </p:cNvSpPr>
          <p:nvPr/>
        </p:nvSpPr>
        <p:spPr bwMode="auto">
          <a:xfrm>
            <a:off x="2454275" y="4043363"/>
            <a:ext cx="577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1</a:t>
            </a:r>
          </a:p>
        </p:txBody>
      </p:sp>
      <p:sp>
        <p:nvSpPr>
          <p:cNvPr id="60425" name="Rectangle 11"/>
          <p:cNvSpPr>
            <a:spLocks noChangeArrowheads="1"/>
          </p:cNvSpPr>
          <p:nvPr/>
        </p:nvSpPr>
        <p:spPr bwMode="auto">
          <a:xfrm>
            <a:off x="5334000" y="4043363"/>
            <a:ext cx="576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2</a:t>
            </a:r>
          </a:p>
        </p:txBody>
      </p:sp>
      <p:sp>
        <p:nvSpPr>
          <p:cNvPr id="60426" name="Rectangle 12"/>
          <p:cNvSpPr>
            <a:spLocks noChangeArrowheads="1"/>
          </p:cNvSpPr>
          <p:nvPr/>
        </p:nvSpPr>
        <p:spPr bwMode="auto">
          <a:xfrm>
            <a:off x="395288" y="1265238"/>
            <a:ext cx="62658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E(a</a:t>
            </a:r>
            <a:r>
              <a:rPr lang="en-US" sz="2400" b="1" baseline="-25000"/>
              <a:t>1</a:t>
            </a:r>
            <a:r>
              <a:rPr lang="en-US" sz="2400" b="1"/>
              <a:t>,a</a:t>
            </a:r>
            <a:r>
              <a:rPr lang="en-US" sz="2400" b="1" baseline="-25000"/>
              <a:t>2</a:t>
            </a:r>
            <a:r>
              <a:rPr lang="en-US" sz="2400" b="1"/>
              <a:t>) = 2a</a:t>
            </a:r>
            <a:r>
              <a:rPr lang="en-US" sz="2400" b="1" baseline="-25000"/>
              <a:t>1 </a:t>
            </a:r>
            <a:r>
              <a:rPr lang="en-US" sz="2400" b="1"/>
              <a:t>+ 5ā</a:t>
            </a:r>
            <a:r>
              <a:rPr lang="en-US" sz="2400" b="1" baseline="-25000"/>
              <a:t>1</a:t>
            </a:r>
            <a:r>
              <a:rPr lang="en-US" sz="2400" b="1"/>
              <a:t>+ 9a</a:t>
            </a:r>
            <a:r>
              <a:rPr lang="en-US" sz="2400" b="1" baseline="-25000"/>
              <a:t>2 </a:t>
            </a:r>
            <a:r>
              <a:rPr lang="en-US" sz="2400" b="1"/>
              <a:t>+ 4ā</a:t>
            </a:r>
            <a:r>
              <a:rPr lang="en-US" sz="2400" b="1" baseline="-25000"/>
              <a:t>2 </a:t>
            </a:r>
            <a:r>
              <a:rPr lang="en-US" sz="2400" b="1"/>
              <a:t>+ 2a</a:t>
            </a:r>
            <a:r>
              <a:rPr lang="en-US" sz="2400" b="1" baseline="-25000"/>
              <a:t>1</a:t>
            </a:r>
            <a:r>
              <a:rPr lang="en-US" sz="2400" b="1"/>
              <a:t>ā</a:t>
            </a:r>
            <a:r>
              <a:rPr lang="en-US" sz="2400" b="1" baseline="-25000"/>
              <a:t>2 </a:t>
            </a:r>
            <a:r>
              <a:rPr lang="en-US" sz="2400" b="1"/>
              <a:t>+</a:t>
            </a:r>
            <a:r>
              <a:rPr lang="en-US" sz="2400" b="1" baseline="-25000"/>
              <a:t> </a:t>
            </a:r>
            <a:r>
              <a:rPr lang="en-US" sz="2400" b="1">
                <a:solidFill>
                  <a:schemeClr val="accent1"/>
                </a:solidFill>
              </a:rPr>
              <a:t>ā</a:t>
            </a:r>
            <a:r>
              <a:rPr lang="en-US" sz="2400" b="1" baseline="-25000">
                <a:solidFill>
                  <a:schemeClr val="accent1"/>
                </a:solidFill>
              </a:rPr>
              <a:t>1</a:t>
            </a:r>
            <a:r>
              <a:rPr lang="en-US" sz="2400" b="1">
                <a:solidFill>
                  <a:schemeClr val="accent1"/>
                </a:solidFill>
              </a:rPr>
              <a:t>a</a:t>
            </a:r>
            <a:r>
              <a:rPr lang="en-US" sz="2400" b="1" baseline="-2500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60427" name="Line 13"/>
          <p:cNvSpPr>
            <a:spLocks noChangeShapeType="1"/>
          </p:cNvSpPr>
          <p:nvPr/>
        </p:nvSpPr>
        <p:spPr bwMode="auto">
          <a:xfrm flipH="1">
            <a:off x="3203575" y="3213100"/>
            <a:ext cx="720725" cy="936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8" name="Text Box 14"/>
          <p:cNvSpPr txBox="1">
            <a:spLocks noChangeArrowheads="1"/>
          </p:cNvSpPr>
          <p:nvPr/>
        </p:nvSpPr>
        <p:spPr bwMode="auto">
          <a:xfrm>
            <a:off x="3203575" y="3284538"/>
            <a:ext cx="3365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/>
              <a:t>2</a:t>
            </a:r>
          </a:p>
        </p:txBody>
      </p:sp>
      <p:sp>
        <p:nvSpPr>
          <p:cNvPr id="60429" name="Line 15"/>
          <p:cNvSpPr>
            <a:spLocks noChangeShapeType="1"/>
          </p:cNvSpPr>
          <p:nvPr/>
        </p:nvSpPr>
        <p:spPr bwMode="auto">
          <a:xfrm>
            <a:off x="3203575" y="4581525"/>
            <a:ext cx="720725" cy="9350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0" name="Text Box 16"/>
          <p:cNvSpPr txBox="1">
            <a:spLocks noChangeArrowheads="1"/>
          </p:cNvSpPr>
          <p:nvPr/>
        </p:nvSpPr>
        <p:spPr bwMode="auto">
          <a:xfrm>
            <a:off x="3136900" y="49498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 b="1"/>
              <a:t>5</a:t>
            </a:r>
          </a:p>
        </p:txBody>
      </p:sp>
      <p:sp>
        <p:nvSpPr>
          <p:cNvPr id="60431" name="Text Box 17"/>
          <p:cNvSpPr txBox="1">
            <a:spLocks noChangeArrowheads="1"/>
          </p:cNvSpPr>
          <p:nvPr/>
        </p:nvSpPr>
        <p:spPr bwMode="auto">
          <a:xfrm>
            <a:off x="4787900" y="328295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 b="1"/>
              <a:t>9</a:t>
            </a:r>
          </a:p>
        </p:txBody>
      </p:sp>
      <p:sp>
        <p:nvSpPr>
          <p:cNvPr id="60432" name="Text Box 18"/>
          <p:cNvSpPr txBox="1">
            <a:spLocks noChangeArrowheads="1"/>
          </p:cNvSpPr>
          <p:nvPr/>
        </p:nvSpPr>
        <p:spPr bwMode="auto">
          <a:xfrm>
            <a:off x="4859338" y="50117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 b="1"/>
              <a:t>4</a:t>
            </a:r>
          </a:p>
        </p:txBody>
      </p:sp>
      <p:sp>
        <p:nvSpPr>
          <p:cNvPr id="60433" name="Line 19"/>
          <p:cNvSpPr>
            <a:spLocks noChangeShapeType="1"/>
          </p:cNvSpPr>
          <p:nvPr/>
        </p:nvSpPr>
        <p:spPr bwMode="auto">
          <a:xfrm>
            <a:off x="4289425" y="3222625"/>
            <a:ext cx="714375" cy="927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4" name="Line 20"/>
          <p:cNvSpPr>
            <a:spLocks noChangeShapeType="1"/>
          </p:cNvSpPr>
          <p:nvPr/>
        </p:nvSpPr>
        <p:spPr bwMode="auto">
          <a:xfrm flipH="1">
            <a:off x="4356100" y="4581525"/>
            <a:ext cx="649288" cy="9350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5" name="Line 21"/>
          <p:cNvSpPr>
            <a:spLocks noChangeShapeType="1"/>
          </p:cNvSpPr>
          <p:nvPr/>
        </p:nvSpPr>
        <p:spPr bwMode="auto">
          <a:xfrm flipH="1">
            <a:off x="3309938" y="4508500"/>
            <a:ext cx="1477962" cy="111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6" name="Text Box 22"/>
          <p:cNvSpPr txBox="1">
            <a:spLocks noChangeArrowheads="1"/>
          </p:cNvSpPr>
          <p:nvPr/>
        </p:nvSpPr>
        <p:spPr bwMode="auto">
          <a:xfrm>
            <a:off x="3995738" y="45069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 b="1"/>
              <a:t>2</a:t>
            </a:r>
          </a:p>
        </p:txBody>
      </p:sp>
      <p:sp>
        <p:nvSpPr>
          <p:cNvPr id="60437" name="Text Box 23"/>
          <p:cNvSpPr txBox="1">
            <a:spLocks noChangeArrowheads="1"/>
          </p:cNvSpPr>
          <p:nvPr/>
        </p:nvSpPr>
        <p:spPr bwMode="auto">
          <a:xfrm>
            <a:off x="3995738" y="378777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 b="1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60438" name="Line 24"/>
          <p:cNvSpPr>
            <a:spLocks noChangeShapeType="1"/>
          </p:cNvSpPr>
          <p:nvPr/>
        </p:nvSpPr>
        <p:spPr bwMode="auto">
          <a:xfrm flipV="1">
            <a:off x="3348038" y="4221163"/>
            <a:ext cx="15113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9" name="Text Box 25"/>
          <p:cNvSpPr txBox="1">
            <a:spLocks noChangeArrowheads="1"/>
          </p:cNvSpPr>
          <p:nvPr/>
        </p:nvSpPr>
        <p:spPr bwMode="auto">
          <a:xfrm>
            <a:off x="4470400" y="5554663"/>
            <a:ext cx="1223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000" b="1"/>
              <a:t>Sink (1)</a:t>
            </a:r>
            <a:endParaRPr lang="en-GB" b="1" i="1"/>
          </a:p>
        </p:txBody>
      </p:sp>
      <p:sp>
        <p:nvSpPr>
          <p:cNvPr id="60440" name="Text Box 26"/>
          <p:cNvSpPr txBox="1">
            <a:spLocks noChangeArrowheads="1"/>
          </p:cNvSpPr>
          <p:nvPr/>
        </p:nvSpPr>
        <p:spPr bwMode="auto">
          <a:xfrm>
            <a:off x="4311650" y="2606675"/>
            <a:ext cx="1489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 b="1"/>
              <a:t>Source (0)</a:t>
            </a:r>
            <a:r>
              <a:rPr lang="en-GB" sz="2000"/>
              <a:t> </a:t>
            </a:r>
            <a:endParaRPr lang="en-GB" i="1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57200" y="8079"/>
            <a:ext cx="8229600" cy="6191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smtClean="0"/>
              <a:t>Graph construction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624151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1042988" y="2132013"/>
            <a:ext cx="2881312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400" baseline="-25000"/>
          </a:p>
        </p:txBody>
      </p:sp>
      <p:sp>
        <p:nvSpPr>
          <p:cNvPr id="61444" name="Oval 4"/>
          <p:cNvSpPr>
            <a:spLocks noChangeAspect="1" noChangeArrowheads="1"/>
          </p:cNvSpPr>
          <p:nvPr/>
        </p:nvSpPr>
        <p:spPr bwMode="auto">
          <a:xfrm>
            <a:off x="4859338" y="4149725"/>
            <a:ext cx="395287" cy="395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445" name="Oval 5"/>
          <p:cNvSpPr>
            <a:spLocks noChangeAspect="1" noChangeArrowheads="1"/>
          </p:cNvSpPr>
          <p:nvPr/>
        </p:nvSpPr>
        <p:spPr bwMode="auto">
          <a:xfrm>
            <a:off x="2916238" y="4149725"/>
            <a:ext cx="395287" cy="395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446" name="Rectangle 8"/>
          <p:cNvSpPr>
            <a:spLocks noChangeAspect="1" noChangeArrowheads="1"/>
          </p:cNvSpPr>
          <p:nvPr/>
        </p:nvSpPr>
        <p:spPr bwMode="auto">
          <a:xfrm>
            <a:off x="3894138" y="2819400"/>
            <a:ext cx="395287" cy="395288"/>
          </a:xfrm>
          <a:prstGeom prst="rect">
            <a:avLst/>
          </a:prstGeom>
          <a:solidFill>
            <a:srgbClr val="3F3F3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/>
          </a:p>
        </p:txBody>
      </p:sp>
      <p:sp>
        <p:nvSpPr>
          <p:cNvPr id="61447" name="Rectangle 9"/>
          <p:cNvSpPr>
            <a:spLocks noChangeAspect="1" noChangeArrowheads="1"/>
          </p:cNvSpPr>
          <p:nvPr/>
        </p:nvSpPr>
        <p:spPr bwMode="auto">
          <a:xfrm>
            <a:off x="3960813" y="5559425"/>
            <a:ext cx="395287" cy="395288"/>
          </a:xfrm>
          <a:prstGeom prst="rect">
            <a:avLst/>
          </a:prstGeom>
          <a:solidFill>
            <a:srgbClr val="3F3F3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448" name="Rectangle 10"/>
          <p:cNvSpPr>
            <a:spLocks noChangeArrowheads="1"/>
          </p:cNvSpPr>
          <p:nvPr/>
        </p:nvSpPr>
        <p:spPr bwMode="auto">
          <a:xfrm>
            <a:off x="2454275" y="4043363"/>
            <a:ext cx="577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1</a:t>
            </a:r>
          </a:p>
        </p:txBody>
      </p:sp>
      <p:sp>
        <p:nvSpPr>
          <p:cNvPr id="61449" name="Rectangle 11"/>
          <p:cNvSpPr>
            <a:spLocks noChangeArrowheads="1"/>
          </p:cNvSpPr>
          <p:nvPr/>
        </p:nvSpPr>
        <p:spPr bwMode="auto">
          <a:xfrm>
            <a:off x="5334000" y="4043363"/>
            <a:ext cx="576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2</a:t>
            </a:r>
          </a:p>
        </p:txBody>
      </p:sp>
      <p:sp>
        <p:nvSpPr>
          <p:cNvPr id="61450" name="Rectangle 12"/>
          <p:cNvSpPr>
            <a:spLocks noChangeArrowheads="1"/>
          </p:cNvSpPr>
          <p:nvPr/>
        </p:nvSpPr>
        <p:spPr bwMode="auto">
          <a:xfrm>
            <a:off x="395288" y="1265238"/>
            <a:ext cx="62658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E(a</a:t>
            </a:r>
            <a:r>
              <a:rPr lang="en-US" sz="2400" b="1" baseline="-25000"/>
              <a:t>1</a:t>
            </a:r>
            <a:r>
              <a:rPr lang="en-US" sz="2400" b="1"/>
              <a:t>,a</a:t>
            </a:r>
            <a:r>
              <a:rPr lang="en-US" sz="2400" b="1" baseline="-25000"/>
              <a:t>2</a:t>
            </a:r>
            <a:r>
              <a:rPr lang="en-US" sz="2400" b="1"/>
              <a:t>) = 2a</a:t>
            </a:r>
            <a:r>
              <a:rPr lang="en-US" sz="2400" b="1" baseline="-25000"/>
              <a:t>1 </a:t>
            </a:r>
            <a:r>
              <a:rPr lang="en-US" sz="2400" b="1"/>
              <a:t>+ 5ā</a:t>
            </a:r>
            <a:r>
              <a:rPr lang="en-US" sz="2400" b="1" baseline="-25000"/>
              <a:t>1</a:t>
            </a:r>
            <a:r>
              <a:rPr lang="en-US" sz="2400" b="1"/>
              <a:t>+ 9a</a:t>
            </a:r>
            <a:r>
              <a:rPr lang="en-US" sz="2400" b="1" baseline="-25000"/>
              <a:t>2 </a:t>
            </a:r>
            <a:r>
              <a:rPr lang="en-US" sz="2400" b="1"/>
              <a:t>+ 4ā</a:t>
            </a:r>
            <a:r>
              <a:rPr lang="en-US" sz="2400" b="1" baseline="-25000"/>
              <a:t>2 </a:t>
            </a:r>
            <a:r>
              <a:rPr lang="en-US" sz="2400" b="1"/>
              <a:t>+ 2a</a:t>
            </a:r>
            <a:r>
              <a:rPr lang="en-US" sz="2400" b="1" baseline="-25000"/>
              <a:t>1</a:t>
            </a:r>
            <a:r>
              <a:rPr lang="en-US" sz="2400" b="1"/>
              <a:t>ā</a:t>
            </a:r>
            <a:r>
              <a:rPr lang="en-US" sz="2400" b="1" baseline="-25000"/>
              <a:t>2 </a:t>
            </a:r>
            <a:r>
              <a:rPr lang="en-US" sz="2400" b="1"/>
              <a:t>+</a:t>
            </a:r>
            <a:r>
              <a:rPr lang="en-US" sz="2400" b="1" baseline="-25000"/>
              <a:t> </a:t>
            </a:r>
            <a:r>
              <a:rPr lang="en-US" sz="2400" b="1"/>
              <a:t>ā</a:t>
            </a:r>
            <a:r>
              <a:rPr lang="en-US" sz="2400" b="1" baseline="-25000"/>
              <a:t>1</a:t>
            </a:r>
            <a:r>
              <a:rPr lang="en-US" sz="2400" b="1"/>
              <a:t>a</a:t>
            </a:r>
            <a:r>
              <a:rPr lang="en-US" sz="2400" b="1" baseline="-25000"/>
              <a:t>2</a:t>
            </a:r>
          </a:p>
        </p:txBody>
      </p:sp>
      <p:sp>
        <p:nvSpPr>
          <p:cNvPr id="61451" name="Line 13"/>
          <p:cNvSpPr>
            <a:spLocks noChangeShapeType="1"/>
          </p:cNvSpPr>
          <p:nvPr/>
        </p:nvSpPr>
        <p:spPr bwMode="auto">
          <a:xfrm flipH="1">
            <a:off x="3203575" y="3213100"/>
            <a:ext cx="720725" cy="936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2" name="Text Box 14"/>
          <p:cNvSpPr txBox="1">
            <a:spLocks noChangeArrowheads="1"/>
          </p:cNvSpPr>
          <p:nvPr/>
        </p:nvSpPr>
        <p:spPr bwMode="auto">
          <a:xfrm>
            <a:off x="3203575" y="3284538"/>
            <a:ext cx="3365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/>
              <a:t>2</a:t>
            </a:r>
          </a:p>
        </p:txBody>
      </p:sp>
      <p:sp>
        <p:nvSpPr>
          <p:cNvPr id="61453" name="Line 15"/>
          <p:cNvSpPr>
            <a:spLocks noChangeShapeType="1"/>
          </p:cNvSpPr>
          <p:nvPr/>
        </p:nvSpPr>
        <p:spPr bwMode="auto">
          <a:xfrm>
            <a:off x="3203575" y="4581525"/>
            <a:ext cx="720725" cy="9350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4" name="Text Box 16"/>
          <p:cNvSpPr txBox="1">
            <a:spLocks noChangeArrowheads="1"/>
          </p:cNvSpPr>
          <p:nvPr/>
        </p:nvSpPr>
        <p:spPr bwMode="auto">
          <a:xfrm>
            <a:off x="3136900" y="49498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 b="1"/>
              <a:t>5</a:t>
            </a:r>
          </a:p>
        </p:txBody>
      </p:sp>
      <p:sp>
        <p:nvSpPr>
          <p:cNvPr id="61455" name="Text Box 17"/>
          <p:cNvSpPr txBox="1">
            <a:spLocks noChangeArrowheads="1"/>
          </p:cNvSpPr>
          <p:nvPr/>
        </p:nvSpPr>
        <p:spPr bwMode="auto">
          <a:xfrm>
            <a:off x="4787900" y="328295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 b="1"/>
              <a:t>9</a:t>
            </a:r>
          </a:p>
        </p:txBody>
      </p:sp>
      <p:sp>
        <p:nvSpPr>
          <p:cNvPr id="61456" name="Text Box 18"/>
          <p:cNvSpPr txBox="1">
            <a:spLocks noChangeArrowheads="1"/>
          </p:cNvSpPr>
          <p:nvPr/>
        </p:nvSpPr>
        <p:spPr bwMode="auto">
          <a:xfrm>
            <a:off x="4859338" y="50117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 b="1"/>
              <a:t>4</a:t>
            </a:r>
          </a:p>
        </p:txBody>
      </p:sp>
      <p:sp>
        <p:nvSpPr>
          <p:cNvPr id="61457" name="Line 19"/>
          <p:cNvSpPr>
            <a:spLocks noChangeShapeType="1"/>
          </p:cNvSpPr>
          <p:nvPr/>
        </p:nvSpPr>
        <p:spPr bwMode="auto">
          <a:xfrm>
            <a:off x="4289425" y="3222625"/>
            <a:ext cx="714375" cy="927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8" name="Line 20"/>
          <p:cNvSpPr>
            <a:spLocks noChangeShapeType="1"/>
          </p:cNvSpPr>
          <p:nvPr/>
        </p:nvSpPr>
        <p:spPr bwMode="auto">
          <a:xfrm flipH="1">
            <a:off x="4356100" y="4581525"/>
            <a:ext cx="649288" cy="9350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9" name="Line 21"/>
          <p:cNvSpPr>
            <a:spLocks noChangeShapeType="1"/>
          </p:cNvSpPr>
          <p:nvPr/>
        </p:nvSpPr>
        <p:spPr bwMode="auto">
          <a:xfrm flipH="1">
            <a:off x="3309938" y="4508500"/>
            <a:ext cx="1477962" cy="111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0" name="Text Box 22"/>
          <p:cNvSpPr txBox="1">
            <a:spLocks noChangeArrowheads="1"/>
          </p:cNvSpPr>
          <p:nvPr/>
        </p:nvSpPr>
        <p:spPr bwMode="auto">
          <a:xfrm>
            <a:off x="3995738" y="45069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 b="1"/>
              <a:t>2</a:t>
            </a:r>
          </a:p>
        </p:txBody>
      </p:sp>
      <p:sp>
        <p:nvSpPr>
          <p:cNvPr id="61461" name="Text Box 23"/>
          <p:cNvSpPr txBox="1">
            <a:spLocks noChangeArrowheads="1"/>
          </p:cNvSpPr>
          <p:nvPr/>
        </p:nvSpPr>
        <p:spPr bwMode="auto">
          <a:xfrm>
            <a:off x="3995738" y="378777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 b="1"/>
              <a:t>1</a:t>
            </a:r>
          </a:p>
        </p:txBody>
      </p:sp>
      <p:sp>
        <p:nvSpPr>
          <p:cNvPr id="61462" name="Line 24"/>
          <p:cNvSpPr>
            <a:spLocks noChangeShapeType="1"/>
          </p:cNvSpPr>
          <p:nvPr/>
        </p:nvSpPr>
        <p:spPr bwMode="auto">
          <a:xfrm flipV="1">
            <a:off x="3348038" y="4221163"/>
            <a:ext cx="1511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3" name="Text Box 25"/>
          <p:cNvSpPr txBox="1">
            <a:spLocks noChangeArrowheads="1"/>
          </p:cNvSpPr>
          <p:nvPr/>
        </p:nvSpPr>
        <p:spPr bwMode="auto">
          <a:xfrm>
            <a:off x="4470400" y="5554663"/>
            <a:ext cx="1223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000" b="1"/>
              <a:t>Sink (1)</a:t>
            </a:r>
            <a:endParaRPr lang="en-GB" b="1" i="1"/>
          </a:p>
        </p:txBody>
      </p:sp>
      <p:sp>
        <p:nvSpPr>
          <p:cNvPr id="61464" name="Text Box 26"/>
          <p:cNvSpPr txBox="1">
            <a:spLocks noChangeArrowheads="1"/>
          </p:cNvSpPr>
          <p:nvPr/>
        </p:nvSpPr>
        <p:spPr bwMode="auto">
          <a:xfrm>
            <a:off x="4311650" y="2606675"/>
            <a:ext cx="1489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 b="1"/>
              <a:t>Source (0)</a:t>
            </a:r>
            <a:r>
              <a:rPr lang="en-GB" sz="2000"/>
              <a:t> </a:t>
            </a:r>
            <a:endParaRPr lang="en-GB" i="1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57200" y="8079"/>
            <a:ext cx="8229600" cy="6191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smtClean="0"/>
              <a:t>Graph construction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49028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Oval 4"/>
          <p:cNvSpPr>
            <a:spLocks noChangeAspect="1" noChangeArrowheads="1"/>
          </p:cNvSpPr>
          <p:nvPr/>
        </p:nvSpPr>
        <p:spPr bwMode="auto">
          <a:xfrm>
            <a:off x="4859338" y="4149725"/>
            <a:ext cx="395287" cy="395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492" name="Oval 5"/>
          <p:cNvSpPr>
            <a:spLocks noChangeAspect="1" noChangeArrowheads="1"/>
          </p:cNvSpPr>
          <p:nvPr/>
        </p:nvSpPr>
        <p:spPr bwMode="auto">
          <a:xfrm>
            <a:off x="2916238" y="4149725"/>
            <a:ext cx="395287" cy="3952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493" name="Rectangle 8"/>
          <p:cNvSpPr>
            <a:spLocks noChangeAspect="1" noChangeArrowheads="1"/>
          </p:cNvSpPr>
          <p:nvPr/>
        </p:nvSpPr>
        <p:spPr bwMode="auto">
          <a:xfrm>
            <a:off x="3894138" y="2819400"/>
            <a:ext cx="395287" cy="395288"/>
          </a:xfrm>
          <a:prstGeom prst="rect">
            <a:avLst/>
          </a:prstGeom>
          <a:solidFill>
            <a:srgbClr val="3F3F3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/>
          </a:p>
        </p:txBody>
      </p:sp>
      <p:sp>
        <p:nvSpPr>
          <p:cNvPr id="63494" name="Rectangle 9"/>
          <p:cNvSpPr>
            <a:spLocks noChangeAspect="1" noChangeArrowheads="1"/>
          </p:cNvSpPr>
          <p:nvPr/>
        </p:nvSpPr>
        <p:spPr bwMode="auto">
          <a:xfrm>
            <a:off x="3960813" y="5559425"/>
            <a:ext cx="395287" cy="395288"/>
          </a:xfrm>
          <a:prstGeom prst="rect">
            <a:avLst/>
          </a:prstGeom>
          <a:solidFill>
            <a:srgbClr val="3F3F3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495" name="Rectangle 10"/>
          <p:cNvSpPr>
            <a:spLocks noChangeArrowheads="1"/>
          </p:cNvSpPr>
          <p:nvPr/>
        </p:nvSpPr>
        <p:spPr bwMode="auto">
          <a:xfrm>
            <a:off x="2454275" y="4043363"/>
            <a:ext cx="577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1</a:t>
            </a:r>
          </a:p>
        </p:txBody>
      </p:sp>
      <p:sp>
        <p:nvSpPr>
          <p:cNvPr id="63496" name="Rectangle 11"/>
          <p:cNvSpPr>
            <a:spLocks noChangeArrowheads="1"/>
          </p:cNvSpPr>
          <p:nvPr/>
        </p:nvSpPr>
        <p:spPr bwMode="auto">
          <a:xfrm>
            <a:off x="5334000" y="4043363"/>
            <a:ext cx="576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a</a:t>
            </a:r>
            <a:r>
              <a:rPr lang="en-US" b="1" baseline="-25000"/>
              <a:t>2</a:t>
            </a:r>
          </a:p>
        </p:txBody>
      </p:sp>
      <p:sp>
        <p:nvSpPr>
          <p:cNvPr id="63497" name="Rectangle 12"/>
          <p:cNvSpPr>
            <a:spLocks noChangeArrowheads="1"/>
          </p:cNvSpPr>
          <p:nvPr/>
        </p:nvSpPr>
        <p:spPr bwMode="auto">
          <a:xfrm>
            <a:off x="395288" y="1265238"/>
            <a:ext cx="62658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E(a</a:t>
            </a:r>
            <a:r>
              <a:rPr lang="en-US" sz="2400" b="1" baseline="-25000"/>
              <a:t>1</a:t>
            </a:r>
            <a:r>
              <a:rPr lang="en-US" sz="2400" b="1"/>
              <a:t>,a</a:t>
            </a:r>
            <a:r>
              <a:rPr lang="en-US" sz="2400" b="1" baseline="-25000"/>
              <a:t>2</a:t>
            </a:r>
            <a:r>
              <a:rPr lang="en-US" sz="2400" b="1"/>
              <a:t>) = 2</a:t>
            </a:r>
            <a:r>
              <a:rPr lang="en-US" sz="2400" b="1">
                <a:solidFill>
                  <a:srgbClr val="FF0000"/>
                </a:solidFill>
              </a:rPr>
              <a:t>a</a:t>
            </a:r>
            <a:r>
              <a:rPr lang="en-US" sz="2400" b="1" baseline="-25000">
                <a:solidFill>
                  <a:srgbClr val="FF0000"/>
                </a:solidFill>
              </a:rPr>
              <a:t>1</a:t>
            </a:r>
            <a:r>
              <a:rPr lang="en-US" sz="2400" b="1" baseline="-25000"/>
              <a:t> </a:t>
            </a:r>
            <a:r>
              <a:rPr lang="en-US" sz="2400" b="1"/>
              <a:t>+ 5</a:t>
            </a:r>
            <a:r>
              <a:rPr lang="en-US" sz="2400" b="1">
                <a:solidFill>
                  <a:srgbClr val="0000FF"/>
                </a:solidFill>
              </a:rPr>
              <a:t>ā</a:t>
            </a:r>
            <a:r>
              <a:rPr lang="en-US" sz="2400" b="1" baseline="-25000">
                <a:solidFill>
                  <a:srgbClr val="0000FF"/>
                </a:solidFill>
              </a:rPr>
              <a:t>1</a:t>
            </a:r>
            <a:r>
              <a:rPr lang="en-US" sz="2400" b="1"/>
              <a:t>+ 9</a:t>
            </a:r>
            <a:r>
              <a:rPr lang="en-US" sz="2400" b="1">
                <a:solidFill>
                  <a:srgbClr val="0000FF"/>
                </a:solidFill>
              </a:rPr>
              <a:t>a</a:t>
            </a:r>
            <a:r>
              <a:rPr lang="en-US" sz="2400" b="1" baseline="-25000">
                <a:solidFill>
                  <a:srgbClr val="0000FF"/>
                </a:solidFill>
              </a:rPr>
              <a:t>2</a:t>
            </a:r>
            <a:r>
              <a:rPr lang="en-US" sz="2400" b="1" baseline="-25000"/>
              <a:t> </a:t>
            </a:r>
            <a:r>
              <a:rPr lang="en-US" sz="2400" b="1"/>
              <a:t>+ 4</a:t>
            </a:r>
            <a:r>
              <a:rPr lang="en-US" sz="2400" b="1">
                <a:solidFill>
                  <a:srgbClr val="FF0000"/>
                </a:solidFill>
              </a:rPr>
              <a:t>ā</a:t>
            </a:r>
            <a:r>
              <a:rPr lang="en-US" sz="2400" b="1" baseline="-25000">
                <a:solidFill>
                  <a:srgbClr val="FF0000"/>
                </a:solidFill>
              </a:rPr>
              <a:t>2</a:t>
            </a:r>
            <a:r>
              <a:rPr lang="en-US" sz="2400" b="1" baseline="-25000"/>
              <a:t> </a:t>
            </a:r>
            <a:r>
              <a:rPr lang="en-US" sz="2400" b="1"/>
              <a:t>+ 2</a:t>
            </a:r>
            <a:r>
              <a:rPr lang="en-US" sz="2400" b="1">
                <a:solidFill>
                  <a:srgbClr val="FF0000"/>
                </a:solidFill>
              </a:rPr>
              <a:t>a</a:t>
            </a:r>
            <a:r>
              <a:rPr lang="en-US" sz="2400" b="1" baseline="-25000">
                <a:solidFill>
                  <a:srgbClr val="FF0000"/>
                </a:solidFill>
              </a:rPr>
              <a:t>1</a:t>
            </a:r>
            <a:r>
              <a:rPr lang="en-US" sz="2400" b="1">
                <a:solidFill>
                  <a:srgbClr val="FF0000"/>
                </a:solidFill>
              </a:rPr>
              <a:t>ā</a:t>
            </a:r>
            <a:r>
              <a:rPr lang="en-US" sz="2400" b="1" baseline="-25000">
                <a:solidFill>
                  <a:srgbClr val="FF0000"/>
                </a:solidFill>
              </a:rPr>
              <a:t>2</a:t>
            </a:r>
            <a:r>
              <a:rPr lang="en-US" sz="2400" b="1" baseline="-25000"/>
              <a:t> </a:t>
            </a:r>
            <a:r>
              <a:rPr lang="en-US" sz="2400" b="1"/>
              <a:t>+</a:t>
            </a:r>
            <a:r>
              <a:rPr lang="en-US" sz="2400" b="1" baseline="-25000"/>
              <a:t> </a:t>
            </a:r>
            <a:r>
              <a:rPr lang="en-US" sz="2400" b="1">
                <a:solidFill>
                  <a:srgbClr val="0000FF"/>
                </a:solidFill>
              </a:rPr>
              <a:t>ā</a:t>
            </a:r>
            <a:r>
              <a:rPr lang="en-US" sz="2400" b="1" baseline="-25000">
                <a:solidFill>
                  <a:srgbClr val="0000FF"/>
                </a:solidFill>
              </a:rPr>
              <a:t>1</a:t>
            </a:r>
            <a:r>
              <a:rPr lang="en-US" sz="2400" b="1">
                <a:solidFill>
                  <a:srgbClr val="0000FF"/>
                </a:solidFill>
              </a:rPr>
              <a:t>a</a:t>
            </a:r>
            <a:r>
              <a:rPr lang="en-US" sz="2400" b="1" baseline="-25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63498" name="Line 13"/>
          <p:cNvSpPr>
            <a:spLocks noChangeShapeType="1"/>
          </p:cNvSpPr>
          <p:nvPr/>
        </p:nvSpPr>
        <p:spPr bwMode="auto">
          <a:xfrm flipH="1">
            <a:off x="3203575" y="3213100"/>
            <a:ext cx="720725" cy="9366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99" name="Text Box 14"/>
          <p:cNvSpPr txBox="1">
            <a:spLocks noChangeArrowheads="1"/>
          </p:cNvSpPr>
          <p:nvPr/>
        </p:nvSpPr>
        <p:spPr bwMode="auto">
          <a:xfrm>
            <a:off x="3203575" y="3284538"/>
            <a:ext cx="3365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/>
              <a:t>2</a:t>
            </a:r>
          </a:p>
        </p:txBody>
      </p:sp>
      <p:sp>
        <p:nvSpPr>
          <p:cNvPr id="63500" name="Line 15"/>
          <p:cNvSpPr>
            <a:spLocks noChangeShapeType="1"/>
          </p:cNvSpPr>
          <p:nvPr/>
        </p:nvSpPr>
        <p:spPr bwMode="auto">
          <a:xfrm>
            <a:off x="3203575" y="4581525"/>
            <a:ext cx="720725" cy="9350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1" name="Text Box 16"/>
          <p:cNvSpPr txBox="1">
            <a:spLocks noChangeArrowheads="1"/>
          </p:cNvSpPr>
          <p:nvPr/>
        </p:nvSpPr>
        <p:spPr bwMode="auto">
          <a:xfrm>
            <a:off x="3136900" y="49498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 b="1"/>
              <a:t>5</a:t>
            </a:r>
          </a:p>
        </p:txBody>
      </p:sp>
      <p:sp>
        <p:nvSpPr>
          <p:cNvPr id="63502" name="Text Box 17"/>
          <p:cNvSpPr txBox="1">
            <a:spLocks noChangeArrowheads="1"/>
          </p:cNvSpPr>
          <p:nvPr/>
        </p:nvSpPr>
        <p:spPr bwMode="auto">
          <a:xfrm>
            <a:off x="4787900" y="328295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 b="1"/>
              <a:t>9</a:t>
            </a:r>
          </a:p>
        </p:txBody>
      </p:sp>
      <p:sp>
        <p:nvSpPr>
          <p:cNvPr id="63503" name="Text Box 18"/>
          <p:cNvSpPr txBox="1">
            <a:spLocks noChangeArrowheads="1"/>
          </p:cNvSpPr>
          <p:nvPr/>
        </p:nvSpPr>
        <p:spPr bwMode="auto">
          <a:xfrm>
            <a:off x="4859338" y="50117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 b="1"/>
              <a:t>4</a:t>
            </a:r>
          </a:p>
        </p:txBody>
      </p:sp>
      <p:sp>
        <p:nvSpPr>
          <p:cNvPr id="63504" name="Line 19"/>
          <p:cNvSpPr>
            <a:spLocks noChangeShapeType="1"/>
          </p:cNvSpPr>
          <p:nvPr/>
        </p:nvSpPr>
        <p:spPr bwMode="auto">
          <a:xfrm>
            <a:off x="4289425" y="3222625"/>
            <a:ext cx="714375" cy="927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5" name="Line 20"/>
          <p:cNvSpPr>
            <a:spLocks noChangeShapeType="1"/>
          </p:cNvSpPr>
          <p:nvPr/>
        </p:nvSpPr>
        <p:spPr bwMode="auto">
          <a:xfrm flipH="1">
            <a:off x="4356100" y="4581525"/>
            <a:ext cx="649288" cy="9350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6" name="Line 21"/>
          <p:cNvSpPr>
            <a:spLocks noChangeShapeType="1"/>
          </p:cNvSpPr>
          <p:nvPr/>
        </p:nvSpPr>
        <p:spPr bwMode="auto">
          <a:xfrm flipH="1">
            <a:off x="3309938" y="4508500"/>
            <a:ext cx="1477962" cy="1111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7" name="Text Box 22"/>
          <p:cNvSpPr txBox="1">
            <a:spLocks noChangeArrowheads="1"/>
          </p:cNvSpPr>
          <p:nvPr/>
        </p:nvSpPr>
        <p:spPr bwMode="auto">
          <a:xfrm>
            <a:off x="3995738" y="45069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 b="1"/>
              <a:t>2</a:t>
            </a:r>
          </a:p>
        </p:txBody>
      </p:sp>
      <p:sp>
        <p:nvSpPr>
          <p:cNvPr id="63508" name="Text Box 23"/>
          <p:cNvSpPr txBox="1">
            <a:spLocks noChangeArrowheads="1"/>
          </p:cNvSpPr>
          <p:nvPr/>
        </p:nvSpPr>
        <p:spPr bwMode="auto">
          <a:xfrm>
            <a:off x="3995738" y="378777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400" b="1"/>
              <a:t>1</a:t>
            </a:r>
          </a:p>
        </p:txBody>
      </p:sp>
      <p:sp>
        <p:nvSpPr>
          <p:cNvPr id="63509" name="Line 24"/>
          <p:cNvSpPr>
            <a:spLocks noChangeShapeType="1"/>
          </p:cNvSpPr>
          <p:nvPr/>
        </p:nvSpPr>
        <p:spPr bwMode="auto">
          <a:xfrm flipV="1">
            <a:off x="3348038" y="4221163"/>
            <a:ext cx="1511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sm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10" name="Text Box 25"/>
          <p:cNvSpPr txBox="1">
            <a:spLocks noChangeArrowheads="1"/>
          </p:cNvSpPr>
          <p:nvPr/>
        </p:nvSpPr>
        <p:spPr bwMode="auto">
          <a:xfrm>
            <a:off x="4470400" y="5554663"/>
            <a:ext cx="1223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000" b="1"/>
              <a:t>Sink (1)</a:t>
            </a:r>
            <a:endParaRPr lang="en-GB" b="1" i="1"/>
          </a:p>
        </p:txBody>
      </p:sp>
      <p:sp>
        <p:nvSpPr>
          <p:cNvPr id="63511" name="Text Box 26"/>
          <p:cNvSpPr txBox="1">
            <a:spLocks noChangeArrowheads="1"/>
          </p:cNvSpPr>
          <p:nvPr/>
        </p:nvSpPr>
        <p:spPr bwMode="auto">
          <a:xfrm>
            <a:off x="4311650" y="2606675"/>
            <a:ext cx="1489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 b="1"/>
              <a:t>Source (0)</a:t>
            </a:r>
            <a:r>
              <a:rPr lang="en-GB" sz="2000"/>
              <a:t> </a:t>
            </a:r>
            <a:endParaRPr lang="en-GB" i="1"/>
          </a:p>
        </p:txBody>
      </p:sp>
      <p:sp>
        <p:nvSpPr>
          <p:cNvPr id="63512" name="Freeform 28"/>
          <p:cNvSpPr>
            <a:spLocks/>
          </p:cNvSpPr>
          <p:nvPr/>
        </p:nvSpPr>
        <p:spPr bwMode="auto">
          <a:xfrm>
            <a:off x="3059113" y="3621088"/>
            <a:ext cx="2233612" cy="1355725"/>
          </a:xfrm>
          <a:custGeom>
            <a:avLst/>
            <a:gdLst>
              <a:gd name="T0" fmla="*/ 0 w 1407"/>
              <a:gd name="T1" fmla="*/ 2147483647 h 854"/>
              <a:gd name="T2" fmla="*/ 2147483647 w 1407"/>
              <a:gd name="T3" fmla="*/ 2147483647 h 854"/>
              <a:gd name="T4" fmla="*/ 2147483647 w 1407"/>
              <a:gd name="T5" fmla="*/ 2147483647 h 854"/>
              <a:gd name="T6" fmla="*/ 2147483647 w 1407"/>
              <a:gd name="T7" fmla="*/ 2147483647 h 854"/>
              <a:gd name="T8" fmla="*/ 0 60000 65536"/>
              <a:gd name="T9" fmla="*/ 0 60000 65536"/>
              <a:gd name="T10" fmla="*/ 0 60000 65536"/>
              <a:gd name="T11" fmla="*/ 0 60000 65536"/>
              <a:gd name="T12" fmla="*/ 0 w 1407"/>
              <a:gd name="T13" fmla="*/ 0 h 854"/>
              <a:gd name="T14" fmla="*/ 1407 w 1407"/>
              <a:gd name="T15" fmla="*/ 854 h 8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07" h="854">
                <a:moveTo>
                  <a:pt x="0" y="106"/>
                </a:moveTo>
                <a:cubicBezTo>
                  <a:pt x="174" y="53"/>
                  <a:pt x="348" y="0"/>
                  <a:pt x="499" y="106"/>
                </a:cubicBezTo>
                <a:cubicBezTo>
                  <a:pt x="650" y="212"/>
                  <a:pt x="757" y="628"/>
                  <a:pt x="908" y="741"/>
                </a:cubicBezTo>
                <a:cubicBezTo>
                  <a:pt x="1059" y="854"/>
                  <a:pt x="1233" y="820"/>
                  <a:pt x="1407" y="786"/>
                </a:cubicBezTo>
              </a:path>
            </a:pathLst>
          </a:custGeom>
          <a:noFill/>
          <a:ln w="57150">
            <a:solidFill>
              <a:schemeClr val="accent1"/>
            </a:solidFill>
            <a:prstDash val="sysDot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513" name="Rectangle 29"/>
          <p:cNvSpPr>
            <a:spLocks noChangeArrowheads="1"/>
          </p:cNvSpPr>
          <p:nvPr/>
        </p:nvSpPr>
        <p:spPr bwMode="auto">
          <a:xfrm>
            <a:off x="6372225" y="4005263"/>
            <a:ext cx="1914525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/>
              <a:t>a</a:t>
            </a:r>
            <a:r>
              <a:rPr lang="en-US" sz="2000" b="1" baseline="-25000"/>
              <a:t>1 </a:t>
            </a:r>
            <a:r>
              <a:rPr lang="en-US" sz="2000" b="1"/>
              <a:t>= 1  a</a:t>
            </a:r>
            <a:r>
              <a:rPr lang="en-US" sz="2000" b="1" baseline="-25000"/>
              <a:t>2 </a:t>
            </a:r>
            <a:r>
              <a:rPr lang="en-US" sz="2000" b="1"/>
              <a:t>= 0</a:t>
            </a:r>
            <a:endParaRPr lang="en-US" sz="2000" b="1" baseline="-25000"/>
          </a:p>
        </p:txBody>
      </p:sp>
      <p:sp>
        <p:nvSpPr>
          <p:cNvPr id="63514" name="Rectangle 30"/>
          <p:cNvSpPr>
            <a:spLocks noChangeArrowheads="1"/>
          </p:cNvSpPr>
          <p:nvPr/>
        </p:nvSpPr>
        <p:spPr bwMode="auto">
          <a:xfrm>
            <a:off x="6557963" y="4724400"/>
            <a:ext cx="1585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/>
              <a:t>E</a:t>
            </a:r>
            <a:r>
              <a:rPr lang="en-US" sz="2000" b="1" baseline="-25000"/>
              <a:t> </a:t>
            </a:r>
            <a:r>
              <a:rPr lang="en-US" sz="2000" b="1"/>
              <a:t>(1,0) = 8</a:t>
            </a:r>
          </a:p>
        </p:txBody>
      </p:sp>
      <p:sp>
        <p:nvSpPr>
          <p:cNvPr id="63515" name="Rectangle 31"/>
          <p:cNvSpPr>
            <a:spLocks noChangeArrowheads="1"/>
          </p:cNvSpPr>
          <p:nvPr/>
        </p:nvSpPr>
        <p:spPr bwMode="auto">
          <a:xfrm>
            <a:off x="6084888" y="3284538"/>
            <a:ext cx="2879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/>
              <a:t>st-mincut cost = 8</a:t>
            </a:r>
            <a:endParaRPr lang="en-US" sz="2000" b="1" baseline="-25000"/>
          </a:p>
        </p:txBody>
      </p:sp>
      <p:sp>
        <p:nvSpPr>
          <p:cNvPr id="29" name="Rounded Rectangle 28"/>
          <p:cNvSpPr/>
          <p:nvPr/>
        </p:nvSpPr>
        <p:spPr>
          <a:xfrm>
            <a:off x="6072188" y="3214688"/>
            <a:ext cx="2571750" cy="2000250"/>
          </a:xfrm>
          <a:prstGeom prst="roundRect">
            <a:avLst>
              <a:gd name="adj" fmla="val 3940"/>
            </a:avLst>
          </a:prstGeom>
          <a:solidFill>
            <a:srgbClr val="0066FF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Arial"/>
              <a:cs typeface="Arial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457200" y="8079"/>
            <a:ext cx="8229600" cy="6191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smtClean="0"/>
              <a:t>Graph construction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35629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s-t Flow</a:t>
            </a:r>
            <a:endParaRPr lang="en-US" sz="4000" dirty="0"/>
          </a:p>
        </p:txBody>
      </p:sp>
      <p:sp>
        <p:nvSpPr>
          <p:cNvPr id="48" name="TextBox 47"/>
          <p:cNvSpPr txBox="1"/>
          <p:nvPr/>
        </p:nvSpPr>
        <p:spPr>
          <a:xfrm>
            <a:off x="4209133" y="996131"/>
            <a:ext cx="40665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Function flow: A </a:t>
            </a:r>
            <a:r>
              <a:rPr lang="en-US" sz="32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200" dirty="0" smtClean="0">
                <a:sym typeface="Wingdings"/>
              </a:rPr>
              <a:t> R</a:t>
            </a:r>
            <a:endParaRPr lang="en-US" sz="3200" dirty="0"/>
          </a:p>
        </p:txBody>
      </p:sp>
      <p:sp>
        <p:nvSpPr>
          <p:cNvPr id="49" name="TextBox 48"/>
          <p:cNvSpPr txBox="1"/>
          <p:nvPr/>
        </p:nvSpPr>
        <p:spPr>
          <a:xfrm>
            <a:off x="4209133" y="1864527"/>
            <a:ext cx="257594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flow(</a:t>
            </a:r>
            <a:r>
              <a:rPr lang="en-US" sz="3200" dirty="0"/>
              <a:t>a) </a:t>
            </a:r>
            <a:r>
              <a:rPr lang="en-US" sz="3200" dirty="0" smtClean="0"/>
              <a:t>≤ c(a) </a:t>
            </a:r>
            <a:endParaRPr lang="en-US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4225842" y="2794419"/>
            <a:ext cx="39483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Flow is non-negative</a:t>
            </a:r>
            <a:endParaRPr lang="en-US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4225842" y="3671583"/>
            <a:ext cx="442661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For all vertex expect </a:t>
            </a:r>
            <a:r>
              <a:rPr lang="en-US" sz="3200" dirty="0" err="1" smtClean="0"/>
              <a:t>s,t</a:t>
            </a:r>
            <a:endParaRPr lang="en-US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4378242" y="4494994"/>
            <a:ext cx="27109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Incoming flow</a:t>
            </a:r>
            <a:endParaRPr lang="en-US" sz="3200" dirty="0"/>
          </a:p>
        </p:txBody>
      </p:sp>
      <p:sp>
        <p:nvSpPr>
          <p:cNvPr id="53" name="TextBox 52"/>
          <p:cNvSpPr txBox="1"/>
          <p:nvPr/>
        </p:nvSpPr>
        <p:spPr>
          <a:xfrm>
            <a:off x="4044258" y="5277815"/>
            <a:ext cx="30572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Outgoing flow</a:t>
            </a:r>
            <a:endParaRPr lang="en-US" sz="3200" dirty="0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39614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260374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39614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260374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35" name="Straight Arrow Connector 34"/>
          <p:cNvCxnSpPr>
            <a:stCxn id="31" idx="6"/>
            <a:endCxn id="32" idx="2"/>
          </p:cNvCxnSpPr>
          <p:nvPr/>
        </p:nvCxnSpPr>
        <p:spPr>
          <a:xfrm>
            <a:off x="131736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1" idx="5"/>
            <a:endCxn id="34" idx="1"/>
          </p:cNvCxnSpPr>
          <p:nvPr/>
        </p:nvCxnSpPr>
        <p:spPr>
          <a:xfrm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2" idx="3"/>
            <a:endCxn id="33" idx="7"/>
          </p:cNvCxnSpPr>
          <p:nvPr/>
        </p:nvCxnSpPr>
        <p:spPr>
          <a:xfrm flipH="1"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4" idx="2"/>
            <a:endCxn id="33" idx="6"/>
          </p:cNvCxnSpPr>
          <p:nvPr/>
        </p:nvCxnSpPr>
        <p:spPr>
          <a:xfrm flipH="1">
            <a:off x="131736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23813" y="23700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6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80575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5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2745" y="337012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1470695" y="8712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1493583" y="5893228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45" name="Straight Arrow Connector 44"/>
          <p:cNvCxnSpPr>
            <a:stCxn id="43" idx="4"/>
            <a:endCxn id="31" idx="0"/>
          </p:cNvCxnSpPr>
          <p:nvPr/>
        </p:nvCxnSpPr>
        <p:spPr>
          <a:xfrm flipH="1">
            <a:off x="856752" y="1785613"/>
            <a:ext cx="1074555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3" idx="4"/>
            <a:endCxn id="32" idx="0"/>
          </p:cNvCxnSpPr>
          <p:nvPr/>
        </p:nvCxnSpPr>
        <p:spPr>
          <a:xfrm>
            <a:off x="1931307" y="1785613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2745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8800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8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2745" y="5490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7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02354" y="551068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cxnSp>
        <p:nvCxnSpPr>
          <p:cNvPr id="57" name="Straight Arrow Connector 56"/>
          <p:cNvCxnSpPr>
            <a:stCxn id="33" idx="4"/>
            <a:endCxn id="44" idx="0"/>
          </p:cNvCxnSpPr>
          <p:nvPr/>
        </p:nvCxnSpPr>
        <p:spPr>
          <a:xfrm>
            <a:off x="856752" y="5249974"/>
            <a:ext cx="1097443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4" idx="4"/>
            <a:endCxn id="44" idx="0"/>
          </p:cNvCxnSpPr>
          <p:nvPr/>
        </p:nvCxnSpPr>
        <p:spPr>
          <a:xfrm flipH="1">
            <a:off x="1954195" y="5249974"/>
            <a:ext cx="1110164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507518" y="342012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412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s-t Flow</a:t>
            </a:r>
            <a:endParaRPr lang="en-US" sz="4000" dirty="0"/>
          </a:p>
        </p:txBody>
      </p:sp>
      <p:sp>
        <p:nvSpPr>
          <p:cNvPr id="48" name="TextBox 47"/>
          <p:cNvSpPr txBox="1"/>
          <p:nvPr/>
        </p:nvSpPr>
        <p:spPr>
          <a:xfrm>
            <a:off x="4209133" y="996131"/>
            <a:ext cx="40665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Function flow: A </a:t>
            </a:r>
            <a:r>
              <a:rPr lang="en-US" sz="32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200" dirty="0" smtClean="0">
                <a:sym typeface="Wingdings"/>
              </a:rPr>
              <a:t> R</a:t>
            </a:r>
            <a:endParaRPr lang="en-US" sz="3200" dirty="0"/>
          </a:p>
        </p:txBody>
      </p:sp>
      <p:sp>
        <p:nvSpPr>
          <p:cNvPr id="49" name="TextBox 48"/>
          <p:cNvSpPr txBox="1"/>
          <p:nvPr/>
        </p:nvSpPr>
        <p:spPr>
          <a:xfrm>
            <a:off x="4209133" y="1864527"/>
            <a:ext cx="257594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flow(</a:t>
            </a:r>
            <a:r>
              <a:rPr lang="en-US" sz="3200" dirty="0"/>
              <a:t>a) </a:t>
            </a:r>
            <a:r>
              <a:rPr lang="en-US" sz="3200" dirty="0" smtClean="0"/>
              <a:t>≤ c(a) </a:t>
            </a:r>
            <a:endParaRPr lang="en-US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4225842" y="3671583"/>
            <a:ext cx="442661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For all vertex expect </a:t>
            </a:r>
            <a:r>
              <a:rPr lang="en-US" sz="3200" dirty="0" err="1" smtClean="0"/>
              <a:t>s,t</a:t>
            </a:r>
            <a:endParaRPr lang="en-US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4378242" y="4494994"/>
            <a:ext cx="27109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Incoming flow</a:t>
            </a:r>
            <a:endParaRPr lang="en-US" sz="3200" dirty="0"/>
          </a:p>
        </p:txBody>
      </p:sp>
      <p:sp>
        <p:nvSpPr>
          <p:cNvPr id="53" name="TextBox 52"/>
          <p:cNvSpPr txBox="1"/>
          <p:nvPr/>
        </p:nvSpPr>
        <p:spPr>
          <a:xfrm>
            <a:off x="4044258" y="5277815"/>
            <a:ext cx="30572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Outgoing flow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4225842" y="2794419"/>
            <a:ext cx="21118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flow(a) ≥ 0</a:t>
            </a:r>
            <a:endParaRPr lang="en-US" sz="3200" dirty="0"/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39614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260374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39614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260374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36" name="Straight Arrow Connector 35"/>
          <p:cNvCxnSpPr>
            <a:stCxn id="32" idx="6"/>
            <a:endCxn id="33" idx="2"/>
          </p:cNvCxnSpPr>
          <p:nvPr/>
        </p:nvCxnSpPr>
        <p:spPr>
          <a:xfrm>
            <a:off x="131736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2" idx="5"/>
            <a:endCxn id="35" idx="1"/>
          </p:cNvCxnSpPr>
          <p:nvPr/>
        </p:nvCxnSpPr>
        <p:spPr>
          <a:xfrm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3" idx="3"/>
            <a:endCxn id="34" idx="7"/>
          </p:cNvCxnSpPr>
          <p:nvPr/>
        </p:nvCxnSpPr>
        <p:spPr>
          <a:xfrm flipH="1"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5" idx="2"/>
            <a:endCxn id="34" idx="6"/>
          </p:cNvCxnSpPr>
          <p:nvPr/>
        </p:nvCxnSpPr>
        <p:spPr>
          <a:xfrm flipH="1">
            <a:off x="131736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723813" y="23700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6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0575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5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2745" y="337012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1470695" y="8712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1493583" y="5893228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46" name="Straight Arrow Connector 45"/>
          <p:cNvCxnSpPr>
            <a:stCxn id="44" idx="4"/>
            <a:endCxn id="32" idx="0"/>
          </p:cNvCxnSpPr>
          <p:nvPr/>
        </p:nvCxnSpPr>
        <p:spPr>
          <a:xfrm flipH="1">
            <a:off x="856752" y="1785613"/>
            <a:ext cx="1074555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4" idx="4"/>
            <a:endCxn id="33" idx="0"/>
          </p:cNvCxnSpPr>
          <p:nvPr/>
        </p:nvCxnSpPr>
        <p:spPr>
          <a:xfrm>
            <a:off x="1931307" y="1785613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32745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08800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8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32745" y="5490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7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002354" y="551068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cxnSp>
        <p:nvCxnSpPr>
          <p:cNvPr id="58" name="Straight Arrow Connector 57"/>
          <p:cNvCxnSpPr>
            <a:stCxn id="34" idx="4"/>
            <a:endCxn id="45" idx="0"/>
          </p:cNvCxnSpPr>
          <p:nvPr/>
        </p:nvCxnSpPr>
        <p:spPr>
          <a:xfrm>
            <a:off x="856752" y="5249974"/>
            <a:ext cx="1097443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5" idx="4"/>
            <a:endCxn id="45" idx="0"/>
          </p:cNvCxnSpPr>
          <p:nvPr/>
        </p:nvCxnSpPr>
        <p:spPr>
          <a:xfrm flipH="1">
            <a:off x="1954195" y="5249974"/>
            <a:ext cx="1110164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507518" y="342012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5554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s-t Flow</a:t>
            </a:r>
            <a:endParaRPr lang="en-US" sz="4000" dirty="0"/>
          </a:p>
        </p:txBody>
      </p:sp>
      <p:sp>
        <p:nvSpPr>
          <p:cNvPr id="48" name="TextBox 47"/>
          <p:cNvSpPr txBox="1"/>
          <p:nvPr/>
        </p:nvSpPr>
        <p:spPr>
          <a:xfrm>
            <a:off x="4209133" y="996131"/>
            <a:ext cx="40665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Function flow: A </a:t>
            </a:r>
            <a:r>
              <a:rPr lang="en-US" sz="32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200" dirty="0" smtClean="0">
                <a:sym typeface="Wingdings"/>
              </a:rPr>
              <a:t> R</a:t>
            </a:r>
            <a:endParaRPr lang="en-US" sz="3200" dirty="0"/>
          </a:p>
        </p:txBody>
      </p:sp>
      <p:sp>
        <p:nvSpPr>
          <p:cNvPr id="49" name="TextBox 48"/>
          <p:cNvSpPr txBox="1"/>
          <p:nvPr/>
        </p:nvSpPr>
        <p:spPr>
          <a:xfrm>
            <a:off x="4209133" y="1864527"/>
            <a:ext cx="257594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flow(</a:t>
            </a:r>
            <a:r>
              <a:rPr lang="en-US" sz="3200" dirty="0"/>
              <a:t>a) </a:t>
            </a:r>
            <a:r>
              <a:rPr lang="en-US" sz="3200" dirty="0" smtClean="0"/>
              <a:t>≤ c(a) </a:t>
            </a:r>
            <a:endParaRPr lang="en-US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4225842" y="2794419"/>
            <a:ext cx="21118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flow(a) ≥ 0</a:t>
            </a:r>
            <a:endParaRPr lang="en-US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4225842" y="3671583"/>
            <a:ext cx="35106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For </a:t>
            </a:r>
            <a:r>
              <a:rPr lang="en-US" sz="3200" dirty="0"/>
              <a:t>all </a:t>
            </a:r>
            <a:r>
              <a:rPr lang="en-US" sz="3200" dirty="0" smtClean="0"/>
              <a:t>v </a:t>
            </a:r>
            <a:r>
              <a:rPr lang="en-US" sz="3200" dirty="0">
                <a:sym typeface="Symbol" charset="0"/>
              </a:rPr>
              <a:t> V \ {</a:t>
            </a:r>
            <a:r>
              <a:rPr lang="en-US" sz="3200" dirty="0" err="1">
                <a:sym typeface="Symbol" charset="0"/>
              </a:rPr>
              <a:t>s,t</a:t>
            </a:r>
            <a:r>
              <a:rPr lang="en-US" sz="3200" dirty="0">
                <a:sym typeface="Symbol" charset="0"/>
              </a:rPr>
              <a:t>}</a:t>
            </a:r>
            <a:r>
              <a:rPr lang="en-US" sz="3200" dirty="0"/>
              <a:t> </a:t>
            </a:r>
          </a:p>
          <a:p>
            <a:endParaRPr lang="en-US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4378242" y="4494994"/>
            <a:ext cx="27109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Incoming flow</a:t>
            </a:r>
            <a:endParaRPr lang="en-US" sz="3200" dirty="0"/>
          </a:p>
        </p:txBody>
      </p:sp>
      <p:sp>
        <p:nvSpPr>
          <p:cNvPr id="53" name="TextBox 52"/>
          <p:cNvSpPr txBox="1"/>
          <p:nvPr/>
        </p:nvSpPr>
        <p:spPr>
          <a:xfrm>
            <a:off x="4044258" y="5277815"/>
            <a:ext cx="30572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Outgoing flow</a:t>
            </a:r>
            <a:endParaRPr lang="en-US" sz="3200" dirty="0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39614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260374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39614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260374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35" name="Straight Arrow Connector 34"/>
          <p:cNvCxnSpPr>
            <a:stCxn id="31" idx="6"/>
            <a:endCxn id="32" idx="2"/>
          </p:cNvCxnSpPr>
          <p:nvPr/>
        </p:nvCxnSpPr>
        <p:spPr>
          <a:xfrm>
            <a:off x="131736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1" idx="5"/>
            <a:endCxn id="34" idx="1"/>
          </p:cNvCxnSpPr>
          <p:nvPr/>
        </p:nvCxnSpPr>
        <p:spPr>
          <a:xfrm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2" idx="3"/>
            <a:endCxn id="33" idx="7"/>
          </p:cNvCxnSpPr>
          <p:nvPr/>
        </p:nvCxnSpPr>
        <p:spPr>
          <a:xfrm flipH="1"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4" idx="2"/>
            <a:endCxn id="33" idx="6"/>
          </p:cNvCxnSpPr>
          <p:nvPr/>
        </p:nvCxnSpPr>
        <p:spPr>
          <a:xfrm flipH="1">
            <a:off x="131736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23813" y="23700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6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80575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5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2745" y="337012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1470695" y="8712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1493583" y="5893228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45" name="Straight Arrow Connector 44"/>
          <p:cNvCxnSpPr>
            <a:stCxn id="43" idx="4"/>
            <a:endCxn id="31" idx="0"/>
          </p:cNvCxnSpPr>
          <p:nvPr/>
        </p:nvCxnSpPr>
        <p:spPr>
          <a:xfrm flipH="1">
            <a:off x="856752" y="1785613"/>
            <a:ext cx="1074555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3" idx="4"/>
            <a:endCxn id="32" idx="0"/>
          </p:cNvCxnSpPr>
          <p:nvPr/>
        </p:nvCxnSpPr>
        <p:spPr>
          <a:xfrm>
            <a:off x="1931307" y="1785613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2745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8800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8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2745" y="5490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7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02354" y="551068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cxnSp>
        <p:nvCxnSpPr>
          <p:cNvPr id="57" name="Straight Arrow Connector 56"/>
          <p:cNvCxnSpPr>
            <a:stCxn id="33" idx="4"/>
            <a:endCxn id="44" idx="0"/>
          </p:cNvCxnSpPr>
          <p:nvPr/>
        </p:nvCxnSpPr>
        <p:spPr>
          <a:xfrm>
            <a:off x="856752" y="5249974"/>
            <a:ext cx="1097443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4" idx="4"/>
            <a:endCxn id="44" idx="0"/>
          </p:cNvCxnSpPr>
          <p:nvPr/>
        </p:nvCxnSpPr>
        <p:spPr>
          <a:xfrm flipH="1">
            <a:off x="1954195" y="5249974"/>
            <a:ext cx="1110164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507518" y="342012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455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s-t Flow</a:t>
            </a:r>
            <a:endParaRPr lang="en-US" sz="4000" dirty="0"/>
          </a:p>
        </p:txBody>
      </p:sp>
      <p:sp>
        <p:nvSpPr>
          <p:cNvPr id="48" name="TextBox 47"/>
          <p:cNvSpPr txBox="1"/>
          <p:nvPr/>
        </p:nvSpPr>
        <p:spPr>
          <a:xfrm>
            <a:off x="4209133" y="996131"/>
            <a:ext cx="40665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Function flow: A </a:t>
            </a:r>
            <a:r>
              <a:rPr lang="en-US" sz="32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200" dirty="0" smtClean="0">
                <a:sym typeface="Wingdings"/>
              </a:rPr>
              <a:t> R</a:t>
            </a:r>
            <a:endParaRPr lang="en-US" sz="3200" dirty="0"/>
          </a:p>
        </p:txBody>
      </p:sp>
      <p:sp>
        <p:nvSpPr>
          <p:cNvPr id="49" name="TextBox 48"/>
          <p:cNvSpPr txBox="1"/>
          <p:nvPr/>
        </p:nvSpPr>
        <p:spPr>
          <a:xfrm>
            <a:off x="4209133" y="1864527"/>
            <a:ext cx="257594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flow(</a:t>
            </a:r>
            <a:r>
              <a:rPr lang="en-US" sz="3200" dirty="0"/>
              <a:t>a) </a:t>
            </a:r>
            <a:r>
              <a:rPr lang="en-US" sz="3200" dirty="0" smtClean="0"/>
              <a:t>≤ c(a) </a:t>
            </a:r>
            <a:endParaRPr lang="en-US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4225842" y="2794419"/>
            <a:ext cx="21118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flow(a) ≥ 0</a:t>
            </a:r>
            <a:endParaRPr lang="en-US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4225842" y="3671583"/>
            <a:ext cx="35106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For </a:t>
            </a:r>
            <a:r>
              <a:rPr lang="en-US" sz="3200" dirty="0"/>
              <a:t>all </a:t>
            </a:r>
            <a:r>
              <a:rPr lang="en-US" sz="3200" dirty="0" smtClean="0"/>
              <a:t>v </a:t>
            </a:r>
            <a:r>
              <a:rPr lang="en-US" sz="3200" dirty="0">
                <a:sym typeface="Symbol" charset="0"/>
              </a:rPr>
              <a:t> V \ {</a:t>
            </a:r>
            <a:r>
              <a:rPr lang="en-US" sz="3200" dirty="0" err="1">
                <a:sym typeface="Symbol" charset="0"/>
              </a:rPr>
              <a:t>s,t</a:t>
            </a:r>
            <a:r>
              <a:rPr lang="en-US" sz="3200" dirty="0">
                <a:sym typeface="Symbol" charset="0"/>
              </a:rPr>
              <a:t>}</a:t>
            </a:r>
            <a:r>
              <a:rPr lang="en-US" sz="3200" dirty="0"/>
              <a:t> </a:t>
            </a:r>
          </a:p>
          <a:p>
            <a:endParaRPr lang="en-US" sz="3200" dirty="0"/>
          </a:p>
        </p:txBody>
      </p:sp>
      <p:sp>
        <p:nvSpPr>
          <p:cNvPr id="53" name="TextBox 52"/>
          <p:cNvSpPr txBox="1"/>
          <p:nvPr/>
        </p:nvSpPr>
        <p:spPr>
          <a:xfrm>
            <a:off x="4044258" y="5277815"/>
            <a:ext cx="30572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Outgoing flow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4378242" y="4494994"/>
            <a:ext cx="330083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/>
              <a:t>Σ</a:t>
            </a:r>
            <a:r>
              <a:rPr lang="en-US" sz="3200" baseline="-25000" dirty="0"/>
              <a:t>(</a:t>
            </a:r>
            <a:r>
              <a:rPr lang="en-US" sz="3200" baseline="-25000" dirty="0" err="1"/>
              <a:t>u</a:t>
            </a:r>
            <a:r>
              <a:rPr lang="en-US" sz="3200" baseline="-25000" dirty="0" err="1" smtClean="0"/>
              <a:t>,v</a:t>
            </a:r>
            <a:r>
              <a:rPr lang="en-US" sz="3200" baseline="-25000" dirty="0" smtClean="0"/>
              <a:t>)</a:t>
            </a:r>
            <a:r>
              <a:rPr lang="en-US" sz="3200" baseline="-25000" dirty="0">
                <a:sym typeface="Symbol" charset="0"/>
              </a:rPr>
              <a:t>A</a:t>
            </a:r>
            <a:r>
              <a:rPr lang="en-US" sz="3200" dirty="0"/>
              <a:t> flow</a:t>
            </a:r>
            <a:r>
              <a:rPr lang="en-US" sz="3200" dirty="0" smtClean="0"/>
              <a:t>((</a:t>
            </a:r>
            <a:r>
              <a:rPr lang="en-US" sz="3200" dirty="0" err="1" smtClean="0"/>
              <a:t>u,v</a:t>
            </a:r>
            <a:r>
              <a:rPr lang="en-US" sz="3200" dirty="0" smtClean="0"/>
              <a:t>))</a:t>
            </a:r>
            <a:endParaRPr lang="en-US" sz="3200" dirty="0"/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39614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260374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39614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260374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39" name="Straight Arrow Connector 38"/>
          <p:cNvCxnSpPr>
            <a:stCxn id="34" idx="6"/>
            <a:endCxn id="35" idx="2"/>
          </p:cNvCxnSpPr>
          <p:nvPr/>
        </p:nvCxnSpPr>
        <p:spPr>
          <a:xfrm>
            <a:off x="131736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4" idx="5"/>
            <a:endCxn id="37" idx="1"/>
          </p:cNvCxnSpPr>
          <p:nvPr/>
        </p:nvCxnSpPr>
        <p:spPr>
          <a:xfrm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5" idx="3"/>
            <a:endCxn id="36" idx="7"/>
          </p:cNvCxnSpPr>
          <p:nvPr/>
        </p:nvCxnSpPr>
        <p:spPr>
          <a:xfrm flipH="1"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7" idx="2"/>
            <a:endCxn id="36" idx="6"/>
          </p:cNvCxnSpPr>
          <p:nvPr/>
        </p:nvCxnSpPr>
        <p:spPr>
          <a:xfrm flipH="1">
            <a:off x="131736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23813" y="23700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6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0575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5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2745" y="337012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1470695" y="8712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1493583" y="5893228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4" name="Straight Arrow Connector 53"/>
          <p:cNvCxnSpPr>
            <a:stCxn id="46" idx="4"/>
            <a:endCxn id="34" idx="0"/>
          </p:cNvCxnSpPr>
          <p:nvPr/>
        </p:nvCxnSpPr>
        <p:spPr>
          <a:xfrm flipH="1">
            <a:off x="856752" y="1785613"/>
            <a:ext cx="1074555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6" idx="4"/>
            <a:endCxn id="35" idx="0"/>
          </p:cNvCxnSpPr>
          <p:nvPr/>
        </p:nvCxnSpPr>
        <p:spPr>
          <a:xfrm>
            <a:off x="1931307" y="1785613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32745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08800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8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32745" y="5490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7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002354" y="551068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cxnSp>
        <p:nvCxnSpPr>
          <p:cNvPr id="60" name="Straight Arrow Connector 59"/>
          <p:cNvCxnSpPr>
            <a:stCxn id="36" idx="4"/>
            <a:endCxn id="47" idx="0"/>
          </p:cNvCxnSpPr>
          <p:nvPr/>
        </p:nvCxnSpPr>
        <p:spPr>
          <a:xfrm>
            <a:off x="856752" y="5249974"/>
            <a:ext cx="1097443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37" idx="4"/>
            <a:endCxn id="47" idx="0"/>
          </p:cNvCxnSpPr>
          <p:nvPr/>
        </p:nvCxnSpPr>
        <p:spPr>
          <a:xfrm flipH="1">
            <a:off x="1954195" y="5249974"/>
            <a:ext cx="1110164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507518" y="342012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9170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s-t Flow</a:t>
            </a:r>
            <a:endParaRPr lang="en-US" sz="4000" dirty="0"/>
          </a:p>
        </p:txBody>
      </p:sp>
      <p:sp>
        <p:nvSpPr>
          <p:cNvPr id="48" name="TextBox 47"/>
          <p:cNvSpPr txBox="1"/>
          <p:nvPr/>
        </p:nvSpPr>
        <p:spPr>
          <a:xfrm>
            <a:off x="4209133" y="996131"/>
            <a:ext cx="40665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Function flow: A </a:t>
            </a:r>
            <a:r>
              <a:rPr lang="en-US" sz="32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200" dirty="0" smtClean="0">
                <a:sym typeface="Wingdings"/>
              </a:rPr>
              <a:t> R</a:t>
            </a:r>
            <a:endParaRPr lang="en-US" sz="3200" dirty="0"/>
          </a:p>
        </p:txBody>
      </p:sp>
      <p:sp>
        <p:nvSpPr>
          <p:cNvPr id="49" name="TextBox 48"/>
          <p:cNvSpPr txBox="1"/>
          <p:nvPr/>
        </p:nvSpPr>
        <p:spPr>
          <a:xfrm>
            <a:off x="4209133" y="1864527"/>
            <a:ext cx="257594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flow(</a:t>
            </a:r>
            <a:r>
              <a:rPr lang="en-US" sz="3200" dirty="0"/>
              <a:t>a) </a:t>
            </a:r>
            <a:r>
              <a:rPr lang="en-US" sz="3200" dirty="0" smtClean="0"/>
              <a:t>≤ c(a) </a:t>
            </a:r>
            <a:endParaRPr lang="en-US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4225842" y="2794419"/>
            <a:ext cx="21118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flow(a) ≥ 0</a:t>
            </a:r>
            <a:endParaRPr lang="en-US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4225842" y="3671583"/>
            <a:ext cx="35106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For </a:t>
            </a:r>
            <a:r>
              <a:rPr lang="en-US" sz="3200" dirty="0"/>
              <a:t>all </a:t>
            </a:r>
            <a:r>
              <a:rPr lang="en-US" sz="3200" dirty="0" smtClean="0"/>
              <a:t>v </a:t>
            </a:r>
            <a:r>
              <a:rPr lang="en-US" sz="3200" dirty="0">
                <a:sym typeface="Symbol" charset="0"/>
              </a:rPr>
              <a:t> V \ {</a:t>
            </a:r>
            <a:r>
              <a:rPr lang="en-US" sz="3200" dirty="0" err="1">
                <a:sym typeface="Symbol" charset="0"/>
              </a:rPr>
              <a:t>s,t</a:t>
            </a:r>
            <a:r>
              <a:rPr lang="en-US" sz="3200" dirty="0">
                <a:sym typeface="Symbol" charset="0"/>
              </a:rPr>
              <a:t>}</a:t>
            </a:r>
            <a:r>
              <a:rPr lang="en-US" sz="3200" dirty="0"/>
              <a:t> </a:t>
            </a:r>
          </a:p>
          <a:p>
            <a:endParaRPr lang="en-US" sz="3200" dirty="0"/>
          </a:p>
        </p:txBody>
      </p:sp>
      <p:sp>
        <p:nvSpPr>
          <p:cNvPr id="53" name="TextBox 52"/>
          <p:cNvSpPr txBox="1"/>
          <p:nvPr/>
        </p:nvSpPr>
        <p:spPr>
          <a:xfrm>
            <a:off x="4044258" y="5277815"/>
            <a:ext cx="363419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n-US" sz="3200" dirty="0" err="1"/>
              <a:t>Σ</a:t>
            </a:r>
            <a:r>
              <a:rPr lang="en-US" sz="3200" baseline="-25000" dirty="0" smtClean="0"/>
              <a:t>(</a:t>
            </a:r>
            <a:r>
              <a:rPr lang="en-US" sz="3200" baseline="-25000" dirty="0" err="1" smtClean="0"/>
              <a:t>v,u</a:t>
            </a:r>
            <a:r>
              <a:rPr lang="en-US" sz="3200" baseline="-25000" dirty="0" smtClean="0"/>
              <a:t>)</a:t>
            </a:r>
            <a:r>
              <a:rPr lang="en-US" sz="3200" baseline="-25000" dirty="0">
                <a:sym typeface="Symbol" charset="0"/>
              </a:rPr>
              <a:t>A</a:t>
            </a:r>
            <a:r>
              <a:rPr lang="en-US" sz="3200" dirty="0"/>
              <a:t> flow(</a:t>
            </a:r>
            <a:r>
              <a:rPr lang="en-US" sz="3200" dirty="0" smtClean="0"/>
              <a:t>(</a:t>
            </a:r>
            <a:r>
              <a:rPr lang="en-US" sz="3200" dirty="0" err="1" smtClean="0"/>
              <a:t>v,u</a:t>
            </a:r>
            <a:r>
              <a:rPr lang="en-US" sz="3200" dirty="0" smtClean="0"/>
              <a:t>)</a:t>
            </a:r>
            <a:r>
              <a:rPr lang="en-US" sz="3200" dirty="0"/>
              <a:t>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378242" y="4494994"/>
            <a:ext cx="330083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/>
              <a:t>Σ</a:t>
            </a:r>
            <a:r>
              <a:rPr lang="en-US" sz="3200" baseline="-25000" dirty="0"/>
              <a:t>(</a:t>
            </a:r>
            <a:r>
              <a:rPr lang="en-US" sz="3200" baseline="-25000" dirty="0" err="1"/>
              <a:t>u</a:t>
            </a:r>
            <a:r>
              <a:rPr lang="en-US" sz="3200" baseline="-25000" dirty="0" err="1" smtClean="0"/>
              <a:t>,v</a:t>
            </a:r>
            <a:r>
              <a:rPr lang="en-US" sz="3200" baseline="-25000" dirty="0" smtClean="0"/>
              <a:t>)</a:t>
            </a:r>
            <a:r>
              <a:rPr lang="en-US" sz="3200" baseline="-25000" dirty="0">
                <a:sym typeface="Symbol" charset="0"/>
              </a:rPr>
              <a:t>A</a:t>
            </a:r>
            <a:r>
              <a:rPr lang="en-US" sz="3200" dirty="0"/>
              <a:t> flow</a:t>
            </a:r>
            <a:r>
              <a:rPr lang="en-US" sz="3200" dirty="0" smtClean="0"/>
              <a:t>((</a:t>
            </a:r>
            <a:r>
              <a:rPr lang="en-US" sz="3200" dirty="0" err="1" smtClean="0"/>
              <a:t>u,v</a:t>
            </a:r>
            <a:r>
              <a:rPr lang="en-US" sz="3200" dirty="0" smtClean="0"/>
              <a:t>))</a:t>
            </a:r>
            <a:endParaRPr lang="en-US" sz="3200" dirty="0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39614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260374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39614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260374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36" name="Straight Arrow Connector 35"/>
          <p:cNvCxnSpPr>
            <a:stCxn id="31" idx="6"/>
            <a:endCxn id="32" idx="2"/>
          </p:cNvCxnSpPr>
          <p:nvPr/>
        </p:nvCxnSpPr>
        <p:spPr>
          <a:xfrm>
            <a:off x="131736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1" idx="5"/>
            <a:endCxn id="35" idx="1"/>
          </p:cNvCxnSpPr>
          <p:nvPr/>
        </p:nvCxnSpPr>
        <p:spPr>
          <a:xfrm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2" idx="3"/>
            <a:endCxn id="34" idx="7"/>
          </p:cNvCxnSpPr>
          <p:nvPr/>
        </p:nvCxnSpPr>
        <p:spPr>
          <a:xfrm flipH="1"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5" idx="2"/>
            <a:endCxn id="34" idx="6"/>
          </p:cNvCxnSpPr>
          <p:nvPr/>
        </p:nvCxnSpPr>
        <p:spPr>
          <a:xfrm flipH="1">
            <a:off x="131736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723813" y="23700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6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0575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5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2745" y="337012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1470695" y="8712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1493583" y="5893228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46" name="Straight Arrow Connector 45"/>
          <p:cNvCxnSpPr>
            <a:stCxn id="44" idx="4"/>
            <a:endCxn id="31" idx="0"/>
          </p:cNvCxnSpPr>
          <p:nvPr/>
        </p:nvCxnSpPr>
        <p:spPr>
          <a:xfrm flipH="1">
            <a:off x="856752" y="1785613"/>
            <a:ext cx="1074555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4" idx="4"/>
            <a:endCxn id="32" idx="0"/>
          </p:cNvCxnSpPr>
          <p:nvPr/>
        </p:nvCxnSpPr>
        <p:spPr>
          <a:xfrm>
            <a:off x="1931307" y="1785613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32745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8800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8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2745" y="5490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7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02354" y="551068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cxnSp>
        <p:nvCxnSpPr>
          <p:cNvPr id="57" name="Straight Arrow Connector 56"/>
          <p:cNvCxnSpPr>
            <a:stCxn id="34" idx="4"/>
            <a:endCxn id="45" idx="0"/>
          </p:cNvCxnSpPr>
          <p:nvPr/>
        </p:nvCxnSpPr>
        <p:spPr>
          <a:xfrm>
            <a:off x="856752" y="5249974"/>
            <a:ext cx="1097443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5" idx="4"/>
            <a:endCxn id="45" idx="0"/>
          </p:cNvCxnSpPr>
          <p:nvPr/>
        </p:nvCxnSpPr>
        <p:spPr>
          <a:xfrm flipH="1">
            <a:off x="1954195" y="5249974"/>
            <a:ext cx="1110164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507518" y="342012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7152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9236"/>
            <a:ext cx="8229600" cy="5591324"/>
          </a:xfrm>
        </p:spPr>
        <p:txBody>
          <a:bodyPr/>
          <a:lstStyle/>
          <a:p>
            <a:r>
              <a:rPr lang="en-US" dirty="0" smtClean="0"/>
              <a:t>Preliminaries</a:t>
            </a:r>
          </a:p>
          <a:p>
            <a:pPr lvl="1"/>
            <a:r>
              <a:rPr lang="en-US" dirty="0" smtClean="0"/>
              <a:t>Functions and Excess Functions</a:t>
            </a:r>
          </a:p>
          <a:p>
            <a:pPr lvl="1"/>
            <a:r>
              <a:rPr lang="en-US" dirty="0" smtClean="0"/>
              <a:t>s-t Flow</a:t>
            </a:r>
          </a:p>
          <a:p>
            <a:pPr lvl="1"/>
            <a:r>
              <a:rPr lang="en-US" dirty="0" smtClean="0"/>
              <a:t>s-t Cut</a:t>
            </a:r>
          </a:p>
          <a:p>
            <a:pPr lvl="1"/>
            <a:r>
              <a:rPr lang="en-US" dirty="0" smtClean="0"/>
              <a:t>Flows vs. Cuts</a:t>
            </a:r>
          </a:p>
          <a:p>
            <a:pPr lvl="1"/>
            <a:endParaRPr lang="en-US" dirty="0"/>
          </a:p>
          <a:p>
            <a:r>
              <a:rPr lang="en-US" dirty="0" smtClean="0"/>
              <a:t>Maximum Flow</a:t>
            </a:r>
          </a:p>
          <a:p>
            <a:endParaRPr lang="en-US" dirty="0"/>
          </a:p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6228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s-t Flow</a:t>
            </a:r>
            <a:endParaRPr lang="en-US" sz="4000" dirty="0"/>
          </a:p>
        </p:txBody>
      </p:sp>
      <p:sp>
        <p:nvSpPr>
          <p:cNvPr id="48" name="TextBox 47"/>
          <p:cNvSpPr txBox="1"/>
          <p:nvPr/>
        </p:nvSpPr>
        <p:spPr>
          <a:xfrm>
            <a:off x="4209133" y="996131"/>
            <a:ext cx="40665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Function flow: A </a:t>
            </a:r>
            <a:r>
              <a:rPr lang="en-US" sz="32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200" dirty="0" smtClean="0">
                <a:sym typeface="Wingdings"/>
              </a:rPr>
              <a:t> R</a:t>
            </a:r>
            <a:endParaRPr lang="en-US" sz="3200" dirty="0"/>
          </a:p>
        </p:txBody>
      </p:sp>
      <p:sp>
        <p:nvSpPr>
          <p:cNvPr id="49" name="TextBox 48"/>
          <p:cNvSpPr txBox="1"/>
          <p:nvPr/>
        </p:nvSpPr>
        <p:spPr>
          <a:xfrm>
            <a:off x="4209133" y="1864527"/>
            <a:ext cx="257594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flow(</a:t>
            </a:r>
            <a:r>
              <a:rPr lang="en-US" sz="3200" dirty="0"/>
              <a:t>a) </a:t>
            </a:r>
            <a:r>
              <a:rPr lang="en-US" sz="3200" dirty="0" smtClean="0"/>
              <a:t>≤ c(a) </a:t>
            </a:r>
            <a:endParaRPr lang="en-US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4225842" y="2794419"/>
            <a:ext cx="21118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flow(a) ≥ 0</a:t>
            </a:r>
            <a:endParaRPr lang="en-US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4225842" y="3671583"/>
            <a:ext cx="35106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For </a:t>
            </a:r>
            <a:r>
              <a:rPr lang="en-US" sz="3200" dirty="0"/>
              <a:t>all </a:t>
            </a:r>
            <a:r>
              <a:rPr lang="en-US" sz="3200" dirty="0" smtClean="0"/>
              <a:t>v </a:t>
            </a:r>
            <a:r>
              <a:rPr lang="en-US" sz="3200" dirty="0">
                <a:sym typeface="Symbol" charset="0"/>
              </a:rPr>
              <a:t> V \ {</a:t>
            </a:r>
            <a:r>
              <a:rPr lang="en-US" sz="3200" dirty="0" err="1">
                <a:sym typeface="Symbol" charset="0"/>
              </a:rPr>
              <a:t>s,t</a:t>
            </a:r>
            <a:r>
              <a:rPr lang="en-US" sz="3200" dirty="0">
                <a:sym typeface="Symbol" charset="0"/>
              </a:rPr>
              <a:t>}</a:t>
            </a:r>
            <a:r>
              <a:rPr lang="en-US" sz="3200" dirty="0"/>
              <a:t> </a:t>
            </a:r>
          </a:p>
          <a:p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4378242" y="4494994"/>
            <a:ext cx="21192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E</a:t>
            </a:r>
            <a:r>
              <a:rPr lang="en-US" sz="3200" baseline="-25000" dirty="0" err="1" smtClean="0"/>
              <a:t>flow</a:t>
            </a:r>
            <a:r>
              <a:rPr lang="en-US" sz="3200" dirty="0" smtClean="0"/>
              <a:t>(v) = 0</a:t>
            </a:r>
            <a:endParaRPr lang="en-US" sz="3200" dirty="0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39614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260374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39614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260374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36" name="Straight Arrow Connector 35"/>
          <p:cNvCxnSpPr>
            <a:stCxn id="31" idx="6"/>
            <a:endCxn id="32" idx="2"/>
          </p:cNvCxnSpPr>
          <p:nvPr/>
        </p:nvCxnSpPr>
        <p:spPr>
          <a:xfrm>
            <a:off x="131736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1" idx="5"/>
            <a:endCxn id="35" idx="1"/>
          </p:cNvCxnSpPr>
          <p:nvPr/>
        </p:nvCxnSpPr>
        <p:spPr>
          <a:xfrm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2" idx="3"/>
            <a:endCxn id="34" idx="7"/>
          </p:cNvCxnSpPr>
          <p:nvPr/>
        </p:nvCxnSpPr>
        <p:spPr>
          <a:xfrm flipH="1"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5" idx="2"/>
            <a:endCxn id="34" idx="6"/>
          </p:cNvCxnSpPr>
          <p:nvPr/>
        </p:nvCxnSpPr>
        <p:spPr>
          <a:xfrm flipH="1">
            <a:off x="131736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723813" y="23700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6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0575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5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2745" y="337012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1470695" y="8712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1493583" y="5893228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46" name="Straight Arrow Connector 45"/>
          <p:cNvCxnSpPr>
            <a:stCxn id="44" idx="4"/>
            <a:endCxn id="31" idx="0"/>
          </p:cNvCxnSpPr>
          <p:nvPr/>
        </p:nvCxnSpPr>
        <p:spPr>
          <a:xfrm flipH="1">
            <a:off x="856752" y="1785613"/>
            <a:ext cx="1074555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4" idx="4"/>
            <a:endCxn id="32" idx="0"/>
          </p:cNvCxnSpPr>
          <p:nvPr/>
        </p:nvCxnSpPr>
        <p:spPr>
          <a:xfrm>
            <a:off x="1931307" y="1785613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32745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8800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8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2745" y="5490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7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02354" y="551068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cxnSp>
        <p:nvCxnSpPr>
          <p:cNvPr id="57" name="Straight Arrow Connector 56"/>
          <p:cNvCxnSpPr>
            <a:stCxn id="34" idx="4"/>
            <a:endCxn id="45" idx="0"/>
          </p:cNvCxnSpPr>
          <p:nvPr/>
        </p:nvCxnSpPr>
        <p:spPr>
          <a:xfrm>
            <a:off x="856752" y="5249974"/>
            <a:ext cx="1097443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5" idx="4"/>
            <a:endCxn id="45" idx="0"/>
          </p:cNvCxnSpPr>
          <p:nvPr/>
        </p:nvCxnSpPr>
        <p:spPr>
          <a:xfrm flipH="1">
            <a:off x="1954195" y="5249974"/>
            <a:ext cx="1110164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507518" y="342012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2242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s-t Flow</a:t>
            </a:r>
            <a:endParaRPr lang="en-US" sz="4000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9614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60374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9614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60374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9" name="Straight Arrow Connector 8"/>
          <p:cNvCxnSpPr>
            <a:stCxn id="5" idx="6"/>
            <a:endCxn id="6" idx="2"/>
          </p:cNvCxnSpPr>
          <p:nvPr/>
        </p:nvCxnSpPr>
        <p:spPr>
          <a:xfrm>
            <a:off x="131736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5"/>
            <a:endCxn id="8" idx="1"/>
          </p:cNvCxnSpPr>
          <p:nvPr/>
        </p:nvCxnSpPr>
        <p:spPr>
          <a:xfrm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  <a:endCxn id="7" idx="7"/>
          </p:cNvCxnSpPr>
          <p:nvPr/>
        </p:nvCxnSpPr>
        <p:spPr>
          <a:xfrm flipH="1"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  <a:endCxn id="7" idx="6"/>
          </p:cNvCxnSpPr>
          <p:nvPr/>
        </p:nvCxnSpPr>
        <p:spPr>
          <a:xfrm flipH="1">
            <a:off x="131736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3813" y="23700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6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575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5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2745" y="337012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470695" y="8712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1493583" y="5893228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>
            <a:stCxn id="17" idx="4"/>
            <a:endCxn id="5" idx="0"/>
          </p:cNvCxnSpPr>
          <p:nvPr/>
        </p:nvCxnSpPr>
        <p:spPr>
          <a:xfrm flipH="1">
            <a:off x="856752" y="1785613"/>
            <a:ext cx="1074555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4"/>
            <a:endCxn id="6" idx="0"/>
          </p:cNvCxnSpPr>
          <p:nvPr/>
        </p:nvCxnSpPr>
        <p:spPr>
          <a:xfrm>
            <a:off x="1931307" y="1785613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2745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8800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8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2745" y="5490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7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02354" y="551068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cxnSp>
        <p:nvCxnSpPr>
          <p:cNvPr id="25" name="Straight Arrow Connector 24"/>
          <p:cNvCxnSpPr>
            <a:stCxn id="7" idx="4"/>
            <a:endCxn id="18" idx="0"/>
          </p:cNvCxnSpPr>
          <p:nvPr/>
        </p:nvCxnSpPr>
        <p:spPr>
          <a:xfrm>
            <a:off x="856752" y="5249974"/>
            <a:ext cx="1097443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4"/>
            <a:endCxn id="18" idx="0"/>
          </p:cNvCxnSpPr>
          <p:nvPr/>
        </p:nvCxnSpPr>
        <p:spPr>
          <a:xfrm flipH="1">
            <a:off x="1954195" y="5249974"/>
            <a:ext cx="1110164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507518" y="342012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09133" y="996131"/>
            <a:ext cx="40665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Function flow: A </a:t>
            </a:r>
            <a:r>
              <a:rPr lang="en-US" sz="32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200" dirty="0" smtClean="0">
                <a:sym typeface="Wingdings"/>
              </a:rPr>
              <a:t> R</a:t>
            </a:r>
            <a:endParaRPr lang="en-US" sz="3200" dirty="0"/>
          </a:p>
        </p:txBody>
      </p:sp>
      <p:sp>
        <p:nvSpPr>
          <p:cNvPr id="49" name="TextBox 48"/>
          <p:cNvSpPr txBox="1"/>
          <p:nvPr/>
        </p:nvSpPr>
        <p:spPr>
          <a:xfrm>
            <a:off x="4209133" y="1864527"/>
            <a:ext cx="257594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flow(</a:t>
            </a:r>
            <a:r>
              <a:rPr lang="en-US" sz="3200" dirty="0"/>
              <a:t>a) </a:t>
            </a:r>
            <a:r>
              <a:rPr lang="en-US" sz="3200" dirty="0" smtClean="0"/>
              <a:t>≤ c(a) </a:t>
            </a:r>
            <a:endParaRPr lang="en-US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4225842" y="2794419"/>
            <a:ext cx="21118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flow(a) ≥ 0</a:t>
            </a:r>
            <a:endParaRPr lang="en-US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4225842" y="3671583"/>
            <a:ext cx="35106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For </a:t>
            </a:r>
            <a:r>
              <a:rPr lang="en-US" sz="3200" dirty="0"/>
              <a:t>all </a:t>
            </a:r>
            <a:r>
              <a:rPr lang="en-US" sz="3200" dirty="0" smtClean="0"/>
              <a:t>v </a:t>
            </a:r>
            <a:r>
              <a:rPr lang="en-US" sz="3200" dirty="0">
                <a:sym typeface="Symbol" charset="0"/>
              </a:rPr>
              <a:t> V \ {</a:t>
            </a:r>
            <a:r>
              <a:rPr lang="en-US" sz="3200" dirty="0" err="1">
                <a:sym typeface="Symbol" charset="0"/>
              </a:rPr>
              <a:t>s,t</a:t>
            </a:r>
            <a:r>
              <a:rPr lang="en-US" sz="3200" dirty="0">
                <a:sym typeface="Symbol" charset="0"/>
              </a:rPr>
              <a:t>}</a:t>
            </a:r>
            <a:r>
              <a:rPr lang="en-US" sz="3200" dirty="0"/>
              <a:t> </a:t>
            </a:r>
          </a:p>
          <a:p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4378242" y="4494994"/>
            <a:ext cx="21192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E</a:t>
            </a:r>
            <a:r>
              <a:rPr lang="en-US" sz="3200" baseline="-25000" dirty="0" err="1" smtClean="0"/>
              <a:t>flow</a:t>
            </a:r>
            <a:r>
              <a:rPr lang="en-US" sz="3200" dirty="0" smtClean="0"/>
              <a:t>(v) = 0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37909" y="337599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909" y="1565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07518" y="1565941"/>
            <a:ext cx="6411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07518" y="551654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08442" y="188975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378242" y="5791236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52227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s-t Flow</a:t>
            </a:r>
            <a:endParaRPr lang="en-US" sz="4000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9614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60374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9614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60374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9" name="Straight Arrow Connector 8"/>
          <p:cNvCxnSpPr>
            <a:stCxn id="5" idx="6"/>
            <a:endCxn id="6" idx="2"/>
          </p:cNvCxnSpPr>
          <p:nvPr/>
        </p:nvCxnSpPr>
        <p:spPr>
          <a:xfrm>
            <a:off x="131736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5"/>
            <a:endCxn id="8" idx="1"/>
          </p:cNvCxnSpPr>
          <p:nvPr/>
        </p:nvCxnSpPr>
        <p:spPr>
          <a:xfrm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  <a:endCxn id="7" idx="7"/>
          </p:cNvCxnSpPr>
          <p:nvPr/>
        </p:nvCxnSpPr>
        <p:spPr>
          <a:xfrm flipH="1"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  <a:endCxn id="7" idx="6"/>
          </p:cNvCxnSpPr>
          <p:nvPr/>
        </p:nvCxnSpPr>
        <p:spPr>
          <a:xfrm flipH="1">
            <a:off x="131736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3813" y="23700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6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575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5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2745" y="337012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470695" y="8712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1493583" y="5893228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>
            <a:stCxn id="17" idx="4"/>
            <a:endCxn id="5" idx="0"/>
          </p:cNvCxnSpPr>
          <p:nvPr/>
        </p:nvCxnSpPr>
        <p:spPr>
          <a:xfrm flipH="1">
            <a:off x="856752" y="1785613"/>
            <a:ext cx="1074555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4"/>
            <a:endCxn id="6" idx="0"/>
          </p:cNvCxnSpPr>
          <p:nvPr/>
        </p:nvCxnSpPr>
        <p:spPr>
          <a:xfrm>
            <a:off x="1931307" y="1785613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2745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8800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8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2745" y="5490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7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02354" y="551068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cxnSp>
        <p:nvCxnSpPr>
          <p:cNvPr id="25" name="Straight Arrow Connector 24"/>
          <p:cNvCxnSpPr>
            <a:stCxn id="7" idx="4"/>
            <a:endCxn id="18" idx="0"/>
          </p:cNvCxnSpPr>
          <p:nvPr/>
        </p:nvCxnSpPr>
        <p:spPr>
          <a:xfrm>
            <a:off x="856752" y="5249974"/>
            <a:ext cx="1097443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4"/>
            <a:endCxn id="18" idx="0"/>
          </p:cNvCxnSpPr>
          <p:nvPr/>
        </p:nvCxnSpPr>
        <p:spPr>
          <a:xfrm flipH="1">
            <a:off x="1954195" y="5249974"/>
            <a:ext cx="1110164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507518" y="342012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09133" y="996131"/>
            <a:ext cx="40665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Function flow: A </a:t>
            </a:r>
            <a:r>
              <a:rPr lang="en-US" sz="32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200" dirty="0" smtClean="0">
                <a:sym typeface="Wingdings"/>
              </a:rPr>
              <a:t> R</a:t>
            </a:r>
            <a:endParaRPr lang="en-US" sz="3200" dirty="0"/>
          </a:p>
        </p:txBody>
      </p:sp>
      <p:sp>
        <p:nvSpPr>
          <p:cNvPr id="49" name="TextBox 48"/>
          <p:cNvSpPr txBox="1"/>
          <p:nvPr/>
        </p:nvSpPr>
        <p:spPr>
          <a:xfrm>
            <a:off x="4209133" y="1864527"/>
            <a:ext cx="257594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flow(</a:t>
            </a:r>
            <a:r>
              <a:rPr lang="en-US" sz="3200" dirty="0"/>
              <a:t>a) </a:t>
            </a:r>
            <a:r>
              <a:rPr lang="en-US" sz="3200" dirty="0" smtClean="0"/>
              <a:t>≤ c(a) </a:t>
            </a:r>
            <a:endParaRPr lang="en-US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4225842" y="2794419"/>
            <a:ext cx="21118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flow(a) ≥ 0</a:t>
            </a:r>
            <a:endParaRPr lang="en-US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4225842" y="3671583"/>
            <a:ext cx="35106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For </a:t>
            </a:r>
            <a:r>
              <a:rPr lang="en-US" sz="3200" dirty="0"/>
              <a:t>all </a:t>
            </a:r>
            <a:r>
              <a:rPr lang="en-US" sz="3200" dirty="0" smtClean="0"/>
              <a:t>v </a:t>
            </a:r>
            <a:r>
              <a:rPr lang="en-US" sz="3200" dirty="0">
                <a:sym typeface="Symbol" charset="0"/>
              </a:rPr>
              <a:t> V \ {</a:t>
            </a:r>
            <a:r>
              <a:rPr lang="en-US" sz="3200" dirty="0" err="1">
                <a:sym typeface="Symbol" charset="0"/>
              </a:rPr>
              <a:t>s,t</a:t>
            </a:r>
            <a:r>
              <a:rPr lang="en-US" sz="3200" dirty="0">
                <a:sym typeface="Symbol" charset="0"/>
              </a:rPr>
              <a:t>}</a:t>
            </a:r>
            <a:r>
              <a:rPr lang="en-US" sz="3200" dirty="0"/>
              <a:t> </a:t>
            </a:r>
          </a:p>
          <a:p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4378242" y="4494994"/>
            <a:ext cx="21192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E</a:t>
            </a:r>
            <a:r>
              <a:rPr lang="en-US" sz="3200" baseline="-25000" dirty="0" err="1" smtClean="0"/>
              <a:t>flow</a:t>
            </a:r>
            <a:r>
              <a:rPr lang="en-US" sz="3200" dirty="0" smtClean="0"/>
              <a:t>(v) = 0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37909" y="3375992"/>
            <a:ext cx="5495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-1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909" y="1565941"/>
            <a:ext cx="5495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-1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07518" y="5516548"/>
            <a:ext cx="5495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-1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378242" y="5791236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53607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s-t Flow</a:t>
            </a:r>
            <a:endParaRPr lang="en-US" sz="4000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9614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60374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9614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60374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9" name="Straight Arrow Connector 8"/>
          <p:cNvCxnSpPr>
            <a:stCxn id="5" idx="6"/>
            <a:endCxn id="6" idx="2"/>
          </p:cNvCxnSpPr>
          <p:nvPr/>
        </p:nvCxnSpPr>
        <p:spPr>
          <a:xfrm>
            <a:off x="131736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5"/>
            <a:endCxn id="8" idx="1"/>
          </p:cNvCxnSpPr>
          <p:nvPr/>
        </p:nvCxnSpPr>
        <p:spPr>
          <a:xfrm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  <a:endCxn id="7" idx="7"/>
          </p:cNvCxnSpPr>
          <p:nvPr/>
        </p:nvCxnSpPr>
        <p:spPr>
          <a:xfrm flipH="1"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  <a:endCxn id="7" idx="6"/>
          </p:cNvCxnSpPr>
          <p:nvPr/>
        </p:nvCxnSpPr>
        <p:spPr>
          <a:xfrm flipH="1">
            <a:off x="131736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3813" y="23700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6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575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5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2745" y="337012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470695" y="8712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1493583" y="5893228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>
            <a:stCxn id="17" idx="4"/>
            <a:endCxn id="5" idx="0"/>
          </p:cNvCxnSpPr>
          <p:nvPr/>
        </p:nvCxnSpPr>
        <p:spPr>
          <a:xfrm flipH="1">
            <a:off x="856752" y="1785613"/>
            <a:ext cx="1074555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4"/>
            <a:endCxn id="6" idx="0"/>
          </p:cNvCxnSpPr>
          <p:nvPr/>
        </p:nvCxnSpPr>
        <p:spPr>
          <a:xfrm>
            <a:off x="1931307" y="1785613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2745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8800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8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2745" y="5490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7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02354" y="551068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cxnSp>
        <p:nvCxnSpPr>
          <p:cNvPr id="25" name="Straight Arrow Connector 24"/>
          <p:cNvCxnSpPr>
            <a:stCxn id="7" idx="4"/>
            <a:endCxn id="18" idx="0"/>
          </p:cNvCxnSpPr>
          <p:nvPr/>
        </p:nvCxnSpPr>
        <p:spPr>
          <a:xfrm>
            <a:off x="856752" y="5249974"/>
            <a:ext cx="1097443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4"/>
            <a:endCxn id="18" idx="0"/>
          </p:cNvCxnSpPr>
          <p:nvPr/>
        </p:nvCxnSpPr>
        <p:spPr>
          <a:xfrm flipH="1">
            <a:off x="1954195" y="5249974"/>
            <a:ext cx="1110164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507518" y="342012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09133" y="996131"/>
            <a:ext cx="40665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Function flow: A </a:t>
            </a:r>
            <a:r>
              <a:rPr lang="en-US" sz="32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200" dirty="0" smtClean="0">
                <a:sym typeface="Wingdings"/>
              </a:rPr>
              <a:t> R</a:t>
            </a:r>
            <a:endParaRPr lang="en-US" sz="3200" dirty="0"/>
          </a:p>
        </p:txBody>
      </p:sp>
      <p:sp>
        <p:nvSpPr>
          <p:cNvPr id="49" name="TextBox 48"/>
          <p:cNvSpPr txBox="1"/>
          <p:nvPr/>
        </p:nvSpPr>
        <p:spPr>
          <a:xfrm>
            <a:off x="4209133" y="1864527"/>
            <a:ext cx="257594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flow(</a:t>
            </a:r>
            <a:r>
              <a:rPr lang="en-US" sz="3200" dirty="0"/>
              <a:t>a) </a:t>
            </a:r>
            <a:r>
              <a:rPr lang="en-US" sz="3200" dirty="0" smtClean="0"/>
              <a:t>≤ c(a) </a:t>
            </a:r>
            <a:endParaRPr lang="en-US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4225842" y="2794419"/>
            <a:ext cx="21118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flow(a) ≥ 0</a:t>
            </a:r>
            <a:endParaRPr lang="en-US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4225842" y="3671583"/>
            <a:ext cx="35106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For </a:t>
            </a:r>
            <a:r>
              <a:rPr lang="en-US" sz="3200" dirty="0"/>
              <a:t>all </a:t>
            </a:r>
            <a:r>
              <a:rPr lang="en-US" sz="3200" dirty="0" smtClean="0"/>
              <a:t>v </a:t>
            </a:r>
            <a:r>
              <a:rPr lang="en-US" sz="3200" dirty="0">
                <a:sym typeface="Symbol" charset="0"/>
              </a:rPr>
              <a:t> V \ {</a:t>
            </a:r>
            <a:r>
              <a:rPr lang="en-US" sz="3200" dirty="0" err="1">
                <a:sym typeface="Symbol" charset="0"/>
              </a:rPr>
              <a:t>s,t</a:t>
            </a:r>
            <a:r>
              <a:rPr lang="en-US" sz="3200" dirty="0">
                <a:sym typeface="Symbol" charset="0"/>
              </a:rPr>
              <a:t>}</a:t>
            </a:r>
            <a:r>
              <a:rPr lang="en-US" sz="3200" dirty="0"/>
              <a:t> </a:t>
            </a:r>
          </a:p>
          <a:p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4378242" y="4494994"/>
            <a:ext cx="21192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E</a:t>
            </a:r>
            <a:r>
              <a:rPr lang="en-US" sz="3200" baseline="-25000" dirty="0" err="1" smtClean="0"/>
              <a:t>flow</a:t>
            </a:r>
            <a:r>
              <a:rPr lang="en-US" sz="3200" dirty="0" smtClean="0"/>
              <a:t>(v) = 0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37909" y="3375992"/>
            <a:ext cx="5269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 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909" y="1565941"/>
            <a:ext cx="5269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 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07518" y="5516548"/>
            <a:ext cx="5269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 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378242" y="5791236"/>
            <a:ext cx="7655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91684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Value of s-t Flow</a:t>
            </a:r>
            <a:endParaRPr lang="en-US" sz="4000" dirty="0"/>
          </a:p>
        </p:txBody>
      </p:sp>
      <p:sp>
        <p:nvSpPr>
          <p:cNvPr id="35" name="TextBox 34"/>
          <p:cNvSpPr txBox="1"/>
          <p:nvPr/>
        </p:nvSpPr>
        <p:spPr>
          <a:xfrm>
            <a:off x="4397921" y="2596013"/>
            <a:ext cx="346941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Outgoing flow of s</a:t>
            </a:r>
            <a:endParaRPr lang="en-US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4063937" y="3378834"/>
            <a:ext cx="37196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 Incoming flow of s</a:t>
            </a:r>
            <a:endParaRPr lang="en-US" sz="3200" dirty="0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39614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260374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39614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260374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43" name="Straight Arrow Connector 42"/>
          <p:cNvCxnSpPr>
            <a:stCxn id="39" idx="6"/>
            <a:endCxn id="40" idx="2"/>
          </p:cNvCxnSpPr>
          <p:nvPr/>
        </p:nvCxnSpPr>
        <p:spPr>
          <a:xfrm>
            <a:off x="131736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9" idx="5"/>
            <a:endCxn id="42" idx="1"/>
          </p:cNvCxnSpPr>
          <p:nvPr/>
        </p:nvCxnSpPr>
        <p:spPr>
          <a:xfrm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0" idx="3"/>
            <a:endCxn id="41" idx="7"/>
          </p:cNvCxnSpPr>
          <p:nvPr/>
        </p:nvCxnSpPr>
        <p:spPr>
          <a:xfrm flipH="1"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2" idx="2"/>
            <a:endCxn id="41" idx="6"/>
          </p:cNvCxnSpPr>
          <p:nvPr/>
        </p:nvCxnSpPr>
        <p:spPr>
          <a:xfrm flipH="1">
            <a:off x="131736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723813" y="23700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6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0575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5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32745" y="337012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1470695" y="8712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1493583" y="5893228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6" name="Straight Arrow Connector 55"/>
          <p:cNvCxnSpPr>
            <a:stCxn id="54" idx="4"/>
            <a:endCxn id="39" idx="0"/>
          </p:cNvCxnSpPr>
          <p:nvPr/>
        </p:nvCxnSpPr>
        <p:spPr>
          <a:xfrm flipH="1">
            <a:off x="856752" y="1785613"/>
            <a:ext cx="1074555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4" idx="4"/>
            <a:endCxn id="40" idx="0"/>
          </p:cNvCxnSpPr>
          <p:nvPr/>
        </p:nvCxnSpPr>
        <p:spPr>
          <a:xfrm>
            <a:off x="1931307" y="1785613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32745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208800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8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32745" y="5490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7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002354" y="551068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cxnSp>
        <p:nvCxnSpPr>
          <p:cNvPr id="62" name="Straight Arrow Connector 61"/>
          <p:cNvCxnSpPr>
            <a:stCxn id="41" idx="4"/>
            <a:endCxn id="55" idx="0"/>
          </p:cNvCxnSpPr>
          <p:nvPr/>
        </p:nvCxnSpPr>
        <p:spPr>
          <a:xfrm>
            <a:off x="856752" y="5249974"/>
            <a:ext cx="1097443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42" idx="4"/>
            <a:endCxn id="55" idx="0"/>
          </p:cNvCxnSpPr>
          <p:nvPr/>
        </p:nvCxnSpPr>
        <p:spPr>
          <a:xfrm flipH="1">
            <a:off x="1954195" y="5249974"/>
            <a:ext cx="1110164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507518" y="342012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8453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Value of s-t Flow</a:t>
            </a:r>
            <a:endParaRPr 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4397921" y="2596013"/>
            <a:ext cx="32624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Σ</a:t>
            </a:r>
            <a:r>
              <a:rPr lang="en-US" sz="3200" baseline="-25000" dirty="0" smtClean="0"/>
              <a:t>(</a:t>
            </a:r>
            <a:r>
              <a:rPr lang="en-US" sz="3200" baseline="-25000" dirty="0" err="1" smtClean="0"/>
              <a:t>s,v</a:t>
            </a:r>
            <a:r>
              <a:rPr lang="en-US" sz="3200" baseline="-25000" dirty="0" smtClean="0"/>
              <a:t>)</a:t>
            </a:r>
            <a:r>
              <a:rPr lang="en-US" sz="3200" baseline="-25000" dirty="0" smtClean="0">
                <a:sym typeface="Symbol" charset="0"/>
              </a:rPr>
              <a:t>A</a:t>
            </a:r>
            <a:r>
              <a:rPr lang="en-US" sz="3200" dirty="0" smtClean="0"/>
              <a:t> flow((</a:t>
            </a:r>
            <a:r>
              <a:rPr lang="en-US" sz="3200" dirty="0" err="1" smtClean="0"/>
              <a:t>s,v</a:t>
            </a:r>
            <a:r>
              <a:rPr lang="en-US" sz="3200" dirty="0" smtClean="0"/>
              <a:t>))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4063937" y="3378834"/>
            <a:ext cx="35515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 </a:t>
            </a:r>
            <a:r>
              <a:rPr lang="en-US" sz="3200" dirty="0" err="1" smtClean="0"/>
              <a:t>Σ</a:t>
            </a:r>
            <a:r>
              <a:rPr lang="en-US" sz="3200" baseline="-25000" dirty="0" smtClean="0"/>
              <a:t>(</a:t>
            </a:r>
            <a:r>
              <a:rPr lang="en-US" sz="3200" baseline="-25000" dirty="0" err="1" smtClean="0"/>
              <a:t>u,s</a:t>
            </a:r>
            <a:r>
              <a:rPr lang="en-US" sz="3200" baseline="-25000" dirty="0" smtClean="0"/>
              <a:t>)</a:t>
            </a:r>
            <a:r>
              <a:rPr lang="en-US" sz="3200" baseline="-25000" dirty="0" smtClean="0">
                <a:sym typeface="Symbol" charset="0"/>
              </a:rPr>
              <a:t>A</a:t>
            </a:r>
            <a:r>
              <a:rPr lang="en-US" sz="3200" dirty="0" smtClean="0"/>
              <a:t> flow((</a:t>
            </a:r>
            <a:r>
              <a:rPr lang="en-US" sz="3200" dirty="0" err="1" smtClean="0"/>
              <a:t>u,s</a:t>
            </a:r>
            <a:r>
              <a:rPr lang="en-US" sz="3200" dirty="0" smtClean="0"/>
              <a:t>))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4340800" y="1468803"/>
            <a:ext cx="15600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</a:t>
            </a:r>
            <a:r>
              <a:rPr lang="en-US" sz="3200" dirty="0" err="1" smtClean="0"/>
              <a:t>E</a:t>
            </a:r>
            <a:r>
              <a:rPr lang="en-US" sz="3200" baseline="-25000" dirty="0" err="1" smtClean="0"/>
              <a:t>flow</a:t>
            </a:r>
            <a:r>
              <a:rPr lang="en-US" sz="3200" dirty="0" smtClean="0"/>
              <a:t>(s)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6373903" y="1468803"/>
            <a:ext cx="13322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E</a:t>
            </a:r>
            <a:r>
              <a:rPr lang="en-US" sz="3200" baseline="-25000" dirty="0" err="1" smtClean="0"/>
              <a:t>flow</a:t>
            </a:r>
            <a:r>
              <a:rPr lang="en-US" sz="3200" dirty="0" smtClean="0"/>
              <a:t>(t)</a:t>
            </a:r>
            <a:endParaRPr lang="en-US" sz="3200" dirty="0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39614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260374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39614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260374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36" name="Straight Arrow Connector 35"/>
          <p:cNvCxnSpPr>
            <a:stCxn id="31" idx="6"/>
            <a:endCxn id="32" idx="2"/>
          </p:cNvCxnSpPr>
          <p:nvPr/>
        </p:nvCxnSpPr>
        <p:spPr>
          <a:xfrm>
            <a:off x="131736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1" idx="5"/>
            <a:endCxn id="34" idx="1"/>
          </p:cNvCxnSpPr>
          <p:nvPr/>
        </p:nvCxnSpPr>
        <p:spPr>
          <a:xfrm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3"/>
            <a:endCxn id="33" idx="7"/>
          </p:cNvCxnSpPr>
          <p:nvPr/>
        </p:nvCxnSpPr>
        <p:spPr>
          <a:xfrm flipH="1"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4" idx="2"/>
            <a:endCxn id="33" idx="6"/>
          </p:cNvCxnSpPr>
          <p:nvPr/>
        </p:nvCxnSpPr>
        <p:spPr>
          <a:xfrm flipH="1">
            <a:off x="131736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723813" y="23700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6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0575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5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32745" y="337012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1470695" y="8712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1493583" y="5893228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47" name="Straight Arrow Connector 46"/>
          <p:cNvCxnSpPr>
            <a:stCxn id="45" idx="4"/>
            <a:endCxn id="31" idx="0"/>
          </p:cNvCxnSpPr>
          <p:nvPr/>
        </p:nvCxnSpPr>
        <p:spPr>
          <a:xfrm flipH="1">
            <a:off x="856752" y="1785613"/>
            <a:ext cx="1074555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5" idx="4"/>
            <a:endCxn id="32" idx="0"/>
          </p:cNvCxnSpPr>
          <p:nvPr/>
        </p:nvCxnSpPr>
        <p:spPr>
          <a:xfrm>
            <a:off x="1931307" y="1785613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32745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208800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8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32745" y="5490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7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002354" y="551068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cxnSp>
        <p:nvCxnSpPr>
          <p:cNvPr id="53" name="Straight Arrow Connector 52"/>
          <p:cNvCxnSpPr>
            <a:stCxn id="33" idx="4"/>
            <a:endCxn id="46" idx="0"/>
          </p:cNvCxnSpPr>
          <p:nvPr/>
        </p:nvCxnSpPr>
        <p:spPr>
          <a:xfrm>
            <a:off x="856752" y="5249974"/>
            <a:ext cx="1097443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4" idx="4"/>
            <a:endCxn id="46" idx="0"/>
          </p:cNvCxnSpPr>
          <p:nvPr/>
        </p:nvCxnSpPr>
        <p:spPr>
          <a:xfrm flipH="1">
            <a:off x="1954195" y="5249974"/>
            <a:ext cx="1110164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507518" y="342012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2190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Value of s-t Flow</a:t>
            </a:r>
            <a:endParaRPr lang="en-US" sz="4000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9614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60374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9614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60374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9" name="Straight Arrow Connector 8"/>
          <p:cNvCxnSpPr>
            <a:stCxn id="5" idx="6"/>
            <a:endCxn id="6" idx="2"/>
          </p:cNvCxnSpPr>
          <p:nvPr/>
        </p:nvCxnSpPr>
        <p:spPr>
          <a:xfrm>
            <a:off x="131736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5"/>
            <a:endCxn id="8" idx="1"/>
          </p:cNvCxnSpPr>
          <p:nvPr/>
        </p:nvCxnSpPr>
        <p:spPr>
          <a:xfrm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  <a:endCxn id="7" idx="7"/>
          </p:cNvCxnSpPr>
          <p:nvPr/>
        </p:nvCxnSpPr>
        <p:spPr>
          <a:xfrm flipH="1"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  <a:endCxn id="7" idx="6"/>
          </p:cNvCxnSpPr>
          <p:nvPr/>
        </p:nvCxnSpPr>
        <p:spPr>
          <a:xfrm flipH="1">
            <a:off x="131736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3813" y="23700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6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575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5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2745" y="337012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470695" y="8712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1493583" y="5893228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>
            <a:stCxn id="17" idx="4"/>
            <a:endCxn id="5" idx="0"/>
          </p:cNvCxnSpPr>
          <p:nvPr/>
        </p:nvCxnSpPr>
        <p:spPr>
          <a:xfrm flipH="1">
            <a:off x="856752" y="1785613"/>
            <a:ext cx="1074555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4"/>
            <a:endCxn id="6" idx="0"/>
          </p:cNvCxnSpPr>
          <p:nvPr/>
        </p:nvCxnSpPr>
        <p:spPr>
          <a:xfrm>
            <a:off x="1931307" y="1785613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2745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8800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8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2745" y="5490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7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02354" y="551068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cxnSp>
        <p:nvCxnSpPr>
          <p:cNvPr id="25" name="Straight Arrow Connector 24"/>
          <p:cNvCxnSpPr>
            <a:stCxn id="7" idx="4"/>
            <a:endCxn id="18" idx="0"/>
          </p:cNvCxnSpPr>
          <p:nvPr/>
        </p:nvCxnSpPr>
        <p:spPr>
          <a:xfrm>
            <a:off x="856752" y="5249974"/>
            <a:ext cx="1097443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4"/>
            <a:endCxn id="18" idx="0"/>
          </p:cNvCxnSpPr>
          <p:nvPr/>
        </p:nvCxnSpPr>
        <p:spPr>
          <a:xfrm flipH="1">
            <a:off x="1954195" y="5249974"/>
            <a:ext cx="1110164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507518" y="342012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97921" y="2596013"/>
            <a:ext cx="32624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Σ</a:t>
            </a:r>
            <a:r>
              <a:rPr lang="en-US" sz="3200" baseline="-25000" dirty="0" smtClean="0"/>
              <a:t>(</a:t>
            </a:r>
            <a:r>
              <a:rPr lang="en-US" sz="3200" baseline="-25000" dirty="0" err="1" smtClean="0"/>
              <a:t>s,v</a:t>
            </a:r>
            <a:r>
              <a:rPr lang="en-US" sz="3200" baseline="-25000" dirty="0" smtClean="0"/>
              <a:t>)</a:t>
            </a:r>
            <a:r>
              <a:rPr lang="en-US" sz="3200" baseline="-25000" dirty="0" smtClean="0">
                <a:sym typeface="Symbol" charset="0"/>
              </a:rPr>
              <a:t>A</a:t>
            </a:r>
            <a:r>
              <a:rPr lang="en-US" sz="3200" dirty="0" smtClean="0"/>
              <a:t> flow((</a:t>
            </a:r>
            <a:r>
              <a:rPr lang="en-US" sz="3200" dirty="0" err="1" smtClean="0"/>
              <a:t>s,v</a:t>
            </a:r>
            <a:r>
              <a:rPr lang="en-US" sz="3200" dirty="0" smtClean="0"/>
              <a:t>))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4063937" y="3378834"/>
            <a:ext cx="35515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 </a:t>
            </a:r>
            <a:r>
              <a:rPr lang="en-US" sz="3200" dirty="0" err="1" smtClean="0"/>
              <a:t>Σ</a:t>
            </a:r>
            <a:r>
              <a:rPr lang="en-US" sz="3200" baseline="-25000" dirty="0" smtClean="0"/>
              <a:t>(</a:t>
            </a:r>
            <a:r>
              <a:rPr lang="en-US" sz="3200" baseline="-25000" dirty="0" err="1" smtClean="0"/>
              <a:t>u,s</a:t>
            </a:r>
            <a:r>
              <a:rPr lang="en-US" sz="3200" baseline="-25000" dirty="0" smtClean="0"/>
              <a:t>)</a:t>
            </a:r>
            <a:r>
              <a:rPr lang="en-US" sz="3200" baseline="-25000" dirty="0" smtClean="0">
                <a:sym typeface="Symbol" charset="0"/>
              </a:rPr>
              <a:t>A</a:t>
            </a:r>
            <a:r>
              <a:rPr lang="en-US" sz="3200" dirty="0" smtClean="0"/>
              <a:t> flow((</a:t>
            </a:r>
            <a:r>
              <a:rPr lang="en-US" sz="3200" dirty="0" err="1" smtClean="0"/>
              <a:t>u,s</a:t>
            </a:r>
            <a:r>
              <a:rPr lang="en-US" sz="3200" dirty="0" smtClean="0"/>
              <a:t>))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4340800" y="1468803"/>
            <a:ext cx="15600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</a:t>
            </a:r>
            <a:r>
              <a:rPr lang="en-US" sz="3200" dirty="0" err="1" smtClean="0"/>
              <a:t>E</a:t>
            </a:r>
            <a:r>
              <a:rPr lang="en-US" sz="3200" baseline="-25000" dirty="0" err="1" smtClean="0"/>
              <a:t>flow</a:t>
            </a:r>
            <a:r>
              <a:rPr lang="en-US" sz="3200" dirty="0" smtClean="0"/>
              <a:t>(s)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6373903" y="1468803"/>
            <a:ext cx="13322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E</a:t>
            </a:r>
            <a:r>
              <a:rPr lang="en-US" sz="3200" baseline="-25000" dirty="0" err="1" smtClean="0"/>
              <a:t>flow</a:t>
            </a:r>
            <a:r>
              <a:rPr lang="en-US" sz="3200" dirty="0" smtClean="0"/>
              <a:t>(t)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37909" y="3375992"/>
            <a:ext cx="5269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 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909" y="1565941"/>
            <a:ext cx="5269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 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07518" y="5516548"/>
            <a:ext cx="5269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 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69508" y="4531502"/>
            <a:ext cx="189967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Value = 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61665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9236"/>
            <a:ext cx="8229600" cy="5591324"/>
          </a:xfrm>
        </p:spPr>
        <p:txBody>
          <a:bodyPr/>
          <a:lstStyle/>
          <a:p>
            <a:r>
              <a:rPr lang="en-US" dirty="0" smtClean="0"/>
              <a:t>Preliminaries</a:t>
            </a:r>
          </a:p>
          <a:p>
            <a:pPr lvl="1"/>
            <a:r>
              <a:rPr lang="en-US" dirty="0" smtClean="0"/>
              <a:t>Functions and Excess Functions</a:t>
            </a:r>
          </a:p>
          <a:p>
            <a:pPr lvl="1"/>
            <a:r>
              <a:rPr lang="en-US" dirty="0" smtClean="0"/>
              <a:t>s-t Flow</a:t>
            </a:r>
          </a:p>
          <a:p>
            <a:pPr lvl="1"/>
            <a:r>
              <a:rPr lang="en-US" b="1" dirty="0" smtClean="0">
                <a:solidFill>
                  <a:srgbClr val="1F497D"/>
                </a:solidFill>
              </a:rPr>
              <a:t>s-t Cut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Flows vs. Cuts</a:t>
            </a:r>
          </a:p>
          <a:p>
            <a:pPr lvl="1"/>
            <a:endParaRPr lang="en-US" dirty="0"/>
          </a:p>
          <a:p>
            <a:r>
              <a:rPr lang="en-US" dirty="0" smtClean="0"/>
              <a:t>Maximum Flow</a:t>
            </a:r>
          </a:p>
          <a:p>
            <a:endParaRPr lang="en-US" dirty="0"/>
          </a:p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22361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Cut</a:t>
            </a:r>
            <a:endParaRPr lang="en-US" sz="4000" dirty="0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5720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66480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5720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266480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cxnSp>
        <p:nvCxnSpPr>
          <p:cNvPr id="14" name="Straight Arrow Connector 13"/>
          <p:cNvCxnSpPr>
            <a:stCxn id="9" idx="6"/>
            <a:endCxn id="10" idx="2"/>
          </p:cNvCxnSpPr>
          <p:nvPr/>
        </p:nvCxnSpPr>
        <p:spPr>
          <a:xfrm>
            <a:off x="137842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5"/>
            <a:endCxn id="12" idx="1"/>
          </p:cNvCxnSpPr>
          <p:nvPr/>
        </p:nvCxnSpPr>
        <p:spPr>
          <a:xfrm>
            <a:off x="124351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7"/>
            <a:endCxn id="10" idx="3"/>
          </p:cNvCxnSpPr>
          <p:nvPr/>
        </p:nvCxnSpPr>
        <p:spPr>
          <a:xfrm flipV="1">
            <a:off x="124351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2"/>
            <a:endCxn id="11" idx="6"/>
          </p:cNvCxnSpPr>
          <p:nvPr/>
        </p:nvCxnSpPr>
        <p:spPr>
          <a:xfrm flipH="1">
            <a:off x="137842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687609" y="2370041"/>
            <a:ext cx="6411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10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6681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5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71976" y="337628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3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93270" y="341425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2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99869" y="1798839"/>
            <a:ext cx="42452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Let U be a subset of V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943043" y="3709559"/>
            <a:ext cx="501992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 is a set of arcs such that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(</a:t>
            </a:r>
            <a:r>
              <a:rPr lang="en-US" sz="3200" dirty="0" err="1" smtClean="0"/>
              <a:t>u,v</a:t>
            </a:r>
            <a:r>
              <a:rPr lang="en-US" sz="3200" dirty="0" smtClean="0"/>
              <a:t>) </a:t>
            </a:r>
            <a:r>
              <a:rPr lang="en-US" sz="3200" dirty="0" smtClean="0">
                <a:sym typeface="Symbol" charset="0"/>
              </a:rPr>
              <a:t> A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ym typeface="Symbol" charset="0"/>
              </a:rPr>
              <a:t>u  U</a:t>
            </a:r>
            <a:endParaRPr lang="en-US" sz="3200" baseline="-25000" dirty="0" smtClean="0">
              <a:sym typeface="Symbol" charset="0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ym typeface="Symbol" charset="0"/>
              </a:rPr>
              <a:t>v  V\U</a:t>
            </a:r>
            <a:endParaRPr lang="en-US" sz="32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4735319" y="924363"/>
            <a:ext cx="196720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</a:rPr>
              <a:t>D = (V, A)</a:t>
            </a:r>
            <a:endParaRPr lang="en-US" sz="3200" b="1" dirty="0">
              <a:solidFill>
                <a:srgbClr val="1F497D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61585" y="6112953"/>
            <a:ext cx="490631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 is a cut in the digraph D</a:t>
            </a:r>
          </a:p>
        </p:txBody>
      </p:sp>
    </p:spTree>
    <p:extLst>
      <p:ext uri="{BB962C8B-B14F-4D97-AF65-F5344CB8AC3E}">
        <p14:creationId xmlns:p14="http://schemas.microsoft.com/office/powerpoint/2010/main" val="3742750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  <p:bldP spid="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Cut</a:t>
            </a:r>
            <a:endParaRPr lang="en-US" sz="4000" dirty="0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5720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66480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5720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266480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cxnSp>
        <p:nvCxnSpPr>
          <p:cNvPr id="14" name="Straight Arrow Connector 13"/>
          <p:cNvCxnSpPr>
            <a:stCxn id="9" idx="6"/>
            <a:endCxn id="10" idx="2"/>
          </p:cNvCxnSpPr>
          <p:nvPr/>
        </p:nvCxnSpPr>
        <p:spPr>
          <a:xfrm>
            <a:off x="137842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5"/>
            <a:endCxn id="12" idx="1"/>
          </p:cNvCxnSpPr>
          <p:nvPr/>
        </p:nvCxnSpPr>
        <p:spPr>
          <a:xfrm>
            <a:off x="124351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7"/>
            <a:endCxn id="10" idx="3"/>
          </p:cNvCxnSpPr>
          <p:nvPr/>
        </p:nvCxnSpPr>
        <p:spPr>
          <a:xfrm flipV="1">
            <a:off x="124351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2"/>
            <a:endCxn id="11" idx="6"/>
          </p:cNvCxnSpPr>
          <p:nvPr/>
        </p:nvCxnSpPr>
        <p:spPr>
          <a:xfrm flipH="1">
            <a:off x="137842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35319" y="1829978"/>
            <a:ext cx="219142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What is C?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4735319" y="924363"/>
            <a:ext cx="196720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</a:rPr>
              <a:t>D = (V, A)</a:t>
            </a:r>
            <a:endParaRPr lang="en-US" sz="3200" b="1" dirty="0">
              <a:solidFill>
                <a:srgbClr val="1F497D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8851" y="2163201"/>
            <a:ext cx="3559017" cy="143719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5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78851" y="3961061"/>
            <a:ext cx="3559017" cy="143719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5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45021" y="1515005"/>
            <a:ext cx="4810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</a:t>
            </a:r>
            <a:endParaRPr lang="en-US" sz="3200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1734491" y="5555448"/>
            <a:ext cx="8687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V\U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4718610" y="2684725"/>
            <a:ext cx="311902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{(v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),(v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)} ?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4735319" y="3600394"/>
            <a:ext cx="311902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{(v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),(v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)} ?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4735319" y="4534175"/>
            <a:ext cx="19030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{(v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)} ?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859779" y="4301654"/>
            <a:ext cx="7655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6000" dirty="0"/>
          </a:p>
        </p:txBody>
      </p:sp>
      <p:sp>
        <p:nvSpPr>
          <p:cNvPr id="29" name="TextBox 28"/>
          <p:cNvSpPr txBox="1"/>
          <p:nvPr/>
        </p:nvSpPr>
        <p:spPr>
          <a:xfrm>
            <a:off x="1687609" y="2370041"/>
            <a:ext cx="6411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10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6681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5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71976" y="337628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3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93270" y="341425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2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828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26" grpId="0"/>
      <p:bldP spid="27" grpId="0"/>
      <p:bldP spid="28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Functions on Arcs</a:t>
            </a:r>
            <a:endParaRPr lang="en-US" sz="4000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9614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60374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9614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60374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9" name="Straight Arrow Connector 8"/>
          <p:cNvCxnSpPr>
            <a:stCxn id="5" idx="6"/>
            <a:endCxn id="6" idx="2"/>
          </p:cNvCxnSpPr>
          <p:nvPr/>
        </p:nvCxnSpPr>
        <p:spPr>
          <a:xfrm>
            <a:off x="131736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5"/>
            <a:endCxn id="8" idx="1"/>
          </p:cNvCxnSpPr>
          <p:nvPr/>
        </p:nvCxnSpPr>
        <p:spPr>
          <a:xfrm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  <a:endCxn id="7" idx="7"/>
          </p:cNvCxnSpPr>
          <p:nvPr/>
        </p:nvCxnSpPr>
        <p:spPr>
          <a:xfrm flipH="1"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  <a:endCxn id="7" idx="6"/>
          </p:cNvCxnSpPr>
          <p:nvPr/>
        </p:nvCxnSpPr>
        <p:spPr>
          <a:xfrm flipH="1">
            <a:off x="131736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3813" y="23700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  <a:ea typeface="+mn-ea"/>
                <a:cs typeface="+mn-cs"/>
              </a:rPr>
              <a:t>6</a:t>
            </a:r>
            <a:endParaRPr lang="en-US" sz="3200" dirty="0">
              <a:latin typeface="Arial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575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  <a:ea typeface="+mn-ea"/>
                <a:cs typeface="+mn-cs"/>
              </a:rPr>
              <a:t>5</a:t>
            </a:r>
            <a:endParaRPr lang="en-US" sz="3200" dirty="0">
              <a:latin typeface="Arial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2745" y="337012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  <a:ea typeface="+mn-ea"/>
                <a:cs typeface="+mn-cs"/>
              </a:rPr>
              <a:t>3</a:t>
            </a:r>
            <a:endParaRPr lang="en-US" sz="3200" dirty="0">
              <a:latin typeface="Arial"/>
              <a:ea typeface="+mn-ea"/>
              <a:cs typeface="+mn-cs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470695" y="8712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1493583" y="5893228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>
            <a:stCxn id="17" idx="4"/>
            <a:endCxn id="5" idx="0"/>
          </p:cNvCxnSpPr>
          <p:nvPr/>
        </p:nvCxnSpPr>
        <p:spPr>
          <a:xfrm flipH="1">
            <a:off x="856752" y="1785613"/>
            <a:ext cx="1074555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4"/>
            <a:endCxn id="6" idx="0"/>
          </p:cNvCxnSpPr>
          <p:nvPr/>
        </p:nvCxnSpPr>
        <p:spPr>
          <a:xfrm>
            <a:off x="1931307" y="1785613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2745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  <a:ea typeface="+mn-ea"/>
                <a:cs typeface="+mn-cs"/>
              </a:rPr>
              <a:t>1</a:t>
            </a:r>
            <a:endParaRPr lang="en-US" sz="3200" dirty="0">
              <a:latin typeface="Arial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8800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  <a:ea typeface="+mn-ea"/>
                <a:cs typeface="+mn-cs"/>
              </a:rPr>
              <a:t>8</a:t>
            </a:r>
            <a:endParaRPr lang="en-US" sz="3200" dirty="0">
              <a:latin typeface="Arial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2745" y="5490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  <a:ea typeface="+mn-ea"/>
                <a:cs typeface="+mn-cs"/>
              </a:rPr>
              <a:t>7</a:t>
            </a:r>
            <a:endParaRPr lang="en-US" sz="3200" dirty="0">
              <a:latin typeface="Arial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02354" y="551068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  <a:ea typeface="+mn-ea"/>
                <a:cs typeface="+mn-cs"/>
              </a:rPr>
              <a:t>3</a:t>
            </a:r>
          </a:p>
        </p:txBody>
      </p:sp>
      <p:cxnSp>
        <p:nvCxnSpPr>
          <p:cNvPr id="25" name="Straight Arrow Connector 24"/>
          <p:cNvCxnSpPr>
            <a:stCxn id="7" idx="4"/>
            <a:endCxn id="18" idx="0"/>
          </p:cNvCxnSpPr>
          <p:nvPr/>
        </p:nvCxnSpPr>
        <p:spPr>
          <a:xfrm>
            <a:off x="856752" y="5249974"/>
            <a:ext cx="1097443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4"/>
            <a:endCxn id="18" idx="0"/>
          </p:cNvCxnSpPr>
          <p:nvPr/>
        </p:nvCxnSpPr>
        <p:spPr>
          <a:xfrm flipH="1">
            <a:off x="1954195" y="5249974"/>
            <a:ext cx="1110164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735319" y="818385"/>
            <a:ext cx="196720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chemeClr val="tx2"/>
                </a:solidFill>
                <a:latin typeface="Arial"/>
                <a:ea typeface="+mn-ea"/>
                <a:cs typeface="+mn-cs"/>
              </a:rPr>
              <a:t>D = (V, A)</a:t>
            </a:r>
            <a:endParaRPr lang="en-US" sz="3200" b="1" dirty="0">
              <a:solidFill>
                <a:schemeClr val="tx2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35319" y="1614987"/>
            <a:ext cx="35597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  <a:ea typeface="+mn-ea"/>
                <a:cs typeface="+mn-cs"/>
              </a:rPr>
              <a:t>Arc capacities c(a)</a:t>
            </a:r>
            <a:endParaRPr lang="en-US" sz="3200" dirty="0">
              <a:latin typeface="Arial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35319" y="2474528"/>
            <a:ext cx="41583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Function f: A </a:t>
            </a:r>
            <a:r>
              <a:rPr lang="en-US" sz="320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200" dirty="0">
                <a:solidFill>
                  <a:srgbClr val="FF0000"/>
                </a:solidFill>
                <a:latin typeface="Arial"/>
                <a:sym typeface="Wingdings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/>
                <a:sym typeface="Wingdings"/>
              </a:rPr>
              <a:t>Reals</a:t>
            </a:r>
            <a:endParaRPr lang="en-US" sz="320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909" y="337599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07518" y="342012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  <a:ea typeface="+mn-ea"/>
                <a:cs typeface="+mn-cs"/>
              </a:rPr>
              <a:t>2</a:t>
            </a:r>
            <a:endParaRPr lang="en-US" sz="3200" dirty="0">
              <a:latin typeface="Arial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909" y="1565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07518" y="1565941"/>
            <a:ext cx="6411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07518" y="551654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35319" y="3399738"/>
            <a:ext cx="409205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  <a:ea typeface="+mn-ea"/>
                <a:cs typeface="+mn-cs"/>
              </a:rPr>
              <a:t>Excess function </a:t>
            </a:r>
            <a:r>
              <a:rPr lang="en-US" sz="3200" dirty="0" err="1" smtClean="0">
                <a:latin typeface="Arial"/>
                <a:ea typeface="+mn-ea"/>
                <a:cs typeface="+mn-cs"/>
              </a:rPr>
              <a:t>E</a:t>
            </a:r>
            <a:r>
              <a:rPr lang="en-US" sz="3200" baseline="-25000" dirty="0" err="1" smtClean="0">
                <a:latin typeface="Arial"/>
              </a:rPr>
              <a:t>f</a:t>
            </a:r>
            <a:r>
              <a:rPr lang="en-US" sz="3200" dirty="0" smtClean="0">
                <a:latin typeface="Arial"/>
              </a:rPr>
              <a:t>(v)</a:t>
            </a:r>
            <a:endParaRPr lang="en-US" sz="3200" dirty="0">
              <a:latin typeface="Arial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90672" y="4168827"/>
            <a:ext cx="294483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  <a:ea typeface="+mn-ea"/>
                <a:cs typeface="+mn-cs"/>
              </a:rPr>
              <a:t>Incoming value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</a:rPr>
              <a:t>-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</a:rPr>
              <a:t>Outgoing value</a:t>
            </a:r>
            <a:endParaRPr lang="en-US" sz="3200" dirty="0">
              <a:latin typeface="Arial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08442" y="188975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391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21" grpId="0"/>
      <p:bldP spid="22" grpId="0"/>
      <p:bldP spid="23" grpId="0"/>
      <p:bldP spid="24" grpId="0"/>
      <p:bldP spid="28" grpId="0"/>
      <p:bldP spid="29" grpId="0"/>
      <p:bldP spid="37" grpId="0"/>
      <p:bldP spid="38" grpId="0"/>
      <p:bldP spid="39" grpId="0"/>
      <p:bldP spid="40" grpId="0"/>
      <p:bldP spid="42" grpId="0"/>
      <p:bldP spid="43" grpId="0"/>
      <p:bldP spid="44" grpId="0"/>
      <p:bldP spid="4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Cut</a:t>
            </a:r>
            <a:endParaRPr lang="en-US" sz="4000" dirty="0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5720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66480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5720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266480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cxnSp>
        <p:nvCxnSpPr>
          <p:cNvPr id="14" name="Straight Arrow Connector 13"/>
          <p:cNvCxnSpPr>
            <a:stCxn id="9" idx="6"/>
            <a:endCxn id="10" idx="2"/>
          </p:cNvCxnSpPr>
          <p:nvPr/>
        </p:nvCxnSpPr>
        <p:spPr>
          <a:xfrm>
            <a:off x="137842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5"/>
            <a:endCxn id="12" idx="1"/>
          </p:cNvCxnSpPr>
          <p:nvPr/>
        </p:nvCxnSpPr>
        <p:spPr>
          <a:xfrm>
            <a:off x="124351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7"/>
            <a:endCxn id="10" idx="3"/>
          </p:cNvCxnSpPr>
          <p:nvPr/>
        </p:nvCxnSpPr>
        <p:spPr>
          <a:xfrm flipV="1">
            <a:off x="124351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2"/>
            <a:endCxn id="11" idx="6"/>
          </p:cNvCxnSpPr>
          <p:nvPr/>
        </p:nvCxnSpPr>
        <p:spPr>
          <a:xfrm flipH="1">
            <a:off x="137842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35319" y="1829978"/>
            <a:ext cx="219142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What is C?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4735319" y="924363"/>
            <a:ext cx="196720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</a:rPr>
              <a:t>D = (V, A)</a:t>
            </a:r>
            <a:endParaRPr lang="en-US" sz="3200" b="1" dirty="0">
              <a:solidFill>
                <a:srgbClr val="1F497D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50682" y="1283725"/>
            <a:ext cx="4810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</a:t>
            </a:r>
            <a:endParaRPr lang="en-US" sz="3200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561446" y="1328762"/>
            <a:ext cx="8687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V\U</a:t>
            </a:r>
            <a:endParaRPr lang="en-US" sz="3200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4718610" y="2684725"/>
            <a:ext cx="448719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{(v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),(v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),(v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)} ?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4735319" y="4665198"/>
            <a:ext cx="311902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{(v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),(v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)} ?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4735319" y="3668673"/>
            <a:ext cx="19030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{(v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)} ?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849469" y="3443686"/>
            <a:ext cx="7655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6000" dirty="0"/>
          </a:p>
        </p:txBody>
      </p:sp>
      <p:sp>
        <p:nvSpPr>
          <p:cNvPr id="29" name="TextBox 28"/>
          <p:cNvSpPr txBox="1"/>
          <p:nvPr/>
        </p:nvSpPr>
        <p:spPr>
          <a:xfrm>
            <a:off x="1687609" y="2370041"/>
            <a:ext cx="6411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10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6681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5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71976" y="337628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3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93270" y="341425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2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 rot="5400000">
            <a:off x="-913236" y="3106927"/>
            <a:ext cx="3559017" cy="143719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5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5400000">
            <a:off x="1267818" y="3106927"/>
            <a:ext cx="3559017" cy="143719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5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7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26" grpId="0"/>
      <p:bldP spid="27" grpId="0"/>
      <p:bldP spid="28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Cut</a:t>
            </a:r>
            <a:endParaRPr lang="en-US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4735319" y="1829978"/>
            <a:ext cx="219142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What is C?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4735319" y="924363"/>
            <a:ext cx="196720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</a:rPr>
              <a:t>D = (V, A)</a:t>
            </a:r>
            <a:endParaRPr lang="en-US" sz="3200" b="1" dirty="0">
              <a:solidFill>
                <a:srgbClr val="1F497D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50682" y="1283725"/>
            <a:ext cx="8687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V\U</a:t>
            </a:r>
            <a:endParaRPr lang="en-US" sz="3200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561446" y="1328762"/>
            <a:ext cx="4810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</a:t>
            </a:r>
            <a:endParaRPr lang="en-US" sz="3200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4718610" y="2684725"/>
            <a:ext cx="448719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{(v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),(v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),(v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)} ?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4735319" y="4665198"/>
            <a:ext cx="311902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{(v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),(v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)} ?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4735319" y="3668673"/>
            <a:ext cx="19030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{(v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)} ?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849469" y="2464890"/>
            <a:ext cx="7655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6000" dirty="0"/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45720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266480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45720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266480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cxnSp>
        <p:nvCxnSpPr>
          <p:cNvPr id="44" name="Straight Arrow Connector 43"/>
          <p:cNvCxnSpPr>
            <a:stCxn id="40" idx="6"/>
            <a:endCxn id="41" idx="2"/>
          </p:cNvCxnSpPr>
          <p:nvPr/>
        </p:nvCxnSpPr>
        <p:spPr>
          <a:xfrm>
            <a:off x="137842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0" idx="5"/>
            <a:endCxn id="43" idx="1"/>
          </p:cNvCxnSpPr>
          <p:nvPr/>
        </p:nvCxnSpPr>
        <p:spPr>
          <a:xfrm>
            <a:off x="124351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2" idx="7"/>
            <a:endCxn id="41" idx="3"/>
          </p:cNvCxnSpPr>
          <p:nvPr/>
        </p:nvCxnSpPr>
        <p:spPr>
          <a:xfrm flipV="1">
            <a:off x="124351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3" idx="2"/>
            <a:endCxn id="42" idx="6"/>
          </p:cNvCxnSpPr>
          <p:nvPr/>
        </p:nvCxnSpPr>
        <p:spPr>
          <a:xfrm flipH="1">
            <a:off x="137842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87609" y="2370041"/>
            <a:ext cx="6411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10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86681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5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71976" y="337628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3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93270" y="341425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2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 rot="5400000">
            <a:off x="-913236" y="3106927"/>
            <a:ext cx="3559017" cy="143719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5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 rot="5400000">
            <a:off x="1267818" y="3106927"/>
            <a:ext cx="3559017" cy="143719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5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34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26" grpId="0"/>
      <p:bldP spid="27" grpId="0"/>
      <p:bldP spid="28" grpId="0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Cut</a:t>
            </a:r>
            <a:endParaRPr lang="en-US" sz="4000" dirty="0"/>
          </a:p>
        </p:txBody>
      </p:sp>
      <p:sp>
        <p:nvSpPr>
          <p:cNvPr id="39" name="TextBox 38"/>
          <p:cNvSpPr txBox="1"/>
          <p:nvPr/>
        </p:nvSpPr>
        <p:spPr>
          <a:xfrm>
            <a:off x="4578086" y="3709559"/>
            <a:ext cx="30007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 = out-arcs(U)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35319" y="924363"/>
            <a:ext cx="196720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</a:rPr>
              <a:t>D = (V, A)</a:t>
            </a:r>
            <a:endParaRPr lang="en-US" sz="3200" b="1" dirty="0">
              <a:solidFill>
                <a:srgbClr val="1F497D"/>
              </a:solidFill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45720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66480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45720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266480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cxnSp>
        <p:nvCxnSpPr>
          <p:cNvPr id="26" name="Straight Arrow Connector 25"/>
          <p:cNvCxnSpPr>
            <a:stCxn id="21" idx="6"/>
            <a:endCxn id="22" idx="2"/>
          </p:cNvCxnSpPr>
          <p:nvPr/>
        </p:nvCxnSpPr>
        <p:spPr>
          <a:xfrm>
            <a:off x="137842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1" idx="5"/>
            <a:endCxn id="25" idx="1"/>
          </p:cNvCxnSpPr>
          <p:nvPr/>
        </p:nvCxnSpPr>
        <p:spPr>
          <a:xfrm>
            <a:off x="124351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3" idx="7"/>
            <a:endCxn id="22" idx="3"/>
          </p:cNvCxnSpPr>
          <p:nvPr/>
        </p:nvCxnSpPr>
        <p:spPr>
          <a:xfrm flipV="1">
            <a:off x="124351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2"/>
            <a:endCxn id="23" idx="6"/>
          </p:cNvCxnSpPr>
          <p:nvPr/>
        </p:nvCxnSpPr>
        <p:spPr>
          <a:xfrm flipH="1">
            <a:off x="137842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87609" y="2370041"/>
            <a:ext cx="6411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10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6681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5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71976" y="337628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3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93270" y="341425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2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190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Capacity of Cut</a:t>
            </a:r>
            <a:endParaRPr lang="en-US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4167213" y="3403700"/>
            <a:ext cx="40849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Sum of capacity of all</a:t>
            </a:r>
          </a:p>
          <a:p>
            <a:r>
              <a:rPr lang="en-US" sz="3200" dirty="0" smtClean="0"/>
              <a:t>arcs in C</a:t>
            </a:r>
            <a:endParaRPr lang="en-US" sz="3200" dirty="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5720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266480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5720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266480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cxnSp>
        <p:nvCxnSpPr>
          <p:cNvPr id="30" name="Straight Arrow Connector 29"/>
          <p:cNvCxnSpPr>
            <a:stCxn id="26" idx="6"/>
            <a:endCxn id="27" idx="2"/>
          </p:cNvCxnSpPr>
          <p:nvPr/>
        </p:nvCxnSpPr>
        <p:spPr>
          <a:xfrm>
            <a:off x="137842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5"/>
            <a:endCxn id="29" idx="1"/>
          </p:cNvCxnSpPr>
          <p:nvPr/>
        </p:nvCxnSpPr>
        <p:spPr>
          <a:xfrm>
            <a:off x="124351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8" idx="7"/>
            <a:endCxn id="27" idx="3"/>
          </p:cNvCxnSpPr>
          <p:nvPr/>
        </p:nvCxnSpPr>
        <p:spPr>
          <a:xfrm flipV="1">
            <a:off x="124351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2"/>
            <a:endCxn id="28" idx="6"/>
          </p:cNvCxnSpPr>
          <p:nvPr/>
        </p:nvCxnSpPr>
        <p:spPr>
          <a:xfrm flipH="1">
            <a:off x="137842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687609" y="2370041"/>
            <a:ext cx="6411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10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86681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5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71976" y="337628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3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93270" y="341425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2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549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Capacity of Cut</a:t>
            </a:r>
            <a:endParaRPr lang="en-US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4167213" y="3403700"/>
            <a:ext cx="1955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Σ</a:t>
            </a:r>
            <a:r>
              <a:rPr lang="en-US" sz="3200" baseline="-25000" dirty="0" err="1" smtClean="0"/>
              <a:t>a</a:t>
            </a:r>
            <a:r>
              <a:rPr lang="en-US" sz="3200" baseline="-25000" dirty="0" smtClean="0">
                <a:sym typeface="Symbol" charset="0"/>
              </a:rPr>
              <a:t> </a:t>
            </a:r>
            <a:r>
              <a:rPr lang="en-US" sz="3200" baseline="-25000" dirty="0">
                <a:sym typeface="Symbol" charset="0"/>
              </a:rPr>
              <a:t></a:t>
            </a:r>
            <a:r>
              <a:rPr lang="en-US" sz="3200" baseline="-25000" dirty="0" smtClean="0"/>
              <a:t> C</a:t>
            </a:r>
            <a:r>
              <a:rPr lang="en-US" sz="3200" dirty="0" smtClean="0"/>
              <a:t> c(a)</a:t>
            </a:r>
            <a:endParaRPr lang="en-US" sz="3200" dirty="0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45720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266480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5720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266480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cxnSp>
        <p:nvCxnSpPr>
          <p:cNvPr id="28" name="Straight Arrow Connector 27"/>
          <p:cNvCxnSpPr>
            <a:stCxn id="23" idx="6"/>
            <a:endCxn id="25" idx="2"/>
          </p:cNvCxnSpPr>
          <p:nvPr/>
        </p:nvCxnSpPr>
        <p:spPr>
          <a:xfrm>
            <a:off x="137842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3" idx="5"/>
            <a:endCxn id="27" idx="1"/>
          </p:cNvCxnSpPr>
          <p:nvPr/>
        </p:nvCxnSpPr>
        <p:spPr>
          <a:xfrm>
            <a:off x="124351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7"/>
            <a:endCxn id="25" idx="3"/>
          </p:cNvCxnSpPr>
          <p:nvPr/>
        </p:nvCxnSpPr>
        <p:spPr>
          <a:xfrm flipV="1">
            <a:off x="124351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7" idx="2"/>
            <a:endCxn id="26" idx="6"/>
          </p:cNvCxnSpPr>
          <p:nvPr/>
        </p:nvCxnSpPr>
        <p:spPr>
          <a:xfrm flipH="1">
            <a:off x="137842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687609" y="2370041"/>
            <a:ext cx="6411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10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6681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5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71976" y="337628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3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93270" y="341425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2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139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Capacity of Cut</a:t>
            </a:r>
            <a:endParaRPr lang="en-US" sz="4000" dirty="0"/>
          </a:p>
        </p:txBody>
      </p:sp>
      <p:sp>
        <p:nvSpPr>
          <p:cNvPr id="28" name="TextBox 27"/>
          <p:cNvSpPr txBox="1"/>
          <p:nvPr/>
        </p:nvSpPr>
        <p:spPr>
          <a:xfrm>
            <a:off x="5938367" y="2791509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45720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266480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45720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266480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cxnSp>
        <p:nvCxnSpPr>
          <p:cNvPr id="51" name="Straight Arrow Connector 50"/>
          <p:cNvCxnSpPr>
            <a:stCxn id="47" idx="6"/>
            <a:endCxn id="48" idx="2"/>
          </p:cNvCxnSpPr>
          <p:nvPr/>
        </p:nvCxnSpPr>
        <p:spPr>
          <a:xfrm>
            <a:off x="137842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7" idx="5"/>
            <a:endCxn id="50" idx="1"/>
          </p:cNvCxnSpPr>
          <p:nvPr/>
        </p:nvCxnSpPr>
        <p:spPr>
          <a:xfrm>
            <a:off x="124351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9" idx="7"/>
            <a:endCxn id="48" idx="3"/>
          </p:cNvCxnSpPr>
          <p:nvPr/>
        </p:nvCxnSpPr>
        <p:spPr>
          <a:xfrm flipV="1">
            <a:off x="124351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0" idx="2"/>
            <a:endCxn id="49" idx="6"/>
          </p:cNvCxnSpPr>
          <p:nvPr/>
        </p:nvCxnSpPr>
        <p:spPr>
          <a:xfrm flipH="1">
            <a:off x="137842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78851" y="2163201"/>
            <a:ext cx="3559017" cy="143719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5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78851" y="3961061"/>
            <a:ext cx="3559017" cy="143719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5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1745021" y="1515005"/>
            <a:ext cx="4810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</a:t>
            </a:r>
            <a:endParaRPr lang="en-US" sz="3200" baseline="-25000" dirty="0"/>
          </a:p>
        </p:txBody>
      </p:sp>
      <p:sp>
        <p:nvSpPr>
          <p:cNvPr id="58" name="TextBox 57"/>
          <p:cNvSpPr txBox="1"/>
          <p:nvPr/>
        </p:nvSpPr>
        <p:spPr>
          <a:xfrm>
            <a:off x="1734491" y="5555448"/>
            <a:ext cx="8687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V\U</a:t>
            </a:r>
            <a:endParaRPr lang="en-US" sz="3200" dirty="0"/>
          </a:p>
        </p:txBody>
      </p:sp>
      <p:sp>
        <p:nvSpPr>
          <p:cNvPr id="59" name="TextBox 58"/>
          <p:cNvSpPr txBox="1"/>
          <p:nvPr/>
        </p:nvSpPr>
        <p:spPr>
          <a:xfrm>
            <a:off x="1687609" y="2370041"/>
            <a:ext cx="6411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10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86681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5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71976" y="337628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3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593270" y="341425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2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203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Capacity of Cut</a:t>
            </a:r>
            <a:endParaRPr lang="en-US" sz="4000" dirty="0"/>
          </a:p>
        </p:txBody>
      </p:sp>
      <p:sp>
        <p:nvSpPr>
          <p:cNvPr id="29" name="TextBox 28"/>
          <p:cNvSpPr txBox="1"/>
          <p:nvPr/>
        </p:nvSpPr>
        <p:spPr>
          <a:xfrm>
            <a:off x="5804695" y="2791509"/>
            <a:ext cx="6411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15</a:t>
            </a:r>
            <a:endParaRPr lang="en-US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2650682" y="1283725"/>
            <a:ext cx="8687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V\U</a:t>
            </a:r>
            <a:endParaRPr lang="en-US" sz="3200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561446" y="1328762"/>
            <a:ext cx="4810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</a:t>
            </a:r>
            <a:endParaRPr lang="en-US" sz="3200" baseline="-25000" dirty="0"/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45720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266480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1" name="Oval 50"/>
          <p:cNvSpPr>
            <a:spLocks noChangeArrowheads="1"/>
          </p:cNvSpPr>
          <p:nvPr/>
        </p:nvSpPr>
        <p:spPr bwMode="auto">
          <a:xfrm>
            <a:off x="45720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3</a:t>
            </a:r>
          </a:p>
        </p:txBody>
      </p:sp>
      <p:sp>
        <p:nvSpPr>
          <p:cNvPr id="52" name="Oval 51"/>
          <p:cNvSpPr>
            <a:spLocks noChangeArrowheads="1"/>
          </p:cNvSpPr>
          <p:nvPr/>
        </p:nvSpPr>
        <p:spPr bwMode="auto">
          <a:xfrm>
            <a:off x="266480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cxnSp>
        <p:nvCxnSpPr>
          <p:cNvPr id="53" name="Straight Arrow Connector 52"/>
          <p:cNvCxnSpPr>
            <a:stCxn id="49" idx="6"/>
            <a:endCxn id="50" idx="2"/>
          </p:cNvCxnSpPr>
          <p:nvPr/>
        </p:nvCxnSpPr>
        <p:spPr>
          <a:xfrm>
            <a:off x="137842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9" idx="5"/>
            <a:endCxn id="52" idx="1"/>
          </p:cNvCxnSpPr>
          <p:nvPr/>
        </p:nvCxnSpPr>
        <p:spPr>
          <a:xfrm>
            <a:off x="124351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51" idx="7"/>
            <a:endCxn id="50" idx="3"/>
          </p:cNvCxnSpPr>
          <p:nvPr/>
        </p:nvCxnSpPr>
        <p:spPr>
          <a:xfrm flipV="1">
            <a:off x="124351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2" idx="2"/>
            <a:endCxn id="51" idx="6"/>
          </p:cNvCxnSpPr>
          <p:nvPr/>
        </p:nvCxnSpPr>
        <p:spPr>
          <a:xfrm flipH="1">
            <a:off x="137842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687609" y="2370041"/>
            <a:ext cx="6411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10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6681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5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71976" y="337628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3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593270" y="341425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2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 rot="5400000">
            <a:off x="-913236" y="3106927"/>
            <a:ext cx="3559017" cy="143719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5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 rot="5400000">
            <a:off x="1267818" y="3106927"/>
            <a:ext cx="3559017" cy="143719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5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90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s-t Cut</a:t>
            </a:r>
            <a:endParaRPr lang="en-US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4117086" y="1798839"/>
            <a:ext cx="36144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source vertex “s”</a:t>
            </a:r>
            <a:endParaRPr lang="en-US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4117086" y="3680314"/>
            <a:ext cx="36744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 is a cut such that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ym typeface="Symbol" charset="0"/>
              </a:rPr>
              <a:t>s  U</a:t>
            </a:r>
            <a:endParaRPr lang="en-US" sz="3200" baseline="-25000" dirty="0" smtClean="0">
              <a:sym typeface="Symbol" charset="0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ym typeface="Symbol" charset="0"/>
              </a:rPr>
              <a:t>t  V\U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4735319" y="924363"/>
            <a:ext cx="196720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</a:rPr>
              <a:t>D = (V, A)</a:t>
            </a:r>
            <a:endParaRPr lang="en-US" sz="3200" b="1" dirty="0">
              <a:solidFill>
                <a:srgbClr val="1F497D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62347" y="5783329"/>
            <a:ext cx="26931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 is an s-t cut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17086" y="2787497"/>
            <a:ext cx="30213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sink vertex “t”</a:t>
            </a:r>
            <a:endParaRPr lang="en-US" sz="3200" dirty="0"/>
          </a:p>
        </p:txBody>
      </p: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39614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260374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39614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260374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66" name="Straight Arrow Connector 65"/>
          <p:cNvCxnSpPr>
            <a:stCxn id="62" idx="6"/>
            <a:endCxn id="63" idx="2"/>
          </p:cNvCxnSpPr>
          <p:nvPr/>
        </p:nvCxnSpPr>
        <p:spPr>
          <a:xfrm>
            <a:off x="131736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2" idx="5"/>
            <a:endCxn id="65" idx="1"/>
          </p:cNvCxnSpPr>
          <p:nvPr/>
        </p:nvCxnSpPr>
        <p:spPr>
          <a:xfrm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3" idx="3"/>
            <a:endCxn id="64" idx="7"/>
          </p:cNvCxnSpPr>
          <p:nvPr/>
        </p:nvCxnSpPr>
        <p:spPr>
          <a:xfrm flipH="1"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5" idx="2"/>
            <a:endCxn id="64" idx="6"/>
          </p:cNvCxnSpPr>
          <p:nvPr/>
        </p:nvCxnSpPr>
        <p:spPr>
          <a:xfrm flipH="1">
            <a:off x="131736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723813" y="23700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6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80575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5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32745" y="337012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3" name="Oval 72"/>
          <p:cNvSpPr>
            <a:spLocks noChangeArrowheads="1"/>
          </p:cNvSpPr>
          <p:nvPr/>
        </p:nvSpPr>
        <p:spPr bwMode="auto">
          <a:xfrm>
            <a:off x="1470695" y="8712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74" name="Oval 73"/>
          <p:cNvSpPr>
            <a:spLocks noChangeArrowheads="1"/>
          </p:cNvSpPr>
          <p:nvPr/>
        </p:nvSpPr>
        <p:spPr bwMode="auto">
          <a:xfrm>
            <a:off x="1493583" y="5893228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75" name="Straight Arrow Connector 74"/>
          <p:cNvCxnSpPr>
            <a:stCxn id="73" idx="4"/>
            <a:endCxn id="62" idx="0"/>
          </p:cNvCxnSpPr>
          <p:nvPr/>
        </p:nvCxnSpPr>
        <p:spPr>
          <a:xfrm flipH="1">
            <a:off x="856752" y="1785613"/>
            <a:ext cx="1074555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73" idx="4"/>
            <a:endCxn id="63" idx="0"/>
          </p:cNvCxnSpPr>
          <p:nvPr/>
        </p:nvCxnSpPr>
        <p:spPr>
          <a:xfrm>
            <a:off x="1931307" y="1785613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32745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208800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8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32745" y="5490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7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002354" y="551068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cxnSp>
        <p:nvCxnSpPr>
          <p:cNvPr id="81" name="Straight Arrow Connector 80"/>
          <p:cNvCxnSpPr>
            <a:stCxn id="64" idx="4"/>
            <a:endCxn id="74" idx="0"/>
          </p:cNvCxnSpPr>
          <p:nvPr/>
        </p:nvCxnSpPr>
        <p:spPr>
          <a:xfrm>
            <a:off x="856752" y="5249974"/>
            <a:ext cx="1097443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5" idx="4"/>
            <a:endCxn id="74" idx="0"/>
          </p:cNvCxnSpPr>
          <p:nvPr/>
        </p:nvCxnSpPr>
        <p:spPr>
          <a:xfrm flipH="1">
            <a:off x="1954195" y="5249974"/>
            <a:ext cx="1110164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507518" y="342012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4630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  <p:bldP spid="1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Capacity of s-t Cut</a:t>
            </a:r>
            <a:endParaRPr lang="en-US" sz="4000" dirty="0"/>
          </a:p>
        </p:txBody>
      </p:sp>
      <p:sp>
        <p:nvSpPr>
          <p:cNvPr id="40" name="TextBox 39"/>
          <p:cNvSpPr txBox="1"/>
          <p:nvPr/>
        </p:nvSpPr>
        <p:spPr>
          <a:xfrm>
            <a:off x="4735319" y="2666641"/>
            <a:ext cx="1955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Σ</a:t>
            </a:r>
            <a:r>
              <a:rPr lang="en-US" sz="3200" baseline="-25000" dirty="0" err="1" smtClean="0"/>
              <a:t>a</a:t>
            </a:r>
            <a:r>
              <a:rPr lang="en-US" sz="3200" baseline="-25000" dirty="0" smtClean="0">
                <a:sym typeface="Symbol" charset="0"/>
              </a:rPr>
              <a:t> </a:t>
            </a:r>
            <a:r>
              <a:rPr lang="en-US" sz="3200" baseline="-25000" dirty="0">
                <a:sym typeface="Symbol" charset="0"/>
              </a:rPr>
              <a:t></a:t>
            </a:r>
            <a:r>
              <a:rPr lang="en-US" sz="3200" baseline="-25000" dirty="0" smtClean="0"/>
              <a:t> C</a:t>
            </a:r>
            <a:r>
              <a:rPr lang="en-US" sz="3200" dirty="0" smtClean="0"/>
              <a:t> c(a)</a:t>
            </a:r>
            <a:endParaRPr lang="en-US" sz="3200" dirty="0"/>
          </a:p>
        </p:txBody>
      </p:sp>
      <p:sp>
        <p:nvSpPr>
          <p:cNvPr id="61" name="Oval 60"/>
          <p:cNvSpPr>
            <a:spLocks noChangeArrowheads="1"/>
          </p:cNvSpPr>
          <p:nvPr/>
        </p:nvSpPr>
        <p:spPr bwMode="auto">
          <a:xfrm>
            <a:off x="39614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260374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39614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260374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65" name="Straight Arrow Connector 64"/>
          <p:cNvCxnSpPr>
            <a:stCxn id="61" idx="6"/>
            <a:endCxn id="62" idx="2"/>
          </p:cNvCxnSpPr>
          <p:nvPr/>
        </p:nvCxnSpPr>
        <p:spPr>
          <a:xfrm>
            <a:off x="131736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1" idx="5"/>
            <a:endCxn id="64" idx="1"/>
          </p:cNvCxnSpPr>
          <p:nvPr/>
        </p:nvCxnSpPr>
        <p:spPr>
          <a:xfrm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2" idx="3"/>
            <a:endCxn id="63" idx="7"/>
          </p:cNvCxnSpPr>
          <p:nvPr/>
        </p:nvCxnSpPr>
        <p:spPr>
          <a:xfrm flipH="1"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2"/>
            <a:endCxn id="63" idx="6"/>
          </p:cNvCxnSpPr>
          <p:nvPr/>
        </p:nvCxnSpPr>
        <p:spPr>
          <a:xfrm flipH="1">
            <a:off x="131736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723813" y="23700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6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80575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5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32745" y="337012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2" name="Oval 71"/>
          <p:cNvSpPr>
            <a:spLocks noChangeArrowheads="1"/>
          </p:cNvSpPr>
          <p:nvPr/>
        </p:nvSpPr>
        <p:spPr bwMode="auto">
          <a:xfrm>
            <a:off x="1470695" y="8712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73" name="Oval 72"/>
          <p:cNvSpPr>
            <a:spLocks noChangeArrowheads="1"/>
          </p:cNvSpPr>
          <p:nvPr/>
        </p:nvSpPr>
        <p:spPr bwMode="auto">
          <a:xfrm>
            <a:off x="1493583" y="5893228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74" name="Straight Arrow Connector 73"/>
          <p:cNvCxnSpPr>
            <a:stCxn id="72" idx="4"/>
            <a:endCxn id="61" idx="0"/>
          </p:cNvCxnSpPr>
          <p:nvPr/>
        </p:nvCxnSpPr>
        <p:spPr>
          <a:xfrm flipH="1">
            <a:off x="856752" y="1785613"/>
            <a:ext cx="1074555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72" idx="4"/>
            <a:endCxn id="62" idx="0"/>
          </p:cNvCxnSpPr>
          <p:nvPr/>
        </p:nvCxnSpPr>
        <p:spPr>
          <a:xfrm>
            <a:off x="1931307" y="1785613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32745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208800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8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32745" y="5490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7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002354" y="551068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cxnSp>
        <p:nvCxnSpPr>
          <p:cNvPr id="80" name="Straight Arrow Connector 79"/>
          <p:cNvCxnSpPr>
            <a:stCxn id="63" idx="4"/>
            <a:endCxn id="73" idx="0"/>
          </p:cNvCxnSpPr>
          <p:nvPr/>
        </p:nvCxnSpPr>
        <p:spPr>
          <a:xfrm>
            <a:off x="856752" y="5249974"/>
            <a:ext cx="1097443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64" idx="4"/>
            <a:endCxn id="73" idx="0"/>
          </p:cNvCxnSpPr>
          <p:nvPr/>
        </p:nvCxnSpPr>
        <p:spPr>
          <a:xfrm flipH="1">
            <a:off x="1954195" y="5249974"/>
            <a:ext cx="1110164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2507518" y="342012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8686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Capacity of s-t Cut</a:t>
            </a:r>
            <a:endParaRPr lang="en-US" sz="4000" dirty="0"/>
          </a:p>
        </p:txBody>
      </p:sp>
      <p:sp>
        <p:nvSpPr>
          <p:cNvPr id="40" name="TextBox 39"/>
          <p:cNvSpPr txBox="1"/>
          <p:nvPr/>
        </p:nvSpPr>
        <p:spPr>
          <a:xfrm>
            <a:off x="5938367" y="2791509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</a:t>
            </a:r>
            <a:endParaRPr lang="en-US" sz="3200" dirty="0"/>
          </a:p>
        </p:txBody>
      </p:sp>
      <p:sp>
        <p:nvSpPr>
          <p:cNvPr id="63" name="Rectangle 62"/>
          <p:cNvSpPr/>
          <p:nvPr/>
        </p:nvSpPr>
        <p:spPr>
          <a:xfrm>
            <a:off x="199750" y="692048"/>
            <a:ext cx="3508890" cy="290560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52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52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76862" y="3902027"/>
            <a:ext cx="3508890" cy="290560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52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52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39614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6" name="Oval 65"/>
          <p:cNvSpPr>
            <a:spLocks noChangeArrowheads="1"/>
          </p:cNvSpPr>
          <p:nvPr/>
        </p:nvSpPr>
        <p:spPr bwMode="auto">
          <a:xfrm>
            <a:off x="260374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7" name="Oval 66"/>
          <p:cNvSpPr>
            <a:spLocks noChangeArrowheads="1"/>
          </p:cNvSpPr>
          <p:nvPr/>
        </p:nvSpPr>
        <p:spPr bwMode="auto">
          <a:xfrm>
            <a:off x="39614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68" name="Oval 67"/>
          <p:cNvSpPr>
            <a:spLocks noChangeArrowheads="1"/>
          </p:cNvSpPr>
          <p:nvPr/>
        </p:nvSpPr>
        <p:spPr bwMode="auto">
          <a:xfrm>
            <a:off x="260374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69" name="Straight Arrow Connector 68"/>
          <p:cNvCxnSpPr>
            <a:stCxn id="65" idx="6"/>
            <a:endCxn id="66" idx="2"/>
          </p:cNvCxnSpPr>
          <p:nvPr/>
        </p:nvCxnSpPr>
        <p:spPr>
          <a:xfrm>
            <a:off x="131736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5" idx="5"/>
            <a:endCxn id="68" idx="1"/>
          </p:cNvCxnSpPr>
          <p:nvPr/>
        </p:nvCxnSpPr>
        <p:spPr>
          <a:xfrm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6" idx="3"/>
            <a:endCxn id="67" idx="7"/>
          </p:cNvCxnSpPr>
          <p:nvPr/>
        </p:nvCxnSpPr>
        <p:spPr>
          <a:xfrm flipH="1"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8" idx="2"/>
            <a:endCxn id="67" idx="6"/>
          </p:cNvCxnSpPr>
          <p:nvPr/>
        </p:nvCxnSpPr>
        <p:spPr>
          <a:xfrm flipH="1">
            <a:off x="131736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723813" y="23700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6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80575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5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32745" y="337012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6" name="Oval 75"/>
          <p:cNvSpPr>
            <a:spLocks noChangeArrowheads="1"/>
          </p:cNvSpPr>
          <p:nvPr/>
        </p:nvSpPr>
        <p:spPr bwMode="auto">
          <a:xfrm>
            <a:off x="1470695" y="8712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77" name="Oval 76"/>
          <p:cNvSpPr>
            <a:spLocks noChangeArrowheads="1"/>
          </p:cNvSpPr>
          <p:nvPr/>
        </p:nvSpPr>
        <p:spPr bwMode="auto">
          <a:xfrm>
            <a:off x="1493583" y="5893228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78" name="Straight Arrow Connector 77"/>
          <p:cNvCxnSpPr>
            <a:stCxn id="76" idx="4"/>
            <a:endCxn id="65" idx="0"/>
          </p:cNvCxnSpPr>
          <p:nvPr/>
        </p:nvCxnSpPr>
        <p:spPr>
          <a:xfrm flipH="1">
            <a:off x="856752" y="1785613"/>
            <a:ext cx="1074555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6" idx="4"/>
            <a:endCxn id="66" idx="0"/>
          </p:cNvCxnSpPr>
          <p:nvPr/>
        </p:nvCxnSpPr>
        <p:spPr>
          <a:xfrm>
            <a:off x="1931307" y="1785613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532745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208800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8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32745" y="5490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7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002354" y="551068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cxnSp>
        <p:nvCxnSpPr>
          <p:cNvPr id="84" name="Straight Arrow Connector 83"/>
          <p:cNvCxnSpPr>
            <a:stCxn id="67" idx="4"/>
            <a:endCxn id="77" idx="0"/>
          </p:cNvCxnSpPr>
          <p:nvPr/>
        </p:nvCxnSpPr>
        <p:spPr>
          <a:xfrm>
            <a:off x="856752" y="5249974"/>
            <a:ext cx="1097443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68" idx="4"/>
            <a:endCxn id="77" idx="0"/>
          </p:cNvCxnSpPr>
          <p:nvPr/>
        </p:nvCxnSpPr>
        <p:spPr>
          <a:xfrm flipH="1">
            <a:off x="1954195" y="5249974"/>
            <a:ext cx="1110164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507518" y="342012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3385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Functions on Arcs</a:t>
            </a:r>
            <a:endParaRPr lang="en-US" sz="4000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9614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60374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9614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60374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9" name="Straight Arrow Connector 8"/>
          <p:cNvCxnSpPr>
            <a:stCxn id="5" idx="6"/>
            <a:endCxn id="6" idx="2"/>
          </p:cNvCxnSpPr>
          <p:nvPr/>
        </p:nvCxnSpPr>
        <p:spPr>
          <a:xfrm>
            <a:off x="131736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5"/>
            <a:endCxn id="8" idx="1"/>
          </p:cNvCxnSpPr>
          <p:nvPr/>
        </p:nvCxnSpPr>
        <p:spPr>
          <a:xfrm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  <a:endCxn id="7" idx="7"/>
          </p:cNvCxnSpPr>
          <p:nvPr/>
        </p:nvCxnSpPr>
        <p:spPr>
          <a:xfrm flipH="1"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  <a:endCxn id="7" idx="6"/>
          </p:cNvCxnSpPr>
          <p:nvPr/>
        </p:nvCxnSpPr>
        <p:spPr>
          <a:xfrm flipH="1">
            <a:off x="131736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3813" y="23700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6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575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5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2745" y="337012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470695" y="8712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1493583" y="5893228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>
            <a:stCxn id="17" idx="4"/>
            <a:endCxn id="5" idx="0"/>
          </p:cNvCxnSpPr>
          <p:nvPr/>
        </p:nvCxnSpPr>
        <p:spPr>
          <a:xfrm flipH="1">
            <a:off x="856752" y="1785613"/>
            <a:ext cx="1074555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4"/>
            <a:endCxn id="6" idx="0"/>
          </p:cNvCxnSpPr>
          <p:nvPr/>
        </p:nvCxnSpPr>
        <p:spPr>
          <a:xfrm>
            <a:off x="1931307" y="1785613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2745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8800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8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2745" y="5490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7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02354" y="551068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cxnSp>
        <p:nvCxnSpPr>
          <p:cNvPr id="25" name="Straight Arrow Connector 24"/>
          <p:cNvCxnSpPr>
            <a:stCxn id="7" idx="4"/>
            <a:endCxn id="18" idx="0"/>
          </p:cNvCxnSpPr>
          <p:nvPr/>
        </p:nvCxnSpPr>
        <p:spPr>
          <a:xfrm>
            <a:off x="856752" y="5249974"/>
            <a:ext cx="1097443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4"/>
            <a:endCxn id="18" idx="0"/>
          </p:cNvCxnSpPr>
          <p:nvPr/>
        </p:nvCxnSpPr>
        <p:spPr>
          <a:xfrm flipH="1">
            <a:off x="1954195" y="5249974"/>
            <a:ext cx="1110164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735319" y="818385"/>
            <a:ext cx="196720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chemeClr val="tx2"/>
                </a:solidFill>
                <a:latin typeface="Arial"/>
                <a:ea typeface="+mn-ea"/>
                <a:cs typeface="+mn-cs"/>
              </a:rPr>
              <a:t>D = (V, A)</a:t>
            </a:r>
            <a:endParaRPr lang="en-US" sz="3200" b="1" dirty="0">
              <a:solidFill>
                <a:schemeClr val="tx2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35319" y="1614987"/>
            <a:ext cx="35597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  <a:ea typeface="+mn-ea"/>
                <a:cs typeface="+mn-cs"/>
              </a:rPr>
              <a:t>Arc capacities c(a)</a:t>
            </a:r>
            <a:endParaRPr lang="en-US" sz="3200" dirty="0">
              <a:latin typeface="Arial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35319" y="2474528"/>
            <a:ext cx="41583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Function f: A </a:t>
            </a:r>
            <a:r>
              <a:rPr lang="en-US" sz="320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200" dirty="0">
                <a:solidFill>
                  <a:srgbClr val="FF0000"/>
                </a:solidFill>
                <a:latin typeface="Arial"/>
                <a:sym typeface="Wingdings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/>
                <a:sym typeface="Wingdings"/>
              </a:rPr>
              <a:t>Reals</a:t>
            </a:r>
            <a:endParaRPr lang="en-US" sz="320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909" y="337599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07518" y="342012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909" y="1565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07518" y="1565941"/>
            <a:ext cx="6411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07518" y="551654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35319" y="3399738"/>
            <a:ext cx="409205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  <a:ea typeface="+mn-ea"/>
                <a:cs typeface="+mn-cs"/>
              </a:rPr>
              <a:t>Excess function </a:t>
            </a:r>
            <a:r>
              <a:rPr lang="en-US" sz="3200" dirty="0" err="1" smtClean="0">
                <a:latin typeface="Arial"/>
                <a:ea typeface="+mn-ea"/>
                <a:cs typeface="+mn-cs"/>
              </a:rPr>
              <a:t>E</a:t>
            </a:r>
            <a:r>
              <a:rPr lang="en-US" sz="3200" baseline="-25000" dirty="0" err="1" smtClean="0">
                <a:latin typeface="Arial"/>
              </a:rPr>
              <a:t>f</a:t>
            </a:r>
            <a:r>
              <a:rPr lang="en-US" sz="3200" dirty="0" smtClean="0">
                <a:latin typeface="Arial"/>
              </a:rPr>
              <a:t>(v)</a:t>
            </a:r>
            <a:endParaRPr lang="en-US" sz="3200" dirty="0">
              <a:latin typeface="Arial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90473" y="4168827"/>
            <a:ext cx="294523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/>
              <a:t>Σ</a:t>
            </a:r>
            <a:r>
              <a:rPr lang="en-US" sz="3200" baseline="-25000" dirty="0" err="1"/>
              <a:t>a</a:t>
            </a:r>
            <a:r>
              <a:rPr lang="en-US" sz="3200" baseline="-25000" dirty="0" err="1">
                <a:sym typeface="Symbol" charset="0"/>
              </a:rPr>
              <a:t>in-arcs</a:t>
            </a:r>
            <a:r>
              <a:rPr lang="en-US" sz="3200" baseline="-25000" dirty="0" smtClean="0">
                <a:sym typeface="Symbol" charset="0"/>
              </a:rPr>
              <a:t>(v) </a:t>
            </a:r>
            <a:r>
              <a:rPr lang="en-US" sz="3200" dirty="0" smtClean="0">
                <a:latin typeface="Arial"/>
                <a:ea typeface="+mn-ea"/>
                <a:cs typeface="+mn-cs"/>
              </a:rPr>
              <a:t>f(a)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</a:rPr>
              <a:t>-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</a:rPr>
              <a:t>Outgoing value</a:t>
            </a:r>
            <a:endParaRPr lang="en-US" sz="3200" dirty="0">
              <a:latin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08442" y="188975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2759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Capacity of s-t Cut</a:t>
            </a:r>
            <a:endParaRPr lang="en-US" sz="4000" dirty="0"/>
          </a:p>
        </p:txBody>
      </p:sp>
      <p:sp>
        <p:nvSpPr>
          <p:cNvPr id="39" name="TextBox 38"/>
          <p:cNvSpPr txBox="1"/>
          <p:nvPr/>
        </p:nvSpPr>
        <p:spPr>
          <a:xfrm>
            <a:off x="5838113" y="2791509"/>
            <a:ext cx="6411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17</a:t>
            </a:r>
            <a:endParaRPr lang="en-US" sz="3200" dirty="0"/>
          </a:p>
        </p:txBody>
      </p:sp>
      <p:sp>
        <p:nvSpPr>
          <p:cNvPr id="62" name="Freeform 61"/>
          <p:cNvSpPr/>
          <p:nvPr/>
        </p:nvSpPr>
        <p:spPr>
          <a:xfrm>
            <a:off x="152662" y="487415"/>
            <a:ext cx="2579891" cy="3189698"/>
          </a:xfrm>
          <a:custGeom>
            <a:avLst/>
            <a:gdLst>
              <a:gd name="connsiteX0" fmla="*/ 1058459 w 2860259"/>
              <a:gd name="connsiteY0" fmla="*/ 459414 h 3407373"/>
              <a:gd name="connsiteX1" fmla="*/ 5792 w 2860259"/>
              <a:gd name="connsiteY1" fmla="*/ 2331107 h 3407373"/>
              <a:gd name="connsiteX2" fmla="*/ 740988 w 2860259"/>
              <a:gd name="connsiteY2" fmla="*/ 3367222 h 3407373"/>
              <a:gd name="connsiteX3" fmla="*/ 2846322 w 2860259"/>
              <a:gd name="connsiteY3" fmla="*/ 977472 h 3407373"/>
              <a:gd name="connsiteX4" fmla="*/ 1626565 w 2860259"/>
              <a:gd name="connsiteY4" fmla="*/ 24914 h 3407373"/>
              <a:gd name="connsiteX5" fmla="*/ 1058459 w 2860259"/>
              <a:gd name="connsiteY5" fmla="*/ 459414 h 3407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0259" h="3407373">
                <a:moveTo>
                  <a:pt x="1058459" y="459414"/>
                </a:moveTo>
                <a:cubicBezTo>
                  <a:pt x="788330" y="843780"/>
                  <a:pt x="58704" y="1846472"/>
                  <a:pt x="5792" y="2331107"/>
                </a:cubicBezTo>
                <a:cubicBezTo>
                  <a:pt x="-47120" y="2815742"/>
                  <a:pt x="267566" y="3592828"/>
                  <a:pt x="740988" y="3367222"/>
                </a:cubicBezTo>
                <a:cubicBezTo>
                  <a:pt x="1214410" y="3141616"/>
                  <a:pt x="2698726" y="1534523"/>
                  <a:pt x="2846322" y="977472"/>
                </a:cubicBezTo>
                <a:cubicBezTo>
                  <a:pt x="2993918" y="420421"/>
                  <a:pt x="1927327" y="111257"/>
                  <a:pt x="1626565" y="24914"/>
                </a:cubicBezTo>
                <a:cubicBezTo>
                  <a:pt x="1325803" y="-61429"/>
                  <a:pt x="1328588" y="75048"/>
                  <a:pt x="1058459" y="459414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5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56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97108" y="2069643"/>
            <a:ext cx="4389619" cy="4775262"/>
          </a:xfrm>
          <a:custGeom>
            <a:avLst/>
            <a:gdLst>
              <a:gd name="connsiteX0" fmla="*/ 1403702 w 4389619"/>
              <a:gd name="connsiteY0" fmla="*/ 1371451 h 4775262"/>
              <a:gd name="connsiteX1" fmla="*/ 146 w 4389619"/>
              <a:gd name="connsiteY1" fmla="*/ 2641529 h 4775262"/>
              <a:gd name="connsiteX2" fmla="*/ 1336866 w 4389619"/>
              <a:gd name="connsiteY2" fmla="*/ 4747183 h 4775262"/>
              <a:gd name="connsiteX3" fmla="*/ 4344486 w 4389619"/>
              <a:gd name="connsiteY3" fmla="*/ 3594087 h 4775262"/>
              <a:gd name="connsiteX4" fmla="*/ 3024475 w 4389619"/>
              <a:gd name="connsiteY4" fmla="*/ 67951 h 4775262"/>
              <a:gd name="connsiteX5" fmla="*/ 1403702 w 4389619"/>
              <a:gd name="connsiteY5" fmla="*/ 1371451 h 477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9619" h="4775262">
                <a:moveTo>
                  <a:pt x="1403702" y="1371451"/>
                </a:moveTo>
                <a:cubicBezTo>
                  <a:pt x="899647" y="1800381"/>
                  <a:pt x="11285" y="2078907"/>
                  <a:pt x="146" y="2641529"/>
                </a:cubicBezTo>
                <a:cubicBezTo>
                  <a:pt x="-10993" y="3204151"/>
                  <a:pt x="612809" y="4588423"/>
                  <a:pt x="1336866" y="4747183"/>
                </a:cubicBezTo>
                <a:cubicBezTo>
                  <a:pt x="2060923" y="4905943"/>
                  <a:pt x="4063218" y="4373959"/>
                  <a:pt x="4344486" y="3594087"/>
                </a:cubicBezTo>
                <a:cubicBezTo>
                  <a:pt x="4625754" y="2814215"/>
                  <a:pt x="3520175" y="438390"/>
                  <a:pt x="3024475" y="67951"/>
                </a:cubicBezTo>
                <a:cubicBezTo>
                  <a:pt x="2528775" y="-302488"/>
                  <a:pt x="1907757" y="942521"/>
                  <a:pt x="1403702" y="137145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5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5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39614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260374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6" name="Oval 65"/>
          <p:cNvSpPr>
            <a:spLocks noChangeArrowheads="1"/>
          </p:cNvSpPr>
          <p:nvPr/>
        </p:nvSpPr>
        <p:spPr bwMode="auto">
          <a:xfrm>
            <a:off x="39614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67" name="Oval 66"/>
          <p:cNvSpPr>
            <a:spLocks noChangeArrowheads="1"/>
          </p:cNvSpPr>
          <p:nvPr/>
        </p:nvSpPr>
        <p:spPr bwMode="auto">
          <a:xfrm>
            <a:off x="260374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68" name="Straight Arrow Connector 67"/>
          <p:cNvCxnSpPr>
            <a:stCxn id="64" idx="6"/>
            <a:endCxn id="65" idx="2"/>
          </p:cNvCxnSpPr>
          <p:nvPr/>
        </p:nvCxnSpPr>
        <p:spPr>
          <a:xfrm>
            <a:off x="131736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4" idx="5"/>
            <a:endCxn id="67" idx="1"/>
          </p:cNvCxnSpPr>
          <p:nvPr/>
        </p:nvCxnSpPr>
        <p:spPr>
          <a:xfrm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5" idx="3"/>
            <a:endCxn id="66" idx="7"/>
          </p:cNvCxnSpPr>
          <p:nvPr/>
        </p:nvCxnSpPr>
        <p:spPr>
          <a:xfrm flipH="1"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7" idx="2"/>
            <a:endCxn id="66" idx="6"/>
          </p:cNvCxnSpPr>
          <p:nvPr/>
        </p:nvCxnSpPr>
        <p:spPr>
          <a:xfrm flipH="1">
            <a:off x="131736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723813" y="23700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6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80575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5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32745" y="337012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5" name="Oval 74"/>
          <p:cNvSpPr>
            <a:spLocks noChangeArrowheads="1"/>
          </p:cNvSpPr>
          <p:nvPr/>
        </p:nvSpPr>
        <p:spPr bwMode="auto">
          <a:xfrm>
            <a:off x="1470695" y="8712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76" name="Oval 75"/>
          <p:cNvSpPr>
            <a:spLocks noChangeArrowheads="1"/>
          </p:cNvSpPr>
          <p:nvPr/>
        </p:nvSpPr>
        <p:spPr bwMode="auto">
          <a:xfrm>
            <a:off x="1493583" y="5893228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77" name="Straight Arrow Connector 76"/>
          <p:cNvCxnSpPr>
            <a:stCxn id="75" idx="4"/>
            <a:endCxn id="64" idx="0"/>
          </p:cNvCxnSpPr>
          <p:nvPr/>
        </p:nvCxnSpPr>
        <p:spPr>
          <a:xfrm flipH="1">
            <a:off x="856752" y="1785613"/>
            <a:ext cx="1074555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5" idx="4"/>
            <a:endCxn id="65" idx="0"/>
          </p:cNvCxnSpPr>
          <p:nvPr/>
        </p:nvCxnSpPr>
        <p:spPr>
          <a:xfrm>
            <a:off x="1931307" y="1785613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32745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208800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8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32745" y="5490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7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002354" y="551068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cxnSp>
        <p:nvCxnSpPr>
          <p:cNvPr id="83" name="Straight Arrow Connector 82"/>
          <p:cNvCxnSpPr>
            <a:stCxn id="66" idx="4"/>
            <a:endCxn id="76" idx="0"/>
          </p:cNvCxnSpPr>
          <p:nvPr/>
        </p:nvCxnSpPr>
        <p:spPr>
          <a:xfrm>
            <a:off x="856752" y="5249974"/>
            <a:ext cx="1097443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67" idx="4"/>
            <a:endCxn id="76" idx="0"/>
          </p:cNvCxnSpPr>
          <p:nvPr/>
        </p:nvCxnSpPr>
        <p:spPr>
          <a:xfrm flipH="1">
            <a:off x="1954195" y="5249974"/>
            <a:ext cx="1110164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507518" y="342012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0965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9236"/>
            <a:ext cx="8229600" cy="5591324"/>
          </a:xfrm>
        </p:spPr>
        <p:txBody>
          <a:bodyPr/>
          <a:lstStyle/>
          <a:p>
            <a:r>
              <a:rPr lang="en-US" dirty="0" smtClean="0"/>
              <a:t>Preliminaries</a:t>
            </a:r>
          </a:p>
          <a:p>
            <a:pPr lvl="1"/>
            <a:r>
              <a:rPr lang="en-US" dirty="0" smtClean="0"/>
              <a:t>Functions and Excess Functions</a:t>
            </a:r>
          </a:p>
          <a:p>
            <a:pPr lvl="1"/>
            <a:r>
              <a:rPr lang="en-US" dirty="0" smtClean="0"/>
              <a:t>s-t Flow</a:t>
            </a:r>
          </a:p>
          <a:p>
            <a:pPr lvl="1"/>
            <a:r>
              <a:rPr lang="en-US" dirty="0" smtClean="0"/>
              <a:t>s-t Cut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Flows vs. Cuts</a:t>
            </a:r>
          </a:p>
          <a:p>
            <a:pPr lvl="1"/>
            <a:endParaRPr lang="en-US" dirty="0"/>
          </a:p>
          <a:p>
            <a:r>
              <a:rPr lang="en-US" dirty="0" smtClean="0"/>
              <a:t>Maximum Flow</a:t>
            </a:r>
          </a:p>
          <a:p>
            <a:endParaRPr lang="en-US" dirty="0"/>
          </a:p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9587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Flows vs. Cuts</a:t>
            </a:r>
            <a:endParaRPr lang="en-US" sz="4000" dirty="0"/>
          </a:p>
        </p:txBody>
      </p:sp>
      <p:sp>
        <p:nvSpPr>
          <p:cNvPr id="29" name="TextBox 28"/>
          <p:cNvSpPr txBox="1"/>
          <p:nvPr/>
        </p:nvSpPr>
        <p:spPr>
          <a:xfrm>
            <a:off x="245770" y="1045581"/>
            <a:ext cx="666700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 s-t flow function flow: A </a:t>
            </a:r>
            <a:r>
              <a:rPr lang="en-US" sz="32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200" dirty="0">
                <a:sym typeface="Wingdings"/>
              </a:rPr>
              <a:t> </a:t>
            </a:r>
            <a:r>
              <a:rPr lang="en-US" sz="3200" dirty="0" err="1" smtClean="0">
                <a:sym typeface="Wingdings"/>
              </a:rPr>
              <a:t>Reals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245770" y="2370236"/>
            <a:ext cx="67904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 s-t cut C such that s </a:t>
            </a:r>
            <a:r>
              <a:rPr lang="en-US" sz="3200" dirty="0" smtClean="0">
                <a:sym typeface="Symbol" charset="0"/>
              </a:rPr>
              <a:t> U, t </a:t>
            </a:r>
            <a:r>
              <a:rPr lang="en-US" sz="3200" dirty="0">
                <a:sym typeface="Symbol" charset="0"/>
              </a:rPr>
              <a:t> </a:t>
            </a:r>
            <a:r>
              <a:rPr lang="en-US" sz="3200" dirty="0" smtClean="0">
                <a:sym typeface="Symbol" charset="0"/>
              </a:rPr>
              <a:t>V\U</a:t>
            </a:r>
            <a:r>
              <a:rPr lang="en-US" sz="3200" dirty="0" smtClean="0"/>
              <a:t>  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251046" y="3890267"/>
            <a:ext cx="54202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Value of flow ≤ Capacity of 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2704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Flows vs. Cuts</a:t>
            </a:r>
            <a:endParaRPr lang="en-US" sz="4000" dirty="0"/>
          </a:p>
        </p:txBody>
      </p:sp>
      <p:sp>
        <p:nvSpPr>
          <p:cNvPr id="29" name="TextBox 28"/>
          <p:cNvSpPr txBox="1"/>
          <p:nvPr/>
        </p:nvSpPr>
        <p:spPr>
          <a:xfrm>
            <a:off x="245770" y="1045581"/>
            <a:ext cx="25186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Value of flow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2853342" y="1798974"/>
            <a:ext cx="480972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-</a:t>
            </a:r>
            <a:r>
              <a:rPr lang="en-US" sz="3200" dirty="0" err="1" smtClean="0"/>
              <a:t>E</a:t>
            </a:r>
            <a:r>
              <a:rPr lang="en-US" sz="3200" baseline="-25000" dirty="0" err="1" smtClean="0"/>
              <a:t>flow</a:t>
            </a:r>
            <a:r>
              <a:rPr lang="en-US" sz="3200" dirty="0" smtClean="0"/>
              <a:t>(s) - </a:t>
            </a:r>
            <a:r>
              <a:rPr lang="en-US" sz="3200" dirty="0" err="1" smtClean="0"/>
              <a:t>Σ</a:t>
            </a:r>
            <a:r>
              <a:rPr lang="en-US" sz="3200" baseline="-25000" dirty="0" err="1" smtClean="0"/>
              <a:t>v</a:t>
            </a:r>
            <a:r>
              <a:rPr lang="en-US" sz="3200" baseline="-25000" dirty="0" err="1" smtClean="0">
                <a:sym typeface="Symbol" charset="0"/>
              </a:rPr>
              <a:t>U</a:t>
            </a:r>
            <a:r>
              <a:rPr lang="en-US" sz="3200" baseline="-25000" dirty="0" smtClean="0">
                <a:sym typeface="Symbol" charset="0"/>
              </a:rPr>
              <a:t>\{s}</a:t>
            </a:r>
            <a:r>
              <a:rPr lang="en-US" sz="3200" dirty="0" smtClean="0">
                <a:sym typeface="Symbol" charset="0"/>
              </a:rPr>
              <a:t> </a:t>
            </a:r>
            <a:r>
              <a:rPr lang="en-US" sz="3200" dirty="0" err="1" smtClean="0">
                <a:sym typeface="Symbol" charset="0"/>
              </a:rPr>
              <a:t>E</a:t>
            </a:r>
            <a:r>
              <a:rPr lang="en-US" sz="3200" baseline="-25000" dirty="0" err="1" smtClean="0">
                <a:sym typeface="Symbol" charset="0"/>
              </a:rPr>
              <a:t>flow</a:t>
            </a:r>
            <a:r>
              <a:rPr lang="en-US" sz="3200" dirty="0" smtClean="0">
                <a:sym typeface="Symbol" charset="0"/>
              </a:rPr>
              <a:t>(v)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2853342" y="1045581"/>
            <a:ext cx="191370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</a:rPr>
              <a:t>= -</a:t>
            </a:r>
            <a:r>
              <a:rPr lang="en-US" sz="3200" dirty="0" err="1">
                <a:solidFill>
                  <a:prstClr val="black"/>
                </a:solidFill>
              </a:rPr>
              <a:t>E</a:t>
            </a:r>
            <a:r>
              <a:rPr lang="en-US" sz="3200" baseline="-25000" dirty="0" err="1">
                <a:solidFill>
                  <a:prstClr val="black"/>
                </a:solidFill>
              </a:rPr>
              <a:t>flow</a:t>
            </a:r>
            <a:r>
              <a:rPr lang="en-US" sz="3200" dirty="0">
                <a:solidFill>
                  <a:prstClr val="black"/>
                </a:solidFill>
              </a:rPr>
              <a:t>(s)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3342" y="2769511"/>
            <a:ext cx="200487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-</a:t>
            </a:r>
            <a:r>
              <a:rPr lang="en-US" sz="3200" dirty="0" err="1" smtClean="0"/>
              <a:t>E</a:t>
            </a:r>
            <a:r>
              <a:rPr lang="en-US" sz="3200" baseline="-25000" dirty="0" err="1" smtClean="0"/>
              <a:t>flow</a:t>
            </a:r>
            <a:r>
              <a:rPr lang="en-US" sz="3200" dirty="0" smtClean="0"/>
              <a:t>(U)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853342" y="3559014"/>
            <a:ext cx="35934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flow(out-arcs(U))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- flow(in-arcs(U))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853342" y="4810404"/>
            <a:ext cx="35934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≤ Capacity of C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- flow(in-arcs(U))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2537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2" grpId="0"/>
      <p:bldP spid="7" grpId="0"/>
      <p:bldP spid="8" grpId="0"/>
      <p:bldP spid="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Flows vs. Cuts</a:t>
            </a:r>
            <a:endParaRPr lang="en-US" sz="4000" dirty="0"/>
          </a:p>
        </p:txBody>
      </p:sp>
      <p:sp>
        <p:nvSpPr>
          <p:cNvPr id="29" name="TextBox 28"/>
          <p:cNvSpPr txBox="1"/>
          <p:nvPr/>
        </p:nvSpPr>
        <p:spPr>
          <a:xfrm>
            <a:off x="245770" y="1045581"/>
            <a:ext cx="25186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Value of flow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2853342" y="1798974"/>
            <a:ext cx="480972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-</a:t>
            </a:r>
            <a:r>
              <a:rPr lang="en-US" sz="3200" dirty="0" err="1" smtClean="0"/>
              <a:t>E</a:t>
            </a:r>
            <a:r>
              <a:rPr lang="en-US" sz="3200" baseline="-25000" dirty="0" err="1" smtClean="0"/>
              <a:t>flow</a:t>
            </a:r>
            <a:r>
              <a:rPr lang="en-US" sz="3200" dirty="0" smtClean="0"/>
              <a:t>(s) - </a:t>
            </a:r>
            <a:r>
              <a:rPr lang="en-US" sz="3200" dirty="0" err="1" smtClean="0"/>
              <a:t>Σ</a:t>
            </a:r>
            <a:r>
              <a:rPr lang="en-US" sz="3200" baseline="-25000" dirty="0" err="1" smtClean="0"/>
              <a:t>v</a:t>
            </a:r>
            <a:r>
              <a:rPr lang="en-US" sz="3200" baseline="-25000" dirty="0" err="1" smtClean="0">
                <a:sym typeface="Symbol" charset="0"/>
              </a:rPr>
              <a:t>U</a:t>
            </a:r>
            <a:r>
              <a:rPr lang="en-US" sz="3200" baseline="-25000" dirty="0" smtClean="0">
                <a:sym typeface="Symbol" charset="0"/>
              </a:rPr>
              <a:t>\{s}</a:t>
            </a:r>
            <a:r>
              <a:rPr lang="en-US" sz="3200" dirty="0" smtClean="0">
                <a:sym typeface="Symbol" charset="0"/>
              </a:rPr>
              <a:t> </a:t>
            </a:r>
            <a:r>
              <a:rPr lang="en-US" sz="3200" dirty="0" err="1" smtClean="0">
                <a:sym typeface="Symbol" charset="0"/>
              </a:rPr>
              <a:t>E</a:t>
            </a:r>
            <a:r>
              <a:rPr lang="en-US" sz="3200" baseline="-25000" dirty="0" err="1" smtClean="0">
                <a:sym typeface="Symbol" charset="0"/>
              </a:rPr>
              <a:t>flow</a:t>
            </a:r>
            <a:r>
              <a:rPr lang="en-US" sz="3200" dirty="0" smtClean="0">
                <a:sym typeface="Symbol" charset="0"/>
              </a:rPr>
              <a:t>(v)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2853342" y="1045581"/>
            <a:ext cx="191370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</a:rPr>
              <a:t>= -</a:t>
            </a:r>
            <a:r>
              <a:rPr lang="en-US" sz="3200" dirty="0" err="1">
                <a:solidFill>
                  <a:prstClr val="black"/>
                </a:solidFill>
              </a:rPr>
              <a:t>E</a:t>
            </a:r>
            <a:r>
              <a:rPr lang="en-US" sz="3200" baseline="-25000" dirty="0" err="1">
                <a:solidFill>
                  <a:prstClr val="black"/>
                </a:solidFill>
              </a:rPr>
              <a:t>flow</a:t>
            </a:r>
            <a:r>
              <a:rPr lang="en-US" sz="3200" dirty="0">
                <a:solidFill>
                  <a:prstClr val="black"/>
                </a:solidFill>
              </a:rPr>
              <a:t>(s)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3342" y="2769511"/>
            <a:ext cx="200487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-</a:t>
            </a:r>
            <a:r>
              <a:rPr lang="en-US" sz="3200" dirty="0" err="1" smtClean="0"/>
              <a:t>E</a:t>
            </a:r>
            <a:r>
              <a:rPr lang="en-US" sz="3200" baseline="-25000" dirty="0" err="1" smtClean="0"/>
              <a:t>flow</a:t>
            </a:r>
            <a:r>
              <a:rPr lang="en-US" sz="3200" dirty="0" smtClean="0"/>
              <a:t>(U)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853342" y="3559014"/>
            <a:ext cx="35934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flow(out-arcs(U))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- flow(in-arcs(U))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853342" y="4810404"/>
            <a:ext cx="29871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≤ Capacity of 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40986" y="6140199"/>
            <a:ext cx="490711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When does equality hold?</a:t>
            </a:r>
          </a:p>
        </p:txBody>
      </p:sp>
    </p:spTree>
    <p:extLst>
      <p:ext uri="{BB962C8B-B14F-4D97-AF65-F5344CB8AC3E}">
        <p14:creationId xmlns:p14="http://schemas.microsoft.com/office/powerpoint/2010/main" val="4191945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Flows vs. Cuts</a:t>
            </a:r>
            <a:endParaRPr lang="en-US" sz="4000" dirty="0"/>
          </a:p>
        </p:txBody>
      </p:sp>
      <p:sp>
        <p:nvSpPr>
          <p:cNvPr id="29" name="TextBox 28"/>
          <p:cNvSpPr txBox="1"/>
          <p:nvPr/>
        </p:nvSpPr>
        <p:spPr>
          <a:xfrm>
            <a:off x="245770" y="1045581"/>
            <a:ext cx="25186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Value of flow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2853342" y="1798974"/>
            <a:ext cx="480972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-</a:t>
            </a:r>
            <a:r>
              <a:rPr lang="en-US" sz="3200" dirty="0" err="1" smtClean="0"/>
              <a:t>E</a:t>
            </a:r>
            <a:r>
              <a:rPr lang="en-US" sz="3200" baseline="-25000" dirty="0" err="1" smtClean="0"/>
              <a:t>flow</a:t>
            </a:r>
            <a:r>
              <a:rPr lang="en-US" sz="3200" dirty="0" smtClean="0"/>
              <a:t>(s) - </a:t>
            </a:r>
            <a:r>
              <a:rPr lang="en-US" sz="3200" dirty="0" err="1" smtClean="0"/>
              <a:t>Σ</a:t>
            </a:r>
            <a:r>
              <a:rPr lang="en-US" sz="3200" baseline="-25000" dirty="0" err="1" smtClean="0"/>
              <a:t>v</a:t>
            </a:r>
            <a:r>
              <a:rPr lang="en-US" sz="3200" baseline="-25000" dirty="0" err="1" smtClean="0">
                <a:sym typeface="Symbol" charset="0"/>
              </a:rPr>
              <a:t>U</a:t>
            </a:r>
            <a:r>
              <a:rPr lang="en-US" sz="3200" baseline="-25000" dirty="0" smtClean="0">
                <a:sym typeface="Symbol" charset="0"/>
              </a:rPr>
              <a:t>\{s}</a:t>
            </a:r>
            <a:r>
              <a:rPr lang="en-US" sz="3200" dirty="0" smtClean="0">
                <a:sym typeface="Symbol" charset="0"/>
              </a:rPr>
              <a:t> </a:t>
            </a:r>
            <a:r>
              <a:rPr lang="en-US" sz="3200" dirty="0" err="1" smtClean="0">
                <a:sym typeface="Symbol" charset="0"/>
              </a:rPr>
              <a:t>E</a:t>
            </a:r>
            <a:r>
              <a:rPr lang="en-US" sz="3200" baseline="-25000" dirty="0" err="1" smtClean="0">
                <a:sym typeface="Symbol" charset="0"/>
              </a:rPr>
              <a:t>flow</a:t>
            </a:r>
            <a:r>
              <a:rPr lang="en-US" sz="3200" dirty="0" smtClean="0">
                <a:sym typeface="Symbol" charset="0"/>
              </a:rPr>
              <a:t>(v)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2853342" y="1045581"/>
            <a:ext cx="191370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</a:rPr>
              <a:t>= -</a:t>
            </a:r>
            <a:r>
              <a:rPr lang="en-US" sz="3200" dirty="0" err="1">
                <a:solidFill>
                  <a:prstClr val="black"/>
                </a:solidFill>
              </a:rPr>
              <a:t>E</a:t>
            </a:r>
            <a:r>
              <a:rPr lang="en-US" sz="3200" baseline="-25000" dirty="0" err="1">
                <a:solidFill>
                  <a:prstClr val="black"/>
                </a:solidFill>
              </a:rPr>
              <a:t>flow</a:t>
            </a:r>
            <a:r>
              <a:rPr lang="en-US" sz="3200" dirty="0">
                <a:solidFill>
                  <a:prstClr val="black"/>
                </a:solidFill>
              </a:rPr>
              <a:t>(s)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3342" y="2769511"/>
            <a:ext cx="200487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-</a:t>
            </a:r>
            <a:r>
              <a:rPr lang="en-US" sz="3200" dirty="0" err="1" smtClean="0"/>
              <a:t>E</a:t>
            </a:r>
            <a:r>
              <a:rPr lang="en-US" sz="3200" baseline="-25000" dirty="0" err="1" smtClean="0"/>
              <a:t>flow</a:t>
            </a:r>
            <a:r>
              <a:rPr lang="en-US" sz="3200" dirty="0" smtClean="0"/>
              <a:t>(U)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853342" y="3559014"/>
            <a:ext cx="35934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flow(out-arcs(U))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- flow(in-arcs(U))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853342" y="4810404"/>
            <a:ext cx="29871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≤ Capacity of 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121" y="6332054"/>
            <a:ext cx="460026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flow(a) = c(a), a </a:t>
            </a:r>
            <a:r>
              <a:rPr lang="en-US" sz="2600" dirty="0" smtClean="0">
                <a:sym typeface="Symbol" charset="0"/>
              </a:rPr>
              <a:t> out-arcs(U)</a:t>
            </a:r>
            <a:r>
              <a:rPr lang="en-US" sz="2600" dirty="0" smtClean="0"/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68128" y="6332054"/>
            <a:ext cx="400749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flow(a) = 0, a </a:t>
            </a:r>
            <a:r>
              <a:rPr lang="en-US" sz="2600" dirty="0" smtClean="0">
                <a:sym typeface="Symbol" charset="0"/>
              </a:rPr>
              <a:t> in-arcs(U)</a:t>
            </a:r>
            <a:r>
              <a:rPr lang="en-US" sz="2600" dirty="0" smtClean="0"/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2853342" y="3382446"/>
            <a:ext cx="3851240" cy="805925"/>
          </a:xfrm>
          <a:prstGeom prst="ellipse">
            <a:avLst/>
          </a:prstGeom>
          <a:noFill/>
          <a:ln w="57150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83622" y="4029628"/>
            <a:ext cx="3851240" cy="805925"/>
          </a:xfrm>
          <a:prstGeom prst="ellipse">
            <a:avLst/>
          </a:prstGeom>
          <a:noFill/>
          <a:ln w="57150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23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3" grpId="0" animBg="1"/>
      <p:bldP spid="1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Flows vs. Cuts</a:t>
            </a:r>
            <a:endParaRPr lang="en-US" sz="4000" dirty="0"/>
          </a:p>
        </p:txBody>
      </p:sp>
      <p:sp>
        <p:nvSpPr>
          <p:cNvPr id="29" name="TextBox 28"/>
          <p:cNvSpPr txBox="1"/>
          <p:nvPr/>
        </p:nvSpPr>
        <p:spPr>
          <a:xfrm>
            <a:off x="245770" y="1045581"/>
            <a:ext cx="25186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Value of flow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2853342" y="1798974"/>
            <a:ext cx="480972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-</a:t>
            </a:r>
            <a:r>
              <a:rPr lang="en-US" sz="3200" dirty="0" err="1" smtClean="0"/>
              <a:t>E</a:t>
            </a:r>
            <a:r>
              <a:rPr lang="en-US" sz="3200" baseline="-25000" dirty="0" err="1" smtClean="0"/>
              <a:t>flow</a:t>
            </a:r>
            <a:r>
              <a:rPr lang="en-US" sz="3200" dirty="0" smtClean="0"/>
              <a:t>(s) - </a:t>
            </a:r>
            <a:r>
              <a:rPr lang="en-US" sz="3200" dirty="0" err="1" smtClean="0"/>
              <a:t>Σ</a:t>
            </a:r>
            <a:r>
              <a:rPr lang="en-US" sz="3200" baseline="-25000" dirty="0" err="1" smtClean="0"/>
              <a:t>v</a:t>
            </a:r>
            <a:r>
              <a:rPr lang="en-US" sz="3200" baseline="-25000" dirty="0" err="1" smtClean="0">
                <a:sym typeface="Symbol" charset="0"/>
              </a:rPr>
              <a:t>U</a:t>
            </a:r>
            <a:r>
              <a:rPr lang="en-US" sz="3200" baseline="-25000" dirty="0" smtClean="0">
                <a:sym typeface="Symbol" charset="0"/>
              </a:rPr>
              <a:t>\{s}</a:t>
            </a:r>
            <a:r>
              <a:rPr lang="en-US" sz="3200" dirty="0" smtClean="0">
                <a:sym typeface="Symbol" charset="0"/>
              </a:rPr>
              <a:t> </a:t>
            </a:r>
            <a:r>
              <a:rPr lang="en-US" sz="3200" dirty="0" err="1" smtClean="0">
                <a:sym typeface="Symbol" charset="0"/>
              </a:rPr>
              <a:t>E</a:t>
            </a:r>
            <a:r>
              <a:rPr lang="en-US" sz="3200" baseline="-25000" dirty="0" err="1" smtClean="0">
                <a:sym typeface="Symbol" charset="0"/>
              </a:rPr>
              <a:t>flow</a:t>
            </a:r>
            <a:r>
              <a:rPr lang="en-US" sz="3200" dirty="0" smtClean="0">
                <a:sym typeface="Symbol" charset="0"/>
              </a:rPr>
              <a:t>(v)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2853342" y="1045581"/>
            <a:ext cx="191370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</a:rPr>
              <a:t>= -</a:t>
            </a:r>
            <a:r>
              <a:rPr lang="en-US" sz="3200" dirty="0" err="1">
                <a:solidFill>
                  <a:prstClr val="black"/>
                </a:solidFill>
              </a:rPr>
              <a:t>E</a:t>
            </a:r>
            <a:r>
              <a:rPr lang="en-US" sz="3200" baseline="-25000" dirty="0" err="1">
                <a:solidFill>
                  <a:prstClr val="black"/>
                </a:solidFill>
              </a:rPr>
              <a:t>flow</a:t>
            </a:r>
            <a:r>
              <a:rPr lang="en-US" sz="3200" dirty="0">
                <a:solidFill>
                  <a:prstClr val="black"/>
                </a:solidFill>
              </a:rPr>
              <a:t>(s)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3342" y="2769511"/>
            <a:ext cx="200487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-</a:t>
            </a:r>
            <a:r>
              <a:rPr lang="en-US" sz="3200" dirty="0" err="1" smtClean="0"/>
              <a:t>E</a:t>
            </a:r>
            <a:r>
              <a:rPr lang="en-US" sz="3200" baseline="-25000" dirty="0" err="1" smtClean="0"/>
              <a:t>flow</a:t>
            </a:r>
            <a:r>
              <a:rPr lang="en-US" sz="3200" dirty="0" smtClean="0"/>
              <a:t>(U)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853342" y="3559014"/>
            <a:ext cx="35934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flow(out-arcs(U))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- flow(in-arcs(U))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853342" y="4810404"/>
            <a:ext cx="29871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Capacity of 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121" y="6332054"/>
            <a:ext cx="460026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flow(a) = c(a), a </a:t>
            </a:r>
            <a:r>
              <a:rPr lang="en-US" sz="2600" dirty="0" smtClean="0">
                <a:sym typeface="Symbol" charset="0"/>
              </a:rPr>
              <a:t> out-arcs(U)</a:t>
            </a:r>
            <a:r>
              <a:rPr lang="en-US" sz="2600" dirty="0" smtClean="0"/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68128" y="6332054"/>
            <a:ext cx="400749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flow(a) = 0, a </a:t>
            </a:r>
            <a:r>
              <a:rPr lang="en-US" sz="2600" dirty="0" smtClean="0">
                <a:sym typeface="Symbol" charset="0"/>
              </a:rPr>
              <a:t> in-arcs(U)</a:t>
            </a:r>
            <a:r>
              <a:rPr lang="en-US" sz="2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8213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9236"/>
            <a:ext cx="8229600" cy="5591324"/>
          </a:xfrm>
        </p:spPr>
        <p:txBody>
          <a:bodyPr/>
          <a:lstStyle/>
          <a:p>
            <a:r>
              <a:rPr lang="en-US" dirty="0" smtClean="0"/>
              <a:t>Preliminaries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 smtClean="0">
                <a:solidFill>
                  <a:srgbClr val="1F497D"/>
                </a:solidFill>
              </a:rPr>
              <a:t>Maximum Flow</a:t>
            </a:r>
          </a:p>
          <a:p>
            <a:pPr lvl="1"/>
            <a:r>
              <a:rPr lang="en-US" dirty="0" smtClean="0"/>
              <a:t>Residual Graph</a:t>
            </a:r>
          </a:p>
          <a:p>
            <a:pPr lvl="1"/>
            <a:r>
              <a:rPr lang="en-US" dirty="0" smtClean="0"/>
              <a:t>Max-Flow Min-Cut Theorem</a:t>
            </a:r>
          </a:p>
          <a:p>
            <a:endParaRPr lang="en-US" dirty="0"/>
          </a:p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2364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Problem</a:t>
            </a:r>
            <a:endParaRPr 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4312434" y="1606240"/>
            <a:ext cx="40394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Find the flow with the</a:t>
            </a:r>
          </a:p>
          <a:p>
            <a:r>
              <a:rPr lang="en-US" sz="3200" dirty="0" smtClean="0"/>
              <a:t>maximum value !!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4312434" y="3555040"/>
            <a:ext cx="32624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Σ</a:t>
            </a:r>
            <a:r>
              <a:rPr lang="en-US" sz="3200" baseline="-25000" dirty="0" smtClean="0"/>
              <a:t>(</a:t>
            </a:r>
            <a:r>
              <a:rPr lang="en-US" sz="3200" baseline="-25000" dirty="0" err="1" smtClean="0"/>
              <a:t>s,v</a:t>
            </a:r>
            <a:r>
              <a:rPr lang="en-US" sz="3200" baseline="-25000" dirty="0" smtClean="0"/>
              <a:t>)</a:t>
            </a:r>
            <a:r>
              <a:rPr lang="en-US" sz="3200" baseline="-25000" dirty="0" smtClean="0">
                <a:sym typeface="Symbol" charset="0"/>
              </a:rPr>
              <a:t>A</a:t>
            </a:r>
            <a:r>
              <a:rPr lang="en-US" sz="3200" dirty="0" smtClean="0"/>
              <a:t> flow((</a:t>
            </a:r>
            <a:r>
              <a:rPr lang="en-US" sz="3200" dirty="0" err="1" smtClean="0"/>
              <a:t>s,v</a:t>
            </a:r>
            <a:r>
              <a:rPr lang="en-US" sz="3200" dirty="0" smtClean="0"/>
              <a:t>))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4312434" y="4337861"/>
            <a:ext cx="35515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 </a:t>
            </a:r>
            <a:r>
              <a:rPr lang="en-US" sz="3200" dirty="0" err="1" smtClean="0"/>
              <a:t>Σ</a:t>
            </a:r>
            <a:r>
              <a:rPr lang="en-US" sz="3200" baseline="-25000" dirty="0" smtClean="0"/>
              <a:t>(</a:t>
            </a:r>
            <a:r>
              <a:rPr lang="en-US" sz="3200" baseline="-25000" dirty="0" err="1" smtClean="0"/>
              <a:t>u,s</a:t>
            </a:r>
            <a:r>
              <a:rPr lang="en-US" sz="3200" baseline="-25000" dirty="0" smtClean="0"/>
              <a:t>)</a:t>
            </a:r>
            <a:r>
              <a:rPr lang="en-US" sz="3200" baseline="-25000" dirty="0" smtClean="0">
                <a:sym typeface="Symbol" charset="0"/>
              </a:rPr>
              <a:t>A</a:t>
            </a:r>
            <a:r>
              <a:rPr lang="en-US" sz="3200" dirty="0" smtClean="0"/>
              <a:t> flow((</a:t>
            </a:r>
            <a:r>
              <a:rPr lang="en-US" sz="3200" dirty="0" err="1" smtClean="0"/>
              <a:t>u,s</a:t>
            </a:r>
            <a:r>
              <a:rPr lang="en-US" sz="3200" dirty="0" smtClean="0"/>
              <a:t>))</a:t>
            </a:r>
            <a:endParaRPr lang="en-US" sz="3200" dirty="0"/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1" name="Oval 60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62" name="Straight Arrow Connector 61"/>
          <p:cNvCxnSpPr>
            <a:stCxn id="60" idx="6"/>
            <a:endCxn id="61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>
            <a:stCxn id="64" idx="4"/>
            <a:endCxn id="60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4" idx="4"/>
            <a:endCxn id="61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72" name="Straight Arrow Connector 71"/>
          <p:cNvCxnSpPr>
            <a:stCxn id="60" idx="4"/>
            <a:endCxn id="65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1" idx="4"/>
            <a:endCxn id="65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807469" y="6179791"/>
            <a:ext cx="68611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</a:rPr>
              <a:t>One suggestion to solve this problem !!</a:t>
            </a:r>
            <a:endParaRPr lang="en-US" sz="32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100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2" grpId="1"/>
      <p:bldP spid="7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Passing Flow through s-t Paths</a:t>
            </a:r>
            <a:endParaRPr 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4312434" y="1606240"/>
            <a:ext cx="45971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Find an s-t path where</a:t>
            </a:r>
          </a:p>
          <a:p>
            <a:r>
              <a:rPr lang="en-US" sz="3200" dirty="0" smtClean="0"/>
              <a:t>flow(a) &lt; c(a) for all arcs</a:t>
            </a:r>
            <a:endParaRPr lang="en-US" sz="32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582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Functions on Arcs</a:t>
            </a:r>
            <a:endParaRPr lang="en-US" sz="4000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9614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60374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9614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60374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9" name="Straight Arrow Connector 8"/>
          <p:cNvCxnSpPr>
            <a:stCxn id="5" idx="6"/>
            <a:endCxn id="6" idx="2"/>
          </p:cNvCxnSpPr>
          <p:nvPr/>
        </p:nvCxnSpPr>
        <p:spPr>
          <a:xfrm>
            <a:off x="131736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5"/>
            <a:endCxn id="8" idx="1"/>
          </p:cNvCxnSpPr>
          <p:nvPr/>
        </p:nvCxnSpPr>
        <p:spPr>
          <a:xfrm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  <a:endCxn id="7" idx="7"/>
          </p:cNvCxnSpPr>
          <p:nvPr/>
        </p:nvCxnSpPr>
        <p:spPr>
          <a:xfrm flipH="1"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  <a:endCxn id="7" idx="6"/>
          </p:cNvCxnSpPr>
          <p:nvPr/>
        </p:nvCxnSpPr>
        <p:spPr>
          <a:xfrm flipH="1">
            <a:off x="131736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3813" y="23700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6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575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5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2745" y="337012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470695" y="8712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1493583" y="5893228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>
            <a:stCxn id="17" idx="4"/>
            <a:endCxn id="5" idx="0"/>
          </p:cNvCxnSpPr>
          <p:nvPr/>
        </p:nvCxnSpPr>
        <p:spPr>
          <a:xfrm flipH="1">
            <a:off x="856752" y="1785613"/>
            <a:ext cx="1074555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4"/>
            <a:endCxn id="6" idx="0"/>
          </p:cNvCxnSpPr>
          <p:nvPr/>
        </p:nvCxnSpPr>
        <p:spPr>
          <a:xfrm>
            <a:off x="1931307" y="1785613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2745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8800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8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2745" y="5490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7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02354" y="551068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cxnSp>
        <p:nvCxnSpPr>
          <p:cNvPr id="25" name="Straight Arrow Connector 24"/>
          <p:cNvCxnSpPr>
            <a:stCxn id="7" idx="4"/>
            <a:endCxn id="18" idx="0"/>
          </p:cNvCxnSpPr>
          <p:nvPr/>
        </p:nvCxnSpPr>
        <p:spPr>
          <a:xfrm>
            <a:off x="856752" y="5249974"/>
            <a:ext cx="1097443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4"/>
            <a:endCxn id="18" idx="0"/>
          </p:cNvCxnSpPr>
          <p:nvPr/>
        </p:nvCxnSpPr>
        <p:spPr>
          <a:xfrm flipH="1">
            <a:off x="1954195" y="5249974"/>
            <a:ext cx="1110164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35319" y="2474528"/>
            <a:ext cx="41583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Function f: A </a:t>
            </a:r>
            <a:r>
              <a:rPr lang="en-US" sz="320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200" dirty="0">
                <a:solidFill>
                  <a:srgbClr val="FF0000"/>
                </a:solidFill>
                <a:latin typeface="Arial"/>
                <a:sym typeface="Wingdings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/>
                <a:sym typeface="Wingdings"/>
              </a:rPr>
              <a:t>Reals</a:t>
            </a:r>
            <a:endParaRPr lang="en-US" sz="320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909" y="337599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07518" y="342012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909" y="1565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07518" y="1565941"/>
            <a:ext cx="6411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07518" y="551654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35319" y="3399738"/>
            <a:ext cx="409205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  <a:ea typeface="+mn-ea"/>
                <a:cs typeface="+mn-cs"/>
              </a:rPr>
              <a:t>Excess function </a:t>
            </a:r>
            <a:r>
              <a:rPr lang="en-US" sz="3200" dirty="0" err="1" smtClean="0">
                <a:latin typeface="Arial"/>
                <a:ea typeface="+mn-ea"/>
                <a:cs typeface="+mn-cs"/>
              </a:rPr>
              <a:t>E</a:t>
            </a:r>
            <a:r>
              <a:rPr lang="en-US" sz="3200" baseline="-25000" dirty="0" err="1" smtClean="0">
                <a:latin typeface="Arial"/>
              </a:rPr>
              <a:t>f</a:t>
            </a:r>
            <a:r>
              <a:rPr lang="en-US" sz="3200" dirty="0" smtClean="0">
                <a:latin typeface="Arial"/>
              </a:rPr>
              <a:t>(v)</a:t>
            </a:r>
            <a:endParaRPr lang="en-US" sz="3200" dirty="0">
              <a:latin typeface="Arial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08442" y="188975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735319" y="818385"/>
            <a:ext cx="196720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chemeClr val="tx2"/>
                </a:solidFill>
                <a:latin typeface="Arial"/>
                <a:ea typeface="+mn-ea"/>
                <a:cs typeface="+mn-cs"/>
              </a:rPr>
              <a:t>D = (V, A)</a:t>
            </a:r>
            <a:endParaRPr lang="en-US" sz="3200" b="1" dirty="0">
              <a:solidFill>
                <a:schemeClr val="tx2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35319" y="1614987"/>
            <a:ext cx="35597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  <a:ea typeface="+mn-ea"/>
                <a:cs typeface="+mn-cs"/>
              </a:rPr>
              <a:t>Arc capacities c(a)</a:t>
            </a:r>
            <a:endParaRPr lang="en-US" sz="3200" dirty="0">
              <a:latin typeface="Arial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70924" y="4168827"/>
            <a:ext cx="2784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/>
              <a:t>Σ</a:t>
            </a:r>
            <a:r>
              <a:rPr lang="en-US" sz="3200" baseline="-25000" dirty="0" err="1"/>
              <a:t>a</a:t>
            </a:r>
            <a:r>
              <a:rPr lang="en-US" sz="3200" baseline="-25000" dirty="0" err="1">
                <a:sym typeface="Symbol" charset="0"/>
              </a:rPr>
              <a:t>in-arcs</a:t>
            </a:r>
            <a:r>
              <a:rPr lang="en-US" sz="3200" baseline="-25000" dirty="0" smtClean="0">
                <a:sym typeface="Symbol" charset="0"/>
              </a:rPr>
              <a:t>(v) </a:t>
            </a:r>
            <a:r>
              <a:rPr lang="en-US" sz="3200" dirty="0" smtClean="0">
                <a:latin typeface="Arial"/>
                <a:ea typeface="+mn-ea"/>
                <a:cs typeface="+mn-cs"/>
              </a:rPr>
              <a:t>f(a)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</a:rPr>
              <a:t>-</a:t>
            </a:r>
          </a:p>
          <a:p>
            <a:pPr algn="ctr"/>
            <a:r>
              <a:rPr lang="en-US" sz="3200" dirty="0" err="1"/>
              <a:t>Σ</a:t>
            </a:r>
            <a:r>
              <a:rPr lang="en-US" sz="3200" baseline="-25000" dirty="0" err="1"/>
              <a:t>a</a:t>
            </a:r>
            <a:r>
              <a:rPr lang="en-US" sz="3200" baseline="-25000" dirty="0" err="1" smtClean="0">
                <a:sym typeface="Symbol" charset="0"/>
              </a:rPr>
              <a:t>out-</a:t>
            </a:r>
            <a:r>
              <a:rPr lang="en-US" sz="3200" baseline="-25000" dirty="0" err="1">
                <a:sym typeface="Symbol" charset="0"/>
              </a:rPr>
              <a:t>arcs</a:t>
            </a:r>
            <a:r>
              <a:rPr lang="en-US" sz="3200" baseline="-25000" dirty="0">
                <a:sym typeface="Symbol" charset="0"/>
              </a:rPr>
              <a:t>(v) </a:t>
            </a:r>
            <a:r>
              <a:rPr lang="en-US" sz="3200" dirty="0"/>
              <a:t>f(a)</a:t>
            </a:r>
          </a:p>
        </p:txBody>
      </p:sp>
    </p:spTree>
    <p:extLst>
      <p:ext uri="{BB962C8B-B14F-4D97-AF65-F5344CB8AC3E}">
        <p14:creationId xmlns:p14="http://schemas.microsoft.com/office/powerpoint/2010/main" val="1587257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Passing Flow through s-t Paths</a:t>
            </a:r>
            <a:endParaRPr 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4312434" y="1606240"/>
            <a:ext cx="45971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Find an s-t path where</a:t>
            </a:r>
          </a:p>
          <a:p>
            <a:r>
              <a:rPr lang="en-US" sz="3200" dirty="0" smtClean="0"/>
              <a:t>flow(a) &lt; c(a) for all arcs</a:t>
            </a:r>
            <a:endParaRPr lang="en-US" sz="32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12434" y="3638516"/>
            <a:ext cx="48143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Pass maximum allowable</a:t>
            </a:r>
          </a:p>
          <a:p>
            <a:r>
              <a:rPr lang="en-US" sz="3200" dirty="0" smtClean="0"/>
              <a:t>flow through the arcs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357932" y="194802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932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114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Passing Flow through s-t Paths</a:t>
            </a:r>
            <a:endParaRPr 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4312434" y="1606240"/>
            <a:ext cx="45971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Find an s-t path where</a:t>
            </a:r>
          </a:p>
          <a:p>
            <a:r>
              <a:rPr lang="en-US" sz="3200" dirty="0" smtClean="0"/>
              <a:t>flow(a) &lt; c(a) for all arcs</a:t>
            </a:r>
            <a:endParaRPr lang="en-US" sz="32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7932" y="194802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932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3244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Passing Flow through s-t Paths</a:t>
            </a:r>
            <a:endParaRPr 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4312434" y="1606240"/>
            <a:ext cx="45971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Find an s-t path where</a:t>
            </a:r>
          </a:p>
          <a:p>
            <a:r>
              <a:rPr lang="en-US" sz="3200" dirty="0" smtClean="0"/>
              <a:t>flow(a) &lt; c(a) for all arcs</a:t>
            </a:r>
            <a:endParaRPr lang="en-US" sz="32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7932" y="194802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932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12434" y="3638516"/>
            <a:ext cx="48143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Pass maximum allowable</a:t>
            </a:r>
          </a:p>
          <a:p>
            <a:r>
              <a:rPr lang="en-US" sz="3200" dirty="0" smtClean="0"/>
              <a:t>flow through the arcs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3124289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44867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Passing Flow through s-t Paths</a:t>
            </a:r>
            <a:endParaRPr 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4312434" y="1606240"/>
            <a:ext cx="45971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Find an s-t path where</a:t>
            </a:r>
          </a:p>
          <a:p>
            <a:r>
              <a:rPr lang="en-US" sz="3200" dirty="0" smtClean="0"/>
              <a:t>flow(a) &lt; c(a) for all arcs</a:t>
            </a:r>
            <a:endParaRPr lang="en-US" sz="32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7932" y="194802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932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12434" y="3638516"/>
            <a:ext cx="29901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No more paths.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3124289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02556" y="3592349"/>
            <a:ext cx="114286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Stop.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135931" y="6130176"/>
            <a:ext cx="59767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Will this give us maximum flow?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6636728" y="6111805"/>
            <a:ext cx="13242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NO !!!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669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5" grpId="0"/>
      <p:bldP spid="2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Passing Flow through s-t Paths</a:t>
            </a:r>
            <a:endParaRPr 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4312434" y="1606240"/>
            <a:ext cx="45971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Find an s-t path where</a:t>
            </a:r>
          </a:p>
          <a:p>
            <a:r>
              <a:rPr lang="en-US" sz="3200" dirty="0" smtClean="0"/>
              <a:t>flow(a) &lt; c(a) for all arcs</a:t>
            </a:r>
            <a:endParaRPr lang="en-US" sz="32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312434" y="3638516"/>
            <a:ext cx="48143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Pass maximum allowable</a:t>
            </a:r>
          </a:p>
          <a:p>
            <a:r>
              <a:rPr lang="en-US" sz="3200" dirty="0" smtClean="0"/>
              <a:t>flow through the arcs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23813" y="223760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86955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3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Passing Flow through s-t Paths</a:t>
            </a:r>
            <a:endParaRPr 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4312434" y="1606240"/>
            <a:ext cx="45971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Find an s-t path where</a:t>
            </a:r>
          </a:p>
          <a:p>
            <a:r>
              <a:rPr lang="en-US" sz="3200" dirty="0" smtClean="0"/>
              <a:t>flow(a) &lt; c(a) for all arcs</a:t>
            </a:r>
            <a:endParaRPr lang="en-US" sz="32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23813" y="223760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12434" y="3638516"/>
            <a:ext cx="29901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No more paths.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7302556" y="3592349"/>
            <a:ext cx="114286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Stop.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2773800" y="6130176"/>
            <a:ext cx="35828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Incorrect Answer !!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12434" y="4975383"/>
            <a:ext cx="36040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Another method?</a:t>
            </a:r>
            <a:endParaRPr lang="en-US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217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9236"/>
            <a:ext cx="8229600" cy="5591324"/>
          </a:xfrm>
        </p:spPr>
        <p:txBody>
          <a:bodyPr/>
          <a:lstStyle/>
          <a:p>
            <a:r>
              <a:rPr lang="en-US" dirty="0" smtClean="0"/>
              <a:t>Preliminaries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Maximum Flow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Residual Graph</a:t>
            </a:r>
          </a:p>
          <a:p>
            <a:pPr lvl="1"/>
            <a:r>
              <a:rPr lang="en-US" dirty="0" smtClean="0"/>
              <a:t>Max-Flow Min-Cut Theorem</a:t>
            </a:r>
          </a:p>
          <a:p>
            <a:endParaRPr lang="en-US" dirty="0"/>
          </a:p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53759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Residual Graph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23813" y="223760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87393" y="6224181"/>
            <a:ext cx="47568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Arcs where flow(a) &lt; c(a)</a:t>
            </a:r>
            <a:endParaRPr lang="en-US" sz="3200" dirty="0"/>
          </a:p>
        </p:txBody>
      </p:sp>
      <p:cxnSp>
        <p:nvCxnSpPr>
          <p:cNvPr id="25" name="Straight Arrow Connector 24"/>
          <p:cNvCxnSpPr>
            <a:stCxn id="20" idx="6"/>
            <a:endCxn id="21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2" idx="4"/>
            <a:endCxn id="21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0" idx="4"/>
            <a:endCxn id="23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297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20" grpId="0" animBg="1"/>
      <p:bldP spid="21" grpId="0" animBg="1"/>
      <p:bldP spid="22" grpId="0" animBg="1"/>
      <p:bldP spid="23" grpId="0" animBg="1"/>
      <p:bldP spid="2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Residual Graph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23813" y="223760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89481" y="6224181"/>
            <a:ext cx="614883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Inverse of arcs where flow(a) &gt; 0</a:t>
            </a:r>
            <a:endParaRPr lang="en-US" sz="3200" dirty="0"/>
          </a:p>
        </p:txBody>
      </p:sp>
      <p:cxnSp>
        <p:nvCxnSpPr>
          <p:cNvPr id="25" name="Straight Arrow Connector 24"/>
          <p:cNvCxnSpPr>
            <a:stCxn id="20" idx="6"/>
            <a:endCxn id="21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2" idx="4"/>
            <a:endCxn id="21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0" idx="4"/>
            <a:endCxn id="23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3"/>
            <a:endCxn id="20" idx="5"/>
          </p:cNvCxnSpPr>
          <p:nvPr/>
        </p:nvCxnSpPr>
        <p:spPr>
          <a:xfrm flipH="1">
            <a:off x="6195370" y="3572071"/>
            <a:ext cx="155620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52729" y="5590561"/>
            <a:ext cx="853270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Including arcs to s and from t is not necessary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7716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792639" y="6224181"/>
            <a:ext cx="37425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Start with zero flow.</a:t>
            </a:r>
            <a:endParaRPr lang="en-US" sz="3200" dirty="0"/>
          </a:p>
        </p:txBody>
      </p: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>
            <a:stCxn id="62" idx="6"/>
            <a:endCxn id="6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4" idx="4"/>
            <a:endCxn id="62" idx="0"/>
          </p:cNvCxnSpPr>
          <p:nvPr/>
        </p:nvCxnSpPr>
        <p:spPr>
          <a:xfrm flipH="1">
            <a:off x="5869669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4"/>
            <a:endCxn id="6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2" idx="4"/>
            <a:endCxn id="65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3" idx="4"/>
            <a:endCxn id="65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287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2" grpId="0" animBg="1"/>
      <p:bldP spid="63" grpId="0" animBg="1"/>
      <p:bldP spid="64" grpId="0" animBg="1"/>
      <p:bldP spid="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Functions on Arcs</a:t>
            </a:r>
            <a:endParaRPr lang="en-US" sz="4000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9614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60374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9614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60374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9" name="Straight Arrow Connector 8"/>
          <p:cNvCxnSpPr>
            <a:stCxn id="5" idx="6"/>
            <a:endCxn id="6" idx="2"/>
          </p:cNvCxnSpPr>
          <p:nvPr/>
        </p:nvCxnSpPr>
        <p:spPr>
          <a:xfrm>
            <a:off x="131736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5"/>
            <a:endCxn id="8" idx="1"/>
          </p:cNvCxnSpPr>
          <p:nvPr/>
        </p:nvCxnSpPr>
        <p:spPr>
          <a:xfrm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  <a:endCxn id="7" idx="7"/>
          </p:cNvCxnSpPr>
          <p:nvPr/>
        </p:nvCxnSpPr>
        <p:spPr>
          <a:xfrm flipH="1"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  <a:endCxn id="7" idx="6"/>
          </p:cNvCxnSpPr>
          <p:nvPr/>
        </p:nvCxnSpPr>
        <p:spPr>
          <a:xfrm flipH="1">
            <a:off x="131736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3813" y="23700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6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575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5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2745" y="337012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470695" y="8712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1493583" y="5893228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>
            <a:stCxn id="17" idx="4"/>
            <a:endCxn id="5" idx="0"/>
          </p:cNvCxnSpPr>
          <p:nvPr/>
        </p:nvCxnSpPr>
        <p:spPr>
          <a:xfrm flipH="1">
            <a:off x="856752" y="1785613"/>
            <a:ext cx="1074555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4"/>
            <a:endCxn id="6" idx="0"/>
          </p:cNvCxnSpPr>
          <p:nvPr/>
        </p:nvCxnSpPr>
        <p:spPr>
          <a:xfrm>
            <a:off x="1931307" y="1785613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2745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8800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8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2745" y="5490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7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02354" y="551068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cxnSp>
        <p:nvCxnSpPr>
          <p:cNvPr id="25" name="Straight Arrow Connector 24"/>
          <p:cNvCxnSpPr>
            <a:stCxn id="7" idx="4"/>
            <a:endCxn id="18" idx="0"/>
          </p:cNvCxnSpPr>
          <p:nvPr/>
        </p:nvCxnSpPr>
        <p:spPr>
          <a:xfrm>
            <a:off x="856752" y="5249974"/>
            <a:ext cx="1097443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4"/>
            <a:endCxn id="18" idx="0"/>
          </p:cNvCxnSpPr>
          <p:nvPr/>
        </p:nvCxnSpPr>
        <p:spPr>
          <a:xfrm flipH="1">
            <a:off x="1954195" y="5249974"/>
            <a:ext cx="1110164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35319" y="2474528"/>
            <a:ext cx="41583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Function f: A </a:t>
            </a:r>
            <a:r>
              <a:rPr lang="en-US" sz="320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200" dirty="0">
                <a:solidFill>
                  <a:srgbClr val="FF0000"/>
                </a:solidFill>
                <a:latin typeface="Arial"/>
                <a:sym typeface="Wingdings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/>
                <a:sym typeface="Wingdings"/>
              </a:rPr>
              <a:t>Reals</a:t>
            </a:r>
            <a:endParaRPr lang="en-US" sz="320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909" y="337599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07518" y="342012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909" y="1565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07518" y="1565941"/>
            <a:ext cx="6411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07518" y="551654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35319" y="3399738"/>
            <a:ext cx="409205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  <a:ea typeface="+mn-ea"/>
                <a:cs typeface="+mn-cs"/>
              </a:rPr>
              <a:t>Excess function </a:t>
            </a:r>
            <a:r>
              <a:rPr lang="en-US" sz="3200" dirty="0" err="1" smtClean="0">
                <a:latin typeface="Arial"/>
                <a:ea typeface="+mn-ea"/>
                <a:cs typeface="+mn-cs"/>
              </a:rPr>
              <a:t>E</a:t>
            </a:r>
            <a:r>
              <a:rPr lang="en-US" sz="3200" baseline="-25000" dirty="0" err="1" smtClean="0">
                <a:latin typeface="Arial"/>
              </a:rPr>
              <a:t>f</a:t>
            </a:r>
            <a:r>
              <a:rPr lang="en-US" sz="3200" dirty="0" smtClean="0">
                <a:latin typeface="Arial"/>
              </a:rPr>
              <a:t>(v)</a:t>
            </a:r>
            <a:endParaRPr lang="en-US" sz="3200" dirty="0">
              <a:latin typeface="Arial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351073" y="4168827"/>
            <a:ext cx="26240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  <a:ea typeface="+mn-ea"/>
                <a:cs typeface="+mn-cs"/>
              </a:rPr>
              <a:t>f(in-arcs(v))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</a:rPr>
              <a:t>-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</a:rPr>
              <a:t>f(out-arcs(v))</a:t>
            </a:r>
            <a:endParaRPr lang="en-US" sz="3200" dirty="0">
              <a:latin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35319" y="6209379"/>
            <a:ext cx="116503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err="1" smtClean="0">
                <a:latin typeface="Arial"/>
              </a:rPr>
              <a:t>E</a:t>
            </a:r>
            <a:r>
              <a:rPr lang="en-US" sz="3200" baseline="-25000" dirty="0" err="1" smtClean="0">
                <a:latin typeface="Arial"/>
              </a:rPr>
              <a:t>f</a:t>
            </a:r>
            <a:r>
              <a:rPr lang="en-US" sz="3200" dirty="0" smtClean="0">
                <a:latin typeface="Arial"/>
              </a:rPr>
              <a:t>(v</a:t>
            </a:r>
            <a:r>
              <a:rPr lang="en-US" sz="3200" baseline="-25000" dirty="0" smtClean="0">
                <a:latin typeface="Arial"/>
              </a:rPr>
              <a:t>1</a:t>
            </a:r>
            <a:r>
              <a:rPr lang="en-US" sz="3200" dirty="0" smtClean="0">
                <a:latin typeface="Arial"/>
              </a:rPr>
              <a:t>) </a:t>
            </a:r>
            <a:endParaRPr lang="en-US" sz="3200" dirty="0">
              <a:latin typeface="Arial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27404" y="6209379"/>
            <a:ext cx="5495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</a:rPr>
              <a:t>-6</a:t>
            </a:r>
            <a:endParaRPr lang="en-US" sz="3200" dirty="0">
              <a:latin typeface="Arial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08442" y="188975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35319" y="818385"/>
            <a:ext cx="196720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chemeClr val="tx2"/>
                </a:solidFill>
                <a:latin typeface="Arial"/>
                <a:ea typeface="+mn-ea"/>
                <a:cs typeface="+mn-cs"/>
              </a:rPr>
              <a:t>D = (V, A)</a:t>
            </a:r>
            <a:endParaRPr lang="en-US" sz="3200" b="1" dirty="0">
              <a:solidFill>
                <a:schemeClr val="tx2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735319" y="1614987"/>
            <a:ext cx="35597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  <a:ea typeface="+mn-ea"/>
                <a:cs typeface="+mn-cs"/>
              </a:rPr>
              <a:t>Arc capacities c(a)</a:t>
            </a:r>
            <a:endParaRPr lang="en-US" sz="3200" dirty="0"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590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72612" y="6224181"/>
            <a:ext cx="69826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Find an s-t path in the residual graph.</a:t>
            </a:r>
            <a:endParaRPr lang="en-US" sz="3200" dirty="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31" name="Straight Arrow Connector 30"/>
          <p:cNvCxnSpPr>
            <a:stCxn id="27" idx="6"/>
            <a:endCxn id="28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4"/>
            <a:endCxn id="27" idx="0"/>
          </p:cNvCxnSpPr>
          <p:nvPr/>
        </p:nvCxnSpPr>
        <p:spPr>
          <a:xfrm flipH="1">
            <a:off x="5869669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4"/>
            <a:endCxn id="28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7" idx="4"/>
            <a:endCxn id="30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8" idx="4"/>
            <a:endCxn id="30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143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72612" y="6224181"/>
            <a:ext cx="69826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Find an s-t path in the residual graph.</a:t>
            </a:r>
            <a:endParaRPr lang="en-US" sz="3200" dirty="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31" name="Straight Arrow Connector 30"/>
          <p:cNvCxnSpPr>
            <a:stCxn id="27" idx="6"/>
            <a:endCxn id="28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4"/>
            <a:endCxn id="27" idx="0"/>
          </p:cNvCxnSpPr>
          <p:nvPr/>
        </p:nvCxnSpPr>
        <p:spPr>
          <a:xfrm flipH="1">
            <a:off x="5869669" y="2115310"/>
            <a:ext cx="1074555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4"/>
            <a:endCxn id="28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7" idx="4"/>
            <a:endCxn id="30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8" idx="4"/>
            <a:endCxn id="30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04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11042" y="6224181"/>
            <a:ext cx="750578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For inverse arcs in path, subtract flow K.</a:t>
            </a:r>
            <a:endParaRPr lang="en-US" sz="3200" dirty="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31" name="Straight Arrow Connector 30"/>
          <p:cNvCxnSpPr>
            <a:stCxn id="27" idx="6"/>
            <a:endCxn id="28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4"/>
            <a:endCxn id="27" idx="0"/>
          </p:cNvCxnSpPr>
          <p:nvPr/>
        </p:nvCxnSpPr>
        <p:spPr>
          <a:xfrm flipH="1">
            <a:off x="5869669" y="2115310"/>
            <a:ext cx="1074555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4"/>
            <a:endCxn id="28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7" idx="4"/>
            <a:endCxn id="30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8" idx="4"/>
            <a:endCxn id="30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830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275826" y="6224181"/>
            <a:ext cx="67762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For forward arcs in path, add flow K.</a:t>
            </a:r>
            <a:endParaRPr lang="en-US" sz="3200" dirty="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31" name="Straight Arrow Connector 30"/>
          <p:cNvCxnSpPr>
            <a:stCxn id="27" idx="6"/>
            <a:endCxn id="28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4"/>
            <a:endCxn id="27" idx="0"/>
          </p:cNvCxnSpPr>
          <p:nvPr/>
        </p:nvCxnSpPr>
        <p:spPr>
          <a:xfrm flipH="1">
            <a:off x="5869669" y="2115310"/>
            <a:ext cx="1074555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4"/>
            <a:endCxn id="28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7" idx="4"/>
            <a:endCxn id="30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8" idx="4"/>
            <a:endCxn id="30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79178" y="5614983"/>
            <a:ext cx="73695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Choose maximum allowable value of K.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62892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275826" y="6224181"/>
            <a:ext cx="67762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For forward arcs in path, add flow K.</a:t>
            </a:r>
            <a:endParaRPr lang="en-US" sz="3200" dirty="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31" name="Straight Arrow Connector 30"/>
          <p:cNvCxnSpPr>
            <a:stCxn id="27" idx="6"/>
            <a:endCxn id="28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4"/>
            <a:endCxn id="27" idx="0"/>
          </p:cNvCxnSpPr>
          <p:nvPr/>
        </p:nvCxnSpPr>
        <p:spPr>
          <a:xfrm flipH="1">
            <a:off x="5869669" y="2115310"/>
            <a:ext cx="1074555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4"/>
            <a:endCxn id="28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7" idx="4"/>
            <a:endCxn id="30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8" idx="4"/>
            <a:endCxn id="30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79178" y="5614983"/>
            <a:ext cx="73695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Choose maximum allowable value of K.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23813" y="223760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93532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153376" y="6224181"/>
            <a:ext cx="50211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Update the residual graph.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23813" y="223760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48" name="Straight Arrow Connector 47"/>
          <p:cNvCxnSpPr>
            <a:stCxn id="41" idx="6"/>
            <a:endCxn id="4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4" idx="4"/>
            <a:endCxn id="4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1" idx="4"/>
            <a:endCxn id="47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3" idx="3"/>
            <a:endCxn id="41" idx="5"/>
          </p:cNvCxnSpPr>
          <p:nvPr/>
        </p:nvCxnSpPr>
        <p:spPr>
          <a:xfrm flipH="1">
            <a:off x="6195370" y="3572071"/>
            <a:ext cx="155620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743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3" grpId="0" animBg="1"/>
      <p:bldP spid="44" grpId="0" animBg="1"/>
      <p:bldP spid="47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23813" y="223760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48" name="Straight Arrow Connector 47"/>
          <p:cNvCxnSpPr>
            <a:stCxn id="41" idx="6"/>
            <a:endCxn id="4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4" idx="4"/>
            <a:endCxn id="4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1" idx="4"/>
            <a:endCxn id="47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3" idx="3"/>
            <a:endCxn id="41" idx="5"/>
          </p:cNvCxnSpPr>
          <p:nvPr/>
        </p:nvCxnSpPr>
        <p:spPr>
          <a:xfrm flipH="1">
            <a:off x="6195370" y="3572071"/>
            <a:ext cx="155620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72612" y="6224181"/>
            <a:ext cx="69826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Find an s-t path in the residual graph.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7225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23813" y="223760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48" name="Straight Arrow Connector 47"/>
          <p:cNvCxnSpPr>
            <a:stCxn id="41" idx="6"/>
            <a:endCxn id="4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4" idx="4"/>
            <a:endCxn id="4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1" idx="4"/>
            <a:endCxn id="47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3" idx="3"/>
            <a:endCxn id="41" idx="5"/>
          </p:cNvCxnSpPr>
          <p:nvPr/>
        </p:nvCxnSpPr>
        <p:spPr>
          <a:xfrm flipH="1">
            <a:off x="6195370" y="3572071"/>
            <a:ext cx="1556204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72612" y="6224181"/>
            <a:ext cx="69826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Find an s-t path in the residual graph.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97874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23813" y="223760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48" name="Straight Arrow Connector 47"/>
          <p:cNvCxnSpPr>
            <a:stCxn id="41" idx="6"/>
            <a:endCxn id="4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4" idx="4"/>
            <a:endCxn id="4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1" idx="4"/>
            <a:endCxn id="47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3" idx="3"/>
            <a:endCxn id="41" idx="5"/>
          </p:cNvCxnSpPr>
          <p:nvPr/>
        </p:nvCxnSpPr>
        <p:spPr>
          <a:xfrm flipH="1">
            <a:off x="6195370" y="3572071"/>
            <a:ext cx="1556204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344" y="6224181"/>
            <a:ext cx="93071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Add K to (s,v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 and (v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,t). Subtract K from (v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).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979178" y="5614983"/>
            <a:ext cx="73695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Choose maximum allowable value of K.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57207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23813" y="223760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48" name="Straight Arrow Connector 47"/>
          <p:cNvCxnSpPr>
            <a:stCxn id="41" idx="6"/>
            <a:endCxn id="4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4" idx="4"/>
            <a:endCxn id="4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1" idx="4"/>
            <a:endCxn id="47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3" idx="3"/>
            <a:endCxn id="41" idx="5"/>
          </p:cNvCxnSpPr>
          <p:nvPr/>
        </p:nvCxnSpPr>
        <p:spPr>
          <a:xfrm flipH="1">
            <a:off x="6195370" y="3572071"/>
            <a:ext cx="1556204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344" y="6224181"/>
            <a:ext cx="93071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Add K to (s,v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 and (v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,t). Subtract K from (v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).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979178" y="5614983"/>
            <a:ext cx="73695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Choose maximum allowable value of K.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3134428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853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9253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Functions on Arcs</a:t>
            </a:r>
            <a:endParaRPr lang="en-US" sz="4000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9614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60374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9614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60374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9" name="Straight Arrow Connector 8"/>
          <p:cNvCxnSpPr>
            <a:stCxn id="5" idx="6"/>
            <a:endCxn id="6" idx="2"/>
          </p:cNvCxnSpPr>
          <p:nvPr/>
        </p:nvCxnSpPr>
        <p:spPr>
          <a:xfrm>
            <a:off x="131736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5"/>
            <a:endCxn id="8" idx="1"/>
          </p:cNvCxnSpPr>
          <p:nvPr/>
        </p:nvCxnSpPr>
        <p:spPr>
          <a:xfrm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  <a:endCxn id="7" idx="7"/>
          </p:cNvCxnSpPr>
          <p:nvPr/>
        </p:nvCxnSpPr>
        <p:spPr>
          <a:xfrm flipH="1"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  <a:endCxn id="7" idx="6"/>
          </p:cNvCxnSpPr>
          <p:nvPr/>
        </p:nvCxnSpPr>
        <p:spPr>
          <a:xfrm flipH="1">
            <a:off x="131736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3813" y="23700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6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575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5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2745" y="337012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470695" y="8712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1493583" y="5893228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>
            <a:stCxn id="17" idx="4"/>
            <a:endCxn id="5" idx="0"/>
          </p:cNvCxnSpPr>
          <p:nvPr/>
        </p:nvCxnSpPr>
        <p:spPr>
          <a:xfrm flipH="1">
            <a:off x="856752" y="1785613"/>
            <a:ext cx="1074555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4"/>
            <a:endCxn id="6" idx="0"/>
          </p:cNvCxnSpPr>
          <p:nvPr/>
        </p:nvCxnSpPr>
        <p:spPr>
          <a:xfrm>
            <a:off x="1931307" y="1785613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2745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8800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8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2745" y="5490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7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02354" y="551068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cxnSp>
        <p:nvCxnSpPr>
          <p:cNvPr id="25" name="Straight Arrow Connector 24"/>
          <p:cNvCxnSpPr>
            <a:stCxn id="7" idx="4"/>
            <a:endCxn id="18" idx="0"/>
          </p:cNvCxnSpPr>
          <p:nvPr/>
        </p:nvCxnSpPr>
        <p:spPr>
          <a:xfrm>
            <a:off x="856752" y="5249974"/>
            <a:ext cx="1097443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4"/>
            <a:endCxn id="18" idx="0"/>
          </p:cNvCxnSpPr>
          <p:nvPr/>
        </p:nvCxnSpPr>
        <p:spPr>
          <a:xfrm flipH="1">
            <a:off x="1954195" y="5249974"/>
            <a:ext cx="1110164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35319" y="2474528"/>
            <a:ext cx="41583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Function f: A </a:t>
            </a:r>
            <a:r>
              <a:rPr lang="en-US" sz="3200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200" dirty="0">
                <a:solidFill>
                  <a:srgbClr val="FF0000"/>
                </a:solidFill>
                <a:latin typeface="Arial"/>
                <a:sym typeface="Wingdings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/>
                <a:sym typeface="Wingdings"/>
              </a:rPr>
              <a:t>Reals</a:t>
            </a:r>
            <a:endParaRPr lang="en-US" sz="320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909" y="337599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07518" y="342012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909" y="1565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07518" y="1565941"/>
            <a:ext cx="6411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07518" y="551654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35319" y="3399738"/>
            <a:ext cx="409205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  <a:ea typeface="+mn-ea"/>
                <a:cs typeface="+mn-cs"/>
              </a:rPr>
              <a:t>Excess function </a:t>
            </a:r>
            <a:r>
              <a:rPr lang="en-US" sz="3200" dirty="0" err="1" smtClean="0">
                <a:latin typeface="Arial"/>
                <a:ea typeface="+mn-ea"/>
                <a:cs typeface="+mn-cs"/>
              </a:rPr>
              <a:t>E</a:t>
            </a:r>
            <a:r>
              <a:rPr lang="en-US" sz="3200" baseline="-25000" dirty="0" err="1" smtClean="0">
                <a:latin typeface="Arial"/>
              </a:rPr>
              <a:t>f</a:t>
            </a:r>
            <a:r>
              <a:rPr lang="en-US" sz="3200" dirty="0" smtClean="0">
                <a:latin typeface="Arial"/>
              </a:rPr>
              <a:t>(v)</a:t>
            </a:r>
            <a:endParaRPr lang="en-US" sz="3200" dirty="0">
              <a:latin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35319" y="6209379"/>
            <a:ext cx="116503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err="1" smtClean="0">
                <a:latin typeface="Arial"/>
              </a:rPr>
              <a:t>E</a:t>
            </a:r>
            <a:r>
              <a:rPr lang="en-US" sz="3200" baseline="-25000" dirty="0" err="1" smtClean="0">
                <a:latin typeface="Arial"/>
              </a:rPr>
              <a:t>f</a:t>
            </a:r>
            <a:r>
              <a:rPr lang="en-US" sz="3200" dirty="0" smtClean="0">
                <a:latin typeface="Arial"/>
              </a:rPr>
              <a:t>(v</a:t>
            </a:r>
            <a:r>
              <a:rPr lang="en-US" sz="3200" baseline="-25000" dirty="0" smtClean="0">
                <a:latin typeface="Arial"/>
              </a:rPr>
              <a:t>2</a:t>
            </a:r>
            <a:r>
              <a:rPr lang="en-US" sz="3200" dirty="0" smtClean="0">
                <a:latin typeface="Arial"/>
              </a:rPr>
              <a:t>) </a:t>
            </a:r>
            <a:endParaRPr lang="en-US" sz="3200" dirty="0">
              <a:latin typeface="Arial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27404" y="6209379"/>
            <a:ext cx="6411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</a:rPr>
              <a:t>14</a:t>
            </a:r>
            <a:endParaRPr lang="en-US" sz="3200" dirty="0">
              <a:latin typeface="Arial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51073" y="4168827"/>
            <a:ext cx="26240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  <a:ea typeface="+mn-ea"/>
                <a:cs typeface="+mn-cs"/>
              </a:rPr>
              <a:t>f(in-arcs(v))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</a:rPr>
              <a:t>-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</a:rPr>
              <a:t>f(out-arcs(v))</a:t>
            </a:r>
            <a:endParaRPr lang="en-US" sz="3200" dirty="0">
              <a:latin typeface="Arial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08442" y="188975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735319" y="818385"/>
            <a:ext cx="196720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chemeClr val="tx2"/>
                </a:solidFill>
                <a:latin typeface="Arial"/>
                <a:ea typeface="+mn-ea"/>
                <a:cs typeface="+mn-cs"/>
              </a:rPr>
              <a:t>D = (V, A)</a:t>
            </a:r>
            <a:endParaRPr lang="en-US" sz="3200" b="1" dirty="0">
              <a:solidFill>
                <a:schemeClr val="tx2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35319" y="1614987"/>
            <a:ext cx="35597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  <a:ea typeface="+mn-ea"/>
                <a:cs typeface="+mn-cs"/>
              </a:rPr>
              <a:t>Arc capacities c(a)</a:t>
            </a:r>
            <a:endParaRPr lang="en-US" sz="3200" dirty="0"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4860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23813" y="223760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48" name="Straight Arrow Connector 47"/>
          <p:cNvCxnSpPr>
            <a:stCxn id="41" idx="6"/>
            <a:endCxn id="4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4" idx="4"/>
            <a:endCxn id="4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134428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853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53376" y="6224181"/>
            <a:ext cx="50211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Update the residual graph.</a:t>
            </a:r>
            <a:endParaRPr lang="en-US" sz="3200" dirty="0"/>
          </a:p>
        </p:txBody>
      </p:sp>
      <p:cxnSp>
        <p:nvCxnSpPr>
          <p:cNvPr id="38" name="Straight Arrow Connector 37"/>
          <p:cNvCxnSpPr>
            <a:stCxn id="43" idx="3"/>
            <a:endCxn id="41" idx="5"/>
          </p:cNvCxnSpPr>
          <p:nvPr/>
        </p:nvCxnSpPr>
        <p:spPr>
          <a:xfrm flipH="1">
            <a:off x="6195370" y="3572071"/>
            <a:ext cx="155620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527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3" grpId="0" animBg="1"/>
      <p:bldP spid="44" grpId="0" animBg="1"/>
      <p:bldP spid="47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23813" y="223760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48" name="Straight Arrow Connector 47"/>
          <p:cNvCxnSpPr>
            <a:stCxn id="41" idx="6"/>
            <a:endCxn id="4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4" idx="4"/>
            <a:endCxn id="4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134428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853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8" name="Straight Arrow Connector 37"/>
          <p:cNvCxnSpPr>
            <a:stCxn id="43" idx="3"/>
            <a:endCxn id="41" idx="5"/>
          </p:cNvCxnSpPr>
          <p:nvPr/>
        </p:nvCxnSpPr>
        <p:spPr>
          <a:xfrm flipH="1">
            <a:off x="6195370" y="3572071"/>
            <a:ext cx="155620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72612" y="6224181"/>
            <a:ext cx="69826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Find an s-t path in the residual graph.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5417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23813" y="223760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48" name="Straight Arrow Connector 47"/>
          <p:cNvCxnSpPr>
            <a:stCxn id="41" idx="6"/>
            <a:endCxn id="4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4" idx="4"/>
            <a:endCxn id="4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134428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853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8" name="Straight Arrow Connector 37"/>
          <p:cNvCxnSpPr>
            <a:stCxn id="43" idx="3"/>
            <a:endCxn id="41" idx="5"/>
          </p:cNvCxnSpPr>
          <p:nvPr/>
        </p:nvCxnSpPr>
        <p:spPr>
          <a:xfrm flipH="1">
            <a:off x="6195370" y="3572071"/>
            <a:ext cx="155620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347815" y="6224181"/>
            <a:ext cx="463219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No more s-t paths. Stop.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1222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23813" y="223760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48" name="Straight Arrow Connector 47"/>
          <p:cNvCxnSpPr>
            <a:stCxn id="41" idx="6"/>
            <a:endCxn id="4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4" idx="4"/>
            <a:endCxn id="4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134428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853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8" name="Straight Arrow Connector 37"/>
          <p:cNvCxnSpPr>
            <a:stCxn id="43" idx="3"/>
            <a:endCxn id="41" idx="5"/>
          </p:cNvCxnSpPr>
          <p:nvPr/>
        </p:nvCxnSpPr>
        <p:spPr>
          <a:xfrm flipH="1">
            <a:off x="6195370" y="3572071"/>
            <a:ext cx="155620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123381" y="6224181"/>
            <a:ext cx="308109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F497D"/>
                </a:solidFill>
              </a:rPr>
              <a:t>Correct Answer.</a:t>
            </a:r>
            <a:endParaRPr lang="en-US" sz="32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647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833916" y="6224181"/>
            <a:ext cx="36599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Start with zero flow</a:t>
            </a:r>
            <a:endParaRPr lang="en-US" sz="3200" dirty="0"/>
          </a:p>
        </p:txBody>
      </p: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>
            <a:stCxn id="62" idx="6"/>
            <a:endCxn id="6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4" idx="4"/>
            <a:endCxn id="62" idx="0"/>
          </p:cNvCxnSpPr>
          <p:nvPr/>
        </p:nvCxnSpPr>
        <p:spPr>
          <a:xfrm flipH="1">
            <a:off x="5869669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4"/>
            <a:endCxn id="6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2" idx="4"/>
            <a:endCxn id="65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3" idx="4"/>
            <a:endCxn id="65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093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2" grpId="0" animBg="1"/>
      <p:bldP spid="63" grpId="0" animBg="1"/>
      <p:bldP spid="64" grpId="0" animBg="1"/>
      <p:bldP spid="65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72612" y="6224181"/>
            <a:ext cx="69826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Find an s-t path in the residual graph.</a:t>
            </a:r>
            <a:endParaRPr lang="en-US" sz="3200" dirty="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31" name="Straight Arrow Connector 30"/>
          <p:cNvCxnSpPr>
            <a:stCxn id="27" idx="6"/>
            <a:endCxn id="28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4"/>
            <a:endCxn id="27" idx="0"/>
          </p:cNvCxnSpPr>
          <p:nvPr/>
        </p:nvCxnSpPr>
        <p:spPr>
          <a:xfrm flipH="1">
            <a:off x="5869669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4"/>
            <a:endCxn id="28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7" idx="4"/>
            <a:endCxn id="30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8" idx="4"/>
            <a:endCxn id="30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871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72612" y="6224181"/>
            <a:ext cx="69826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Find an s-t path in the residual graph.</a:t>
            </a:r>
            <a:endParaRPr lang="en-US" sz="3200" dirty="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31" name="Straight Arrow Connector 30"/>
          <p:cNvCxnSpPr>
            <a:stCxn id="27" idx="6"/>
            <a:endCxn id="28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4"/>
            <a:endCxn id="27" idx="0"/>
          </p:cNvCxnSpPr>
          <p:nvPr/>
        </p:nvCxnSpPr>
        <p:spPr>
          <a:xfrm flipH="1">
            <a:off x="5869669" y="2115310"/>
            <a:ext cx="1074555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4"/>
            <a:endCxn id="28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7" idx="4"/>
            <a:endCxn id="30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8" idx="4"/>
            <a:endCxn id="30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616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11042" y="6224181"/>
            <a:ext cx="750578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For inverse arcs in path, subtract flow K.</a:t>
            </a:r>
            <a:endParaRPr lang="en-US" sz="3200" dirty="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31" name="Straight Arrow Connector 30"/>
          <p:cNvCxnSpPr>
            <a:stCxn id="27" idx="6"/>
            <a:endCxn id="28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4"/>
            <a:endCxn id="27" idx="0"/>
          </p:cNvCxnSpPr>
          <p:nvPr/>
        </p:nvCxnSpPr>
        <p:spPr>
          <a:xfrm flipH="1">
            <a:off x="5869669" y="2115310"/>
            <a:ext cx="1074555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4"/>
            <a:endCxn id="28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7" idx="4"/>
            <a:endCxn id="30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8" idx="4"/>
            <a:endCxn id="30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520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275826" y="6224181"/>
            <a:ext cx="67762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For forward arcs in path, add flow K.</a:t>
            </a:r>
            <a:endParaRPr lang="en-US" sz="3200" dirty="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31" name="Straight Arrow Connector 30"/>
          <p:cNvCxnSpPr>
            <a:stCxn id="27" idx="6"/>
            <a:endCxn id="28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4"/>
            <a:endCxn id="27" idx="0"/>
          </p:cNvCxnSpPr>
          <p:nvPr/>
        </p:nvCxnSpPr>
        <p:spPr>
          <a:xfrm flipH="1">
            <a:off x="5869669" y="2115310"/>
            <a:ext cx="1074555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4"/>
            <a:endCxn id="28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7" idx="4"/>
            <a:endCxn id="30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8" idx="4"/>
            <a:endCxn id="30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79178" y="5614983"/>
            <a:ext cx="73695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Choose maximum allowable value of K.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92611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275826" y="6224181"/>
            <a:ext cx="67762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For forward arcs in path, add flow K.</a:t>
            </a:r>
            <a:endParaRPr lang="en-US" sz="3200" dirty="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31" name="Straight Arrow Connector 30"/>
          <p:cNvCxnSpPr>
            <a:stCxn id="27" idx="6"/>
            <a:endCxn id="28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4"/>
            <a:endCxn id="27" idx="0"/>
          </p:cNvCxnSpPr>
          <p:nvPr/>
        </p:nvCxnSpPr>
        <p:spPr>
          <a:xfrm flipH="1">
            <a:off x="5869669" y="2115310"/>
            <a:ext cx="1074555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4"/>
            <a:endCxn id="28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7" idx="4"/>
            <a:endCxn id="30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8" idx="4"/>
            <a:endCxn id="30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79178" y="5614983"/>
            <a:ext cx="73695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Choose maximum allowable value of K.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23813" y="223760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63754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Excess Functions of Vertex Subsets</a:t>
            </a:r>
            <a:endParaRPr lang="en-US" sz="4000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9614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60374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9614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60374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9" name="Straight Arrow Connector 8"/>
          <p:cNvCxnSpPr>
            <a:stCxn id="5" idx="6"/>
            <a:endCxn id="6" idx="2"/>
          </p:cNvCxnSpPr>
          <p:nvPr/>
        </p:nvCxnSpPr>
        <p:spPr>
          <a:xfrm>
            <a:off x="131736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5"/>
            <a:endCxn id="8" idx="1"/>
          </p:cNvCxnSpPr>
          <p:nvPr/>
        </p:nvCxnSpPr>
        <p:spPr>
          <a:xfrm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  <a:endCxn id="7" idx="7"/>
          </p:cNvCxnSpPr>
          <p:nvPr/>
        </p:nvCxnSpPr>
        <p:spPr>
          <a:xfrm flipH="1"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  <a:endCxn id="7" idx="6"/>
          </p:cNvCxnSpPr>
          <p:nvPr/>
        </p:nvCxnSpPr>
        <p:spPr>
          <a:xfrm flipH="1">
            <a:off x="131736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3813" y="23700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6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575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5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2745" y="337012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470695" y="8712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1493583" y="5893228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>
            <a:stCxn id="17" idx="4"/>
            <a:endCxn id="5" idx="0"/>
          </p:cNvCxnSpPr>
          <p:nvPr/>
        </p:nvCxnSpPr>
        <p:spPr>
          <a:xfrm flipH="1">
            <a:off x="856752" y="1785613"/>
            <a:ext cx="1074555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4"/>
            <a:endCxn id="6" idx="0"/>
          </p:cNvCxnSpPr>
          <p:nvPr/>
        </p:nvCxnSpPr>
        <p:spPr>
          <a:xfrm>
            <a:off x="1931307" y="1785613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2745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8800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8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2745" y="5490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7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02354" y="551068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cxnSp>
        <p:nvCxnSpPr>
          <p:cNvPr id="25" name="Straight Arrow Connector 24"/>
          <p:cNvCxnSpPr>
            <a:stCxn id="7" idx="4"/>
            <a:endCxn id="18" idx="0"/>
          </p:cNvCxnSpPr>
          <p:nvPr/>
        </p:nvCxnSpPr>
        <p:spPr>
          <a:xfrm>
            <a:off x="856752" y="5249974"/>
            <a:ext cx="1097443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4"/>
            <a:endCxn id="18" idx="0"/>
          </p:cNvCxnSpPr>
          <p:nvPr/>
        </p:nvCxnSpPr>
        <p:spPr>
          <a:xfrm flipH="1">
            <a:off x="1954195" y="5249974"/>
            <a:ext cx="1110164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7909" y="337599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07518" y="342012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909" y="1565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07518" y="1565941"/>
            <a:ext cx="6411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07518" y="551654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39921" y="871102"/>
            <a:ext cx="409205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  <a:ea typeface="+mn-ea"/>
                <a:cs typeface="+mn-cs"/>
              </a:rPr>
              <a:t>Excess function </a:t>
            </a:r>
            <a:r>
              <a:rPr lang="en-US" sz="3200" dirty="0" err="1" smtClean="0">
                <a:latin typeface="Arial"/>
                <a:ea typeface="+mn-ea"/>
                <a:cs typeface="+mn-cs"/>
              </a:rPr>
              <a:t>E</a:t>
            </a:r>
            <a:r>
              <a:rPr lang="en-US" sz="3200" baseline="-25000" dirty="0" err="1" smtClean="0">
                <a:latin typeface="Arial"/>
              </a:rPr>
              <a:t>f</a:t>
            </a:r>
            <a:r>
              <a:rPr lang="en-US" sz="3200" dirty="0" smtClean="0">
                <a:latin typeface="Arial"/>
              </a:rPr>
              <a:t>(U)</a:t>
            </a:r>
            <a:endParaRPr lang="en-US" sz="3200" dirty="0">
              <a:latin typeface="Arial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76240" y="1640191"/>
            <a:ext cx="29829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  <a:ea typeface="+mn-ea"/>
                <a:cs typeface="+mn-cs"/>
              </a:rPr>
              <a:t>Incoming Value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</a:rPr>
              <a:t>-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</a:rPr>
              <a:t>Outgoing Value</a:t>
            </a:r>
            <a:endParaRPr lang="en-US" sz="3200" dirty="0">
              <a:latin typeface="Arial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08442" y="188975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1171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153376" y="6224181"/>
            <a:ext cx="50211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Update the residual graph.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23813" y="223760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48" name="Straight Arrow Connector 47"/>
          <p:cNvCxnSpPr>
            <a:stCxn id="41" idx="6"/>
            <a:endCxn id="4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4" idx="4"/>
            <a:endCxn id="4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1" idx="4"/>
            <a:endCxn id="47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3" idx="3"/>
            <a:endCxn id="41" idx="5"/>
          </p:cNvCxnSpPr>
          <p:nvPr/>
        </p:nvCxnSpPr>
        <p:spPr>
          <a:xfrm flipH="1">
            <a:off x="6195370" y="3572071"/>
            <a:ext cx="155620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43" idx="4"/>
            <a:endCxn id="47" idx="0"/>
          </p:cNvCxnSpPr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891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3" grpId="0" animBg="1"/>
      <p:bldP spid="44" grpId="0" animBg="1"/>
      <p:bldP spid="47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23813" y="223760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48" name="Straight Arrow Connector 47"/>
          <p:cNvCxnSpPr>
            <a:stCxn id="41" idx="6"/>
            <a:endCxn id="4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4" idx="4"/>
            <a:endCxn id="4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1" idx="4"/>
            <a:endCxn id="47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3" idx="3"/>
            <a:endCxn id="41" idx="5"/>
          </p:cNvCxnSpPr>
          <p:nvPr/>
        </p:nvCxnSpPr>
        <p:spPr>
          <a:xfrm flipH="1">
            <a:off x="6195370" y="3572071"/>
            <a:ext cx="155620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72612" y="6224181"/>
            <a:ext cx="69826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Find an s-t path in the residual graph.</a:t>
            </a:r>
            <a:endParaRPr lang="en-US" sz="3200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5731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48" name="Straight Arrow Connector 47"/>
          <p:cNvCxnSpPr>
            <a:stCxn id="41" idx="6"/>
            <a:endCxn id="4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4" idx="4"/>
            <a:endCxn id="4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1" idx="4"/>
            <a:endCxn id="47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3" idx="3"/>
            <a:endCxn id="41" idx="5"/>
          </p:cNvCxnSpPr>
          <p:nvPr/>
        </p:nvCxnSpPr>
        <p:spPr>
          <a:xfrm flipH="1">
            <a:off x="6195370" y="3572071"/>
            <a:ext cx="1556204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72612" y="6224181"/>
            <a:ext cx="69826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Find an s-t path in the residual graph.</a:t>
            </a:r>
            <a:endParaRPr lang="en-US" sz="3200" dirty="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32" name="Straight Arrow Connector 31"/>
          <p:cNvCxnSpPr>
            <a:stCxn id="29" idx="6"/>
            <a:endCxn id="31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45" name="Straight Arrow Connector 44"/>
          <p:cNvCxnSpPr>
            <a:stCxn id="34" idx="4"/>
            <a:endCxn id="29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4" idx="4"/>
            <a:endCxn id="31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67" name="Straight Arrow Connector 66"/>
          <p:cNvCxnSpPr>
            <a:stCxn id="29" idx="4"/>
            <a:endCxn id="38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1" idx="4"/>
            <a:endCxn id="38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23813" y="223760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439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48" name="Straight Arrow Connector 47"/>
          <p:cNvCxnSpPr>
            <a:stCxn id="41" idx="6"/>
            <a:endCxn id="4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4" idx="4"/>
            <a:endCxn id="4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1" idx="4"/>
            <a:endCxn id="47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3" idx="3"/>
            <a:endCxn id="41" idx="5"/>
          </p:cNvCxnSpPr>
          <p:nvPr/>
        </p:nvCxnSpPr>
        <p:spPr>
          <a:xfrm flipH="1">
            <a:off x="6195370" y="3572071"/>
            <a:ext cx="1556204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344" y="6224181"/>
            <a:ext cx="93071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Add K to (s,v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 and (v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,t). Subtract K from (v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).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979178" y="5614983"/>
            <a:ext cx="73695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Choose maximum allowable value of K.</a:t>
            </a:r>
            <a:endParaRPr lang="en-US" sz="3200" dirty="0"/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34" name="Straight Arrow Connector 33"/>
          <p:cNvCxnSpPr>
            <a:stCxn id="32" idx="6"/>
            <a:endCxn id="33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9" name="Oval 58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3" name="Straight Arrow Connector 62"/>
          <p:cNvCxnSpPr>
            <a:stCxn id="45" idx="4"/>
            <a:endCxn id="32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5" idx="4"/>
            <a:endCxn id="33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69" name="Straight Arrow Connector 68"/>
          <p:cNvCxnSpPr>
            <a:stCxn id="32" idx="4"/>
            <a:endCxn id="59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3" idx="4"/>
            <a:endCxn id="59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723813" y="223760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689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2" name="Straight Arrow Connector 41"/>
          <p:cNvCxnSpPr>
            <a:stCxn id="37" idx="6"/>
            <a:endCxn id="39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9" idx="4"/>
            <a:endCxn id="3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9" idx="4"/>
            <a:endCxn id="39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57" name="Straight Arrow Connector 56"/>
          <p:cNvCxnSpPr>
            <a:stCxn id="37" idx="4"/>
            <a:endCxn id="5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9" idx="4"/>
            <a:endCxn id="5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48" name="Straight Arrow Connector 47"/>
          <p:cNvCxnSpPr>
            <a:stCxn id="41" idx="6"/>
            <a:endCxn id="4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4" idx="4"/>
            <a:endCxn id="4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1" idx="4"/>
            <a:endCxn id="47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3" idx="3"/>
            <a:endCxn id="41" idx="5"/>
          </p:cNvCxnSpPr>
          <p:nvPr/>
        </p:nvCxnSpPr>
        <p:spPr>
          <a:xfrm flipH="1">
            <a:off x="6195370" y="3572071"/>
            <a:ext cx="1556204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344" y="6224181"/>
            <a:ext cx="93071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Add K to (s,v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 and (v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,t). Subtract K from (v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).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979178" y="5614983"/>
            <a:ext cx="73695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Choose maximum allowable value of K.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3134428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853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6944224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624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48" name="Straight Arrow Connector 47"/>
          <p:cNvCxnSpPr>
            <a:stCxn id="41" idx="6"/>
            <a:endCxn id="4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4" idx="4"/>
            <a:endCxn id="4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53376" y="6224181"/>
            <a:ext cx="50211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Update the residual graph.</a:t>
            </a:r>
            <a:endParaRPr lang="en-US" sz="3200" dirty="0"/>
          </a:p>
        </p:txBody>
      </p:sp>
      <p:cxnSp>
        <p:nvCxnSpPr>
          <p:cNvPr id="38" name="Straight Arrow Connector 37"/>
          <p:cNvCxnSpPr>
            <a:stCxn id="43" idx="3"/>
            <a:endCxn id="47" idx="0"/>
          </p:cNvCxnSpPr>
          <p:nvPr/>
        </p:nvCxnSpPr>
        <p:spPr>
          <a:xfrm flipH="1">
            <a:off x="6944224" y="3572071"/>
            <a:ext cx="807350" cy="89744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5" name="Straight Arrow Connector 44"/>
          <p:cNvCxnSpPr>
            <a:stCxn id="30" idx="6"/>
            <a:endCxn id="31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1" name="Oval 60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3" name="Straight Arrow Connector 62"/>
          <p:cNvCxnSpPr>
            <a:stCxn id="61" idx="4"/>
            <a:endCxn id="30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61" idx="4"/>
            <a:endCxn id="31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69" name="Straight Arrow Connector 68"/>
          <p:cNvCxnSpPr>
            <a:stCxn id="30" idx="4"/>
            <a:endCxn id="62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1" idx="4"/>
            <a:endCxn id="62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134428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8853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75" name="Straight Arrow Connector 74"/>
          <p:cNvCxnSpPr>
            <a:stCxn id="41" idx="4"/>
            <a:endCxn id="47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414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3" grpId="0" animBg="1"/>
      <p:bldP spid="44" grpId="0" animBg="1"/>
      <p:bldP spid="47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0" name="TextBox 29"/>
          <p:cNvSpPr txBox="1"/>
          <p:nvPr/>
        </p:nvSpPr>
        <p:spPr>
          <a:xfrm>
            <a:off x="1172612" y="6224181"/>
            <a:ext cx="69826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Find an s-t path in the residual graph.</a:t>
            </a:r>
            <a:endParaRPr lang="en-US" sz="3200" dirty="0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1" name="Straight Arrow Connector 60"/>
          <p:cNvCxnSpPr>
            <a:stCxn id="31" idx="6"/>
            <a:endCxn id="34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5" idx="4"/>
            <a:endCxn id="34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4" idx="3"/>
            <a:endCxn id="60" idx="0"/>
          </p:cNvCxnSpPr>
          <p:nvPr/>
        </p:nvCxnSpPr>
        <p:spPr>
          <a:xfrm flipH="1">
            <a:off x="6944224" y="3572071"/>
            <a:ext cx="807350" cy="89744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1" idx="4"/>
            <a:endCxn id="60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6" name="Oval 65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67" name="Straight Arrow Connector 66"/>
          <p:cNvCxnSpPr>
            <a:stCxn id="65" idx="6"/>
            <a:endCxn id="66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9" name="Oval 6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70" name="Oval 69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71" name="Straight Arrow Connector 70"/>
          <p:cNvCxnSpPr>
            <a:stCxn id="69" idx="4"/>
            <a:endCxn id="65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9" idx="4"/>
            <a:endCxn id="66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77" name="Straight Arrow Connector 76"/>
          <p:cNvCxnSpPr>
            <a:stCxn id="65" idx="4"/>
            <a:endCxn id="70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6" idx="4"/>
            <a:endCxn id="70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134428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8853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874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0" name="TextBox 29"/>
          <p:cNvSpPr txBox="1"/>
          <p:nvPr/>
        </p:nvSpPr>
        <p:spPr>
          <a:xfrm>
            <a:off x="1172612" y="6224181"/>
            <a:ext cx="69826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Find an s-t path in the residual graph.</a:t>
            </a:r>
            <a:endParaRPr lang="en-US" sz="3200" dirty="0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1" name="Straight Arrow Connector 60"/>
          <p:cNvCxnSpPr>
            <a:stCxn id="31" idx="6"/>
            <a:endCxn id="34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5" idx="4"/>
            <a:endCxn id="34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4" idx="3"/>
            <a:endCxn id="60" idx="0"/>
          </p:cNvCxnSpPr>
          <p:nvPr/>
        </p:nvCxnSpPr>
        <p:spPr>
          <a:xfrm flipH="1">
            <a:off x="6944224" y="3572071"/>
            <a:ext cx="807350" cy="89744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1" idx="4"/>
            <a:endCxn id="60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3" name="Straight Arrow Connector 42"/>
          <p:cNvCxnSpPr>
            <a:stCxn id="38" idx="6"/>
            <a:endCxn id="41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59" name="Straight Arrow Connector 58"/>
          <p:cNvCxnSpPr>
            <a:stCxn id="47" idx="4"/>
            <a:endCxn id="38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7" idx="4"/>
            <a:endCxn id="41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70" name="Straight Arrow Connector 69"/>
          <p:cNvCxnSpPr>
            <a:stCxn id="38" idx="4"/>
            <a:endCxn id="48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1" idx="4"/>
            <a:endCxn id="48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134428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8853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5186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1" name="Straight Arrow Connector 60"/>
          <p:cNvCxnSpPr>
            <a:stCxn id="31" idx="6"/>
            <a:endCxn id="34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5" idx="4"/>
            <a:endCxn id="34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4" idx="3"/>
            <a:endCxn id="60" idx="0"/>
          </p:cNvCxnSpPr>
          <p:nvPr/>
        </p:nvCxnSpPr>
        <p:spPr>
          <a:xfrm flipH="1">
            <a:off x="6944224" y="3572071"/>
            <a:ext cx="807350" cy="89744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1" idx="4"/>
            <a:endCxn id="60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309885" y="6224181"/>
            <a:ext cx="47080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Add K to (s,v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 and (v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,t).</a:t>
            </a:r>
            <a:endParaRPr lang="en-US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979178" y="5614983"/>
            <a:ext cx="73695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Choose maximum allowable value of K.</a:t>
            </a:r>
            <a:endParaRPr lang="en-US" sz="3200" dirty="0"/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7" name="Straight Arrow Connector 46"/>
          <p:cNvCxnSpPr>
            <a:stCxn id="43" idx="6"/>
            <a:endCxn id="44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9" name="Oval 5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>
            <a:stCxn id="59" idx="4"/>
            <a:endCxn id="43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9" idx="4"/>
            <a:endCxn id="44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72" name="Straight Arrow Connector 71"/>
          <p:cNvCxnSpPr>
            <a:stCxn id="43" idx="4"/>
            <a:endCxn id="65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44" idx="4"/>
            <a:endCxn id="65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134428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8853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8112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1" name="Straight Arrow Connector 60"/>
          <p:cNvCxnSpPr>
            <a:stCxn id="31" idx="6"/>
            <a:endCxn id="34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5" idx="4"/>
            <a:endCxn id="34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4" idx="3"/>
            <a:endCxn id="60" idx="0"/>
          </p:cNvCxnSpPr>
          <p:nvPr/>
        </p:nvCxnSpPr>
        <p:spPr>
          <a:xfrm flipH="1">
            <a:off x="6944224" y="3572071"/>
            <a:ext cx="807350" cy="89744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1" idx="4"/>
            <a:endCxn id="60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309885" y="6224181"/>
            <a:ext cx="47080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Add K to (s,v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 and (v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,t).</a:t>
            </a:r>
            <a:endParaRPr lang="en-US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979178" y="5614983"/>
            <a:ext cx="73695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Choose maximum allowable value of K.</a:t>
            </a:r>
            <a:endParaRPr lang="en-US" sz="3200" dirty="0"/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7" name="Straight Arrow Connector 46"/>
          <p:cNvCxnSpPr>
            <a:stCxn id="43" idx="6"/>
            <a:endCxn id="44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9" name="Oval 5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>
            <a:stCxn id="59" idx="4"/>
            <a:endCxn id="43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9" idx="4"/>
            <a:endCxn id="44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72" name="Straight Arrow Connector 71"/>
          <p:cNvCxnSpPr>
            <a:stCxn id="43" idx="4"/>
            <a:endCxn id="65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44" idx="4"/>
            <a:endCxn id="65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134428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8853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6771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Excess Functions of Vertex Subsets</a:t>
            </a:r>
            <a:endParaRPr lang="en-US" sz="4000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96140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603747" y="2461885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96140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603747" y="4335574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9" name="Straight Arrow Connector 8"/>
          <p:cNvCxnSpPr>
            <a:stCxn id="5" idx="6"/>
            <a:endCxn id="6" idx="2"/>
          </p:cNvCxnSpPr>
          <p:nvPr/>
        </p:nvCxnSpPr>
        <p:spPr>
          <a:xfrm>
            <a:off x="1317363" y="2919085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5"/>
            <a:endCxn id="8" idx="1"/>
          </p:cNvCxnSpPr>
          <p:nvPr/>
        </p:nvCxnSpPr>
        <p:spPr>
          <a:xfrm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  <a:endCxn id="7" idx="7"/>
          </p:cNvCxnSpPr>
          <p:nvPr/>
        </p:nvCxnSpPr>
        <p:spPr>
          <a:xfrm flipH="1">
            <a:off x="1182453" y="3242374"/>
            <a:ext cx="1556204" cy="122711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  <a:endCxn id="7" idx="6"/>
          </p:cNvCxnSpPr>
          <p:nvPr/>
        </p:nvCxnSpPr>
        <p:spPr>
          <a:xfrm flipH="1">
            <a:off x="1317363" y="4792774"/>
            <a:ext cx="1286384" cy="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3813" y="23700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6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5756" y="482389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5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2745" y="337012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470695" y="8712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1493583" y="5893228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>
            <a:stCxn id="17" idx="4"/>
            <a:endCxn id="5" idx="0"/>
          </p:cNvCxnSpPr>
          <p:nvPr/>
        </p:nvCxnSpPr>
        <p:spPr>
          <a:xfrm flipH="1">
            <a:off x="856752" y="1785613"/>
            <a:ext cx="1074555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4"/>
            <a:endCxn id="6" idx="0"/>
          </p:cNvCxnSpPr>
          <p:nvPr/>
        </p:nvCxnSpPr>
        <p:spPr>
          <a:xfrm>
            <a:off x="1931307" y="1785613"/>
            <a:ext cx="1133052" cy="676272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2745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8800" y="1560073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8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2745" y="5490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7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02354" y="551068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cxnSp>
        <p:nvCxnSpPr>
          <p:cNvPr id="25" name="Straight Arrow Connector 24"/>
          <p:cNvCxnSpPr>
            <a:stCxn id="7" idx="4"/>
            <a:endCxn id="18" idx="0"/>
          </p:cNvCxnSpPr>
          <p:nvPr/>
        </p:nvCxnSpPr>
        <p:spPr>
          <a:xfrm>
            <a:off x="856752" y="5249974"/>
            <a:ext cx="1097443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4"/>
            <a:endCxn id="18" idx="0"/>
          </p:cNvCxnSpPr>
          <p:nvPr/>
        </p:nvCxnSpPr>
        <p:spPr>
          <a:xfrm flipH="1">
            <a:off x="1954195" y="5249974"/>
            <a:ext cx="1110164" cy="643254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7909" y="337599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07518" y="342012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909" y="1565941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07518" y="1565941"/>
            <a:ext cx="6411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10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07518" y="551654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39921" y="871102"/>
            <a:ext cx="409205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  <a:ea typeface="+mn-ea"/>
                <a:cs typeface="+mn-cs"/>
              </a:rPr>
              <a:t>Excess function </a:t>
            </a:r>
            <a:r>
              <a:rPr lang="en-US" sz="3200" dirty="0" err="1" smtClean="0">
                <a:latin typeface="Arial"/>
                <a:ea typeface="+mn-ea"/>
                <a:cs typeface="+mn-cs"/>
              </a:rPr>
              <a:t>E</a:t>
            </a:r>
            <a:r>
              <a:rPr lang="en-US" sz="3200" baseline="-25000" dirty="0" err="1" smtClean="0">
                <a:latin typeface="Arial"/>
              </a:rPr>
              <a:t>f</a:t>
            </a:r>
            <a:r>
              <a:rPr lang="en-US" sz="3200" dirty="0" smtClean="0">
                <a:latin typeface="Arial"/>
              </a:rPr>
              <a:t>(U)</a:t>
            </a:r>
            <a:endParaRPr lang="en-US" sz="3200" dirty="0">
              <a:latin typeface="Arial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76041" y="1640191"/>
            <a:ext cx="29833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 smtClean="0">
                <a:latin typeface="Arial"/>
                <a:ea typeface="+mn-ea"/>
                <a:cs typeface="+mn-cs"/>
              </a:rPr>
              <a:t>Σ</a:t>
            </a:r>
            <a:r>
              <a:rPr lang="en-US" sz="3200" baseline="-25000" dirty="0" err="1" smtClean="0">
                <a:latin typeface="Arial"/>
              </a:rPr>
              <a:t>a</a:t>
            </a:r>
            <a:r>
              <a:rPr lang="en-US" sz="3200" baseline="-25000" dirty="0" err="1" smtClean="0">
                <a:sym typeface="Symbol" charset="0"/>
              </a:rPr>
              <a:t>in-arcs</a:t>
            </a:r>
            <a:r>
              <a:rPr lang="en-US" sz="3200" baseline="-25000" dirty="0" smtClean="0">
                <a:sym typeface="Symbol" charset="0"/>
              </a:rPr>
              <a:t>(U)</a:t>
            </a:r>
            <a:r>
              <a:rPr lang="en-US" sz="3200" dirty="0" smtClean="0">
                <a:latin typeface="Arial"/>
                <a:ea typeface="+mn-ea"/>
                <a:cs typeface="+mn-cs"/>
              </a:rPr>
              <a:t> </a:t>
            </a:r>
            <a:r>
              <a:rPr lang="en-US" sz="3200" dirty="0" smtClean="0">
                <a:latin typeface="Arial"/>
              </a:rPr>
              <a:t>f(a)</a:t>
            </a:r>
          </a:p>
          <a:p>
            <a:pPr algn="ctr"/>
            <a:r>
              <a:rPr lang="en-US" sz="3200" dirty="0">
                <a:latin typeface="Arial"/>
              </a:rPr>
              <a:t>-</a:t>
            </a:r>
            <a:endParaRPr lang="en-US" sz="3200" dirty="0" smtClean="0">
              <a:latin typeface="Arial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Arial"/>
              </a:rPr>
              <a:t>Outgoing Value</a:t>
            </a:r>
            <a:endParaRPr lang="en-US" sz="3200" dirty="0">
              <a:latin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08442" y="1889752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067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1" name="Straight Arrow Connector 60"/>
          <p:cNvCxnSpPr>
            <a:stCxn id="31" idx="6"/>
            <a:endCxn id="34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5" idx="4"/>
            <a:endCxn id="34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1" idx="4"/>
            <a:endCxn id="60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95604" y="6224181"/>
            <a:ext cx="433664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Update residual graph.</a:t>
            </a:r>
            <a:endParaRPr lang="en-US" sz="3200" dirty="0"/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47" name="Straight Arrow Connector 46"/>
          <p:cNvCxnSpPr>
            <a:stCxn id="43" idx="6"/>
            <a:endCxn id="44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9" name="Oval 58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>
            <a:stCxn id="59" idx="4"/>
            <a:endCxn id="43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9" idx="4"/>
            <a:endCxn id="44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72" name="Straight Arrow Connector 71"/>
          <p:cNvCxnSpPr>
            <a:stCxn id="43" idx="4"/>
            <a:endCxn id="65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44" idx="4"/>
            <a:endCxn id="65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134428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8853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2324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 animBg="1"/>
      <p:bldP spid="45" grpId="0" animBg="1"/>
      <p:bldP spid="60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0" name="TextBox 29"/>
          <p:cNvSpPr txBox="1"/>
          <p:nvPr/>
        </p:nvSpPr>
        <p:spPr>
          <a:xfrm>
            <a:off x="2347815" y="6224181"/>
            <a:ext cx="463219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No more s-t paths. Stop.</a:t>
            </a:r>
            <a:endParaRPr lang="en-US" sz="3200" dirty="0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1" name="Straight Arrow Connector 60"/>
          <p:cNvCxnSpPr>
            <a:stCxn id="31" idx="6"/>
            <a:endCxn id="34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5" idx="4"/>
            <a:endCxn id="34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1" idx="4"/>
            <a:endCxn id="60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66" name="Straight Arrow Connector 65"/>
          <p:cNvCxnSpPr>
            <a:stCxn id="64" idx="6"/>
            <a:endCxn id="65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8" name="Oval 67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9" name="Oval 68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70" name="Straight Arrow Connector 69"/>
          <p:cNvCxnSpPr>
            <a:stCxn id="68" idx="4"/>
            <a:endCxn id="64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8" idx="4"/>
            <a:endCxn id="65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76" name="Straight Arrow Connector 75"/>
          <p:cNvCxnSpPr>
            <a:stCxn id="64" idx="4"/>
            <a:endCxn id="69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65" idx="4"/>
            <a:endCxn id="69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134428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8853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3786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Maximum Flow using Residual Graphs</a:t>
            </a:r>
            <a:endParaRPr lang="en-US" sz="4000" dirty="0"/>
          </a:p>
        </p:txBody>
      </p:sp>
      <p:sp>
        <p:nvSpPr>
          <p:cNvPr id="30" name="TextBox 29"/>
          <p:cNvSpPr txBox="1"/>
          <p:nvPr/>
        </p:nvSpPr>
        <p:spPr>
          <a:xfrm>
            <a:off x="626300" y="6224181"/>
            <a:ext cx="80752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How can I be sure this will always work?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1" name="Straight Arrow Connector 60"/>
          <p:cNvCxnSpPr>
            <a:stCxn id="31" idx="6"/>
            <a:endCxn id="34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5" idx="4"/>
            <a:endCxn id="34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1" idx="4"/>
            <a:endCxn id="60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66" name="Straight Arrow Connector 65"/>
          <p:cNvCxnSpPr>
            <a:stCxn id="64" idx="6"/>
            <a:endCxn id="65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8" name="Oval 67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9" name="Oval 68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70" name="Straight Arrow Connector 69"/>
          <p:cNvCxnSpPr>
            <a:stCxn id="68" idx="4"/>
            <a:endCxn id="64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8" idx="4"/>
            <a:endCxn id="65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76" name="Straight Arrow Connector 75"/>
          <p:cNvCxnSpPr>
            <a:stCxn id="64" idx="4"/>
            <a:endCxn id="69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65" idx="4"/>
            <a:endCxn id="69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134428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8853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252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9236"/>
            <a:ext cx="8229600" cy="5591324"/>
          </a:xfrm>
        </p:spPr>
        <p:txBody>
          <a:bodyPr/>
          <a:lstStyle/>
          <a:p>
            <a:r>
              <a:rPr lang="en-US" dirty="0" smtClean="0"/>
              <a:t>Preliminaries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Maximum Flow</a:t>
            </a:r>
          </a:p>
          <a:p>
            <a:pPr lvl="1"/>
            <a:r>
              <a:rPr lang="en-US" dirty="0" smtClean="0"/>
              <a:t>Residual Graph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Max-Flow Min-Cut Theorem</a:t>
            </a:r>
          </a:p>
          <a:p>
            <a:endParaRPr lang="en-US" dirty="0"/>
          </a:p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742"/>
            <a:ext cx="8229600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4229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Max-Flow Min-Cut</a:t>
            </a:r>
            <a:endParaRPr lang="en-US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107573" y="6220755"/>
            <a:ext cx="90120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Let the subset of vertices U be reachable from s.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3330339" y="5395140"/>
            <a:ext cx="235132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 is not in U.</a:t>
            </a:r>
            <a:endParaRPr lang="en-US" sz="3200" dirty="0"/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1" name="Oval 60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3" name="Straight Arrow Connector 62"/>
          <p:cNvCxnSpPr>
            <a:stCxn id="45" idx="6"/>
            <a:endCxn id="60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61" idx="4"/>
            <a:endCxn id="60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5" idx="4"/>
            <a:endCxn id="62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7" name="Oval 66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68" name="Straight Arrow Connector 67"/>
          <p:cNvCxnSpPr>
            <a:stCxn id="66" idx="6"/>
            <a:endCxn id="67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0" name="Oval 69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71" name="Oval 70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72" name="Straight Arrow Connector 71"/>
          <p:cNvCxnSpPr>
            <a:stCxn id="70" idx="4"/>
            <a:endCxn id="66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70" idx="4"/>
            <a:endCxn id="67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78" name="Straight Arrow Connector 77"/>
          <p:cNvCxnSpPr>
            <a:stCxn id="66" idx="4"/>
            <a:endCxn id="71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7" idx="4"/>
            <a:endCxn id="71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134428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8853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9540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4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Max-Flow Min-Cut</a:t>
            </a:r>
            <a:endParaRPr lang="en-US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1119877" y="6220755"/>
            <a:ext cx="698740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For all a </a:t>
            </a:r>
            <a:r>
              <a:rPr lang="en-US" sz="3200" dirty="0" smtClean="0">
                <a:sym typeface="Symbol" charset="0"/>
              </a:rPr>
              <a:t> out-arcs(U), flow(a) = c(a).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1088326" y="5542808"/>
            <a:ext cx="70505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Or else a will be in the residual graph.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1" name="Oval 60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4" name="Straight Arrow Connector 63"/>
          <p:cNvCxnSpPr>
            <a:stCxn id="60" idx="6"/>
            <a:endCxn id="61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62" idx="4"/>
            <a:endCxn id="61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0" idx="4"/>
            <a:endCxn id="63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8" name="Oval 67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69" name="Straight Arrow Connector 68"/>
          <p:cNvCxnSpPr>
            <a:stCxn id="67" idx="6"/>
            <a:endCxn id="68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1" name="Oval 70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72" name="Oval 71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73" name="Straight Arrow Connector 72"/>
          <p:cNvCxnSpPr>
            <a:stCxn id="71" idx="4"/>
            <a:endCxn id="6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71" idx="4"/>
            <a:endCxn id="68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79" name="Straight Arrow Connector 78"/>
          <p:cNvCxnSpPr>
            <a:stCxn id="67" idx="4"/>
            <a:endCxn id="72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68" idx="4"/>
            <a:endCxn id="72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134428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8853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8848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Max-Flow Min-Cut</a:t>
            </a:r>
            <a:endParaRPr lang="en-US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1484660" y="6220755"/>
            <a:ext cx="62578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For all a </a:t>
            </a:r>
            <a:r>
              <a:rPr lang="en-US" sz="3200" dirty="0" smtClean="0">
                <a:sym typeface="Symbol" charset="0"/>
              </a:rPr>
              <a:t> in-arcs(U), flow(a) = 0.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141755" y="5542808"/>
            <a:ext cx="89436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Or else inverse of a will be in the residual graph.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1" name="Oval 60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3" name="Straight Arrow Connector 62"/>
          <p:cNvCxnSpPr>
            <a:stCxn id="34" idx="6"/>
            <a:endCxn id="60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61" idx="4"/>
            <a:endCxn id="60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34" idx="4"/>
            <a:endCxn id="62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7" name="Oval 66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68" name="Straight Arrow Connector 67"/>
          <p:cNvCxnSpPr>
            <a:stCxn id="66" idx="6"/>
            <a:endCxn id="67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0" name="Oval 69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71" name="Oval 70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72" name="Straight Arrow Connector 71"/>
          <p:cNvCxnSpPr>
            <a:stCxn id="70" idx="4"/>
            <a:endCxn id="66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70" idx="4"/>
            <a:endCxn id="67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78" name="Straight Arrow Connector 77"/>
          <p:cNvCxnSpPr>
            <a:stCxn id="66" idx="4"/>
            <a:endCxn id="71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7" idx="4"/>
            <a:endCxn id="71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134428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8853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1078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Max-Flow Min-Cut</a:t>
            </a:r>
            <a:endParaRPr lang="en-US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1484660" y="6220755"/>
            <a:ext cx="62578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For all a </a:t>
            </a:r>
            <a:r>
              <a:rPr lang="en-US" sz="3200" dirty="0" smtClean="0">
                <a:sym typeface="Symbol" charset="0"/>
              </a:rPr>
              <a:t> in-arcs(U), flow(a) = 0.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1119877" y="5587135"/>
            <a:ext cx="698740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For all a </a:t>
            </a:r>
            <a:r>
              <a:rPr lang="en-US" sz="3200" dirty="0" smtClean="0">
                <a:sym typeface="Symbol" charset="0"/>
              </a:rPr>
              <a:t> out-arcs(U), flow(a) = c(a).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1" name="Oval 60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4" name="Straight Arrow Connector 63"/>
          <p:cNvCxnSpPr>
            <a:stCxn id="60" idx="6"/>
            <a:endCxn id="61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62" idx="4"/>
            <a:endCxn id="61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0" idx="4"/>
            <a:endCxn id="63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8" name="Oval 67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69" name="Straight Arrow Connector 68"/>
          <p:cNvCxnSpPr>
            <a:stCxn id="67" idx="6"/>
            <a:endCxn id="68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1" name="Oval 70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72" name="Oval 71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73" name="Straight Arrow Connector 72"/>
          <p:cNvCxnSpPr>
            <a:stCxn id="71" idx="4"/>
            <a:endCxn id="67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71" idx="4"/>
            <a:endCxn id="68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79" name="Straight Arrow Connector 78"/>
          <p:cNvCxnSpPr>
            <a:stCxn id="67" idx="4"/>
            <a:endCxn id="72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68" idx="4"/>
            <a:endCxn id="72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134428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8853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8560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Flows vs. Cuts</a:t>
            </a:r>
            <a:endParaRPr lang="en-US" sz="4000" dirty="0"/>
          </a:p>
        </p:txBody>
      </p:sp>
      <p:sp>
        <p:nvSpPr>
          <p:cNvPr id="29" name="TextBox 28"/>
          <p:cNvSpPr txBox="1"/>
          <p:nvPr/>
        </p:nvSpPr>
        <p:spPr>
          <a:xfrm>
            <a:off x="245770" y="1045581"/>
            <a:ext cx="25186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Value of flow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2853342" y="1798974"/>
            <a:ext cx="480972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-</a:t>
            </a:r>
            <a:r>
              <a:rPr lang="en-US" sz="3200" dirty="0" err="1" smtClean="0"/>
              <a:t>E</a:t>
            </a:r>
            <a:r>
              <a:rPr lang="en-US" sz="3200" baseline="-25000" dirty="0" err="1" smtClean="0"/>
              <a:t>flow</a:t>
            </a:r>
            <a:r>
              <a:rPr lang="en-US" sz="3200" dirty="0" smtClean="0"/>
              <a:t>(s) - </a:t>
            </a:r>
            <a:r>
              <a:rPr lang="en-US" sz="3200" dirty="0" err="1" smtClean="0"/>
              <a:t>Σ</a:t>
            </a:r>
            <a:r>
              <a:rPr lang="en-US" sz="3200" baseline="-25000" dirty="0" err="1" smtClean="0"/>
              <a:t>v</a:t>
            </a:r>
            <a:r>
              <a:rPr lang="en-US" sz="3200" baseline="-25000" dirty="0" err="1" smtClean="0">
                <a:sym typeface="Symbol" charset="0"/>
              </a:rPr>
              <a:t>U</a:t>
            </a:r>
            <a:r>
              <a:rPr lang="en-US" sz="3200" baseline="-25000" dirty="0" smtClean="0">
                <a:sym typeface="Symbol" charset="0"/>
              </a:rPr>
              <a:t>\{s}</a:t>
            </a:r>
            <a:r>
              <a:rPr lang="en-US" sz="3200" dirty="0" smtClean="0">
                <a:sym typeface="Symbol" charset="0"/>
              </a:rPr>
              <a:t> </a:t>
            </a:r>
            <a:r>
              <a:rPr lang="en-US" sz="3200" dirty="0" err="1" smtClean="0">
                <a:sym typeface="Symbol" charset="0"/>
              </a:rPr>
              <a:t>E</a:t>
            </a:r>
            <a:r>
              <a:rPr lang="en-US" sz="3200" baseline="-25000" dirty="0" err="1" smtClean="0">
                <a:sym typeface="Symbol" charset="0"/>
              </a:rPr>
              <a:t>flow</a:t>
            </a:r>
            <a:r>
              <a:rPr lang="en-US" sz="3200" dirty="0" smtClean="0">
                <a:sym typeface="Symbol" charset="0"/>
              </a:rPr>
              <a:t>(v)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2853342" y="1045581"/>
            <a:ext cx="191370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</a:rPr>
              <a:t>= -</a:t>
            </a:r>
            <a:r>
              <a:rPr lang="en-US" sz="3200" dirty="0" err="1">
                <a:solidFill>
                  <a:prstClr val="black"/>
                </a:solidFill>
              </a:rPr>
              <a:t>E</a:t>
            </a:r>
            <a:r>
              <a:rPr lang="en-US" sz="3200" baseline="-25000" dirty="0" err="1">
                <a:solidFill>
                  <a:prstClr val="black"/>
                </a:solidFill>
              </a:rPr>
              <a:t>flow</a:t>
            </a:r>
            <a:r>
              <a:rPr lang="en-US" sz="3200" dirty="0">
                <a:solidFill>
                  <a:prstClr val="black"/>
                </a:solidFill>
              </a:rPr>
              <a:t>(s)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3342" y="2769511"/>
            <a:ext cx="200487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-</a:t>
            </a:r>
            <a:r>
              <a:rPr lang="en-US" sz="3200" dirty="0" err="1" smtClean="0"/>
              <a:t>E</a:t>
            </a:r>
            <a:r>
              <a:rPr lang="en-US" sz="3200" baseline="-25000" dirty="0" err="1" smtClean="0"/>
              <a:t>flow</a:t>
            </a:r>
            <a:r>
              <a:rPr lang="en-US" sz="3200" dirty="0" smtClean="0"/>
              <a:t>(U)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853342" y="3559014"/>
            <a:ext cx="35934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flow(out-arcs(U))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- flow(in-arcs(U))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853342" y="4810404"/>
            <a:ext cx="29871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Capacity of 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121" y="6332054"/>
            <a:ext cx="460026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flow(a) = c(a), a </a:t>
            </a:r>
            <a:r>
              <a:rPr lang="en-US" sz="2600" dirty="0" smtClean="0">
                <a:sym typeface="Symbol" charset="0"/>
              </a:rPr>
              <a:t> out-arcs(U)</a:t>
            </a:r>
            <a:r>
              <a:rPr lang="en-US" sz="2600" dirty="0" smtClean="0"/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68128" y="6332054"/>
            <a:ext cx="400749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flow(a) = 0, a </a:t>
            </a:r>
            <a:r>
              <a:rPr lang="en-US" sz="2600" dirty="0" smtClean="0">
                <a:sym typeface="Symbol" charset="0"/>
              </a:rPr>
              <a:t> in-arcs(U)</a:t>
            </a:r>
            <a:r>
              <a:rPr lang="en-US" sz="2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2824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21" y="53742"/>
            <a:ext cx="9011445" cy="650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Max-Flow Min-Cut</a:t>
            </a:r>
            <a:endParaRPr lang="en-US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1110068" y="6220755"/>
            <a:ext cx="70070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Capacity(C)        =             Value(flow)</a:t>
            </a:r>
            <a:endParaRPr lang="en-US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1023059" y="5504466"/>
            <a:ext cx="26015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chemeClr val="tx2"/>
                </a:solidFill>
                <a:latin typeface="Arial"/>
                <a:ea typeface="+mn-ea"/>
                <a:cs typeface="+mn-cs"/>
              </a:rPr>
              <a:t>Minimum Cut</a:t>
            </a:r>
            <a:endParaRPr lang="en-US" sz="3200" dirty="0">
              <a:solidFill>
                <a:schemeClr val="tx2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66896" y="5504466"/>
            <a:ext cx="29546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chemeClr val="tx2"/>
                </a:solidFill>
                <a:latin typeface="Arial"/>
                <a:ea typeface="+mn-ea"/>
                <a:cs typeface="+mn-cs"/>
              </a:rPr>
              <a:t>Maximum Flow</a:t>
            </a:r>
            <a:endParaRPr lang="en-US" sz="3200" dirty="0">
              <a:solidFill>
                <a:schemeClr val="tx2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540905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7616664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6483612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6483612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>
            <a:stCxn id="62" idx="6"/>
            <a:endCxn id="63" idx="2"/>
          </p:cNvCxnSpPr>
          <p:nvPr/>
        </p:nvCxnSpPr>
        <p:spPr>
          <a:xfrm>
            <a:off x="6330280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4" idx="4"/>
            <a:endCxn id="63" idx="0"/>
          </p:cNvCxnSpPr>
          <p:nvPr/>
        </p:nvCxnSpPr>
        <p:spPr>
          <a:xfrm>
            <a:off x="6944224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2" idx="4"/>
            <a:endCxn id="65" idx="0"/>
          </p:cNvCxnSpPr>
          <p:nvPr/>
        </p:nvCxnSpPr>
        <p:spPr>
          <a:xfrm>
            <a:off x="5869669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>
            <a:spLocks noChangeArrowheads="1"/>
          </p:cNvSpPr>
          <p:nvPr/>
        </p:nvSpPr>
        <p:spPr bwMode="auto">
          <a:xfrm>
            <a:off x="396140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0" name="Oval 69"/>
          <p:cNvSpPr>
            <a:spLocks noChangeArrowheads="1"/>
          </p:cNvSpPr>
          <p:nvPr/>
        </p:nvSpPr>
        <p:spPr bwMode="auto">
          <a:xfrm>
            <a:off x="2603747" y="2791582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71" name="Straight Arrow Connector 70"/>
          <p:cNvCxnSpPr>
            <a:stCxn id="69" idx="6"/>
            <a:endCxn id="70" idx="2"/>
          </p:cNvCxnSpPr>
          <p:nvPr/>
        </p:nvCxnSpPr>
        <p:spPr>
          <a:xfrm>
            <a:off x="1317363" y="3248782"/>
            <a:ext cx="128638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723813" y="2699738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3" name="Oval 72"/>
          <p:cNvSpPr>
            <a:spLocks noChangeArrowheads="1"/>
          </p:cNvSpPr>
          <p:nvPr/>
        </p:nvSpPr>
        <p:spPr bwMode="auto">
          <a:xfrm>
            <a:off x="1470695" y="1200910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sp>
        <p:nvSpPr>
          <p:cNvPr id="74" name="Oval 73"/>
          <p:cNvSpPr>
            <a:spLocks noChangeArrowheads="1"/>
          </p:cNvSpPr>
          <p:nvPr/>
        </p:nvSpPr>
        <p:spPr bwMode="auto">
          <a:xfrm>
            <a:off x="1470695" y="4469513"/>
            <a:ext cx="92122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</a:t>
            </a:r>
            <a:endParaRPr lang="en-US" sz="3200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75" name="Straight Arrow Connector 74"/>
          <p:cNvCxnSpPr>
            <a:stCxn id="73" idx="4"/>
            <a:endCxn id="69" idx="0"/>
          </p:cNvCxnSpPr>
          <p:nvPr/>
        </p:nvCxnSpPr>
        <p:spPr>
          <a:xfrm flipH="1">
            <a:off x="856752" y="2115310"/>
            <a:ext cx="1074555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73" idx="4"/>
            <a:endCxn id="70" idx="0"/>
          </p:cNvCxnSpPr>
          <p:nvPr/>
        </p:nvCxnSpPr>
        <p:spPr>
          <a:xfrm>
            <a:off x="1931307" y="2115310"/>
            <a:ext cx="1133052" cy="67627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883064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647066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83064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65146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81" name="Straight Arrow Connector 80"/>
          <p:cNvCxnSpPr>
            <a:stCxn id="69" idx="4"/>
            <a:endCxn id="74" idx="0"/>
          </p:cNvCxnSpPr>
          <p:nvPr/>
        </p:nvCxnSpPr>
        <p:spPr>
          <a:xfrm>
            <a:off x="856752" y="3705982"/>
            <a:ext cx="1074555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70" idx="4"/>
            <a:endCxn id="74" idx="0"/>
          </p:cNvCxnSpPr>
          <p:nvPr/>
        </p:nvCxnSpPr>
        <p:spPr>
          <a:xfrm flipH="1">
            <a:off x="1931307" y="3705982"/>
            <a:ext cx="1133052" cy="763531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96140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134428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134428" y="1945214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2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88536" y="4177125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1</a:t>
            </a:r>
            <a:endParaRPr lang="en-US" sz="3200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952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6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LAHARI@C02RC2QLFVHT3PP7" val="59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E(x) = \sum_i c_i x_i + \sum_{i,j} c_{ij} x_i (1 - x_j)  template TPT1  env TPENV1  fore 0  back 16777215  eqnno 1"/>
  <p:tag name="FILENAME" val="TP_tmp"/>
  <p:tag name="ORIGWIDTH" val="155"/>
  <p:tag name="PICTUREFILESIZE" val="95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E: \{0, 1\}^n \rightarrow{\rm I\!R}  template TPT1  env TPENV1  fore 0  back 16777215  eqnno 3"/>
  <p:tag name="FILENAME" val="TP_tmp"/>
  <p:tag name="ORIGWIDTH" val="71"/>
  <p:tag name="PICTUREFILESIZE" val="414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10304</TotalTime>
  <Words>5789</Words>
  <Application>Microsoft Macintosh PowerPoint</Application>
  <PresentationFormat>On-screen Show (4:3)</PresentationFormat>
  <Paragraphs>2358</Paragraphs>
  <Slides>149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149</vt:i4>
      </vt:variant>
    </vt:vector>
  </HeadingPairs>
  <TitlesOfParts>
    <vt:vector size="151" baseType="lpstr">
      <vt:lpstr>Office Theme</vt:lpstr>
      <vt:lpstr>Bitmap Image</vt:lpstr>
      <vt:lpstr>Discrete Optimization Lecture 2</vt:lpstr>
      <vt:lpstr>Outline</vt:lpstr>
      <vt:lpstr>Functions on Arcs</vt:lpstr>
      <vt:lpstr>Functions on Arcs</vt:lpstr>
      <vt:lpstr>Functions on Arcs</vt:lpstr>
      <vt:lpstr>Functions on Arcs</vt:lpstr>
      <vt:lpstr>Functions on Arcs</vt:lpstr>
      <vt:lpstr>Excess Functions of Vertex Subsets</vt:lpstr>
      <vt:lpstr>Excess Functions of Vertex Subsets</vt:lpstr>
      <vt:lpstr>Excess Functions of Vertex Subsets</vt:lpstr>
      <vt:lpstr>Excess Functions of Vertex Subsets</vt:lpstr>
      <vt:lpstr>Excess Functions of Vertex Subsets</vt:lpstr>
      <vt:lpstr>Outline</vt:lpstr>
      <vt:lpstr>s-t Flow</vt:lpstr>
      <vt:lpstr>s-t Flow</vt:lpstr>
      <vt:lpstr>s-t Flow</vt:lpstr>
      <vt:lpstr>s-t Flow</vt:lpstr>
      <vt:lpstr>s-t Flow</vt:lpstr>
      <vt:lpstr>s-t Flow</vt:lpstr>
      <vt:lpstr>s-t Flow</vt:lpstr>
      <vt:lpstr>s-t Flow</vt:lpstr>
      <vt:lpstr>s-t Flow</vt:lpstr>
      <vt:lpstr>s-t Flow</vt:lpstr>
      <vt:lpstr>Value of s-t Flow</vt:lpstr>
      <vt:lpstr>Value of s-t Flow</vt:lpstr>
      <vt:lpstr>Value of s-t Flow</vt:lpstr>
      <vt:lpstr>Outline</vt:lpstr>
      <vt:lpstr>Cut</vt:lpstr>
      <vt:lpstr>Cut</vt:lpstr>
      <vt:lpstr>Cut</vt:lpstr>
      <vt:lpstr>Cut</vt:lpstr>
      <vt:lpstr>Cut</vt:lpstr>
      <vt:lpstr>Capacity of Cut</vt:lpstr>
      <vt:lpstr>Capacity of Cut</vt:lpstr>
      <vt:lpstr>Capacity of Cut</vt:lpstr>
      <vt:lpstr>Capacity of Cut</vt:lpstr>
      <vt:lpstr>s-t Cut</vt:lpstr>
      <vt:lpstr>Capacity of s-t Cut</vt:lpstr>
      <vt:lpstr>Capacity of s-t Cut</vt:lpstr>
      <vt:lpstr>Capacity of s-t Cut</vt:lpstr>
      <vt:lpstr>Outline</vt:lpstr>
      <vt:lpstr>Flows vs. Cuts</vt:lpstr>
      <vt:lpstr>Flows vs. Cuts</vt:lpstr>
      <vt:lpstr>Flows vs. Cuts</vt:lpstr>
      <vt:lpstr>Flows vs. Cuts</vt:lpstr>
      <vt:lpstr>Flows vs. Cuts</vt:lpstr>
      <vt:lpstr>Outline</vt:lpstr>
      <vt:lpstr>Maximum Flow Problem</vt:lpstr>
      <vt:lpstr>Passing Flow through s-t Paths</vt:lpstr>
      <vt:lpstr>Passing Flow through s-t Paths</vt:lpstr>
      <vt:lpstr>Passing Flow through s-t Paths</vt:lpstr>
      <vt:lpstr>Passing Flow through s-t Paths</vt:lpstr>
      <vt:lpstr>Passing Flow through s-t Paths</vt:lpstr>
      <vt:lpstr>Passing Flow through s-t Paths</vt:lpstr>
      <vt:lpstr>Passing Flow through s-t Paths</vt:lpstr>
      <vt:lpstr>Outline</vt:lpstr>
      <vt:lpstr>Residual Graph</vt:lpstr>
      <vt:lpstr>Residual Graph</vt:lpstr>
      <vt:lpstr>Maximum Flow using Residual Graphs</vt:lpstr>
      <vt:lpstr>Maximum Flow using Residual Graphs</vt:lpstr>
      <vt:lpstr>Maximum Flow using Residual Graphs</vt:lpstr>
      <vt:lpstr>Maximum Flow using Residual Graphs</vt:lpstr>
      <vt:lpstr>Maximum Flow using Residual Graphs</vt:lpstr>
      <vt:lpstr>Maximum Flow using Residual Graphs</vt:lpstr>
      <vt:lpstr>Maximum Flow using Residual Graphs</vt:lpstr>
      <vt:lpstr>Maximum Flow using Residual Graphs</vt:lpstr>
      <vt:lpstr>Maximum Flow using Residual Graphs</vt:lpstr>
      <vt:lpstr>Maximum Flow using Residual Graphs</vt:lpstr>
      <vt:lpstr>Maximum Flow using Residual Graphs</vt:lpstr>
      <vt:lpstr>Maximum Flow using Residual Graphs</vt:lpstr>
      <vt:lpstr>Maximum Flow using Residual Graphs</vt:lpstr>
      <vt:lpstr>Maximum Flow using Residual Graphs</vt:lpstr>
      <vt:lpstr>Maximum Flow using Residual Graphs</vt:lpstr>
      <vt:lpstr>Maximum Flow using Residual Graphs</vt:lpstr>
      <vt:lpstr>Maximum Flow using Residual Graphs</vt:lpstr>
      <vt:lpstr>Maximum Flow using Residual Graphs</vt:lpstr>
      <vt:lpstr>Maximum Flow using Residual Graphs</vt:lpstr>
      <vt:lpstr>Maximum Flow using Residual Graphs</vt:lpstr>
      <vt:lpstr>Maximum Flow using Residual Graphs</vt:lpstr>
      <vt:lpstr>Maximum Flow using Residual Graphs</vt:lpstr>
      <vt:lpstr>Maximum Flow using Residual Graphs</vt:lpstr>
      <vt:lpstr>Maximum Flow using Residual Graphs</vt:lpstr>
      <vt:lpstr>Maximum Flow using Residual Graphs</vt:lpstr>
      <vt:lpstr>Maximum Flow using Residual Graphs</vt:lpstr>
      <vt:lpstr>Maximum Flow using Residual Graphs</vt:lpstr>
      <vt:lpstr>Maximum Flow using Residual Graphs</vt:lpstr>
      <vt:lpstr>Maximum Flow using Residual Graphs</vt:lpstr>
      <vt:lpstr>Maximum Flow using Residual Graphs</vt:lpstr>
      <vt:lpstr>Maximum Flow using Residual Graphs</vt:lpstr>
      <vt:lpstr>Maximum Flow using Residual Graphs</vt:lpstr>
      <vt:lpstr>Maximum Flow using Residual Graphs</vt:lpstr>
      <vt:lpstr>Maximum Flow using Residual Graphs</vt:lpstr>
      <vt:lpstr>Outline</vt:lpstr>
      <vt:lpstr>Max-Flow Min-Cut</vt:lpstr>
      <vt:lpstr>Max-Flow Min-Cut</vt:lpstr>
      <vt:lpstr>Max-Flow Min-Cut</vt:lpstr>
      <vt:lpstr>Max-Flow Min-Cut</vt:lpstr>
      <vt:lpstr>Flows vs. Cuts</vt:lpstr>
      <vt:lpstr>Max-Flow Min-Cut</vt:lpstr>
      <vt:lpstr>Outline</vt:lpstr>
      <vt:lpstr>Ford-Fulkerson Algorithm</vt:lpstr>
      <vt:lpstr>Ford-Fulkerson Algorithm</vt:lpstr>
      <vt:lpstr>Ford-Fulkerson Algorithm</vt:lpstr>
      <vt:lpstr>Ford-Fulkerson Algorithm</vt:lpstr>
      <vt:lpstr>Ford-Fulkerson Algorithm</vt:lpstr>
      <vt:lpstr>Ford-Fulkerson Algorithm</vt:lpstr>
      <vt:lpstr>Ford-Fulkerson Algorithm</vt:lpstr>
      <vt:lpstr>Ford-Fulkerson Algorithm</vt:lpstr>
      <vt:lpstr>Ford-Fulkerson Algorithm</vt:lpstr>
      <vt:lpstr>Ford-Fulkerson Algorithm</vt:lpstr>
      <vt:lpstr>Ford-Fulkerson Algorithm</vt:lpstr>
      <vt:lpstr>Ford-Fulkerson Algorithm</vt:lpstr>
      <vt:lpstr>Outline</vt:lpstr>
      <vt:lpstr>Dinits Algorithm</vt:lpstr>
      <vt:lpstr>Dinits Algorithm</vt:lpstr>
      <vt:lpstr>Dinits Algorithm</vt:lpstr>
      <vt:lpstr>Dinits Algorithm</vt:lpstr>
      <vt:lpstr>Dinits Algorithm</vt:lpstr>
      <vt:lpstr>Dinits Algorithm</vt:lpstr>
      <vt:lpstr>Dinits Algorithm</vt:lpstr>
      <vt:lpstr>Dinits Algorithm</vt:lpstr>
      <vt:lpstr>Dinits Algorithm</vt:lpstr>
      <vt:lpstr>Dinits Algorithm</vt:lpstr>
      <vt:lpstr>Dinits Algorithm</vt:lpstr>
      <vt:lpstr>Dinits Algorithm</vt:lpstr>
      <vt:lpstr>Dinits Algorithm</vt:lpstr>
      <vt:lpstr>Computational Complexity</vt:lpstr>
      <vt:lpstr>Lemma</vt:lpstr>
      <vt:lpstr>Lemma</vt:lpstr>
      <vt:lpstr>Lemma</vt:lpstr>
      <vt:lpstr>Lemma</vt:lpstr>
      <vt:lpstr>Lemma</vt:lpstr>
      <vt:lpstr>Computational Complexity</vt:lpstr>
      <vt:lpstr>Computational Complexity</vt:lpstr>
      <vt:lpstr>Computational Complexity</vt:lpstr>
      <vt:lpstr>Computational Complexity</vt:lpstr>
      <vt:lpstr>Computational Complexity</vt:lpstr>
      <vt:lpstr>Let us take an example</vt:lpstr>
      <vt:lpstr>Let us take an example</vt:lpstr>
      <vt:lpstr>So how does it work?</vt:lpstr>
      <vt:lpstr>How does it work?</vt:lpstr>
      <vt:lpstr>Graph construction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Karteek Alahari</dc:creator>
  <cp:lastModifiedBy>INRIA Rocquencourt</cp:lastModifiedBy>
  <cp:revision>19</cp:revision>
  <cp:lastPrinted>2017-04-04T20:48:34Z</cp:lastPrinted>
  <dcterms:created xsi:type="dcterms:W3CDTF">2016-03-23T13:56:26Z</dcterms:created>
  <dcterms:modified xsi:type="dcterms:W3CDTF">2017-04-05T22:02:47Z</dcterms:modified>
</cp:coreProperties>
</file>