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82" r:id="rId4"/>
    <p:sldId id="283" r:id="rId5"/>
    <p:sldId id="294" r:id="rId6"/>
    <p:sldId id="331" r:id="rId7"/>
    <p:sldId id="332" r:id="rId8"/>
    <p:sldId id="354" r:id="rId9"/>
    <p:sldId id="335" r:id="rId10"/>
    <p:sldId id="337" r:id="rId11"/>
    <p:sldId id="341" r:id="rId12"/>
    <p:sldId id="342" r:id="rId13"/>
    <p:sldId id="343" r:id="rId14"/>
    <p:sldId id="344" r:id="rId15"/>
    <p:sldId id="330" r:id="rId16"/>
    <p:sldId id="346" r:id="rId17"/>
    <p:sldId id="347" r:id="rId18"/>
    <p:sldId id="355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 userDrawn="1">
          <p15:clr>
            <a:srgbClr val="A4A3A4"/>
          </p15:clr>
        </p15:guide>
        <p15:guide id="2" pos="55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8"/>
  </p:normalViewPr>
  <p:slideViewPr>
    <p:cSldViewPr snapToGrid="0" snapToObjects="1">
      <p:cViewPr varScale="1">
        <p:scale>
          <a:sx n="76" d="100"/>
          <a:sy n="76" d="100"/>
        </p:scale>
        <p:origin x="-1176" y="-96"/>
      </p:cViewPr>
      <p:guideLst>
        <p:guide orient="horz" pos="1525"/>
        <p:guide pos="557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84ED3-D222-457F-B3A0-040520E1C67E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04E52-A871-4476-AAE9-89B1CA6B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4E52-A871-4476-AAE9-89B1CA6B2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2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5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1CF2-EB05-DE4C-BE26-27307A2413C9}" type="datetimeFigureOut">
              <a:rPr lang="en-US" smtClean="0"/>
              <a:t>27/04/17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roject.inria.fr/2015ma2827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5025"/>
            <a:ext cx="7772400" cy="1470025"/>
          </a:xfrm>
        </p:spPr>
        <p:txBody>
          <a:bodyPr/>
          <a:lstStyle/>
          <a:p>
            <a:r>
              <a:rPr lang="en-US" dirty="0" smtClean="0"/>
              <a:t>Discrete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434" y="2148840"/>
            <a:ext cx="7492158" cy="1752600"/>
          </a:xfrm>
        </p:spPr>
        <p:txBody>
          <a:bodyPr/>
          <a:lstStyle/>
          <a:p>
            <a:r>
              <a:rPr lang="en-US" dirty="0" smtClean="0"/>
              <a:t>MA2827</a:t>
            </a:r>
          </a:p>
          <a:p>
            <a:r>
              <a:rPr lang="en-US" i="1" dirty="0" err="1" smtClean="0"/>
              <a:t>Fondements</a:t>
            </a:r>
            <a:r>
              <a:rPr lang="en-US" i="1" dirty="0" smtClean="0"/>
              <a:t> de </a:t>
            </a:r>
            <a:r>
              <a:rPr lang="en-US" i="1" dirty="0" err="1" smtClean="0"/>
              <a:t>l’optimisation</a:t>
            </a:r>
            <a:r>
              <a:rPr lang="en-US" i="1" dirty="0" smtClean="0"/>
              <a:t> </a:t>
            </a:r>
            <a:r>
              <a:rPr lang="en-US" i="1" dirty="0" err="1" smtClean="0"/>
              <a:t>discrète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435718" y="5252456"/>
            <a:ext cx="63786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hlinkClick r:id="rId2"/>
              </a:rPr>
              <a:t>https://project.inria.fr/2015ma2827/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" y="4282213"/>
            <a:ext cx="8673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Dynamic programming (Part 2)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-121827" y="6462236"/>
            <a:ext cx="9100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Material based on the </a:t>
            </a:r>
            <a:r>
              <a:rPr lang="en-US" dirty="0"/>
              <a:t>lectures </a:t>
            </a:r>
            <a:r>
              <a:rPr lang="en-US" dirty="0" smtClean="0"/>
              <a:t>of Erik </a:t>
            </a:r>
            <a:r>
              <a:rPr lang="en-US" dirty="0" err="1" smtClean="0"/>
              <a:t>Demaine</a:t>
            </a:r>
            <a:r>
              <a:rPr lang="en-US" dirty="0" smtClean="0"/>
              <a:t> at MIT and </a:t>
            </a:r>
            <a:r>
              <a:rPr lang="en-US" dirty="0"/>
              <a:t>Pascal Van </a:t>
            </a:r>
            <a:r>
              <a:rPr lang="en-US" dirty="0" err="1" smtClean="0"/>
              <a:t>Hentenryck</a:t>
            </a:r>
            <a:r>
              <a:rPr lang="en-US" dirty="0" smtClean="0"/>
              <a:t> at </a:t>
            </a:r>
            <a:r>
              <a:rPr lang="en-US" dirty="0" err="1" smtClean="0"/>
              <a:t>Coursera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/>
              <a:t>Guitar fingering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694" y="1051560"/>
            <a:ext cx="88793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Task: find the best way to play a melody</a:t>
            </a:r>
          </a:p>
          <a:p>
            <a:pPr marL="0" lvl="1">
              <a:spcAft>
                <a:spcPts val="1200"/>
              </a:spcAft>
            </a:pPr>
            <a:endParaRPr lang="en-US" sz="2400" dirty="0" smtClean="0"/>
          </a:p>
          <a:p>
            <a:pPr marL="0" lvl="1">
              <a:spcAft>
                <a:spcPts val="1200"/>
              </a:spcAft>
            </a:pPr>
            <a:r>
              <a:rPr lang="en-US" sz="2400" dirty="0" smtClean="0"/>
              <a:t>Topological order:</a:t>
            </a:r>
          </a:p>
          <a:p>
            <a:pPr marL="0" lvl="1">
              <a:spcAft>
                <a:spcPts val="1200"/>
              </a:spcAft>
            </a:pPr>
            <a:r>
              <a:rPr lang="en-US" sz="2400" dirty="0"/>
              <a:t>	for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smtClean="0"/>
              <a:t>= n-1, n-2, …, 0:</a:t>
            </a:r>
          </a:p>
          <a:p>
            <a:pPr marL="0" lvl="1"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smtClean="0"/>
              <a:t>	for f = 1, …, F: </a:t>
            </a:r>
          </a:p>
          <a:p>
            <a:pPr marL="0" lvl="1">
              <a:spcAft>
                <a:spcPts val="1200"/>
              </a:spcAft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lvl="1">
              <a:spcAft>
                <a:spcPts val="1200"/>
              </a:spcAft>
            </a:pPr>
            <a:r>
              <a:rPr lang="en-US" sz="2400" dirty="0" smtClean="0">
                <a:solidFill>
                  <a:schemeClr val="accent1"/>
                </a:solidFill>
              </a:rPr>
              <a:t>total </a:t>
            </a:r>
            <a:r>
              <a:rPr lang="en-US" sz="2400" dirty="0">
                <a:solidFill>
                  <a:schemeClr val="accent1"/>
                </a:solidFill>
              </a:rPr>
              <a:t>time  =  O(  </a:t>
            </a:r>
            <a:r>
              <a:rPr lang="en-US" sz="2400" dirty="0" smtClean="0">
                <a:solidFill>
                  <a:schemeClr val="accent1"/>
                </a:solidFill>
              </a:rPr>
              <a:t>n F</a:t>
            </a:r>
            <a:r>
              <a:rPr lang="en-US" sz="2400" baseline="30000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  )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Final </a:t>
            </a:r>
            <a:r>
              <a:rPr lang="en-US" sz="2400" dirty="0"/>
              <a:t>problem: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find minimal DP[ 0, </a:t>
            </a:r>
            <a:r>
              <a:rPr lang="en-US" sz="2400" dirty="0"/>
              <a:t>f</a:t>
            </a:r>
            <a:r>
              <a:rPr lang="en-US" sz="2400" dirty="0" smtClean="0"/>
              <a:t> ]  for  f = 1, …, F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guessing the first finger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endParaRPr lang="en-US" sz="3200" dirty="0"/>
          </a:p>
          <a:p>
            <a:pPr marL="0" lvl="1">
              <a:spcAft>
                <a:spcPts val="1200"/>
              </a:spcAft>
            </a:pP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516857" y="2218111"/>
            <a:ext cx="4460505" cy="2715648"/>
            <a:chOff x="4516857" y="2218111"/>
            <a:chExt cx="4460505" cy="27156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8828" t="9423"/>
            <a:stretch/>
          </p:blipFill>
          <p:spPr>
            <a:xfrm>
              <a:off x="5312663" y="2423160"/>
              <a:ext cx="3664699" cy="251059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651236" y="2218111"/>
              <a:ext cx="987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notes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16857" y="3509182"/>
              <a:ext cx="987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fingers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856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Tetris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win in the game of Tetris!</a:t>
            </a:r>
          </a:p>
        </p:txBody>
      </p:sp>
      <p:pic>
        <p:nvPicPr>
          <p:cNvPr id="4098" name="Picture 2" descr="See original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807" y="2475832"/>
            <a:ext cx="4864481" cy="364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36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Tetris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win in the game of Tetris!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Input: a sequence </a:t>
            </a:r>
            <a:r>
              <a:rPr lang="en-US" sz="3200" dirty="0"/>
              <a:t>of n Tetris pieces </a:t>
            </a:r>
            <a:r>
              <a:rPr lang="en-US" sz="3200" dirty="0" smtClean="0"/>
              <a:t>and             </a:t>
            </a:r>
            <a:r>
              <a:rPr lang="en-US" sz="3200" dirty="0"/>
              <a:t>an empty board of small width </a:t>
            </a:r>
            <a:r>
              <a:rPr lang="en-US" sz="3200" dirty="0" smtClean="0"/>
              <a:t>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Choose </a:t>
            </a:r>
            <a:r>
              <a:rPr lang="en-US" sz="3200" dirty="0"/>
              <a:t>orientation </a:t>
            </a:r>
            <a:r>
              <a:rPr lang="en-US" sz="3200" dirty="0" smtClean="0"/>
              <a:t>and position </a:t>
            </a:r>
            <a:r>
              <a:rPr lang="en-US" sz="3200" dirty="0"/>
              <a:t>for </a:t>
            </a:r>
            <a:r>
              <a:rPr lang="en-US" sz="3200" dirty="0" smtClean="0"/>
              <a:t>each piece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Must </a:t>
            </a:r>
            <a:r>
              <a:rPr lang="en-US" sz="3200" dirty="0"/>
              <a:t>drop piece till it hits </a:t>
            </a:r>
            <a:r>
              <a:rPr lang="en-US" sz="3200" dirty="0" smtClean="0"/>
              <a:t>something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</a:t>
            </a:r>
            <a:r>
              <a:rPr lang="en-US" sz="3200" dirty="0" smtClean="0"/>
              <a:t>ull </a:t>
            </a:r>
            <a:r>
              <a:rPr lang="en-US" sz="3200" dirty="0"/>
              <a:t>rows do not </a:t>
            </a:r>
            <a:r>
              <a:rPr lang="en-US" sz="3200" dirty="0" smtClean="0"/>
              <a:t>clear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</a:t>
            </a:r>
            <a:r>
              <a:rPr lang="en-US" sz="3200" dirty="0" smtClean="0"/>
              <a:t>oal</a:t>
            </a:r>
            <a:r>
              <a:rPr lang="en-US" sz="3200" dirty="0"/>
              <a:t>: survive i.e., stay within height 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499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Tetris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</a:t>
            </a:r>
            <a:r>
              <a:rPr lang="en-US" sz="3200" dirty="0"/>
              <a:t>stay within height </a:t>
            </a:r>
            <a:r>
              <a:rPr lang="en-US" sz="3200" dirty="0" smtClean="0"/>
              <a:t>h</a:t>
            </a:r>
          </a:p>
          <a:p>
            <a:endParaRPr lang="en-US" sz="3200" dirty="0" smtClean="0"/>
          </a:p>
          <a:p>
            <a:r>
              <a:rPr lang="en-US" sz="2400" dirty="0" smtClean="0"/>
              <a:t>Subproblem:  </a:t>
            </a:r>
            <a:endParaRPr lang="en-US" sz="2400" dirty="0"/>
          </a:p>
          <a:p>
            <a:r>
              <a:rPr lang="en-US" sz="2400" dirty="0" smtClean="0"/>
              <a:t>survival? in suffix [ </a:t>
            </a:r>
            <a:r>
              <a:rPr lang="en-US" sz="2400" dirty="0" err="1" smtClean="0"/>
              <a:t>i</a:t>
            </a:r>
            <a:r>
              <a:rPr lang="en-US" sz="2400" dirty="0" smtClean="0"/>
              <a:t> : ]</a:t>
            </a:r>
            <a:endParaRPr lang="en-US" sz="2400" dirty="0"/>
          </a:p>
          <a:p>
            <a:r>
              <a:rPr lang="en-US" sz="2400" dirty="0"/>
              <a:t>g</a:t>
            </a:r>
            <a:r>
              <a:rPr lang="en-US" sz="2400" dirty="0" smtClean="0"/>
              <a:t>iven a particular column profile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#subproblems = O( n </a:t>
            </a:r>
            <a:r>
              <a:rPr lang="en-US" sz="2400" dirty="0" smtClean="0">
                <a:solidFill>
                  <a:schemeClr val="accent1"/>
                </a:solidFill>
              </a:rPr>
              <a:t>(h+1)</a:t>
            </a:r>
            <a:r>
              <a:rPr lang="en-US" sz="2400" baseline="30000" dirty="0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Guesses</a:t>
            </a:r>
            <a:r>
              <a:rPr lang="en-US" sz="2400" dirty="0"/>
              <a:t>: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here to drop piece </a:t>
            </a:r>
            <a:r>
              <a:rPr lang="en-US" sz="2400" dirty="0" err="1" smtClean="0"/>
              <a:t>i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>
                <a:solidFill>
                  <a:schemeClr val="accent1"/>
                </a:solidFill>
              </a:rPr>
              <a:t>#choices </a:t>
            </a:r>
            <a:r>
              <a:rPr lang="en-US" sz="2400" dirty="0" smtClean="0">
                <a:solidFill>
                  <a:schemeClr val="accent1"/>
                </a:solidFill>
              </a:rPr>
              <a:t>= O( w )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/>
              <a:t>Recurrence:</a:t>
            </a:r>
          </a:p>
          <a:p>
            <a:r>
              <a:rPr lang="en-US" sz="2400" dirty="0"/>
              <a:t>DP[ </a:t>
            </a:r>
            <a:r>
              <a:rPr lang="en-US" sz="2400" dirty="0" err="1"/>
              <a:t>i</a:t>
            </a:r>
            <a:r>
              <a:rPr lang="en-US" sz="2400" dirty="0"/>
              <a:t>, p</a:t>
            </a:r>
            <a:r>
              <a:rPr lang="en-US" sz="2400" dirty="0" smtClean="0"/>
              <a:t> </a:t>
            </a:r>
            <a:r>
              <a:rPr lang="en-US" sz="2400" dirty="0"/>
              <a:t>] = </a:t>
            </a:r>
            <a:r>
              <a:rPr lang="en-US" sz="2400" dirty="0" smtClean="0"/>
              <a:t>max {  </a:t>
            </a:r>
            <a:r>
              <a:rPr lang="en-US" sz="2400" dirty="0"/>
              <a:t>DP[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smtClean="0"/>
              <a:t>+ 1, </a:t>
            </a:r>
            <a:r>
              <a:rPr lang="en-US" sz="2400" dirty="0"/>
              <a:t>q ]   |  q </a:t>
            </a:r>
            <a:r>
              <a:rPr lang="en-US" sz="2400" dirty="0" smtClean="0"/>
              <a:t>is a valid move from p </a:t>
            </a:r>
            <a:r>
              <a:rPr lang="en-US" sz="2400" dirty="0"/>
              <a:t>}</a:t>
            </a:r>
          </a:p>
          <a:p>
            <a:r>
              <a:rPr lang="en-US" sz="2400" dirty="0"/>
              <a:t>Base-case: DP[ </a:t>
            </a:r>
            <a:r>
              <a:rPr lang="en-US" sz="2400" dirty="0" smtClean="0"/>
              <a:t>n+1, p </a:t>
            </a:r>
            <a:r>
              <a:rPr lang="en-US" sz="2400" dirty="0"/>
              <a:t>] = </a:t>
            </a:r>
            <a:r>
              <a:rPr lang="en-US" sz="2400" dirty="0" smtClean="0"/>
              <a:t>true   for all profiles p</a:t>
            </a:r>
            <a:endParaRPr lang="en-US" sz="2400" dirty="0"/>
          </a:p>
          <a:p>
            <a:pPr marL="0" lvl="1"/>
            <a:r>
              <a:rPr lang="en-US" sz="2400" dirty="0">
                <a:solidFill>
                  <a:schemeClr val="accent1"/>
                </a:solidFill>
              </a:rPr>
              <a:t>time/</a:t>
            </a:r>
            <a:r>
              <a:rPr lang="en-US" sz="2400" dirty="0" err="1">
                <a:solidFill>
                  <a:schemeClr val="accent1"/>
                </a:solidFill>
              </a:rPr>
              <a:t>subproblem</a:t>
            </a:r>
            <a:r>
              <a:rPr lang="en-US" sz="2400" dirty="0">
                <a:solidFill>
                  <a:schemeClr val="accent1"/>
                </a:solidFill>
              </a:rPr>
              <a:t> = O( </a:t>
            </a:r>
            <a:r>
              <a:rPr lang="en-US" sz="2400" dirty="0" smtClean="0">
                <a:solidFill>
                  <a:schemeClr val="accent1"/>
                </a:solidFill>
              </a:rPr>
              <a:t>w 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7170" name="Picture 2" descr="See original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37" y="1559299"/>
            <a:ext cx="3465474" cy="212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89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Tetris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</a:t>
            </a:r>
            <a:r>
              <a:rPr lang="en-US" sz="3200" dirty="0"/>
              <a:t>stay within height </a:t>
            </a:r>
            <a:r>
              <a:rPr lang="en-US" sz="3200" dirty="0" smtClean="0"/>
              <a:t>h</a:t>
            </a:r>
          </a:p>
          <a:p>
            <a:endParaRPr lang="en-US" sz="3200" dirty="0" smtClean="0"/>
          </a:p>
          <a:p>
            <a:pPr marL="0" lvl="1">
              <a:spcAft>
                <a:spcPts val="1200"/>
              </a:spcAft>
            </a:pPr>
            <a:r>
              <a:rPr lang="en-US" sz="2400" dirty="0"/>
              <a:t>Topological order:</a:t>
            </a:r>
          </a:p>
          <a:p>
            <a:pPr marL="0" lvl="1">
              <a:spcAft>
                <a:spcPts val="1200"/>
              </a:spcAft>
            </a:pPr>
            <a:r>
              <a:rPr lang="en-US" sz="2400" dirty="0"/>
              <a:t>	for 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n – 1, n – 2, …, 0:</a:t>
            </a:r>
            <a:endParaRPr lang="en-US" sz="2400" dirty="0"/>
          </a:p>
          <a:p>
            <a:pPr marL="0" lvl="1">
              <a:spcAft>
                <a:spcPts val="1200"/>
              </a:spcAft>
            </a:pPr>
            <a:r>
              <a:rPr lang="en-US" sz="2400" dirty="0"/>
              <a:t>		for p = </a:t>
            </a:r>
            <a:r>
              <a:rPr lang="en-US" sz="2400" dirty="0" smtClean="0"/>
              <a:t>0, </a:t>
            </a:r>
            <a:r>
              <a:rPr lang="en-US" sz="2400" dirty="0"/>
              <a:t>…, </a:t>
            </a:r>
            <a:r>
              <a:rPr lang="en-US" sz="2400" dirty="0" smtClean="0"/>
              <a:t>(h+1)</a:t>
            </a:r>
            <a:r>
              <a:rPr lang="en-US" sz="2400" baseline="30000" dirty="0" smtClean="0"/>
              <a:t>w</a:t>
            </a:r>
            <a:r>
              <a:rPr lang="en-US" sz="2400" dirty="0" smtClean="0"/>
              <a:t> </a:t>
            </a:r>
            <a:r>
              <a:rPr lang="en-US" sz="2400" dirty="0" smtClean="0"/>
              <a:t>– 1: </a:t>
            </a:r>
            <a:endParaRPr lang="en-US" sz="2400" dirty="0"/>
          </a:p>
          <a:p>
            <a:pPr marL="0" lvl="1">
              <a:spcAft>
                <a:spcPts val="1200"/>
              </a:spcAft>
            </a:pPr>
            <a:endParaRPr lang="en-US" sz="2400" dirty="0">
              <a:solidFill>
                <a:schemeClr val="accent1"/>
              </a:solidFill>
            </a:endParaRPr>
          </a:p>
          <a:p>
            <a:pPr marL="0" lvl="1">
              <a:spcAft>
                <a:spcPts val="1200"/>
              </a:spcAft>
            </a:pPr>
            <a:r>
              <a:rPr lang="en-US" sz="2400" dirty="0">
                <a:solidFill>
                  <a:schemeClr val="accent1"/>
                </a:solidFill>
              </a:rPr>
              <a:t>total time  O(  </a:t>
            </a:r>
            <a:r>
              <a:rPr lang="en-US" sz="2400" dirty="0" smtClean="0">
                <a:solidFill>
                  <a:schemeClr val="accent1"/>
                </a:solidFill>
              </a:rPr>
              <a:t>n w </a:t>
            </a:r>
            <a:r>
              <a:rPr lang="en-US" sz="2400" dirty="0" smtClean="0">
                <a:solidFill>
                  <a:schemeClr val="accent1"/>
                </a:solidFill>
              </a:rPr>
              <a:t>(h+1)</a:t>
            </a:r>
            <a:r>
              <a:rPr lang="en-US" sz="2400" baseline="30000" dirty="0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Final problem:</a:t>
            </a:r>
          </a:p>
          <a:p>
            <a:r>
              <a:rPr lang="en-US" sz="2400" dirty="0"/>
              <a:t>	DP[ </a:t>
            </a:r>
            <a:r>
              <a:rPr lang="en-US" sz="2400" dirty="0" smtClean="0"/>
              <a:t>0, empty </a:t>
            </a:r>
            <a:r>
              <a:rPr lang="en-US" sz="2400" dirty="0"/>
              <a:t>]</a:t>
            </a:r>
          </a:p>
          <a:p>
            <a:endParaRPr lang="en-US" sz="3200" dirty="0"/>
          </a:p>
          <a:p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516857" y="2218111"/>
            <a:ext cx="4460505" cy="2715648"/>
            <a:chOff x="4516857" y="2218111"/>
            <a:chExt cx="4460505" cy="271564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8828" t="9423"/>
            <a:stretch/>
          </p:blipFill>
          <p:spPr>
            <a:xfrm>
              <a:off x="5312663" y="2423160"/>
              <a:ext cx="3664699" cy="251059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651236" y="2218111"/>
              <a:ext cx="987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pieces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16857" y="3509182"/>
              <a:ext cx="987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profiles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569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Blackjack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beat the blackjack (twenty-one)!</a:t>
            </a:r>
          </a:p>
        </p:txBody>
      </p:sp>
      <p:pic>
        <p:nvPicPr>
          <p:cNvPr id="11268" name="Picture 4" descr="https://upload.wikimedia.org/wikipedia/commons/thumb/4/4b/Blackjack_board.JPG/1280px-Blackjack_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54" y="2277051"/>
            <a:ext cx="5544870" cy="41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0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Blackjack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beat the blackjack!</a:t>
            </a:r>
          </a:p>
          <a:p>
            <a:endParaRPr lang="en-US" sz="3200" dirty="0"/>
          </a:p>
          <a:p>
            <a:r>
              <a:rPr lang="en-US" sz="2400" dirty="0" smtClean="0"/>
              <a:t>Rules of Blackjack (simplified):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player and the dealer are initially given 2 cards 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Each card gives points:</a:t>
            </a:r>
            <a:endParaRPr lang="en-US" sz="2400" dirty="0"/>
          </a:p>
          <a:p>
            <a:pPr marL="800100" lvl="1" indent="-342900">
              <a:buFontTx/>
              <a:buChar char="-"/>
            </a:pPr>
            <a:r>
              <a:rPr lang="en-US" sz="2400" dirty="0"/>
              <a:t>Cards 2-10 are valued at the face value of the card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Face cards </a:t>
            </a:r>
            <a:r>
              <a:rPr lang="en-US" sz="2400" dirty="0" smtClean="0"/>
              <a:t>(King</a:t>
            </a:r>
            <a:r>
              <a:rPr lang="en-US" sz="2400" dirty="0"/>
              <a:t>, Queen</a:t>
            </a:r>
            <a:r>
              <a:rPr lang="en-US" sz="2400" dirty="0" smtClean="0"/>
              <a:t>, Jack) </a:t>
            </a:r>
            <a:r>
              <a:rPr lang="en-US" sz="2400" dirty="0"/>
              <a:t>are valued at 10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The Ace card can be valued either at 11 or </a:t>
            </a:r>
            <a:r>
              <a:rPr lang="en-US" sz="2400" dirty="0" smtClean="0"/>
              <a:t>1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goal of the player is to get more points than the dealer, but less than 21, if more than 21 than he looses (busts)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Player can take any number of cards (hits)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After that the dealer hits deterministically: until ≥ 17 points</a:t>
            </a:r>
          </a:p>
        </p:txBody>
      </p:sp>
    </p:spTree>
    <p:extLst>
      <p:ext uri="{BB962C8B-B14F-4D97-AF65-F5344CB8AC3E}">
        <p14:creationId xmlns:p14="http://schemas.microsoft.com/office/powerpoint/2010/main" val="108992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Perfect-information Blackjack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beat the blackjack with a </a:t>
            </a:r>
            <a:r>
              <a:rPr lang="en-US" sz="3200" dirty="0"/>
              <a:t>m</a:t>
            </a:r>
            <a:r>
              <a:rPr lang="en-US" sz="3200" dirty="0" smtClean="0"/>
              <a:t>arked deck!</a:t>
            </a:r>
          </a:p>
          <a:p>
            <a:endParaRPr lang="en-US" sz="32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Input: a deck of cards  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…, c</a:t>
            </a:r>
            <a:r>
              <a:rPr lang="en-US" sz="3200" baseline="-25000" dirty="0" smtClean="0"/>
              <a:t>n-1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layer vs. dealer one-on-one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Goal: maximize winning for a fixed bet $1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Might benefit from loosing to get a better deck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82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(as 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8824" cy="4525963"/>
          </a:xfrm>
        </p:spPr>
        <p:txBody>
          <a:bodyPr/>
          <a:lstStyle/>
          <a:p>
            <a:r>
              <a:rPr lang="en-US" dirty="0" smtClean="0"/>
              <a:t>Write the DP for perfect-information blackjack</a:t>
            </a:r>
          </a:p>
          <a:p>
            <a:endParaRPr lang="en-US" dirty="0"/>
          </a:p>
          <a:p>
            <a:r>
              <a:rPr lang="en-US" dirty="0" smtClean="0"/>
              <a:t>Derive the number of </a:t>
            </a:r>
            <a:r>
              <a:rPr lang="en-US" dirty="0" err="1" smtClean="0"/>
              <a:t>subproblems</a:t>
            </a:r>
            <a:r>
              <a:rPr lang="en-US" dirty="0" smtClean="0"/>
              <a:t> for the </a:t>
            </a:r>
            <a:r>
              <a:rPr lang="en-US" dirty="0" err="1" smtClean="0"/>
              <a:t>tetris</a:t>
            </a:r>
            <a:r>
              <a:rPr lang="en-US" dirty="0" smtClean="0"/>
              <a:t>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3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261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704093"/>
            <a:ext cx="8878381" cy="604269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Guitar fingering</a:t>
            </a:r>
          </a:p>
          <a:p>
            <a:pPr lvl="1"/>
            <a:endParaRPr lang="en-US" dirty="0"/>
          </a:p>
          <a:p>
            <a:r>
              <a:rPr lang="en-US" dirty="0"/>
              <a:t>More dynamic programming</a:t>
            </a:r>
          </a:p>
          <a:p>
            <a:pPr lvl="1"/>
            <a:r>
              <a:rPr lang="en-US" dirty="0"/>
              <a:t>Tetris</a:t>
            </a:r>
          </a:p>
          <a:p>
            <a:pPr lvl="1"/>
            <a:r>
              <a:rPr lang="en-US" dirty="0"/>
              <a:t>Blackjack</a:t>
            </a:r>
          </a:p>
          <a:p>
            <a:endParaRPr lang="en-US" dirty="0"/>
          </a:p>
          <a:p>
            <a:r>
              <a:rPr lang="en-US" dirty="0" smtClean="0"/>
              <a:t>Quiz: bracket sequences</a:t>
            </a:r>
          </a:p>
        </p:txBody>
      </p:sp>
    </p:spTree>
    <p:extLst>
      <p:ext uri="{BB962C8B-B14F-4D97-AF65-F5344CB8AC3E}">
        <p14:creationId xmlns:p14="http://schemas.microsoft.com/office/powerpoint/2010/main" val="429071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4694" y="1417638"/>
            <a:ext cx="881529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DP ≈ “careful brute force”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DP </a:t>
            </a:r>
            <a:r>
              <a:rPr lang="en-US" sz="3200" dirty="0"/>
              <a:t>≈</a:t>
            </a:r>
            <a:r>
              <a:rPr lang="en-US" sz="3200" dirty="0" smtClean="0"/>
              <a:t> </a:t>
            </a:r>
            <a:r>
              <a:rPr lang="en-US" sz="3200" dirty="0"/>
              <a:t>recursion + </a:t>
            </a:r>
            <a:r>
              <a:rPr lang="en-US" sz="3200" dirty="0" smtClean="0"/>
              <a:t>memoization </a:t>
            </a:r>
            <a:r>
              <a:rPr lang="en-US" sz="3200" dirty="0"/>
              <a:t>+ </a:t>
            </a:r>
            <a:r>
              <a:rPr lang="en-US" sz="3200" dirty="0" smtClean="0"/>
              <a:t>guessing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Divide the problem into subproblems that are connected to the original problem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Graph of subproblems has to be acyclic (DAG)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Time = #subproblems</a:t>
            </a:r>
            <a:r>
              <a:rPr lang="en-US" sz="3200" dirty="0"/>
              <a:t> </a:t>
            </a:r>
            <a:r>
              <a:rPr lang="en-US" sz="3200" dirty="0" smtClean="0"/>
              <a:t>· </a:t>
            </a:r>
            <a:r>
              <a:rPr lang="en-US" sz="3200" dirty="0"/>
              <a:t>time/subproblem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  <a:p>
            <a:endParaRPr lang="en-US" sz="32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Dynamic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3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5 easy steps of DP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695" y="1417638"/>
            <a:ext cx="86547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subproblems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Guess part of solution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Relate subproblems (recursion)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Recurse</a:t>
            </a:r>
            <a:r>
              <a:rPr lang="en-US" sz="2800" dirty="0" smtClean="0"/>
              <a:t> + </a:t>
            </a:r>
            <a:r>
              <a:rPr lang="en-US" sz="2800" dirty="0" err="1" smtClean="0"/>
              <a:t>memoize</a:t>
            </a:r>
            <a:endParaRPr lang="en-US" sz="2800" dirty="0" smtClean="0"/>
          </a:p>
          <a:p>
            <a:r>
              <a:rPr lang="en-US" sz="2800" dirty="0" smtClean="0"/>
              <a:t>	OR build DP table bottom-up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 check </a:t>
            </a:r>
            <a:r>
              <a:rPr lang="en-US" sz="2800" dirty="0" err="1" smtClean="0"/>
              <a:t>subprobs</a:t>
            </a:r>
            <a:r>
              <a:rPr lang="en-US" sz="2800" dirty="0" smtClean="0"/>
              <a:t> be acyclic / topological order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Solve original problem</a:t>
            </a:r>
            <a:endParaRPr lang="en-US" sz="2800" dirty="0"/>
          </a:p>
          <a:p>
            <a:pPr marL="514350" indent="-514350">
              <a:buFont typeface="+mj-lt"/>
              <a:buAutoNum type="arabicPeriod" startAt="5"/>
            </a:pPr>
            <a:endParaRPr lang="en-US" sz="32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93793" y="431322"/>
            <a:ext cx="37456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1"/>
                </a:solidFill>
              </a:rPr>
              <a:t>Analysis:</a:t>
            </a:r>
          </a:p>
          <a:p>
            <a:pPr algn="r"/>
            <a:endParaRPr lang="en-US" sz="3200" dirty="0">
              <a:solidFill>
                <a:schemeClr val="accent1"/>
              </a:solidFill>
            </a:endParaRP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#subproblems</a:t>
            </a:r>
          </a:p>
          <a:p>
            <a:pPr algn="r"/>
            <a:endParaRPr lang="en-US" sz="2800" dirty="0">
              <a:solidFill>
                <a:schemeClr val="accent1"/>
              </a:solidFill>
            </a:endParaRP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#choices</a:t>
            </a:r>
          </a:p>
          <a:p>
            <a:pPr algn="r"/>
            <a:endParaRPr lang="en-US" sz="2800" dirty="0">
              <a:solidFill>
                <a:schemeClr val="accent1"/>
              </a:solidFill>
            </a:endParaRP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time/subproblem</a:t>
            </a:r>
            <a:endParaRPr lang="en-US" sz="2800" dirty="0">
              <a:solidFill>
                <a:schemeClr val="accent1"/>
              </a:solidFill>
            </a:endParaRPr>
          </a:p>
          <a:p>
            <a:pPr algn="r"/>
            <a:endParaRPr lang="en-US" sz="2800" dirty="0" smtClean="0">
              <a:solidFill>
                <a:schemeClr val="accent1"/>
              </a:solidFill>
            </a:endParaRP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time</a:t>
            </a:r>
          </a:p>
          <a:p>
            <a:pPr algn="r"/>
            <a:endParaRPr lang="en-US" sz="2800" dirty="0" smtClean="0">
              <a:solidFill>
                <a:schemeClr val="accent1"/>
              </a:solidFill>
            </a:endParaRPr>
          </a:p>
          <a:p>
            <a:pPr algn="r"/>
            <a:endParaRPr lang="en-US" sz="2800" dirty="0" smtClean="0">
              <a:solidFill>
                <a:schemeClr val="accent1"/>
              </a:solidFill>
            </a:endParaRPr>
          </a:p>
          <a:p>
            <a:pPr algn="r"/>
            <a:endParaRPr lang="en-US" sz="2800" dirty="0">
              <a:solidFill>
                <a:schemeClr val="accent1"/>
              </a:solidFill>
            </a:endParaRPr>
          </a:p>
          <a:p>
            <a:pPr algn="r"/>
            <a:r>
              <a:rPr lang="en-US" sz="2800" dirty="0">
                <a:solidFill>
                  <a:schemeClr val="accent1"/>
                </a:solidFill>
              </a:rPr>
              <a:t>e</a:t>
            </a:r>
            <a:r>
              <a:rPr lang="en-US" sz="2800" dirty="0" smtClean="0">
                <a:solidFill>
                  <a:schemeClr val="accent1"/>
                </a:solidFill>
              </a:rPr>
              <a:t>xtra time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0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Guitar fingering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find the best way to </a:t>
            </a:r>
            <a:r>
              <a:rPr lang="en-US" sz="3200" dirty="0"/>
              <a:t>play </a:t>
            </a:r>
            <a:r>
              <a:rPr lang="en-US" sz="3200" dirty="0" smtClean="0"/>
              <a:t>a melody</a:t>
            </a:r>
          </a:p>
        </p:txBody>
      </p:sp>
      <p:pic>
        <p:nvPicPr>
          <p:cNvPr id="1026" name="Picture 2" descr="See original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0" y="2277051"/>
            <a:ext cx="4141882" cy="414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7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Guitar fingering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find the best way to </a:t>
            </a:r>
            <a:r>
              <a:rPr lang="en-US" sz="3200" dirty="0"/>
              <a:t>play </a:t>
            </a:r>
            <a:r>
              <a:rPr lang="en-US" sz="3200" dirty="0" smtClean="0"/>
              <a:t>a melody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Input: sequence of notes to play with right hand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One note at a time!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Which finger to use?  1, 2, …, F </a:t>
            </a:r>
            <a:r>
              <a:rPr lang="en-US" sz="3200" dirty="0" smtClean="0">
                <a:solidFill>
                  <a:schemeClr val="accent1"/>
                </a:solidFill>
              </a:rPr>
              <a:t>= 5 for humans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Measure d( f, p, g, q ) of </a:t>
            </a:r>
            <a:r>
              <a:rPr lang="en-US" sz="3200" dirty="0" smtClean="0">
                <a:solidFill>
                  <a:srgbClr val="FF0000"/>
                </a:solidFill>
              </a:rPr>
              <a:t>difficulty </a:t>
            </a:r>
            <a:r>
              <a:rPr lang="en-US" sz="3200" dirty="0" smtClean="0"/>
              <a:t>to go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from note p with finger f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to note q with finger g</a:t>
            </a:r>
          </a:p>
          <a:p>
            <a:endParaRPr lang="en-US" sz="2400" dirty="0" smtClean="0"/>
          </a:p>
          <a:p>
            <a:r>
              <a:rPr lang="en-US" sz="2400" dirty="0" smtClean="0"/>
              <a:t>Examples of rules: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crossing fingers: 1 &lt; f &lt; g and p &gt; q    =&gt;   uncomfortable</a:t>
            </a:r>
          </a:p>
          <a:p>
            <a:r>
              <a:rPr lang="en-US" sz="2400" dirty="0" smtClean="0"/>
              <a:t>	stretching:  p &lt;&lt; q                                  =&gt;   uncomfortable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legato (smooth): ∞ if f = 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613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Guitar fingering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find the best way to </a:t>
            </a:r>
            <a:r>
              <a:rPr lang="en-US" sz="3200" dirty="0"/>
              <a:t>play </a:t>
            </a:r>
            <a:r>
              <a:rPr lang="en-US" sz="3200" dirty="0" smtClean="0"/>
              <a:t>a melody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Goal: minimize overall </a:t>
            </a:r>
            <a:r>
              <a:rPr lang="en-US" sz="3200" dirty="0" smtClean="0"/>
              <a:t>difficulty</a:t>
            </a:r>
          </a:p>
          <a:p>
            <a:r>
              <a:rPr lang="en-US" sz="2400" dirty="0" smtClean="0"/>
              <a:t>Subproblems</a:t>
            </a:r>
            <a:r>
              <a:rPr lang="en-US" sz="2400" dirty="0"/>
              <a:t>:  </a:t>
            </a:r>
          </a:p>
          <a:p>
            <a:r>
              <a:rPr lang="en-US" sz="2400" dirty="0"/>
              <a:t>min. </a:t>
            </a:r>
            <a:r>
              <a:rPr lang="en-US" sz="2400" dirty="0" smtClean="0"/>
              <a:t>difficulty for suffix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: ]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#subproblems = O( n ) where n = </a:t>
            </a:r>
            <a:r>
              <a:rPr lang="en-US" sz="2400" dirty="0" smtClean="0">
                <a:solidFill>
                  <a:schemeClr val="accent1"/>
                </a:solidFill>
              </a:rPr>
              <a:t>#notes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Guesses:</a:t>
            </a:r>
          </a:p>
          <a:p>
            <a:r>
              <a:rPr lang="en-US" sz="2400" dirty="0" smtClean="0"/>
              <a:t>finger f for the first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#</a:t>
            </a:r>
            <a:r>
              <a:rPr lang="en-US" sz="2400" dirty="0">
                <a:solidFill>
                  <a:schemeClr val="accent1"/>
                </a:solidFill>
              </a:rPr>
              <a:t>choices = F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Recurrence:</a:t>
            </a:r>
          </a:p>
          <a:p>
            <a:r>
              <a:rPr lang="en-US" sz="2400" dirty="0"/>
              <a:t>DP[ </a:t>
            </a:r>
            <a:r>
              <a:rPr lang="en-US" sz="2400" dirty="0" err="1"/>
              <a:t>i</a:t>
            </a:r>
            <a:r>
              <a:rPr lang="en-US" sz="2400" dirty="0"/>
              <a:t> ] = min{  </a:t>
            </a:r>
            <a:r>
              <a:rPr lang="en-US" sz="2400" dirty="0" smtClean="0"/>
              <a:t>DP[ </a:t>
            </a:r>
            <a:r>
              <a:rPr lang="en-US" sz="2400" dirty="0" err="1" smtClean="0"/>
              <a:t>i</a:t>
            </a:r>
            <a:r>
              <a:rPr lang="en-US" sz="2400" dirty="0" smtClean="0"/>
              <a:t> + 1 ] + d(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], f,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+1 ],  next finger    )  }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6683604" y="5788058"/>
            <a:ext cx="1480008" cy="57503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Guitar fingering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find the best way to </a:t>
            </a:r>
            <a:r>
              <a:rPr lang="en-US" sz="3200" dirty="0"/>
              <a:t>play </a:t>
            </a:r>
            <a:r>
              <a:rPr lang="en-US" sz="3200" dirty="0" smtClean="0"/>
              <a:t>a melody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Goal: minimize overall </a:t>
            </a:r>
            <a:r>
              <a:rPr lang="en-US" sz="3200" dirty="0" smtClean="0"/>
              <a:t>difficulty</a:t>
            </a:r>
          </a:p>
          <a:p>
            <a:r>
              <a:rPr lang="en-US" sz="2400" dirty="0" smtClean="0"/>
              <a:t>Subproblems</a:t>
            </a:r>
            <a:r>
              <a:rPr lang="en-US" sz="2400" dirty="0"/>
              <a:t>:  </a:t>
            </a:r>
          </a:p>
          <a:p>
            <a:r>
              <a:rPr lang="en-US" sz="2400" dirty="0"/>
              <a:t>min. </a:t>
            </a:r>
            <a:r>
              <a:rPr lang="en-US" sz="2400" dirty="0" smtClean="0"/>
              <a:t>difficulty for suffix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: ]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#subproblems = O( n ) where n = </a:t>
            </a:r>
            <a:r>
              <a:rPr lang="en-US" sz="2400" dirty="0" smtClean="0">
                <a:solidFill>
                  <a:schemeClr val="accent1"/>
                </a:solidFill>
              </a:rPr>
              <a:t>#notes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Guesses:</a:t>
            </a:r>
          </a:p>
          <a:p>
            <a:r>
              <a:rPr lang="en-US" sz="2400" dirty="0" smtClean="0"/>
              <a:t>finger f for the first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#</a:t>
            </a:r>
            <a:r>
              <a:rPr lang="en-US" sz="2400" dirty="0">
                <a:solidFill>
                  <a:schemeClr val="accent1"/>
                </a:solidFill>
              </a:rPr>
              <a:t>choices = F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/>
              <a:t>Recurrence:</a:t>
            </a:r>
          </a:p>
          <a:p>
            <a:r>
              <a:rPr lang="en-US" sz="2400" dirty="0"/>
              <a:t>DP[ </a:t>
            </a:r>
            <a:r>
              <a:rPr lang="en-US" sz="2400" dirty="0" err="1"/>
              <a:t>i</a:t>
            </a:r>
            <a:r>
              <a:rPr lang="en-US" sz="2400" dirty="0"/>
              <a:t> ] = min{  </a:t>
            </a:r>
            <a:r>
              <a:rPr lang="en-US" sz="2400" dirty="0" smtClean="0"/>
              <a:t>DP[ </a:t>
            </a:r>
            <a:r>
              <a:rPr lang="en-US" sz="2400" dirty="0" err="1" smtClean="0"/>
              <a:t>i</a:t>
            </a:r>
            <a:r>
              <a:rPr lang="en-US" sz="2400" dirty="0" smtClean="0"/>
              <a:t> + 1 ] + d(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], f,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+1 ],  next finger    )  }</a:t>
            </a:r>
            <a:endParaRPr lang="en-US" sz="2400" dirty="0"/>
          </a:p>
          <a:p>
            <a:pPr marL="0" lvl="1"/>
            <a:r>
              <a:rPr lang="en-US" sz="2400" dirty="0">
                <a:solidFill>
                  <a:srgbClr val="FF0000"/>
                </a:solidFill>
              </a:rPr>
              <a:t>Not enough </a:t>
            </a:r>
            <a:r>
              <a:rPr lang="en-US" sz="2400" dirty="0" smtClean="0">
                <a:solidFill>
                  <a:srgbClr val="FF0000"/>
                </a:solidFill>
              </a:rPr>
              <a:t>information!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6683604" y="5788058"/>
            <a:ext cx="1480008" cy="57503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41402" y="2592371"/>
            <a:ext cx="8465270" cy="3987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8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0"/>
            <a:ext cx="8229600" cy="1143000"/>
          </a:xfrm>
        </p:spPr>
        <p:txBody>
          <a:bodyPr/>
          <a:lstStyle/>
          <a:p>
            <a:r>
              <a:rPr lang="en-US" dirty="0" smtClean="0"/>
              <a:t>Guitar fingering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4695" y="1417638"/>
            <a:ext cx="865471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Task: find the best way to </a:t>
            </a:r>
            <a:r>
              <a:rPr lang="en-US" sz="3200" dirty="0"/>
              <a:t>play </a:t>
            </a:r>
            <a:r>
              <a:rPr lang="en-US" sz="3200" dirty="0" smtClean="0"/>
              <a:t>a melody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Goal: minimize overall </a:t>
            </a:r>
            <a:r>
              <a:rPr lang="en-US" sz="3200" dirty="0" smtClean="0"/>
              <a:t>difficulty</a:t>
            </a:r>
          </a:p>
          <a:p>
            <a:r>
              <a:rPr lang="en-US" sz="2400" dirty="0" smtClean="0"/>
              <a:t>Subproblems</a:t>
            </a:r>
            <a:r>
              <a:rPr lang="en-US" sz="2400" dirty="0"/>
              <a:t>:  </a:t>
            </a:r>
          </a:p>
          <a:p>
            <a:r>
              <a:rPr lang="en-US" sz="2400" dirty="0"/>
              <a:t>min. </a:t>
            </a:r>
            <a:r>
              <a:rPr lang="en-US" sz="2400" dirty="0" smtClean="0"/>
              <a:t>difficulty for suffix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smtClean="0"/>
              <a:t>] when finger f is on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</a:t>
            </a:r>
            <a:endParaRPr lang="en-US" sz="2400" dirty="0"/>
          </a:p>
          <a:p>
            <a:r>
              <a:rPr lang="en-US" sz="2400" dirty="0">
                <a:solidFill>
                  <a:schemeClr val="accent1"/>
                </a:solidFill>
              </a:rPr>
              <a:t>#subproblems = O( </a:t>
            </a:r>
            <a:r>
              <a:rPr lang="en-US" sz="2400" dirty="0" smtClean="0">
                <a:solidFill>
                  <a:schemeClr val="accent1"/>
                </a:solidFill>
              </a:rPr>
              <a:t>n F 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Guesses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finger f for the next note,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+ 1 ]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#</a:t>
            </a:r>
            <a:r>
              <a:rPr lang="en-US" sz="2400" dirty="0">
                <a:solidFill>
                  <a:schemeClr val="accent1"/>
                </a:solidFill>
              </a:rPr>
              <a:t>choices = </a:t>
            </a:r>
            <a:r>
              <a:rPr lang="en-US" sz="2400" dirty="0" smtClean="0">
                <a:solidFill>
                  <a:schemeClr val="accent1"/>
                </a:solidFill>
              </a:rPr>
              <a:t>F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/>
              <a:t>Recurrence:</a:t>
            </a:r>
          </a:p>
          <a:p>
            <a:r>
              <a:rPr lang="en-US" sz="2400" dirty="0" smtClean="0"/>
              <a:t>DP[ </a:t>
            </a:r>
            <a:r>
              <a:rPr lang="en-US" sz="2400" dirty="0" err="1" smtClean="0"/>
              <a:t>i</a:t>
            </a:r>
            <a:r>
              <a:rPr lang="en-US" sz="2400" dirty="0" smtClean="0"/>
              <a:t>, f ] = min{  DP[ </a:t>
            </a:r>
            <a:r>
              <a:rPr lang="en-US" sz="2400" dirty="0" err="1" smtClean="0"/>
              <a:t>i</a:t>
            </a:r>
            <a:r>
              <a:rPr lang="en-US" sz="2400" dirty="0" smtClean="0"/>
              <a:t> + 1, g ] + d(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], f, note[ </a:t>
            </a:r>
            <a:r>
              <a:rPr lang="en-US" sz="2400" dirty="0" err="1" smtClean="0"/>
              <a:t>i</a:t>
            </a:r>
            <a:r>
              <a:rPr lang="en-US" sz="2400" dirty="0" smtClean="0"/>
              <a:t> +1 ], g )  | all  g  }</a:t>
            </a:r>
          </a:p>
          <a:p>
            <a:r>
              <a:rPr lang="en-US" sz="2400" dirty="0" smtClean="0"/>
              <a:t>Base-case: DP[ n, f ] = 0</a:t>
            </a:r>
          </a:p>
          <a:p>
            <a:pPr marL="0" lvl="1"/>
            <a:r>
              <a:rPr lang="en-US" sz="2400" dirty="0">
                <a:solidFill>
                  <a:schemeClr val="accent1"/>
                </a:solidFill>
              </a:rPr>
              <a:t>time/</a:t>
            </a:r>
            <a:r>
              <a:rPr lang="en-US" sz="2400" dirty="0" err="1">
                <a:solidFill>
                  <a:schemeClr val="accent1"/>
                </a:solidFill>
              </a:rPr>
              <a:t>subproblem</a:t>
            </a:r>
            <a:r>
              <a:rPr lang="en-US" sz="2400" dirty="0">
                <a:solidFill>
                  <a:schemeClr val="accent1"/>
                </a:solidFill>
              </a:rPr>
              <a:t>  =  O( </a:t>
            </a:r>
            <a:r>
              <a:rPr lang="en-US" sz="2400" dirty="0" smtClean="0">
                <a:solidFill>
                  <a:schemeClr val="accent1"/>
                </a:solidFill>
              </a:rPr>
              <a:t>F 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625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LAHARI@C02RC2QLFVHT3PP7" val="5931"/>
  <p:tag name="DEFAULTDISPLAYSOURCE" val="\documentclass{article}&#10;&#10;\pagestyle{empty}&#10;&#10;\begin{document}&#10;&#10;&#10;\end{document}"/>
  <p:tag name="EMBEDFONTS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13565</TotalTime>
  <Words>920</Words>
  <Application>Microsoft Macintosh PowerPoint</Application>
  <PresentationFormat>On-screen Show (4:3)</PresentationFormat>
  <Paragraphs>186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Discrete Optimization</vt:lpstr>
      <vt:lpstr>Outline</vt:lpstr>
      <vt:lpstr>PowerPoint Presentation</vt:lpstr>
      <vt:lpstr>5 easy steps of DP</vt:lpstr>
      <vt:lpstr>Guitar fingering</vt:lpstr>
      <vt:lpstr>Guitar fingering</vt:lpstr>
      <vt:lpstr>Guitar fingering</vt:lpstr>
      <vt:lpstr>Guitar fingering</vt:lpstr>
      <vt:lpstr>Guitar fingering</vt:lpstr>
      <vt:lpstr>Guitar fingering</vt:lpstr>
      <vt:lpstr>Tetris</vt:lpstr>
      <vt:lpstr>Tetris</vt:lpstr>
      <vt:lpstr>Tetris</vt:lpstr>
      <vt:lpstr>Tetris</vt:lpstr>
      <vt:lpstr>Blackjack</vt:lpstr>
      <vt:lpstr>Blackjack</vt:lpstr>
      <vt:lpstr>Perfect-information Blackjack</vt:lpstr>
      <vt:lpstr>Quiz (as homework)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Karteek Alahari</dc:creator>
  <cp:lastModifiedBy>INRIA Rocquencourt</cp:lastModifiedBy>
  <cp:revision>618</cp:revision>
  <cp:lastPrinted>2017-04-25T13:52:41Z</cp:lastPrinted>
  <dcterms:created xsi:type="dcterms:W3CDTF">2016-03-23T13:56:26Z</dcterms:created>
  <dcterms:modified xsi:type="dcterms:W3CDTF">2017-04-29T13:19:35Z</dcterms:modified>
</cp:coreProperties>
</file>