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0"/>
  </p:notesMasterIdLst>
  <p:sldIdLst>
    <p:sldId id="256" r:id="rId2"/>
    <p:sldId id="362" r:id="rId3"/>
    <p:sldId id="363" r:id="rId4"/>
    <p:sldId id="364" r:id="rId5"/>
    <p:sldId id="365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4" r:id="rId15"/>
    <p:sldId id="375" r:id="rId16"/>
    <p:sldId id="376" r:id="rId17"/>
    <p:sldId id="377" r:id="rId18"/>
    <p:sldId id="378" r:id="rId19"/>
    <p:sldId id="379" r:id="rId20"/>
    <p:sldId id="380" r:id="rId21"/>
    <p:sldId id="381" r:id="rId22"/>
    <p:sldId id="382" r:id="rId23"/>
    <p:sldId id="383" r:id="rId24"/>
    <p:sldId id="384" r:id="rId25"/>
    <p:sldId id="385" r:id="rId26"/>
    <p:sldId id="386" r:id="rId27"/>
    <p:sldId id="387" r:id="rId28"/>
    <p:sldId id="388" r:id="rId29"/>
    <p:sldId id="389" r:id="rId30"/>
    <p:sldId id="390" r:id="rId31"/>
    <p:sldId id="391" r:id="rId32"/>
    <p:sldId id="392" r:id="rId33"/>
    <p:sldId id="393" r:id="rId34"/>
    <p:sldId id="394" r:id="rId35"/>
    <p:sldId id="395" r:id="rId36"/>
    <p:sldId id="396" r:id="rId37"/>
    <p:sldId id="397" r:id="rId38"/>
    <p:sldId id="398" r:id="rId39"/>
    <p:sldId id="399" r:id="rId40"/>
    <p:sldId id="400" r:id="rId41"/>
    <p:sldId id="401" r:id="rId42"/>
    <p:sldId id="402" r:id="rId43"/>
    <p:sldId id="403" r:id="rId44"/>
    <p:sldId id="404" r:id="rId45"/>
    <p:sldId id="405" r:id="rId46"/>
    <p:sldId id="406" r:id="rId47"/>
    <p:sldId id="407" r:id="rId48"/>
    <p:sldId id="408" r:id="rId49"/>
    <p:sldId id="468" r:id="rId50"/>
    <p:sldId id="414" r:id="rId51"/>
    <p:sldId id="415" r:id="rId52"/>
    <p:sldId id="416" r:id="rId53"/>
    <p:sldId id="417" r:id="rId54"/>
    <p:sldId id="418" r:id="rId55"/>
    <p:sldId id="419" r:id="rId56"/>
    <p:sldId id="420" r:id="rId57"/>
    <p:sldId id="421" r:id="rId58"/>
    <p:sldId id="422" r:id="rId59"/>
    <p:sldId id="423" r:id="rId60"/>
    <p:sldId id="470" r:id="rId61"/>
    <p:sldId id="471" r:id="rId62"/>
    <p:sldId id="424" r:id="rId63"/>
    <p:sldId id="425" r:id="rId64"/>
    <p:sldId id="426" r:id="rId65"/>
    <p:sldId id="427" r:id="rId66"/>
    <p:sldId id="428" r:id="rId67"/>
    <p:sldId id="429" r:id="rId68"/>
    <p:sldId id="430" r:id="rId69"/>
    <p:sldId id="431" r:id="rId70"/>
    <p:sldId id="432" r:id="rId71"/>
    <p:sldId id="433" r:id="rId72"/>
    <p:sldId id="434" r:id="rId73"/>
    <p:sldId id="435" r:id="rId74"/>
    <p:sldId id="436" r:id="rId75"/>
    <p:sldId id="437" r:id="rId76"/>
    <p:sldId id="438" r:id="rId77"/>
    <p:sldId id="469" r:id="rId78"/>
    <p:sldId id="439" r:id="rId7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notesMaster" Target="notesMasters/notesMaster1.xml"/><Relationship Id="rId81" Type="http://schemas.openxmlformats.org/officeDocument/2006/relationships/printerSettings" Target="printerSettings/printerSettings1.bin"/><Relationship Id="rId82" Type="http://schemas.openxmlformats.org/officeDocument/2006/relationships/presProps" Target="presProps.xml"/><Relationship Id="rId83" Type="http://schemas.openxmlformats.org/officeDocument/2006/relationships/viewProps" Target="viewProps.xml"/><Relationship Id="rId84" Type="http://schemas.openxmlformats.org/officeDocument/2006/relationships/theme" Target="theme/theme1.xml"/><Relationship Id="rId85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413E8-DB9F-7347-A025-A0F0C89FF6E3}" type="datetimeFigureOut">
              <a:rPr lang="en-US" smtClean="0"/>
              <a:t>01/05/17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FC436E-0C00-4948-B53F-D4BABE302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9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A50EF-A7DD-FC41-8E4A-45F50044CAE9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32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A50EF-A7DD-FC41-8E4A-45F50044CAE9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32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A50EF-A7DD-FC41-8E4A-45F50044CAE9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32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1CF2-EB05-DE4C-BE26-27307A2413C9}" type="datetimeFigureOut">
              <a:rPr lang="en-US" smtClean="0"/>
              <a:t>01/05/17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32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1CF2-EB05-DE4C-BE26-27307A2413C9}" type="datetimeFigureOut">
              <a:rPr lang="en-US" smtClean="0"/>
              <a:t>01/05/17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06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1CF2-EB05-DE4C-BE26-27307A2413C9}" type="datetimeFigureOut">
              <a:rPr lang="en-US" smtClean="0"/>
              <a:t>01/05/17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2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1CF2-EB05-DE4C-BE26-27307A2413C9}" type="datetimeFigureOut">
              <a:rPr lang="en-US" smtClean="0"/>
              <a:t>01/05/17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58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1CF2-EB05-DE4C-BE26-27307A2413C9}" type="datetimeFigureOut">
              <a:rPr lang="en-US" smtClean="0"/>
              <a:t>01/05/17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07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1CF2-EB05-DE4C-BE26-27307A2413C9}" type="datetimeFigureOut">
              <a:rPr lang="en-US" smtClean="0"/>
              <a:t>01/05/17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95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1CF2-EB05-DE4C-BE26-27307A2413C9}" type="datetimeFigureOut">
              <a:rPr lang="en-US" smtClean="0"/>
              <a:t>01/05/17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77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1CF2-EB05-DE4C-BE26-27307A2413C9}" type="datetimeFigureOut">
              <a:rPr lang="en-US" smtClean="0"/>
              <a:t>01/05/17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57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1CF2-EB05-DE4C-BE26-27307A2413C9}" type="datetimeFigureOut">
              <a:rPr lang="en-US" smtClean="0"/>
              <a:t>01/05/17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44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1CF2-EB05-DE4C-BE26-27307A2413C9}" type="datetimeFigureOut">
              <a:rPr lang="en-US" smtClean="0"/>
              <a:t>01/05/17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82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1CF2-EB05-DE4C-BE26-27307A2413C9}" type="datetimeFigureOut">
              <a:rPr lang="en-US" smtClean="0"/>
              <a:t>01/05/17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2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41CF2-EB05-DE4C-BE26-27307A2413C9}" type="datetimeFigureOut">
              <a:rPr lang="en-US" smtClean="0"/>
              <a:t>01/05/17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2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project.inria.fr/2015ma2827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Discrete Optimization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3434" y="3886200"/>
            <a:ext cx="7492158" cy="1752600"/>
          </a:xfrm>
        </p:spPr>
        <p:txBody>
          <a:bodyPr/>
          <a:lstStyle/>
          <a:p>
            <a:r>
              <a:rPr lang="en-US" dirty="0" smtClean="0"/>
              <a:t>MA2827</a:t>
            </a:r>
          </a:p>
          <a:p>
            <a:r>
              <a:rPr lang="en-US" i="1" dirty="0" err="1" smtClean="0"/>
              <a:t>Fondements</a:t>
            </a:r>
            <a:r>
              <a:rPr lang="en-US" i="1" dirty="0" smtClean="0"/>
              <a:t> de </a:t>
            </a:r>
            <a:r>
              <a:rPr lang="en-US" i="1" dirty="0" err="1" smtClean="0"/>
              <a:t>l’optimisation</a:t>
            </a:r>
            <a:r>
              <a:rPr lang="en-US" i="1" dirty="0" smtClean="0"/>
              <a:t> </a:t>
            </a:r>
            <a:r>
              <a:rPr lang="en-US" i="1" dirty="0" err="1" smtClean="0"/>
              <a:t>discrète</a:t>
            </a:r>
            <a:endParaRPr lang="en-US" i="1" dirty="0"/>
          </a:p>
        </p:txBody>
      </p:sp>
      <p:sp>
        <p:nvSpPr>
          <p:cNvPr id="4" name="Rectangle 3"/>
          <p:cNvSpPr/>
          <p:nvPr/>
        </p:nvSpPr>
        <p:spPr>
          <a:xfrm>
            <a:off x="1435718" y="5814216"/>
            <a:ext cx="637866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hlinkClick r:id="rId2"/>
              </a:rPr>
              <a:t>https://project.inria.fr/2015ma2827/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43148" y="6488668"/>
            <a:ext cx="4400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Material from M. </a:t>
            </a:r>
            <a:r>
              <a:rPr lang="en-US" dirty="0" err="1" smtClean="0"/>
              <a:t>Pawan</a:t>
            </a:r>
            <a:r>
              <a:rPr lang="en-US" dirty="0" smtClean="0"/>
              <a:t> Kumar, E. </a:t>
            </a:r>
            <a:r>
              <a:rPr lang="en-US" dirty="0" err="1" smtClean="0"/>
              <a:t>Demaine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988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86" y="1049236"/>
            <a:ext cx="9058514" cy="5591324"/>
          </a:xfrm>
        </p:spPr>
        <p:txBody>
          <a:bodyPr>
            <a:normAutofit/>
          </a:bodyPr>
          <a:lstStyle/>
          <a:p>
            <a:r>
              <a:rPr lang="en-US" dirty="0" smtClean="0"/>
              <a:t>Given an array f with elements = 0</a:t>
            </a:r>
            <a:r>
              <a:rPr lang="en-US" dirty="0" smtClean="0"/>
              <a:t>, 1 </a:t>
            </a:r>
            <a:r>
              <a:rPr lang="en-US" dirty="0" smtClean="0"/>
              <a:t>strings</a:t>
            </a:r>
          </a:p>
          <a:p>
            <a:endParaRPr lang="en-US" dirty="0"/>
          </a:p>
          <a:p>
            <a:r>
              <a:rPr lang="en-US" dirty="0" smtClean="0"/>
              <a:t>Finite set of variables z</a:t>
            </a:r>
            <a:r>
              <a:rPr lang="en-US" baseline="-25000" dirty="0" smtClean="0"/>
              <a:t>0</a:t>
            </a:r>
            <a:r>
              <a:rPr lang="en-US" dirty="0" smtClean="0"/>
              <a:t>, z</a:t>
            </a:r>
            <a:r>
              <a:rPr lang="en-US" baseline="-25000" dirty="0" smtClean="0"/>
              <a:t>1</a:t>
            </a:r>
            <a:r>
              <a:rPr lang="en-US" dirty="0" smtClean="0"/>
              <a:t>, … ,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k</a:t>
            </a:r>
            <a:endParaRPr lang="en-US" baseline="-25000" dirty="0" smtClean="0"/>
          </a:p>
          <a:p>
            <a:endParaRPr lang="en-US" dirty="0" smtClean="0"/>
          </a:p>
          <a:p>
            <a:r>
              <a:rPr lang="en-US" dirty="0" smtClean="0"/>
              <a:t>Initially,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 = 0 and f contains input</a:t>
            </a:r>
          </a:p>
          <a:p>
            <a:endParaRPr lang="en-US" dirty="0"/>
          </a:p>
          <a:p>
            <a:r>
              <a:rPr lang="en-US" dirty="0" smtClean="0"/>
              <a:t>Multiply instruction</a:t>
            </a:r>
          </a:p>
          <a:p>
            <a:pPr lvl="1"/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 :=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j</a:t>
            </a:r>
            <a:r>
              <a:rPr lang="en-US" dirty="0"/>
              <a:t>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k</a:t>
            </a:r>
            <a:endParaRPr lang="en-US" baseline="-250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Random Access Machine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65243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86" y="1049236"/>
            <a:ext cx="9058514" cy="5591324"/>
          </a:xfrm>
        </p:spPr>
        <p:txBody>
          <a:bodyPr>
            <a:normAutofit/>
          </a:bodyPr>
          <a:lstStyle/>
          <a:p>
            <a:r>
              <a:rPr lang="en-US" dirty="0" smtClean="0"/>
              <a:t>Given an array f with elements = 0</a:t>
            </a:r>
            <a:r>
              <a:rPr lang="en-US" dirty="0" smtClean="0"/>
              <a:t>, 1 </a:t>
            </a:r>
            <a:r>
              <a:rPr lang="en-US" dirty="0" smtClean="0"/>
              <a:t>strings</a:t>
            </a:r>
          </a:p>
          <a:p>
            <a:endParaRPr lang="en-US" dirty="0"/>
          </a:p>
          <a:p>
            <a:r>
              <a:rPr lang="en-US" dirty="0" smtClean="0"/>
              <a:t>Finite set of variables z</a:t>
            </a:r>
            <a:r>
              <a:rPr lang="en-US" baseline="-25000" dirty="0" smtClean="0"/>
              <a:t>0</a:t>
            </a:r>
            <a:r>
              <a:rPr lang="en-US" dirty="0" smtClean="0"/>
              <a:t>, z</a:t>
            </a:r>
            <a:r>
              <a:rPr lang="en-US" baseline="-25000" dirty="0" smtClean="0"/>
              <a:t>1</a:t>
            </a:r>
            <a:r>
              <a:rPr lang="en-US" dirty="0" smtClean="0"/>
              <a:t>, … ,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k</a:t>
            </a:r>
            <a:endParaRPr lang="en-US" baseline="-25000" dirty="0" smtClean="0"/>
          </a:p>
          <a:p>
            <a:endParaRPr lang="en-US" dirty="0" smtClean="0"/>
          </a:p>
          <a:p>
            <a:r>
              <a:rPr lang="en-US" dirty="0" smtClean="0"/>
              <a:t>Initially,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 = 0 and f contains input</a:t>
            </a:r>
          </a:p>
          <a:p>
            <a:endParaRPr lang="en-US" dirty="0"/>
          </a:p>
          <a:p>
            <a:r>
              <a:rPr lang="en-US" dirty="0" smtClean="0"/>
              <a:t>Divide instruction</a:t>
            </a:r>
          </a:p>
          <a:p>
            <a:pPr lvl="1"/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 :=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j</a:t>
            </a:r>
            <a:r>
              <a:rPr lang="en-US" dirty="0"/>
              <a:t> </a:t>
            </a:r>
            <a:r>
              <a:rPr lang="en-US" dirty="0" smtClean="0"/>
              <a:t>/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k</a:t>
            </a:r>
            <a:endParaRPr lang="en-US" baseline="-250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Random Access Machine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06678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86" y="1049236"/>
            <a:ext cx="9058514" cy="5591324"/>
          </a:xfrm>
        </p:spPr>
        <p:txBody>
          <a:bodyPr>
            <a:normAutofit/>
          </a:bodyPr>
          <a:lstStyle/>
          <a:p>
            <a:r>
              <a:rPr lang="en-US" dirty="0" smtClean="0"/>
              <a:t>Given an array f with elements = 0</a:t>
            </a:r>
            <a:r>
              <a:rPr lang="en-US" dirty="0" smtClean="0"/>
              <a:t>, 1 </a:t>
            </a:r>
            <a:r>
              <a:rPr lang="en-US" dirty="0" smtClean="0"/>
              <a:t>strings</a:t>
            </a:r>
          </a:p>
          <a:p>
            <a:endParaRPr lang="en-US" dirty="0"/>
          </a:p>
          <a:p>
            <a:r>
              <a:rPr lang="en-US" dirty="0" smtClean="0"/>
              <a:t>Finite set of variables z</a:t>
            </a:r>
            <a:r>
              <a:rPr lang="en-US" baseline="-25000" dirty="0" smtClean="0"/>
              <a:t>0</a:t>
            </a:r>
            <a:r>
              <a:rPr lang="en-US" dirty="0" smtClean="0"/>
              <a:t>, z</a:t>
            </a:r>
            <a:r>
              <a:rPr lang="en-US" baseline="-25000" dirty="0" smtClean="0"/>
              <a:t>1</a:t>
            </a:r>
            <a:r>
              <a:rPr lang="en-US" dirty="0" smtClean="0"/>
              <a:t>, … ,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k</a:t>
            </a:r>
            <a:endParaRPr lang="en-US" baseline="-25000" dirty="0" smtClean="0"/>
          </a:p>
          <a:p>
            <a:endParaRPr lang="en-US" dirty="0" smtClean="0"/>
          </a:p>
          <a:p>
            <a:r>
              <a:rPr lang="en-US" dirty="0" smtClean="0"/>
              <a:t>Initially,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 = 0 and f contains input</a:t>
            </a:r>
          </a:p>
          <a:p>
            <a:endParaRPr lang="en-US" dirty="0"/>
          </a:p>
          <a:p>
            <a:r>
              <a:rPr lang="en-US" dirty="0" smtClean="0"/>
              <a:t>Increment instruction</a:t>
            </a:r>
          </a:p>
          <a:p>
            <a:pPr lvl="1"/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 :=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 + 1</a:t>
            </a:r>
            <a:endParaRPr lang="en-US" baseline="-250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Random Access Machine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19730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86" y="1049236"/>
            <a:ext cx="9058514" cy="5591324"/>
          </a:xfrm>
        </p:spPr>
        <p:txBody>
          <a:bodyPr>
            <a:normAutofit/>
          </a:bodyPr>
          <a:lstStyle/>
          <a:p>
            <a:r>
              <a:rPr lang="en-US" dirty="0" smtClean="0"/>
              <a:t>Given an array f with elements = 0</a:t>
            </a:r>
            <a:r>
              <a:rPr lang="en-US" dirty="0" smtClean="0"/>
              <a:t>, 1 </a:t>
            </a:r>
            <a:r>
              <a:rPr lang="en-US" dirty="0" smtClean="0"/>
              <a:t>strings</a:t>
            </a:r>
          </a:p>
          <a:p>
            <a:endParaRPr lang="en-US" dirty="0"/>
          </a:p>
          <a:p>
            <a:r>
              <a:rPr lang="en-US" dirty="0" smtClean="0"/>
              <a:t>Finite set of variables z</a:t>
            </a:r>
            <a:r>
              <a:rPr lang="en-US" baseline="-25000" dirty="0" smtClean="0"/>
              <a:t>0</a:t>
            </a:r>
            <a:r>
              <a:rPr lang="en-US" dirty="0" smtClean="0"/>
              <a:t>, z</a:t>
            </a:r>
            <a:r>
              <a:rPr lang="en-US" baseline="-25000" dirty="0" smtClean="0"/>
              <a:t>1</a:t>
            </a:r>
            <a:r>
              <a:rPr lang="en-US" dirty="0" smtClean="0"/>
              <a:t>, … ,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k</a:t>
            </a:r>
            <a:endParaRPr lang="en-US" baseline="-25000" dirty="0" smtClean="0"/>
          </a:p>
          <a:p>
            <a:endParaRPr lang="en-US" dirty="0" smtClean="0"/>
          </a:p>
          <a:p>
            <a:r>
              <a:rPr lang="en-US" dirty="0" smtClean="0"/>
              <a:t>Initially,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 = 0 and f contains input</a:t>
            </a:r>
          </a:p>
          <a:p>
            <a:endParaRPr lang="en-US" dirty="0"/>
          </a:p>
          <a:p>
            <a:r>
              <a:rPr lang="en-US" dirty="0" err="1" smtClean="0"/>
              <a:t>Binarize</a:t>
            </a:r>
            <a:r>
              <a:rPr lang="en-US" dirty="0" smtClean="0"/>
              <a:t> instruction</a:t>
            </a:r>
          </a:p>
          <a:p>
            <a:pPr lvl="1"/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 := 1, if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 &gt; 0</a:t>
            </a:r>
          </a:p>
          <a:p>
            <a:pPr lvl="1"/>
            <a:r>
              <a:rPr lang="en-US" dirty="0" err="1"/>
              <a:t>z</a:t>
            </a:r>
            <a:r>
              <a:rPr lang="en-US" baseline="-25000" dirty="0" err="1"/>
              <a:t>i</a:t>
            </a:r>
            <a:r>
              <a:rPr lang="en-US" dirty="0"/>
              <a:t> := </a:t>
            </a:r>
            <a:r>
              <a:rPr lang="en-US" dirty="0" smtClean="0"/>
              <a:t>0, otherwise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Random Access Machine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43932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Random Access Machine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14487" y="1563568"/>
            <a:ext cx="2210440" cy="503037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/>
              <a:t>z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:= f(z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r>
              <a:rPr lang="en-US" sz="2400" dirty="0" smtClean="0"/>
              <a:t>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:= 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+1</a:t>
            </a:r>
          </a:p>
          <a:p>
            <a:endParaRPr lang="en-US" sz="2400" dirty="0"/>
          </a:p>
          <a:p>
            <a:r>
              <a:rPr lang="en-US" sz="2400" dirty="0" smtClean="0"/>
              <a:t>z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</a:t>
            </a:r>
            <a:r>
              <a:rPr lang="en-US" sz="2400" dirty="0"/>
              <a:t>:= f(z</a:t>
            </a:r>
            <a:r>
              <a:rPr lang="en-US" sz="2400" baseline="-25000" dirty="0"/>
              <a:t>1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r>
              <a:rPr lang="en-US" sz="2400" dirty="0" smtClean="0"/>
              <a:t>z</a:t>
            </a:r>
            <a:r>
              <a:rPr lang="en-US" sz="2400" baseline="-25000" dirty="0"/>
              <a:t>4</a:t>
            </a:r>
            <a:r>
              <a:rPr lang="en-US" sz="2400" dirty="0" smtClean="0"/>
              <a:t> </a:t>
            </a:r>
            <a:r>
              <a:rPr lang="en-US" sz="2400" dirty="0"/>
              <a:t>:= </a:t>
            </a:r>
            <a:r>
              <a:rPr lang="en-US" sz="2400" dirty="0" smtClean="0"/>
              <a:t>z</a:t>
            </a:r>
            <a:r>
              <a:rPr lang="en-US" sz="2400" baseline="-25000" dirty="0" smtClean="0"/>
              <a:t>2</a:t>
            </a:r>
            <a:r>
              <a:rPr lang="en-US" sz="2400" dirty="0"/>
              <a:t> </a:t>
            </a:r>
            <a:r>
              <a:rPr lang="en-US" sz="2400" dirty="0" smtClean="0"/>
              <a:t>+ z</a:t>
            </a:r>
            <a:r>
              <a:rPr lang="en-US" sz="2400" baseline="-25000" dirty="0" smtClean="0"/>
              <a:t>3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/>
              <a:t>z</a:t>
            </a:r>
            <a:r>
              <a:rPr lang="en-US" sz="2400" baseline="-25000" dirty="0"/>
              <a:t>1</a:t>
            </a:r>
            <a:r>
              <a:rPr lang="en-US" sz="2400" dirty="0"/>
              <a:t> := z</a:t>
            </a:r>
            <a:r>
              <a:rPr lang="en-US" sz="2400" baseline="-25000" dirty="0"/>
              <a:t>1</a:t>
            </a:r>
            <a:r>
              <a:rPr lang="en-US" sz="2400" dirty="0"/>
              <a:t>+1</a:t>
            </a:r>
          </a:p>
          <a:p>
            <a:endParaRPr lang="en-US" sz="2400" dirty="0" smtClean="0"/>
          </a:p>
          <a:p>
            <a:r>
              <a:rPr lang="en-US" sz="2400" dirty="0" smtClean="0"/>
              <a:t>f(z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:= z</a:t>
            </a:r>
            <a:r>
              <a:rPr lang="en-US" sz="2400" baseline="-25000" dirty="0" smtClean="0"/>
              <a:t>4</a:t>
            </a:r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076517"/>
              </p:ext>
            </p:extLst>
          </p:nvPr>
        </p:nvGraphicFramePr>
        <p:xfrm>
          <a:off x="188528" y="6075779"/>
          <a:ext cx="5266068" cy="51815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755356"/>
                <a:gridCol w="1755356"/>
                <a:gridCol w="17553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10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3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0</a:t>
                      </a:r>
                      <a:endParaRPr lang="en-US" sz="2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1892" y="5491003"/>
            <a:ext cx="14157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Array f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51892" y="1449865"/>
            <a:ext cx="12379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= 0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51892" y="2383769"/>
            <a:ext cx="12379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 0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51892" y="3326166"/>
            <a:ext cx="12379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= 0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51892" y="4268563"/>
            <a:ext cx="12379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 = 0</a:t>
            </a:r>
            <a:endParaRPr lang="en-US" sz="32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874141" y="1819438"/>
            <a:ext cx="879283" cy="12211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2056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Random Access Machine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14487" y="1563568"/>
            <a:ext cx="2210440" cy="503037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/>
              <a:t>z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:= f(z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r>
              <a:rPr lang="en-US" sz="2400" dirty="0" smtClean="0"/>
              <a:t>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:= 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+1</a:t>
            </a:r>
          </a:p>
          <a:p>
            <a:endParaRPr lang="en-US" sz="2400" dirty="0"/>
          </a:p>
          <a:p>
            <a:r>
              <a:rPr lang="en-US" sz="2400" dirty="0" smtClean="0"/>
              <a:t>z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</a:t>
            </a:r>
            <a:r>
              <a:rPr lang="en-US" sz="2400" dirty="0"/>
              <a:t>:= f(z</a:t>
            </a:r>
            <a:r>
              <a:rPr lang="en-US" sz="2400" baseline="-25000" dirty="0"/>
              <a:t>1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r>
              <a:rPr lang="en-US" sz="2400" dirty="0" smtClean="0"/>
              <a:t>z</a:t>
            </a:r>
            <a:r>
              <a:rPr lang="en-US" sz="2400" baseline="-25000" dirty="0"/>
              <a:t>4</a:t>
            </a:r>
            <a:r>
              <a:rPr lang="en-US" sz="2400" dirty="0" smtClean="0"/>
              <a:t> </a:t>
            </a:r>
            <a:r>
              <a:rPr lang="en-US" sz="2400" dirty="0"/>
              <a:t>:= </a:t>
            </a:r>
            <a:r>
              <a:rPr lang="en-US" sz="2400" dirty="0" smtClean="0"/>
              <a:t>z</a:t>
            </a:r>
            <a:r>
              <a:rPr lang="en-US" sz="2400" baseline="-25000" dirty="0" smtClean="0"/>
              <a:t>2</a:t>
            </a:r>
            <a:r>
              <a:rPr lang="en-US" sz="2400" dirty="0"/>
              <a:t> </a:t>
            </a:r>
            <a:r>
              <a:rPr lang="en-US" sz="2400" dirty="0" smtClean="0"/>
              <a:t>+ z</a:t>
            </a:r>
            <a:r>
              <a:rPr lang="en-US" sz="2400" baseline="-25000" dirty="0" smtClean="0"/>
              <a:t>3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/>
              <a:t>z</a:t>
            </a:r>
            <a:r>
              <a:rPr lang="en-US" sz="2400" baseline="-25000" dirty="0"/>
              <a:t>1</a:t>
            </a:r>
            <a:r>
              <a:rPr lang="en-US" sz="2400" dirty="0"/>
              <a:t> := z</a:t>
            </a:r>
            <a:r>
              <a:rPr lang="en-US" sz="2400" baseline="-25000" dirty="0"/>
              <a:t>1</a:t>
            </a:r>
            <a:r>
              <a:rPr lang="en-US" sz="2400" dirty="0"/>
              <a:t>+1</a:t>
            </a:r>
          </a:p>
          <a:p>
            <a:endParaRPr lang="en-US" sz="2400" dirty="0" smtClean="0"/>
          </a:p>
          <a:p>
            <a:r>
              <a:rPr lang="en-US" sz="2400" dirty="0" smtClean="0"/>
              <a:t>f(z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:= z</a:t>
            </a:r>
            <a:r>
              <a:rPr lang="en-US" sz="2400" baseline="-25000" dirty="0" smtClean="0"/>
              <a:t>4</a:t>
            </a:r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983908"/>
              </p:ext>
            </p:extLst>
          </p:nvPr>
        </p:nvGraphicFramePr>
        <p:xfrm>
          <a:off x="188528" y="6075779"/>
          <a:ext cx="5266068" cy="51815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755356"/>
                <a:gridCol w="1755356"/>
                <a:gridCol w="17553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10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3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0</a:t>
                      </a:r>
                      <a:endParaRPr lang="en-US" sz="2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1892" y="5491003"/>
            <a:ext cx="14157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Array f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51892" y="1449865"/>
            <a:ext cx="12379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= 0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51892" y="2383769"/>
            <a:ext cx="146613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 10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51892" y="3326166"/>
            <a:ext cx="12379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= 0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51892" y="4268563"/>
            <a:ext cx="12379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 = 0</a:t>
            </a:r>
            <a:endParaRPr lang="en-US" sz="32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874141" y="1819438"/>
            <a:ext cx="879283" cy="12211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1053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Random Access Machine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14487" y="1563568"/>
            <a:ext cx="2210440" cy="503037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/>
              <a:t>z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:= f(z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r>
              <a:rPr lang="en-US" sz="2400" dirty="0" smtClean="0"/>
              <a:t>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:= 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+1</a:t>
            </a:r>
          </a:p>
          <a:p>
            <a:endParaRPr lang="en-US" sz="2400" dirty="0"/>
          </a:p>
          <a:p>
            <a:r>
              <a:rPr lang="en-US" sz="2400" dirty="0" smtClean="0"/>
              <a:t>z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</a:t>
            </a:r>
            <a:r>
              <a:rPr lang="en-US" sz="2400" dirty="0"/>
              <a:t>:= f(z</a:t>
            </a:r>
            <a:r>
              <a:rPr lang="en-US" sz="2400" baseline="-25000" dirty="0"/>
              <a:t>1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r>
              <a:rPr lang="en-US" sz="2400" dirty="0" smtClean="0"/>
              <a:t>z</a:t>
            </a:r>
            <a:r>
              <a:rPr lang="en-US" sz="2400" baseline="-25000" dirty="0"/>
              <a:t>4</a:t>
            </a:r>
            <a:r>
              <a:rPr lang="en-US" sz="2400" dirty="0" smtClean="0"/>
              <a:t> </a:t>
            </a:r>
            <a:r>
              <a:rPr lang="en-US" sz="2400" dirty="0"/>
              <a:t>:= </a:t>
            </a:r>
            <a:r>
              <a:rPr lang="en-US" sz="2400" dirty="0" smtClean="0"/>
              <a:t>z</a:t>
            </a:r>
            <a:r>
              <a:rPr lang="en-US" sz="2400" baseline="-25000" dirty="0" smtClean="0"/>
              <a:t>2</a:t>
            </a:r>
            <a:r>
              <a:rPr lang="en-US" sz="2400" dirty="0"/>
              <a:t> </a:t>
            </a:r>
            <a:r>
              <a:rPr lang="en-US" sz="2400" dirty="0" smtClean="0"/>
              <a:t>+ z</a:t>
            </a:r>
            <a:r>
              <a:rPr lang="en-US" sz="2400" baseline="-25000" dirty="0" smtClean="0"/>
              <a:t>3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/>
              <a:t>z</a:t>
            </a:r>
            <a:r>
              <a:rPr lang="en-US" sz="2400" baseline="-25000" dirty="0"/>
              <a:t>1</a:t>
            </a:r>
            <a:r>
              <a:rPr lang="en-US" sz="2400" dirty="0"/>
              <a:t> := z</a:t>
            </a:r>
            <a:r>
              <a:rPr lang="en-US" sz="2400" baseline="-25000" dirty="0"/>
              <a:t>1</a:t>
            </a:r>
            <a:r>
              <a:rPr lang="en-US" sz="2400" dirty="0"/>
              <a:t>+1</a:t>
            </a:r>
          </a:p>
          <a:p>
            <a:endParaRPr lang="en-US" sz="2400" dirty="0" smtClean="0"/>
          </a:p>
          <a:p>
            <a:r>
              <a:rPr lang="en-US" sz="2400" dirty="0" smtClean="0"/>
              <a:t>f(z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:= z</a:t>
            </a:r>
            <a:r>
              <a:rPr lang="en-US" sz="2400" baseline="-25000" dirty="0" smtClean="0"/>
              <a:t>4</a:t>
            </a:r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696977"/>
              </p:ext>
            </p:extLst>
          </p:nvPr>
        </p:nvGraphicFramePr>
        <p:xfrm>
          <a:off x="188528" y="6075779"/>
          <a:ext cx="5266068" cy="51815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755356"/>
                <a:gridCol w="1755356"/>
                <a:gridCol w="17553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10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3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0</a:t>
                      </a:r>
                      <a:endParaRPr lang="en-US" sz="2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1892" y="5491003"/>
            <a:ext cx="14157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Array f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51892" y="1449865"/>
            <a:ext cx="12379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= 0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51892" y="2383769"/>
            <a:ext cx="146613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 10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51892" y="3326166"/>
            <a:ext cx="12379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= 0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51892" y="4268563"/>
            <a:ext cx="12379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 = 0</a:t>
            </a:r>
            <a:endParaRPr lang="en-US" sz="32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874141" y="2661997"/>
            <a:ext cx="879283" cy="12211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8425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Random Access Machine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14487" y="1563568"/>
            <a:ext cx="2210440" cy="503037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/>
              <a:t>z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:= f(z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r>
              <a:rPr lang="en-US" sz="2400" dirty="0" smtClean="0"/>
              <a:t>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:= 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+1</a:t>
            </a:r>
          </a:p>
          <a:p>
            <a:endParaRPr lang="en-US" sz="2400" dirty="0"/>
          </a:p>
          <a:p>
            <a:r>
              <a:rPr lang="en-US" sz="2400" dirty="0" smtClean="0"/>
              <a:t>z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</a:t>
            </a:r>
            <a:r>
              <a:rPr lang="en-US" sz="2400" dirty="0"/>
              <a:t>:= f(z</a:t>
            </a:r>
            <a:r>
              <a:rPr lang="en-US" sz="2400" baseline="-25000" dirty="0"/>
              <a:t>1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r>
              <a:rPr lang="en-US" sz="2400" dirty="0" smtClean="0"/>
              <a:t>z</a:t>
            </a:r>
            <a:r>
              <a:rPr lang="en-US" sz="2400" baseline="-25000" dirty="0"/>
              <a:t>4</a:t>
            </a:r>
            <a:r>
              <a:rPr lang="en-US" sz="2400" dirty="0" smtClean="0"/>
              <a:t> </a:t>
            </a:r>
            <a:r>
              <a:rPr lang="en-US" sz="2400" dirty="0"/>
              <a:t>:= </a:t>
            </a:r>
            <a:r>
              <a:rPr lang="en-US" sz="2400" dirty="0" smtClean="0"/>
              <a:t>z</a:t>
            </a:r>
            <a:r>
              <a:rPr lang="en-US" sz="2400" baseline="-25000" dirty="0" smtClean="0"/>
              <a:t>2</a:t>
            </a:r>
            <a:r>
              <a:rPr lang="en-US" sz="2400" dirty="0"/>
              <a:t> </a:t>
            </a:r>
            <a:r>
              <a:rPr lang="en-US" sz="2400" dirty="0" smtClean="0"/>
              <a:t>+ z</a:t>
            </a:r>
            <a:r>
              <a:rPr lang="en-US" sz="2400" baseline="-25000" dirty="0" smtClean="0"/>
              <a:t>3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/>
              <a:t>z</a:t>
            </a:r>
            <a:r>
              <a:rPr lang="en-US" sz="2400" baseline="-25000" dirty="0"/>
              <a:t>1</a:t>
            </a:r>
            <a:r>
              <a:rPr lang="en-US" sz="2400" dirty="0"/>
              <a:t> := z</a:t>
            </a:r>
            <a:r>
              <a:rPr lang="en-US" sz="2400" baseline="-25000" dirty="0"/>
              <a:t>1</a:t>
            </a:r>
            <a:r>
              <a:rPr lang="en-US" sz="2400" dirty="0"/>
              <a:t>+1</a:t>
            </a:r>
          </a:p>
          <a:p>
            <a:endParaRPr lang="en-US" sz="2400" dirty="0" smtClean="0"/>
          </a:p>
          <a:p>
            <a:r>
              <a:rPr lang="en-US" sz="2400" dirty="0" smtClean="0"/>
              <a:t>f(z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:= z</a:t>
            </a:r>
            <a:r>
              <a:rPr lang="en-US" sz="2400" baseline="-25000" dirty="0" smtClean="0"/>
              <a:t>4</a:t>
            </a:r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19873"/>
              </p:ext>
            </p:extLst>
          </p:nvPr>
        </p:nvGraphicFramePr>
        <p:xfrm>
          <a:off x="188528" y="6075779"/>
          <a:ext cx="5266068" cy="51815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755356"/>
                <a:gridCol w="1755356"/>
                <a:gridCol w="17553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10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3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0</a:t>
                      </a:r>
                      <a:endParaRPr lang="en-US" sz="2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1892" y="5491003"/>
            <a:ext cx="14157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Array f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51892" y="1449865"/>
            <a:ext cx="12379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= 1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51892" y="2383769"/>
            <a:ext cx="146613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 10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51892" y="3326166"/>
            <a:ext cx="12379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= 0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51892" y="4268563"/>
            <a:ext cx="12379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 = 0</a:t>
            </a:r>
            <a:endParaRPr lang="en-US" sz="32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874141" y="2661997"/>
            <a:ext cx="879283" cy="12211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898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Random Access Machine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14487" y="1563568"/>
            <a:ext cx="2210440" cy="503037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/>
              <a:t>z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:= f(z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r>
              <a:rPr lang="en-US" sz="2400" dirty="0" smtClean="0"/>
              <a:t>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:= 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+1</a:t>
            </a:r>
          </a:p>
          <a:p>
            <a:endParaRPr lang="en-US" sz="2400" dirty="0"/>
          </a:p>
          <a:p>
            <a:r>
              <a:rPr lang="en-US" sz="2400" dirty="0" smtClean="0"/>
              <a:t>z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</a:t>
            </a:r>
            <a:r>
              <a:rPr lang="en-US" sz="2400" dirty="0"/>
              <a:t>:= f(z</a:t>
            </a:r>
            <a:r>
              <a:rPr lang="en-US" sz="2400" baseline="-25000" dirty="0"/>
              <a:t>1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r>
              <a:rPr lang="en-US" sz="2400" dirty="0" smtClean="0"/>
              <a:t>z</a:t>
            </a:r>
            <a:r>
              <a:rPr lang="en-US" sz="2400" baseline="-25000" dirty="0"/>
              <a:t>4</a:t>
            </a:r>
            <a:r>
              <a:rPr lang="en-US" sz="2400" dirty="0" smtClean="0"/>
              <a:t> </a:t>
            </a:r>
            <a:r>
              <a:rPr lang="en-US" sz="2400" dirty="0"/>
              <a:t>:= </a:t>
            </a:r>
            <a:r>
              <a:rPr lang="en-US" sz="2400" dirty="0" smtClean="0"/>
              <a:t>z</a:t>
            </a:r>
            <a:r>
              <a:rPr lang="en-US" sz="2400" baseline="-25000" dirty="0" smtClean="0"/>
              <a:t>2</a:t>
            </a:r>
            <a:r>
              <a:rPr lang="en-US" sz="2400" dirty="0"/>
              <a:t> </a:t>
            </a:r>
            <a:r>
              <a:rPr lang="en-US" sz="2400" dirty="0" smtClean="0"/>
              <a:t>+ z</a:t>
            </a:r>
            <a:r>
              <a:rPr lang="en-US" sz="2400" baseline="-25000" dirty="0" smtClean="0"/>
              <a:t>3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/>
              <a:t>z</a:t>
            </a:r>
            <a:r>
              <a:rPr lang="en-US" sz="2400" baseline="-25000" dirty="0"/>
              <a:t>1</a:t>
            </a:r>
            <a:r>
              <a:rPr lang="en-US" sz="2400" dirty="0"/>
              <a:t> := z</a:t>
            </a:r>
            <a:r>
              <a:rPr lang="en-US" sz="2400" baseline="-25000" dirty="0"/>
              <a:t>1</a:t>
            </a:r>
            <a:r>
              <a:rPr lang="en-US" sz="2400" dirty="0"/>
              <a:t>+1</a:t>
            </a:r>
          </a:p>
          <a:p>
            <a:endParaRPr lang="en-US" sz="2400" dirty="0" smtClean="0"/>
          </a:p>
          <a:p>
            <a:r>
              <a:rPr lang="en-US" sz="2400" dirty="0" smtClean="0"/>
              <a:t>f(z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:= z</a:t>
            </a:r>
            <a:r>
              <a:rPr lang="en-US" sz="2400" baseline="-25000" dirty="0" smtClean="0"/>
              <a:t>4</a:t>
            </a:r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056925"/>
              </p:ext>
            </p:extLst>
          </p:nvPr>
        </p:nvGraphicFramePr>
        <p:xfrm>
          <a:off x="188528" y="6075779"/>
          <a:ext cx="5266068" cy="51815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755356"/>
                <a:gridCol w="1755356"/>
                <a:gridCol w="17553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10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3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0</a:t>
                      </a:r>
                      <a:endParaRPr lang="en-US" sz="2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1892" y="5491003"/>
            <a:ext cx="14157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Array f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51892" y="1449865"/>
            <a:ext cx="12379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= 1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51892" y="2383769"/>
            <a:ext cx="146613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 10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51892" y="3326166"/>
            <a:ext cx="12379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= 0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51892" y="4268563"/>
            <a:ext cx="12379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 = 0</a:t>
            </a:r>
            <a:endParaRPr lang="en-US" sz="32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874141" y="3541189"/>
            <a:ext cx="879283" cy="12211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4834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Random Access Machine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14487" y="1563568"/>
            <a:ext cx="2210440" cy="503037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/>
              <a:t>z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:= f(z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r>
              <a:rPr lang="en-US" sz="2400" dirty="0" smtClean="0"/>
              <a:t>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:= 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+1</a:t>
            </a:r>
          </a:p>
          <a:p>
            <a:endParaRPr lang="en-US" sz="2400" dirty="0"/>
          </a:p>
          <a:p>
            <a:r>
              <a:rPr lang="en-US" sz="2400" dirty="0" smtClean="0"/>
              <a:t>z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</a:t>
            </a:r>
            <a:r>
              <a:rPr lang="en-US" sz="2400" dirty="0"/>
              <a:t>:= f(z</a:t>
            </a:r>
            <a:r>
              <a:rPr lang="en-US" sz="2400" baseline="-25000" dirty="0"/>
              <a:t>1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r>
              <a:rPr lang="en-US" sz="2400" dirty="0" smtClean="0"/>
              <a:t>z</a:t>
            </a:r>
            <a:r>
              <a:rPr lang="en-US" sz="2400" baseline="-25000" dirty="0"/>
              <a:t>4</a:t>
            </a:r>
            <a:r>
              <a:rPr lang="en-US" sz="2400" dirty="0" smtClean="0"/>
              <a:t> </a:t>
            </a:r>
            <a:r>
              <a:rPr lang="en-US" sz="2400" dirty="0"/>
              <a:t>:= </a:t>
            </a:r>
            <a:r>
              <a:rPr lang="en-US" sz="2400" dirty="0" smtClean="0"/>
              <a:t>z</a:t>
            </a:r>
            <a:r>
              <a:rPr lang="en-US" sz="2400" baseline="-25000" dirty="0" smtClean="0"/>
              <a:t>2</a:t>
            </a:r>
            <a:r>
              <a:rPr lang="en-US" sz="2400" dirty="0"/>
              <a:t> </a:t>
            </a:r>
            <a:r>
              <a:rPr lang="en-US" sz="2400" dirty="0" smtClean="0"/>
              <a:t>+ z</a:t>
            </a:r>
            <a:r>
              <a:rPr lang="en-US" sz="2400" baseline="-25000" dirty="0" smtClean="0"/>
              <a:t>3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/>
              <a:t>z</a:t>
            </a:r>
            <a:r>
              <a:rPr lang="en-US" sz="2400" baseline="-25000" dirty="0"/>
              <a:t>1</a:t>
            </a:r>
            <a:r>
              <a:rPr lang="en-US" sz="2400" dirty="0"/>
              <a:t> := z</a:t>
            </a:r>
            <a:r>
              <a:rPr lang="en-US" sz="2400" baseline="-25000" dirty="0"/>
              <a:t>1</a:t>
            </a:r>
            <a:r>
              <a:rPr lang="en-US" sz="2400" dirty="0"/>
              <a:t>+1</a:t>
            </a:r>
          </a:p>
          <a:p>
            <a:endParaRPr lang="en-US" sz="2400" dirty="0" smtClean="0"/>
          </a:p>
          <a:p>
            <a:r>
              <a:rPr lang="en-US" sz="2400" dirty="0" smtClean="0"/>
              <a:t>f(z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:= z</a:t>
            </a:r>
            <a:r>
              <a:rPr lang="en-US" sz="2400" baseline="-25000" dirty="0" smtClean="0"/>
              <a:t>4</a:t>
            </a:r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915066"/>
              </p:ext>
            </p:extLst>
          </p:nvPr>
        </p:nvGraphicFramePr>
        <p:xfrm>
          <a:off x="188528" y="6075779"/>
          <a:ext cx="5266068" cy="51815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755356"/>
                <a:gridCol w="1755356"/>
                <a:gridCol w="17553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10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3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0</a:t>
                      </a:r>
                      <a:endParaRPr lang="en-US" sz="2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1892" y="5491003"/>
            <a:ext cx="14157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Array f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51892" y="1449865"/>
            <a:ext cx="12379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= 1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51892" y="2383769"/>
            <a:ext cx="146613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 10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51892" y="3326166"/>
            <a:ext cx="12379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= 3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51892" y="4268563"/>
            <a:ext cx="12379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 = 0</a:t>
            </a:r>
            <a:endParaRPr lang="en-US" sz="32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874141" y="3541189"/>
            <a:ext cx="879283" cy="12211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835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Outline</a:t>
            </a:r>
            <a:endParaRPr lang="en-US" sz="4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4335" y="1049236"/>
            <a:ext cx="8878381" cy="5591324"/>
          </a:xfrm>
        </p:spPr>
        <p:txBody>
          <a:bodyPr>
            <a:normAutofit/>
          </a:bodyPr>
          <a:lstStyle/>
          <a:p>
            <a:r>
              <a:rPr lang="en-US" dirty="0" smtClean="0"/>
              <a:t>Preliminaries</a:t>
            </a:r>
          </a:p>
          <a:p>
            <a:pPr lvl="1"/>
            <a:r>
              <a:rPr lang="en-US" dirty="0" smtClean="0"/>
              <a:t>Random Access Machine (RAM)</a:t>
            </a:r>
          </a:p>
          <a:p>
            <a:pPr lvl="1"/>
            <a:r>
              <a:rPr lang="en-US" dirty="0" smtClean="0"/>
              <a:t>Polynomial-time Algorithm</a:t>
            </a:r>
          </a:p>
          <a:p>
            <a:pPr lvl="1"/>
            <a:r>
              <a:rPr lang="en-US" dirty="0" smtClean="0"/>
              <a:t>Decision Problems</a:t>
            </a:r>
          </a:p>
          <a:p>
            <a:pPr lvl="1"/>
            <a:endParaRPr lang="en-US" dirty="0"/>
          </a:p>
          <a:p>
            <a:r>
              <a:rPr lang="en-US" dirty="0" smtClean="0"/>
              <a:t>P, NP, and NP-Complete Problems</a:t>
            </a:r>
          </a:p>
        </p:txBody>
      </p:sp>
    </p:spTree>
    <p:extLst>
      <p:ext uri="{BB962C8B-B14F-4D97-AF65-F5344CB8AC3E}">
        <p14:creationId xmlns:p14="http://schemas.microsoft.com/office/powerpoint/2010/main" val="3944290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Random Access Machine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14487" y="1563568"/>
            <a:ext cx="2210440" cy="503037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/>
              <a:t>z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:= f(z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r>
              <a:rPr lang="en-US" sz="2400" dirty="0" smtClean="0"/>
              <a:t>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:= 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+1</a:t>
            </a:r>
          </a:p>
          <a:p>
            <a:endParaRPr lang="en-US" sz="2400" dirty="0"/>
          </a:p>
          <a:p>
            <a:r>
              <a:rPr lang="en-US" sz="2400" dirty="0" smtClean="0"/>
              <a:t>z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</a:t>
            </a:r>
            <a:r>
              <a:rPr lang="en-US" sz="2400" dirty="0"/>
              <a:t>:= f(z</a:t>
            </a:r>
            <a:r>
              <a:rPr lang="en-US" sz="2400" baseline="-25000" dirty="0"/>
              <a:t>1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r>
              <a:rPr lang="en-US" sz="2400" dirty="0" smtClean="0"/>
              <a:t>z</a:t>
            </a:r>
            <a:r>
              <a:rPr lang="en-US" sz="2400" baseline="-25000" dirty="0"/>
              <a:t>4</a:t>
            </a:r>
            <a:r>
              <a:rPr lang="en-US" sz="2400" dirty="0" smtClean="0"/>
              <a:t> </a:t>
            </a:r>
            <a:r>
              <a:rPr lang="en-US" sz="2400" dirty="0"/>
              <a:t>:= </a:t>
            </a:r>
            <a:r>
              <a:rPr lang="en-US" sz="2400" dirty="0" smtClean="0"/>
              <a:t>z</a:t>
            </a:r>
            <a:r>
              <a:rPr lang="en-US" sz="2400" baseline="-25000" dirty="0" smtClean="0"/>
              <a:t>2</a:t>
            </a:r>
            <a:r>
              <a:rPr lang="en-US" sz="2400" dirty="0"/>
              <a:t> </a:t>
            </a:r>
            <a:r>
              <a:rPr lang="en-US" sz="2400" dirty="0" smtClean="0"/>
              <a:t>+ z</a:t>
            </a:r>
            <a:r>
              <a:rPr lang="en-US" sz="2400" baseline="-25000" dirty="0" smtClean="0"/>
              <a:t>3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/>
              <a:t>z</a:t>
            </a:r>
            <a:r>
              <a:rPr lang="en-US" sz="2400" baseline="-25000" dirty="0"/>
              <a:t>1</a:t>
            </a:r>
            <a:r>
              <a:rPr lang="en-US" sz="2400" dirty="0"/>
              <a:t> := z</a:t>
            </a:r>
            <a:r>
              <a:rPr lang="en-US" sz="2400" baseline="-25000" dirty="0"/>
              <a:t>1</a:t>
            </a:r>
            <a:r>
              <a:rPr lang="en-US" sz="2400" dirty="0"/>
              <a:t>+1</a:t>
            </a:r>
          </a:p>
          <a:p>
            <a:endParaRPr lang="en-US" sz="2400" dirty="0" smtClean="0"/>
          </a:p>
          <a:p>
            <a:r>
              <a:rPr lang="en-US" sz="2400" dirty="0" smtClean="0"/>
              <a:t>f(z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:= z</a:t>
            </a:r>
            <a:r>
              <a:rPr lang="en-US" sz="2400" baseline="-25000" dirty="0" smtClean="0"/>
              <a:t>4</a:t>
            </a:r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913267"/>
              </p:ext>
            </p:extLst>
          </p:nvPr>
        </p:nvGraphicFramePr>
        <p:xfrm>
          <a:off x="188528" y="6075779"/>
          <a:ext cx="5266068" cy="51815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755356"/>
                <a:gridCol w="1755356"/>
                <a:gridCol w="17553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10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3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0</a:t>
                      </a:r>
                      <a:endParaRPr lang="en-US" sz="2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1892" y="5491003"/>
            <a:ext cx="14157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Array f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51892" y="1449865"/>
            <a:ext cx="12379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= 1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51892" y="2383769"/>
            <a:ext cx="146613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 10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51892" y="3326166"/>
            <a:ext cx="12379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= 3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51892" y="4268563"/>
            <a:ext cx="12379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 = 0</a:t>
            </a:r>
            <a:endParaRPr lang="en-US" sz="32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874141" y="4408170"/>
            <a:ext cx="879283" cy="12211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033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Random Access Machine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14487" y="1563568"/>
            <a:ext cx="2210440" cy="503037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/>
              <a:t>z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:= f(z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r>
              <a:rPr lang="en-US" sz="2400" dirty="0" smtClean="0"/>
              <a:t>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:= 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+1</a:t>
            </a:r>
          </a:p>
          <a:p>
            <a:endParaRPr lang="en-US" sz="2400" dirty="0"/>
          </a:p>
          <a:p>
            <a:r>
              <a:rPr lang="en-US" sz="2400" dirty="0" smtClean="0"/>
              <a:t>z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</a:t>
            </a:r>
            <a:r>
              <a:rPr lang="en-US" sz="2400" dirty="0"/>
              <a:t>:= f(z</a:t>
            </a:r>
            <a:r>
              <a:rPr lang="en-US" sz="2400" baseline="-25000" dirty="0"/>
              <a:t>1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r>
              <a:rPr lang="en-US" sz="2400" dirty="0" smtClean="0"/>
              <a:t>z</a:t>
            </a:r>
            <a:r>
              <a:rPr lang="en-US" sz="2400" baseline="-25000" dirty="0"/>
              <a:t>4</a:t>
            </a:r>
            <a:r>
              <a:rPr lang="en-US" sz="2400" dirty="0" smtClean="0"/>
              <a:t> </a:t>
            </a:r>
            <a:r>
              <a:rPr lang="en-US" sz="2400" dirty="0"/>
              <a:t>:= </a:t>
            </a:r>
            <a:r>
              <a:rPr lang="en-US" sz="2400" dirty="0" smtClean="0"/>
              <a:t>z</a:t>
            </a:r>
            <a:r>
              <a:rPr lang="en-US" sz="2400" baseline="-25000" dirty="0" smtClean="0"/>
              <a:t>2</a:t>
            </a:r>
            <a:r>
              <a:rPr lang="en-US" sz="2400" dirty="0"/>
              <a:t> </a:t>
            </a:r>
            <a:r>
              <a:rPr lang="en-US" sz="2400" dirty="0" smtClean="0"/>
              <a:t>+ z</a:t>
            </a:r>
            <a:r>
              <a:rPr lang="en-US" sz="2400" baseline="-25000" dirty="0" smtClean="0"/>
              <a:t>3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/>
              <a:t>z</a:t>
            </a:r>
            <a:r>
              <a:rPr lang="en-US" sz="2400" baseline="-25000" dirty="0"/>
              <a:t>1</a:t>
            </a:r>
            <a:r>
              <a:rPr lang="en-US" sz="2400" dirty="0"/>
              <a:t> := z</a:t>
            </a:r>
            <a:r>
              <a:rPr lang="en-US" sz="2400" baseline="-25000" dirty="0"/>
              <a:t>1</a:t>
            </a:r>
            <a:r>
              <a:rPr lang="en-US" sz="2400" dirty="0"/>
              <a:t>+1</a:t>
            </a:r>
          </a:p>
          <a:p>
            <a:endParaRPr lang="en-US" sz="2400" dirty="0" smtClean="0"/>
          </a:p>
          <a:p>
            <a:r>
              <a:rPr lang="en-US" sz="2400" dirty="0" smtClean="0"/>
              <a:t>f(z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:= z</a:t>
            </a:r>
            <a:r>
              <a:rPr lang="en-US" sz="2400" baseline="-25000" dirty="0" smtClean="0"/>
              <a:t>4</a:t>
            </a:r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981916"/>
              </p:ext>
            </p:extLst>
          </p:nvPr>
        </p:nvGraphicFramePr>
        <p:xfrm>
          <a:off x="188528" y="6075779"/>
          <a:ext cx="5266068" cy="51815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755356"/>
                <a:gridCol w="1755356"/>
                <a:gridCol w="17553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10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3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0</a:t>
                      </a:r>
                      <a:endParaRPr lang="en-US" sz="2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1892" y="5491003"/>
            <a:ext cx="14157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Array f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51892" y="1449865"/>
            <a:ext cx="12379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= 1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51892" y="2383769"/>
            <a:ext cx="146613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 10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51892" y="3326166"/>
            <a:ext cx="12379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= 3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51892" y="4268563"/>
            <a:ext cx="146613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 = 13</a:t>
            </a:r>
            <a:endParaRPr lang="en-US" sz="32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874141" y="4408170"/>
            <a:ext cx="879283" cy="12211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7371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Random Access Machine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14487" y="1563568"/>
            <a:ext cx="2210440" cy="503037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/>
              <a:t>z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:= f(z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r>
              <a:rPr lang="en-US" sz="2400" dirty="0" smtClean="0"/>
              <a:t>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:= 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+1</a:t>
            </a:r>
          </a:p>
          <a:p>
            <a:endParaRPr lang="en-US" sz="2400" dirty="0"/>
          </a:p>
          <a:p>
            <a:r>
              <a:rPr lang="en-US" sz="2400" dirty="0" smtClean="0"/>
              <a:t>z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</a:t>
            </a:r>
            <a:r>
              <a:rPr lang="en-US" sz="2400" dirty="0"/>
              <a:t>:= f(z</a:t>
            </a:r>
            <a:r>
              <a:rPr lang="en-US" sz="2400" baseline="-25000" dirty="0"/>
              <a:t>1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r>
              <a:rPr lang="en-US" sz="2400" dirty="0" smtClean="0"/>
              <a:t>z</a:t>
            </a:r>
            <a:r>
              <a:rPr lang="en-US" sz="2400" baseline="-25000" dirty="0"/>
              <a:t>4</a:t>
            </a:r>
            <a:r>
              <a:rPr lang="en-US" sz="2400" dirty="0" smtClean="0"/>
              <a:t> </a:t>
            </a:r>
            <a:r>
              <a:rPr lang="en-US" sz="2400" dirty="0"/>
              <a:t>:= </a:t>
            </a:r>
            <a:r>
              <a:rPr lang="en-US" sz="2400" dirty="0" smtClean="0"/>
              <a:t>z</a:t>
            </a:r>
            <a:r>
              <a:rPr lang="en-US" sz="2400" baseline="-25000" dirty="0" smtClean="0"/>
              <a:t>2</a:t>
            </a:r>
            <a:r>
              <a:rPr lang="en-US" sz="2400" dirty="0"/>
              <a:t> </a:t>
            </a:r>
            <a:r>
              <a:rPr lang="en-US" sz="2400" dirty="0" smtClean="0"/>
              <a:t>+ z</a:t>
            </a:r>
            <a:r>
              <a:rPr lang="en-US" sz="2400" baseline="-25000" dirty="0" smtClean="0"/>
              <a:t>3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/>
              <a:t>z</a:t>
            </a:r>
            <a:r>
              <a:rPr lang="en-US" sz="2400" baseline="-25000" dirty="0"/>
              <a:t>1</a:t>
            </a:r>
            <a:r>
              <a:rPr lang="en-US" sz="2400" dirty="0"/>
              <a:t> := z</a:t>
            </a:r>
            <a:r>
              <a:rPr lang="en-US" sz="2400" baseline="-25000" dirty="0"/>
              <a:t>1</a:t>
            </a:r>
            <a:r>
              <a:rPr lang="en-US" sz="2400" dirty="0"/>
              <a:t>+1</a:t>
            </a:r>
          </a:p>
          <a:p>
            <a:endParaRPr lang="en-US" sz="2400" dirty="0" smtClean="0"/>
          </a:p>
          <a:p>
            <a:r>
              <a:rPr lang="en-US" sz="2400" dirty="0" smtClean="0"/>
              <a:t>f(z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:= z</a:t>
            </a:r>
            <a:r>
              <a:rPr lang="en-US" sz="2400" baseline="-25000" dirty="0" smtClean="0"/>
              <a:t>4</a:t>
            </a:r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966576"/>
              </p:ext>
            </p:extLst>
          </p:nvPr>
        </p:nvGraphicFramePr>
        <p:xfrm>
          <a:off x="188528" y="6075779"/>
          <a:ext cx="5266068" cy="51815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755356"/>
                <a:gridCol w="1755356"/>
                <a:gridCol w="17553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10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3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0</a:t>
                      </a:r>
                      <a:endParaRPr lang="en-US" sz="2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1892" y="5491003"/>
            <a:ext cx="14157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Array f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51892" y="1449865"/>
            <a:ext cx="12379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= 1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51892" y="2383769"/>
            <a:ext cx="146613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 10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51892" y="3326166"/>
            <a:ext cx="12379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= 3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51892" y="4268563"/>
            <a:ext cx="146613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 = 13</a:t>
            </a:r>
            <a:endParaRPr lang="en-US" sz="32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874141" y="5287362"/>
            <a:ext cx="879283" cy="12211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3262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Random Access Machine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14487" y="1563568"/>
            <a:ext cx="2210440" cy="503037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/>
              <a:t>z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:= f(z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r>
              <a:rPr lang="en-US" sz="2400" dirty="0" smtClean="0"/>
              <a:t>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:= 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+1</a:t>
            </a:r>
          </a:p>
          <a:p>
            <a:endParaRPr lang="en-US" sz="2400" dirty="0"/>
          </a:p>
          <a:p>
            <a:r>
              <a:rPr lang="en-US" sz="2400" dirty="0" smtClean="0"/>
              <a:t>z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</a:t>
            </a:r>
            <a:r>
              <a:rPr lang="en-US" sz="2400" dirty="0"/>
              <a:t>:= f(z</a:t>
            </a:r>
            <a:r>
              <a:rPr lang="en-US" sz="2400" baseline="-25000" dirty="0"/>
              <a:t>1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r>
              <a:rPr lang="en-US" sz="2400" dirty="0" smtClean="0"/>
              <a:t>z</a:t>
            </a:r>
            <a:r>
              <a:rPr lang="en-US" sz="2400" baseline="-25000" dirty="0"/>
              <a:t>4</a:t>
            </a:r>
            <a:r>
              <a:rPr lang="en-US" sz="2400" dirty="0" smtClean="0"/>
              <a:t> </a:t>
            </a:r>
            <a:r>
              <a:rPr lang="en-US" sz="2400" dirty="0"/>
              <a:t>:= </a:t>
            </a:r>
            <a:r>
              <a:rPr lang="en-US" sz="2400" dirty="0" smtClean="0"/>
              <a:t>z</a:t>
            </a:r>
            <a:r>
              <a:rPr lang="en-US" sz="2400" baseline="-25000" dirty="0" smtClean="0"/>
              <a:t>2</a:t>
            </a:r>
            <a:r>
              <a:rPr lang="en-US" sz="2400" dirty="0"/>
              <a:t> </a:t>
            </a:r>
            <a:r>
              <a:rPr lang="en-US" sz="2400" dirty="0" smtClean="0"/>
              <a:t>+ z</a:t>
            </a:r>
            <a:r>
              <a:rPr lang="en-US" sz="2400" baseline="-25000" dirty="0" smtClean="0"/>
              <a:t>3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/>
              <a:t>z</a:t>
            </a:r>
            <a:r>
              <a:rPr lang="en-US" sz="2400" baseline="-25000" dirty="0"/>
              <a:t>1</a:t>
            </a:r>
            <a:r>
              <a:rPr lang="en-US" sz="2400" dirty="0"/>
              <a:t> := z</a:t>
            </a:r>
            <a:r>
              <a:rPr lang="en-US" sz="2400" baseline="-25000" dirty="0"/>
              <a:t>1</a:t>
            </a:r>
            <a:r>
              <a:rPr lang="en-US" sz="2400" dirty="0"/>
              <a:t>+1</a:t>
            </a:r>
          </a:p>
          <a:p>
            <a:endParaRPr lang="en-US" sz="2400" dirty="0" smtClean="0"/>
          </a:p>
          <a:p>
            <a:r>
              <a:rPr lang="en-US" sz="2400" dirty="0" smtClean="0"/>
              <a:t>f(z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:= z</a:t>
            </a:r>
            <a:r>
              <a:rPr lang="en-US" sz="2400" baseline="-25000" dirty="0" smtClean="0"/>
              <a:t>4</a:t>
            </a:r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030456"/>
              </p:ext>
            </p:extLst>
          </p:nvPr>
        </p:nvGraphicFramePr>
        <p:xfrm>
          <a:off x="188528" y="6075779"/>
          <a:ext cx="5266068" cy="51815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755356"/>
                <a:gridCol w="1755356"/>
                <a:gridCol w="17553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10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3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0</a:t>
                      </a:r>
                      <a:endParaRPr lang="en-US" sz="2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1892" y="5491003"/>
            <a:ext cx="14157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Array f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51892" y="1449865"/>
            <a:ext cx="12379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= 2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51892" y="2383769"/>
            <a:ext cx="146613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 10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51892" y="3326166"/>
            <a:ext cx="12379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= 3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51892" y="4268563"/>
            <a:ext cx="146613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 = 13</a:t>
            </a:r>
            <a:endParaRPr lang="en-US" sz="32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874141" y="5287362"/>
            <a:ext cx="879283" cy="12211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9504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Random Access Machine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14487" y="1563568"/>
            <a:ext cx="2210440" cy="503037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/>
              <a:t>z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:= f(z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r>
              <a:rPr lang="en-US" sz="2400" dirty="0" smtClean="0"/>
              <a:t>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:= 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+1</a:t>
            </a:r>
          </a:p>
          <a:p>
            <a:endParaRPr lang="en-US" sz="2400" dirty="0"/>
          </a:p>
          <a:p>
            <a:r>
              <a:rPr lang="en-US" sz="2400" dirty="0" smtClean="0"/>
              <a:t>z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</a:t>
            </a:r>
            <a:r>
              <a:rPr lang="en-US" sz="2400" dirty="0"/>
              <a:t>:= f(z</a:t>
            </a:r>
            <a:r>
              <a:rPr lang="en-US" sz="2400" baseline="-25000" dirty="0"/>
              <a:t>1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r>
              <a:rPr lang="en-US" sz="2400" dirty="0" smtClean="0"/>
              <a:t>z</a:t>
            </a:r>
            <a:r>
              <a:rPr lang="en-US" sz="2400" baseline="-25000" dirty="0"/>
              <a:t>4</a:t>
            </a:r>
            <a:r>
              <a:rPr lang="en-US" sz="2400" dirty="0" smtClean="0"/>
              <a:t> </a:t>
            </a:r>
            <a:r>
              <a:rPr lang="en-US" sz="2400" dirty="0"/>
              <a:t>:= </a:t>
            </a:r>
            <a:r>
              <a:rPr lang="en-US" sz="2400" dirty="0" smtClean="0"/>
              <a:t>z</a:t>
            </a:r>
            <a:r>
              <a:rPr lang="en-US" sz="2400" baseline="-25000" dirty="0" smtClean="0"/>
              <a:t>2</a:t>
            </a:r>
            <a:r>
              <a:rPr lang="en-US" sz="2400" dirty="0"/>
              <a:t> </a:t>
            </a:r>
            <a:r>
              <a:rPr lang="en-US" sz="2400" dirty="0" smtClean="0"/>
              <a:t>+ z</a:t>
            </a:r>
            <a:r>
              <a:rPr lang="en-US" sz="2400" baseline="-25000" dirty="0" smtClean="0"/>
              <a:t>3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/>
              <a:t>z</a:t>
            </a:r>
            <a:r>
              <a:rPr lang="en-US" sz="2400" baseline="-25000" dirty="0"/>
              <a:t>1</a:t>
            </a:r>
            <a:r>
              <a:rPr lang="en-US" sz="2400" dirty="0"/>
              <a:t> := z</a:t>
            </a:r>
            <a:r>
              <a:rPr lang="en-US" sz="2400" baseline="-25000" dirty="0"/>
              <a:t>1</a:t>
            </a:r>
            <a:r>
              <a:rPr lang="en-US" sz="2400" dirty="0"/>
              <a:t>+1</a:t>
            </a:r>
          </a:p>
          <a:p>
            <a:endParaRPr lang="en-US" sz="2400" dirty="0" smtClean="0"/>
          </a:p>
          <a:p>
            <a:r>
              <a:rPr lang="en-US" sz="2400" dirty="0" smtClean="0"/>
              <a:t>f(z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:= z</a:t>
            </a:r>
            <a:r>
              <a:rPr lang="en-US" sz="2400" baseline="-25000" dirty="0" smtClean="0"/>
              <a:t>4</a:t>
            </a:r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688432"/>
              </p:ext>
            </p:extLst>
          </p:nvPr>
        </p:nvGraphicFramePr>
        <p:xfrm>
          <a:off x="188528" y="6075779"/>
          <a:ext cx="5266068" cy="51815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755356"/>
                <a:gridCol w="1755356"/>
                <a:gridCol w="17553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10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3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0</a:t>
                      </a:r>
                      <a:endParaRPr lang="en-US" sz="2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1892" y="5491003"/>
            <a:ext cx="14157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Array f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51892" y="1449865"/>
            <a:ext cx="12379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= 2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51892" y="2383769"/>
            <a:ext cx="146613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 10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51892" y="3326166"/>
            <a:ext cx="12379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= 3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51892" y="4268563"/>
            <a:ext cx="146613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 = 13</a:t>
            </a:r>
            <a:endParaRPr lang="en-US" sz="32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874141" y="6166554"/>
            <a:ext cx="879283" cy="12211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6899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Random Access Machine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14487" y="1563568"/>
            <a:ext cx="2210440" cy="503037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/>
              <a:t>z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:= f(z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r>
              <a:rPr lang="en-US" sz="2400" dirty="0" smtClean="0"/>
              <a:t>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:= 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+1</a:t>
            </a:r>
          </a:p>
          <a:p>
            <a:endParaRPr lang="en-US" sz="2400" dirty="0"/>
          </a:p>
          <a:p>
            <a:r>
              <a:rPr lang="en-US" sz="2400" dirty="0" smtClean="0"/>
              <a:t>z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</a:t>
            </a:r>
            <a:r>
              <a:rPr lang="en-US" sz="2400" dirty="0"/>
              <a:t>:= f(z</a:t>
            </a:r>
            <a:r>
              <a:rPr lang="en-US" sz="2400" baseline="-25000" dirty="0"/>
              <a:t>1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r>
              <a:rPr lang="en-US" sz="2400" dirty="0" smtClean="0"/>
              <a:t>z</a:t>
            </a:r>
            <a:r>
              <a:rPr lang="en-US" sz="2400" baseline="-25000" dirty="0"/>
              <a:t>4</a:t>
            </a:r>
            <a:r>
              <a:rPr lang="en-US" sz="2400" dirty="0" smtClean="0"/>
              <a:t> </a:t>
            </a:r>
            <a:r>
              <a:rPr lang="en-US" sz="2400" dirty="0"/>
              <a:t>:= </a:t>
            </a:r>
            <a:r>
              <a:rPr lang="en-US" sz="2400" dirty="0" smtClean="0"/>
              <a:t>z</a:t>
            </a:r>
            <a:r>
              <a:rPr lang="en-US" sz="2400" baseline="-25000" dirty="0" smtClean="0"/>
              <a:t>2</a:t>
            </a:r>
            <a:r>
              <a:rPr lang="en-US" sz="2400" dirty="0"/>
              <a:t> </a:t>
            </a:r>
            <a:r>
              <a:rPr lang="en-US" sz="2400" dirty="0" smtClean="0"/>
              <a:t>+ z</a:t>
            </a:r>
            <a:r>
              <a:rPr lang="en-US" sz="2400" baseline="-25000" dirty="0" smtClean="0"/>
              <a:t>3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/>
              <a:t>z</a:t>
            </a:r>
            <a:r>
              <a:rPr lang="en-US" sz="2400" baseline="-25000" dirty="0"/>
              <a:t>1</a:t>
            </a:r>
            <a:r>
              <a:rPr lang="en-US" sz="2400" dirty="0"/>
              <a:t> := z</a:t>
            </a:r>
            <a:r>
              <a:rPr lang="en-US" sz="2400" baseline="-25000" dirty="0"/>
              <a:t>1</a:t>
            </a:r>
            <a:r>
              <a:rPr lang="en-US" sz="2400" dirty="0"/>
              <a:t>+1</a:t>
            </a:r>
          </a:p>
          <a:p>
            <a:endParaRPr lang="en-US" sz="2400" dirty="0" smtClean="0"/>
          </a:p>
          <a:p>
            <a:r>
              <a:rPr lang="en-US" sz="2400" dirty="0" smtClean="0"/>
              <a:t>f(z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:= z</a:t>
            </a:r>
            <a:r>
              <a:rPr lang="en-US" sz="2400" baseline="-25000" dirty="0" smtClean="0"/>
              <a:t>4</a:t>
            </a:r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02621"/>
              </p:ext>
            </p:extLst>
          </p:nvPr>
        </p:nvGraphicFramePr>
        <p:xfrm>
          <a:off x="188528" y="6075779"/>
          <a:ext cx="5266068" cy="51815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755356"/>
                <a:gridCol w="1755356"/>
                <a:gridCol w="17553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10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3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13</a:t>
                      </a:r>
                      <a:endParaRPr lang="en-US" sz="2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1892" y="5491003"/>
            <a:ext cx="14157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Array f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51892" y="1449865"/>
            <a:ext cx="12379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= 2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51892" y="2383769"/>
            <a:ext cx="146613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 10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51892" y="3326166"/>
            <a:ext cx="12379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= 3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51892" y="4268563"/>
            <a:ext cx="146613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 = 13</a:t>
            </a:r>
            <a:endParaRPr lang="en-US" sz="32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874141" y="6166554"/>
            <a:ext cx="879283" cy="12211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4361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Outline</a:t>
            </a:r>
            <a:endParaRPr lang="en-US" sz="4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4335" y="1049236"/>
            <a:ext cx="8878381" cy="5591324"/>
          </a:xfrm>
        </p:spPr>
        <p:txBody>
          <a:bodyPr>
            <a:normAutofit/>
          </a:bodyPr>
          <a:lstStyle/>
          <a:p>
            <a:r>
              <a:rPr lang="en-US" dirty="0" smtClean="0"/>
              <a:t>Preliminaries</a:t>
            </a:r>
          </a:p>
          <a:p>
            <a:pPr lvl="1"/>
            <a:r>
              <a:rPr lang="en-US" dirty="0" smtClean="0"/>
              <a:t>Random Access Machine (RAM)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Polynomial-time Algorithm</a:t>
            </a:r>
          </a:p>
          <a:p>
            <a:pPr lvl="1"/>
            <a:r>
              <a:rPr lang="en-US" dirty="0" smtClean="0"/>
              <a:t>Decision Problems</a:t>
            </a:r>
          </a:p>
          <a:p>
            <a:pPr lvl="1"/>
            <a:endParaRPr lang="en-US" dirty="0"/>
          </a:p>
          <a:p>
            <a:r>
              <a:rPr lang="en-US" dirty="0" smtClean="0"/>
              <a:t>P, NP, and NP-Complete Problems</a:t>
            </a:r>
          </a:p>
        </p:txBody>
      </p:sp>
    </p:spTree>
    <p:extLst>
      <p:ext uri="{BB962C8B-B14F-4D97-AF65-F5344CB8AC3E}">
        <p14:creationId xmlns:p14="http://schemas.microsoft.com/office/powerpoint/2010/main" val="444366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9236"/>
            <a:ext cx="8229600" cy="4054960"/>
          </a:xfrm>
        </p:spPr>
        <p:txBody>
          <a:bodyPr/>
          <a:lstStyle/>
          <a:p>
            <a:r>
              <a:rPr lang="en-US" dirty="0" smtClean="0"/>
              <a:t>Input size = Number of bits b</a:t>
            </a:r>
          </a:p>
          <a:p>
            <a:endParaRPr lang="en-US" dirty="0"/>
          </a:p>
          <a:p>
            <a:r>
              <a:rPr lang="en-US" dirty="0" smtClean="0"/>
              <a:t>Polynomial time algorithm</a:t>
            </a:r>
          </a:p>
          <a:p>
            <a:pPr lvl="1"/>
            <a:r>
              <a:rPr lang="en-US" dirty="0" smtClean="0"/>
              <a:t>Number of instructions = t</a:t>
            </a:r>
          </a:p>
          <a:p>
            <a:pPr lvl="1"/>
            <a:r>
              <a:rPr lang="en-US" dirty="0" smtClean="0"/>
              <a:t>t is bounded by a polynomial in b</a:t>
            </a:r>
          </a:p>
          <a:p>
            <a:pPr lvl="1"/>
            <a:r>
              <a:rPr lang="en-US" dirty="0" smtClean="0"/>
              <a:t>Good algorithm</a:t>
            </a:r>
          </a:p>
          <a:p>
            <a:pPr lvl="1"/>
            <a:r>
              <a:rPr lang="en-US" dirty="0" smtClean="0"/>
              <a:t>Efficient algorithm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Polynomial Time Algorithm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70937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35" y="1049236"/>
            <a:ext cx="8878381" cy="5591324"/>
          </a:xfrm>
        </p:spPr>
        <p:txBody>
          <a:bodyPr>
            <a:normAutofit/>
          </a:bodyPr>
          <a:lstStyle/>
          <a:p>
            <a:r>
              <a:rPr lang="en-US" dirty="0" smtClean="0"/>
              <a:t>Preliminaries</a:t>
            </a:r>
          </a:p>
          <a:p>
            <a:pPr lvl="1"/>
            <a:r>
              <a:rPr lang="en-US" dirty="0" smtClean="0"/>
              <a:t>Random Access Machine (RAM)</a:t>
            </a:r>
          </a:p>
          <a:p>
            <a:pPr lvl="1"/>
            <a:r>
              <a:rPr lang="en-US" dirty="0" smtClean="0"/>
              <a:t>Polynomial-time Algorithm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Decision Problems (Answered by ‘yes’ or ‘no’)</a:t>
            </a:r>
          </a:p>
          <a:p>
            <a:pPr lvl="1"/>
            <a:endParaRPr lang="en-US" dirty="0"/>
          </a:p>
          <a:p>
            <a:r>
              <a:rPr lang="en-US" dirty="0" smtClean="0"/>
              <a:t>P, NP, and NP-Complete Problems</a:t>
            </a:r>
          </a:p>
          <a:p>
            <a:endParaRPr lang="en-US" dirty="0"/>
          </a:p>
          <a:p>
            <a:r>
              <a:rPr lang="en-US" dirty="0" smtClean="0"/>
              <a:t>Reduction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Outline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18680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35" y="927125"/>
            <a:ext cx="8878381" cy="574007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Finite set </a:t>
            </a:r>
            <a:r>
              <a:rPr lang="en-US" dirty="0" err="1" smtClean="0"/>
              <a:t>Σ</a:t>
            </a:r>
            <a:r>
              <a:rPr lang="en-US" dirty="0" smtClean="0"/>
              <a:t> called alphabet of size ≥ 2</a:t>
            </a:r>
          </a:p>
          <a:p>
            <a:pPr lvl="1"/>
            <a:r>
              <a:rPr lang="en-US" dirty="0" smtClean="0"/>
              <a:t>{0,1}</a:t>
            </a:r>
          </a:p>
          <a:p>
            <a:pPr lvl="1"/>
            <a:r>
              <a:rPr lang="en-US" dirty="0" smtClean="0"/>
              <a:t>{</a:t>
            </a:r>
            <a:r>
              <a:rPr lang="en-US" dirty="0" err="1" smtClean="0"/>
              <a:t>a,b,c,d,e</a:t>
            </a:r>
            <a:r>
              <a:rPr lang="en-US" dirty="0" smtClean="0"/>
              <a:t>,…,</a:t>
            </a:r>
            <a:r>
              <a:rPr lang="en-US" dirty="0" err="1" smtClean="0"/>
              <a:t>x,y,z</a:t>
            </a:r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smtClean="0"/>
              <a:t>Set </a:t>
            </a:r>
            <a:r>
              <a:rPr lang="en-US" dirty="0" err="1" smtClean="0"/>
              <a:t>Σ</a:t>
            </a:r>
            <a:r>
              <a:rPr lang="en-US" dirty="0" smtClean="0"/>
              <a:t>* of all finite length strings (called words)</a:t>
            </a:r>
          </a:p>
          <a:p>
            <a:pPr lvl="1"/>
            <a:r>
              <a:rPr lang="en-US" dirty="0" smtClean="0"/>
              <a:t>0, 1, 00, 01, 10, 11, 000,….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iscrete, optimization</a:t>
            </a:r>
          </a:p>
          <a:p>
            <a:endParaRPr lang="en-US" dirty="0"/>
          </a:p>
          <a:p>
            <a:r>
              <a:rPr lang="en-US" dirty="0" smtClean="0"/>
              <a:t>Size of word size(w) = number of letters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ize(00) = 2</a:t>
            </a:r>
          </a:p>
          <a:p>
            <a:pPr lvl="1"/>
            <a:r>
              <a:rPr lang="en-US" dirty="0" smtClean="0"/>
              <a:t>size(discrete) = 8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Decision Problem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41625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86" y="1049236"/>
            <a:ext cx="9058514" cy="5591324"/>
          </a:xfrm>
        </p:spPr>
        <p:txBody>
          <a:bodyPr/>
          <a:lstStyle/>
          <a:p>
            <a:r>
              <a:rPr lang="en-US" dirty="0" smtClean="0"/>
              <a:t>Given an array f with elements = 0</a:t>
            </a:r>
            <a:r>
              <a:rPr lang="en-US" dirty="0" smtClean="0"/>
              <a:t>, 1 </a:t>
            </a:r>
            <a:r>
              <a:rPr lang="en-US" dirty="0" smtClean="0"/>
              <a:t>strings</a:t>
            </a:r>
          </a:p>
          <a:p>
            <a:endParaRPr lang="en-US" dirty="0"/>
          </a:p>
          <a:p>
            <a:r>
              <a:rPr lang="en-US" dirty="0" smtClean="0"/>
              <a:t>RAM executes a set of instructions</a:t>
            </a:r>
          </a:p>
          <a:p>
            <a:endParaRPr lang="en-US" dirty="0"/>
          </a:p>
          <a:p>
            <a:r>
              <a:rPr lang="en-US" dirty="0" smtClean="0"/>
              <a:t>Each instruction can</a:t>
            </a:r>
          </a:p>
          <a:p>
            <a:pPr lvl="1"/>
            <a:r>
              <a:rPr lang="en-US" dirty="0" smtClean="0"/>
              <a:t>Read entries from prescribed positions</a:t>
            </a:r>
          </a:p>
          <a:p>
            <a:pPr lvl="1"/>
            <a:r>
              <a:rPr lang="en-US" dirty="0" smtClean="0"/>
              <a:t>Perform arithmetic operation on read entries</a:t>
            </a:r>
          </a:p>
          <a:p>
            <a:pPr lvl="1"/>
            <a:r>
              <a:rPr lang="en-US" dirty="0" smtClean="0"/>
              <a:t>Write answers to prescribed positions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Random Access Machine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43951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35" y="927125"/>
            <a:ext cx="8878381" cy="5740077"/>
          </a:xfrm>
        </p:spPr>
        <p:txBody>
          <a:bodyPr>
            <a:normAutofit/>
          </a:bodyPr>
          <a:lstStyle/>
          <a:p>
            <a:r>
              <a:rPr lang="en-US" dirty="0" smtClean="0"/>
              <a:t>Problem </a:t>
            </a:r>
            <a:r>
              <a:rPr lang="en-US" dirty="0" err="1" smtClean="0"/>
              <a:t>Π</a:t>
            </a:r>
            <a:r>
              <a:rPr lang="en-US" dirty="0" smtClean="0"/>
              <a:t> is a subset </a:t>
            </a:r>
            <a:r>
              <a:rPr lang="en-US" dirty="0"/>
              <a:t>of </a:t>
            </a:r>
            <a:r>
              <a:rPr lang="en-US" dirty="0" err="1"/>
              <a:t>Σ</a:t>
            </a:r>
            <a:r>
              <a:rPr lang="en-US" dirty="0" smtClean="0"/>
              <a:t>*</a:t>
            </a:r>
          </a:p>
          <a:p>
            <a:pPr lvl="1"/>
            <a:r>
              <a:rPr lang="en-US" dirty="0" smtClean="0"/>
              <a:t>All words with the answer “yes”</a:t>
            </a:r>
          </a:p>
          <a:p>
            <a:endParaRPr lang="en-US" dirty="0"/>
          </a:p>
          <a:p>
            <a:r>
              <a:rPr lang="en-US" dirty="0" smtClean="0"/>
              <a:t>Informal problem</a:t>
            </a:r>
          </a:p>
          <a:p>
            <a:pPr lvl="1"/>
            <a:r>
              <a:rPr lang="en-US" dirty="0" smtClean="0"/>
              <a:t>Given input word x </a:t>
            </a:r>
            <a:r>
              <a:rPr lang="en-US" dirty="0" smtClean="0">
                <a:sym typeface="Symbol" charset="0"/>
              </a:rPr>
              <a:t> </a:t>
            </a:r>
            <a:r>
              <a:rPr lang="en-US" dirty="0" err="1"/>
              <a:t>Σ</a:t>
            </a:r>
            <a:r>
              <a:rPr lang="en-US" dirty="0" smtClean="0"/>
              <a:t>*, does x </a:t>
            </a:r>
            <a:r>
              <a:rPr lang="en-US" dirty="0" smtClean="0">
                <a:sym typeface="Symbol" charset="0"/>
              </a:rPr>
              <a:t> </a:t>
            </a:r>
            <a:r>
              <a:rPr lang="en-US" dirty="0" err="1" smtClean="0"/>
              <a:t>Π</a:t>
            </a:r>
            <a:r>
              <a:rPr lang="en-US" dirty="0" smtClean="0"/>
              <a:t> ?</a:t>
            </a:r>
          </a:p>
          <a:p>
            <a:endParaRPr lang="en-US" dirty="0"/>
          </a:p>
          <a:p>
            <a:r>
              <a:rPr lang="en-US" dirty="0" smtClean="0"/>
              <a:t>Polynomial-time </a:t>
            </a:r>
            <a:r>
              <a:rPr lang="en-US" dirty="0"/>
              <a:t>solvable </a:t>
            </a:r>
            <a:r>
              <a:rPr lang="en-US" dirty="0" smtClean="0"/>
              <a:t>problem </a:t>
            </a:r>
            <a:r>
              <a:rPr lang="en-US" dirty="0" err="1" smtClean="0"/>
              <a:t>Π</a:t>
            </a:r>
            <a:endParaRPr lang="en-US" dirty="0" smtClean="0"/>
          </a:p>
          <a:p>
            <a:pPr lvl="1"/>
            <a:r>
              <a:rPr lang="en-US" dirty="0" smtClean="0"/>
              <a:t>There exists a polynomial-time algorithm for the informal problem</a:t>
            </a:r>
          </a:p>
          <a:p>
            <a:pPr lvl="1"/>
            <a:r>
              <a:rPr lang="en-US" dirty="0" smtClean="0"/>
              <a:t>Polynomial in size(x)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Decision Problem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27504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Shortest Path</a:t>
            </a:r>
            <a:endParaRPr lang="en-US" sz="4000" dirty="0"/>
          </a:p>
        </p:txBody>
      </p:sp>
      <p:sp>
        <p:nvSpPr>
          <p:cNvPr id="27" name="TextBox 26"/>
          <p:cNvSpPr txBox="1"/>
          <p:nvPr/>
        </p:nvSpPr>
        <p:spPr>
          <a:xfrm>
            <a:off x="3473900" y="923440"/>
            <a:ext cx="325468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,v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… </a:t>
            </a:r>
            <a:r>
              <a:rPr lang="en-US" sz="3200" dirty="0" err="1" smtClean="0"/>
              <a:t>v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 </a:t>
            </a:r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3473900" y="1797391"/>
            <a:ext cx="10959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{ </a:t>
            </a:r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endParaRPr lang="en-US" sz="3200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3473900" y="2755205"/>
            <a:ext cx="29203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0,1,2, … N </a:t>
            </a:r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5363938" y="1778431"/>
            <a:ext cx="10959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} </a:t>
            </a:r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endParaRPr lang="en-US" sz="32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6956597" y="1793202"/>
            <a:ext cx="10959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, </a:t>
            </a:r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endParaRPr lang="en-US" sz="3200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146544" y="4603775"/>
            <a:ext cx="681278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{v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5</a:t>
            </a:r>
            <a:r>
              <a:rPr lang="en-US" sz="2800" dirty="0" smtClean="0"/>
              <a:t>},</a:t>
            </a:r>
          </a:p>
          <a:p>
            <a:r>
              <a:rPr lang="en-US" sz="2800" dirty="0" smtClean="0"/>
              <a:t>{{v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},{v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},{v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},{v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},{v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},{v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}},</a:t>
            </a:r>
          </a:p>
          <a:p>
            <a:r>
              <a:rPr lang="en-US" sz="2800" dirty="0" smtClean="0"/>
              <a:t>{3,5,5,4,6,1},</a:t>
            </a:r>
            <a:endParaRPr lang="en-US" sz="2800" dirty="0"/>
          </a:p>
        </p:txBody>
      </p:sp>
      <p:grpSp>
        <p:nvGrpSpPr>
          <p:cNvPr id="50" name="Group 49"/>
          <p:cNvGrpSpPr/>
          <p:nvPr/>
        </p:nvGrpSpPr>
        <p:grpSpPr>
          <a:xfrm>
            <a:off x="167768" y="923440"/>
            <a:ext cx="2834766" cy="2937293"/>
            <a:chOff x="167768" y="923440"/>
            <a:chExt cx="2834766" cy="2937293"/>
          </a:xfrm>
        </p:grpSpPr>
        <p:sp>
          <p:nvSpPr>
            <p:cNvPr id="5" name="Oval 4"/>
            <p:cNvSpPr/>
            <p:nvPr/>
          </p:nvSpPr>
          <p:spPr>
            <a:xfrm>
              <a:off x="278422" y="1793202"/>
              <a:ext cx="585216" cy="57984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1264262" y="923440"/>
              <a:ext cx="585216" cy="57984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r>
                <a:rPr lang="en-US" baseline="-25000" dirty="0" smtClean="0"/>
                <a:t>0</a:t>
              </a:r>
              <a:endParaRPr lang="en-US" baseline="-2500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278422" y="3050060"/>
              <a:ext cx="585216" cy="57984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2263833" y="1756569"/>
              <a:ext cx="585216" cy="57984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2263353" y="3050060"/>
              <a:ext cx="585216" cy="57984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baseline="-25000" dirty="0"/>
            </a:p>
          </p:txBody>
        </p:sp>
        <p:cxnSp>
          <p:nvCxnSpPr>
            <p:cNvPr id="10" name="Straight Connector 9"/>
            <p:cNvCxnSpPr>
              <a:stCxn id="5" idx="7"/>
              <a:endCxn id="6" idx="3"/>
            </p:cNvCxnSpPr>
            <p:nvPr/>
          </p:nvCxnSpPr>
          <p:spPr>
            <a:xfrm flipV="1">
              <a:off x="777935" y="1418365"/>
              <a:ext cx="572030" cy="459753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5" idx="4"/>
              <a:endCxn id="7" idx="0"/>
            </p:cNvCxnSpPr>
            <p:nvPr/>
          </p:nvCxnSpPr>
          <p:spPr>
            <a:xfrm>
              <a:off x="571030" y="2373043"/>
              <a:ext cx="0" cy="677017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6" idx="5"/>
              <a:endCxn id="8" idx="1"/>
            </p:cNvCxnSpPr>
            <p:nvPr/>
          </p:nvCxnSpPr>
          <p:spPr>
            <a:xfrm>
              <a:off x="1763775" y="1418365"/>
              <a:ext cx="585761" cy="423120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7" idx="7"/>
              <a:endCxn id="8" idx="3"/>
            </p:cNvCxnSpPr>
            <p:nvPr/>
          </p:nvCxnSpPr>
          <p:spPr>
            <a:xfrm flipV="1">
              <a:off x="777935" y="2251494"/>
              <a:ext cx="1571601" cy="883482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8" idx="4"/>
              <a:endCxn id="9" idx="0"/>
            </p:cNvCxnSpPr>
            <p:nvPr/>
          </p:nvCxnSpPr>
          <p:spPr>
            <a:xfrm flipH="1">
              <a:off x="2555961" y="2336410"/>
              <a:ext cx="480" cy="713650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7" idx="6"/>
              <a:endCxn id="9" idx="2"/>
            </p:cNvCxnSpPr>
            <p:nvPr/>
          </p:nvCxnSpPr>
          <p:spPr>
            <a:xfrm>
              <a:off x="863638" y="3339981"/>
              <a:ext cx="1399715" cy="0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691775" y="1233699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086032" y="1239956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407938" y="2105577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4</a:t>
              </a:r>
              <a:endParaRPr lang="en-US" sz="2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67768" y="2474255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646697" y="2474255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07938" y="3399068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6</a:t>
              </a:r>
              <a:endParaRPr lang="en-US" sz="2400" dirty="0"/>
            </a:p>
          </p:txBody>
        </p:sp>
      </p:grpSp>
      <p:cxnSp>
        <p:nvCxnSpPr>
          <p:cNvPr id="42" name="Straight Connector 41"/>
          <p:cNvCxnSpPr>
            <a:stCxn id="6" idx="5"/>
            <a:endCxn id="8" idx="1"/>
          </p:cNvCxnSpPr>
          <p:nvPr/>
        </p:nvCxnSpPr>
        <p:spPr>
          <a:xfrm>
            <a:off x="1763775" y="1418365"/>
            <a:ext cx="585761" cy="42312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8" idx="4"/>
            <a:endCxn id="9" idx="0"/>
          </p:cNvCxnSpPr>
          <p:nvPr/>
        </p:nvCxnSpPr>
        <p:spPr>
          <a:xfrm flipH="1">
            <a:off x="2555961" y="2336410"/>
            <a:ext cx="480" cy="71365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9" idx="2"/>
            <a:endCxn id="7" idx="6"/>
          </p:cNvCxnSpPr>
          <p:nvPr/>
        </p:nvCxnSpPr>
        <p:spPr>
          <a:xfrm flipH="1">
            <a:off x="863638" y="3339981"/>
            <a:ext cx="1399715" cy="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45857" y="5943121"/>
            <a:ext cx="19744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{v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}</a:t>
            </a:r>
            <a:endParaRPr lang="en-US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7504582" y="5042580"/>
            <a:ext cx="100460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r>
              <a:rPr lang="en-US" sz="3200" dirty="0">
                <a:sym typeface="Symbol" charset="0"/>
              </a:rPr>
              <a:t>*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06426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7" grpId="0"/>
      <p:bldP spid="4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Shortest Path</a:t>
            </a:r>
            <a:endParaRPr lang="en-US" sz="4000" dirty="0"/>
          </a:p>
        </p:txBody>
      </p:sp>
      <p:sp>
        <p:nvSpPr>
          <p:cNvPr id="27" name="TextBox 26"/>
          <p:cNvSpPr txBox="1"/>
          <p:nvPr/>
        </p:nvSpPr>
        <p:spPr>
          <a:xfrm>
            <a:off x="3473900" y="923440"/>
            <a:ext cx="325468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,v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… </a:t>
            </a:r>
            <a:r>
              <a:rPr lang="en-US" sz="3200" dirty="0" err="1" smtClean="0"/>
              <a:t>v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 </a:t>
            </a:r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3473900" y="1797391"/>
            <a:ext cx="10959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{ </a:t>
            </a:r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endParaRPr lang="en-US" sz="3200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3473900" y="2755205"/>
            <a:ext cx="29203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0,1,2, … N </a:t>
            </a:r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5363938" y="1778431"/>
            <a:ext cx="10959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} </a:t>
            </a:r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endParaRPr lang="en-US" sz="32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6956597" y="1793202"/>
            <a:ext cx="10959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, </a:t>
            </a:r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endParaRPr lang="en-US" sz="3200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146544" y="4603775"/>
            <a:ext cx="681278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{v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5</a:t>
            </a:r>
            <a:r>
              <a:rPr lang="en-US" sz="2800" dirty="0" smtClean="0"/>
              <a:t>},</a:t>
            </a:r>
          </a:p>
          <a:p>
            <a:r>
              <a:rPr lang="en-US" sz="2800" dirty="0" smtClean="0"/>
              <a:t>{{v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},{v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},{v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},{v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},{v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},{v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}},</a:t>
            </a:r>
          </a:p>
          <a:p>
            <a:r>
              <a:rPr lang="en-US" sz="2800" dirty="0" smtClean="0"/>
              <a:t>{3,5,5,4,6,1},</a:t>
            </a:r>
            <a:endParaRPr lang="en-US" sz="2800" dirty="0"/>
          </a:p>
        </p:txBody>
      </p:sp>
      <p:grpSp>
        <p:nvGrpSpPr>
          <p:cNvPr id="50" name="Group 49"/>
          <p:cNvGrpSpPr/>
          <p:nvPr/>
        </p:nvGrpSpPr>
        <p:grpSpPr>
          <a:xfrm>
            <a:off x="167768" y="923440"/>
            <a:ext cx="2834766" cy="2937293"/>
            <a:chOff x="167768" y="923440"/>
            <a:chExt cx="2834766" cy="2937293"/>
          </a:xfrm>
        </p:grpSpPr>
        <p:sp>
          <p:nvSpPr>
            <p:cNvPr id="5" name="Oval 4"/>
            <p:cNvSpPr/>
            <p:nvPr/>
          </p:nvSpPr>
          <p:spPr>
            <a:xfrm>
              <a:off x="278422" y="1793202"/>
              <a:ext cx="585216" cy="57984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1264262" y="923440"/>
              <a:ext cx="585216" cy="57984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r>
                <a:rPr lang="en-US" baseline="-25000" dirty="0" smtClean="0"/>
                <a:t>0</a:t>
              </a:r>
              <a:endParaRPr lang="en-US" baseline="-2500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278422" y="3050060"/>
              <a:ext cx="585216" cy="57984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2263833" y="1756569"/>
              <a:ext cx="585216" cy="57984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2263353" y="3050060"/>
              <a:ext cx="585216" cy="57984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baseline="-25000" dirty="0"/>
            </a:p>
          </p:txBody>
        </p:sp>
        <p:cxnSp>
          <p:nvCxnSpPr>
            <p:cNvPr id="10" name="Straight Connector 9"/>
            <p:cNvCxnSpPr>
              <a:stCxn id="5" idx="7"/>
              <a:endCxn id="6" idx="3"/>
            </p:cNvCxnSpPr>
            <p:nvPr/>
          </p:nvCxnSpPr>
          <p:spPr>
            <a:xfrm flipV="1">
              <a:off x="777935" y="1418365"/>
              <a:ext cx="572030" cy="459753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5" idx="4"/>
              <a:endCxn id="7" idx="0"/>
            </p:cNvCxnSpPr>
            <p:nvPr/>
          </p:nvCxnSpPr>
          <p:spPr>
            <a:xfrm>
              <a:off x="571030" y="2373043"/>
              <a:ext cx="0" cy="677017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6" idx="5"/>
              <a:endCxn id="8" idx="1"/>
            </p:cNvCxnSpPr>
            <p:nvPr/>
          </p:nvCxnSpPr>
          <p:spPr>
            <a:xfrm>
              <a:off x="1763775" y="1418365"/>
              <a:ext cx="585761" cy="423120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7" idx="7"/>
              <a:endCxn id="8" idx="3"/>
            </p:cNvCxnSpPr>
            <p:nvPr/>
          </p:nvCxnSpPr>
          <p:spPr>
            <a:xfrm flipV="1">
              <a:off x="777935" y="2251494"/>
              <a:ext cx="1571601" cy="883482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8" idx="4"/>
              <a:endCxn id="9" idx="0"/>
            </p:cNvCxnSpPr>
            <p:nvPr/>
          </p:nvCxnSpPr>
          <p:spPr>
            <a:xfrm flipH="1">
              <a:off x="2555961" y="2336410"/>
              <a:ext cx="480" cy="713650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7" idx="6"/>
              <a:endCxn id="9" idx="2"/>
            </p:cNvCxnSpPr>
            <p:nvPr/>
          </p:nvCxnSpPr>
          <p:spPr>
            <a:xfrm>
              <a:off x="863638" y="3339981"/>
              <a:ext cx="1399715" cy="0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691775" y="1233699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086032" y="1239956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407938" y="2105577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4</a:t>
              </a:r>
              <a:endParaRPr lang="en-US" sz="2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67768" y="2474255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646697" y="2474255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07938" y="3399068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6</a:t>
              </a:r>
              <a:endParaRPr lang="en-US" sz="2400" dirty="0"/>
            </a:p>
          </p:txBody>
        </p:sp>
      </p:grpSp>
      <p:cxnSp>
        <p:nvCxnSpPr>
          <p:cNvPr id="42" name="Straight Connector 41"/>
          <p:cNvCxnSpPr>
            <a:stCxn id="6" idx="5"/>
            <a:endCxn id="8" idx="1"/>
          </p:cNvCxnSpPr>
          <p:nvPr/>
        </p:nvCxnSpPr>
        <p:spPr>
          <a:xfrm>
            <a:off x="1763775" y="1418365"/>
            <a:ext cx="585761" cy="42312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8" idx="3"/>
            <a:endCxn id="7" idx="7"/>
          </p:cNvCxnSpPr>
          <p:nvPr/>
        </p:nvCxnSpPr>
        <p:spPr>
          <a:xfrm flipH="1">
            <a:off x="777935" y="2251494"/>
            <a:ext cx="1571601" cy="883482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45857" y="5943121"/>
            <a:ext cx="1562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{v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}</a:t>
            </a:r>
            <a:endParaRPr lang="en-US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7504582" y="5042580"/>
            <a:ext cx="100460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r>
              <a:rPr lang="en-US" sz="3200" dirty="0">
                <a:sym typeface="Symbol" charset="0"/>
              </a:rPr>
              <a:t>*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0510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Shortest Path</a:t>
            </a:r>
            <a:endParaRPr lang="en-US" sz="4000" dirty="0"/>
          </a:p>
        </p:txBody>
      </p:sp>
      <p:sp>
        <p:nvSpPr>
          <p:cNvPr id="27" name="TextBox 26"/>
          <p:cNvSpPr txBox="1"/>
          <p:nvPr/>
        </p:nvSpPr>
        <p:spPr>
          <a:xfrm>
            <a:off x="3473900" y="923440"/>
            <a:ext cx="325468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,v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… </a:t>
            </a:r>
            <a:r>
              <a:rPr lang="en-US" sz="3200" dirty="0" err="1" smtClean="0"/>
              <a:t>v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 </a:t>
            </a:r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3473900" y="1797391"/>
            <a:ext cx="10959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{ </a:t>
            </a:r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endParaRPr lang="en-US" sz="3200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3473900" y="2755205"/>
            <a:ext cx="29203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0,1,2, … N </a:t>
            </a:r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5363938" y="1778431"/>
            <a:ext cx="10959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} </a:t>
            </a:r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endParaRPr lang="en-US" sz="32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6956597" y="1793202"/>
            <a:ext cx="10959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, </a:t>
            </a:r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endParaRPr lang="en-US" sz="3200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146544" y="4603775"/>
            <a:ext cx="681278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{v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5</a:t>
            </a:r>
            <a:r>
              <a:rPr lang="en-US" sz="2800" dirty="0" smtClean="0"/>
              <a:t>},</a:t>
            </a:r>
          </a:p>
          <a:p>
            <a:r>
              <a:rPr lang="en-US" sz="2800" dirty="0" smtClean="0"/>
              <a:t>{{v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},{v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},{v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},{v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},{v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},{v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}},</a:t>
            </a:r>
          </a:p>
          <a:p>
            <a:r>
              <a:rPr lang="en-US" sz="2800" dirty="0" smtClean="0"/>
              <a:t>{3,5,5,4,6,1},</a:t>
            </a:r>
            <a:endParaRPr lang="en-US" sz="2800" dirty="0"/>
          </a:p>
        </p:txBody>
      </p:sp>
      <p:grpSp>
        <p:nvGrpSpPr>
          <p:cNvPr id="50" name="Group 49"/>
          <p:cNvGrpSpPr/>
          <p:nvPr/>
        </p:nvGrpSpPr>
        <p:grpSpPr>
          <a:xfrm>
            <a:off x="167768" y="923440"/>
            <a:ext cx="2834766" cy="2937293"/>
            <a:chOff x="167768" y="923440"/>
            <a:chExt cx="2834766" cy="2937293"/>
          </a:xfrm>
        </p:grpSpPr>
        <p:sp>
          <p:nvSpPr>
            <p:cNvPr id="5" name="Oval 4"/>
            <p:cNvSpPr/>
            <p:nvPr/>
          </p:nvSpPr>
          <p:spPr>
            <a:xfrm>
              <a:off x="278422" y="1793202"/>
              <a:ext cx="585216" cy="57984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1264262" y="923440"/>
              <a:ext cx="585216" cy="57984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r>
                <a:rPr lang="en-US" baseline="-25000" dirty="0" smtClean="0"/>
                <a:t>0</a:t>
              </a:r>
              <a:endParaRPr lang="en-US" baseline="-2500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278422" y="3050060"/>
              <a:ext cx="585216" cy="57984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2263833" y="1756569"/>
              <a:ext cx="585216" cy="57984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2263353" y="3050060"/>
              <a:ext cx="585216" cy="57984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baseline="-25000" dirty="0"/>
            </a:p>
          </p:txBody>
        </p:sp>
        <p:cxnSp>
          <p:nvCxnSpPr>
            <p:cNvPr id="10" name="Straight Connector 9"/>
            <p:cNvCxnSpPr>
              <a:stCxn id="5" idx="7"/>
              <a:endCxn id="6" idx="3"/>
            </p:cNvCxnSpPr>
            <p:nvPr/>
          </p:nvCxnSpPr>
          <p:spPr>
            <a:xfrm flipV="1">
              <a:off x="777935" y="1418365"/>
              <a:ext cx="572030" cy="459753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5" idx="4"/>
              <a:endCxn id="7" idx="0"/>
            </p:cNvCxnSpPr>
            <p:nvPr/>
          </p:nvCxnSpPr>
          <p:spPr>
            <a:xfrm>
              <a:off x="571030" y="2373043"/>
              <a:ext cx="0" cy="677017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6" idx="5"/>
              <a:endCxn id="8" idx="1"/>
            </p:cNvCxnSpPr>
            <p:nvPr/>
          </p:nvCxnSpPr>
          <p:spPr>
            <a:xfrm>
              <a:off x="1763775" y="1418365"/>
              <a:ext cx="585761" cy="423120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7" idx="7"/>
              <a:endCxn id="8" idx="3"/>
            </p:cNvCxnSpPr>
            <p:nvPr/>
          </p:nvCxnSpPr>
          <p:spPr>
            <a:xfrm flipV="1">
              <a:off x="777935" y="2251494"/>
              <a:ext cx="1571601" cy="883482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8" idx="4"/>
              <a:endCxn id="9" idx="0"/>
            </p:cNvCxnSpPr>
            <p:nvPr/>
          </p:nvCxnSpPr>
          <p:spPr>
            <a:xfrm flipH="1">
              <a:off x="2555961" y="2336410"/>
              <a:ext cx="480" cy="713650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7" idx="6"/>
              <a:endCxn id="9" idx="2"/>
            </p:cNvCxnSpPr>
            <p:nvPr/>
          </p:nvCxnSpPr>
          <p:spPr>
            <a:xfrm>
              <a:off x="863638" y="3339981"/>
              <a:ext cx="1399715" cy="0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691775" y="1233699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086032" y="1239956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407938" y="2105577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4</a:t>
              </a:r>
              <a:endParaRPr lang="en-US" sz="2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67768" y="2474255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646697" y="2474255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07938" y="3399068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6</a:t>
              </a:r>
              <a:endParaRPr lang="en-US" sz="2400" dirty="0"/>
            </a:p>
          </p:txBody>
        </p:sp>
      </p:grpSp>
      <p:cxnSp>
        <p:nvCxnSpPr>
          <p:cNvPr id="42" name="Straight Connector 41"/>
          <p:cNvCxnSpPr>
            <a:stCxn id="6" idx="3"/>
            <a:endCxn id="5" idx="7"/>
          </p:cNvCxnSpPr>
          <p:nvPr/>
        </p:nvCxnSpPr>
        <p:spPr>
          <a:xfrm flipH="1">
            <a:off x="777935" y="1418365"/>
            <a:ext cx="572030" cy="459753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" idx="4"/>
            <a:endCxn id="7" idx="0"/>
          </p:cNvCxnSpPr>
          <p:nvPr/>
        </p:nvCxnSpPr>
        <p:spPr>
          <a:xfrm>
            <a:off x="571030" y="2373043"/>
            <a:ext cx="0" cy="677017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45857" y="5943121"/>
            <a:ext cx="1562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{v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}</a:t>
            </a:r>
            <a:endParaRPr lang="en-US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7504582" y="5042580"/>
            <a:ext cx="100460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r>
              <a:rPr lang="en-US" sz="3200" dirty="0">
                <a:sym typeface="Symbol" charset="0"/>
              </a:rPr>
              <a:t>*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28815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Shortest Path</a:t>
            </a:r>
            <a:endParaRPr lang="en-US" sz="4000" dirty="0"/>
          </a:p>
        </p:txBody>
      </p:sp>
      <p:sp>
        <p:nvSpPr>
          <p:cNvPr id="27" name="TextBox 26"/>
          <p:cNvSpPr txBox="1"/>
          <p:nvPr/>
        </p:nvSpPr>
        <p:spPr>
          <a:xfrm>
            <a:off x="3473900" y="923440"/>
            <a:ext cx="325468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,v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… </a:t>
            </a:r>
            <a:r>
              <a:rPr lang="en-US" sz="3200" dirty="0" err="1" smtClean="0"/>
              <a:t>v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 </a:t>
            </a:r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3473900" y="1797391"/>
            <a:ext cx="10959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{ </a:t>
            </a:r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endParaRPr lang="en-US" sz="3200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3473900" y="2755205"/>
            <a:ext cx="29203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0,1,2, … N </a:t>
            </a:r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5363938" y="1778431"/>
            <a:ext cx="10959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} </a:t>
            </a:r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endParaRPr lang="en-US" sz="32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6956597" y="1793202"/>
            <a:ext cx="10959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, </a:t>
            </a:r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endParaRPr lang="en-US" sz="3200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146544" y="4603775"/>
            <a:ext cx="681278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{v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5</a:t>
            </a:r>
            <a:r>
              <a:rPr lang="en-US" sz="2800" dirty="0" smtClean="0"/>
              <a:t>},</a:t>
            </a:r>
          </a:p>
          <a:p>
            <a:r>
              <a:rPr lang="en-US" sz="2800" dirty="0" smtClean="0"/>
              <a:t>{{v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},{v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},{v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},{v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},{v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},{v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}},</a:t>
            </a:r>
          </a:p>
          <a:p>
            <a:r>
              <a:rPr lang="en-US" sz="2800" dirty="0" smtClean="0"/>
              <a:t>{3,5,5,4,6,1},</a:t>
            </a:r>
            <a:endParaRPr lang="en-US" sz="2800" dirty="0"/>
          </a:p>
        </p:txBody>
      </p:sp>
      <p:grpSp>
        <p:nvGrpSpPr>
          <p:cNvPr id="50" name="Group 49"/>
          <p:cNvGrpSpPr/>
          <p:nvPr/>
        </p:nvGrpSpPr>
        <p:grpSpPr>
          <a:xfrm>
            <a:off x="167768" y="923440"/>
            <a:ext cx="2834766" cy="2937293"/>
            <a:chOff x="167768" y="923440"/>
            <a:chExt cx="2834766" cy="2937293"/>
          </a:xfrm>
        </p:grpSpPr>
        <p:sp>
          <p:nvSpPr>
            <p:cNvPr id="5" name="Oval 4"/>
            <p:cNvSpPr/>
            <p:nvPr/>
          </p:nvSpPr>
          <p:spPr>
            <a:xfrm>
              <a:off x="278422" y="1793202"/>
              <a:ext cx="585216" cy="57984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1264262" y="923440"/>
              <a:ext cx="585216" cy="57984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r>
                <a:rPr lang="en-US" baseline="-25000" dirty="0" smtClean="0"/>
                <a:t>0</a:t>
              </a:r>
              <a:endParaRPr lang="en-US" baseline="-2500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278422" y="3050060"/>
              <a:ext cx="585216" cy="57984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2263833" y="1756569"/>
              <a:ext cx="585216" cy="57984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2263353" y="3050060"/>
              <a:ext cx="585216" cy="57984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baseline="-25000" dirty="0"/>
            </a:p>
          </p:txBody>
        </p:sp>
        <p:cxnSp>
          <p:nvCxnSpPr>
            <p:cNvPr id="10" name="Straight Connector 9"/>
            <p:cNvCxnSpPr>
              <a:stCxn id="5" idx="7"/>
              <a:endCxn id="6" idx="3"/>
            </p:cNvCxnSpPr>
            <p:nvPr/>
          </p:nvCxnSpPr>
          <p:spPr>
            <a:xfrm flipV="1">
              <a:off x="777935" y="1418365"/>
              <a:ext cx="572030" cy="459753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5" idx="4"/>
              <a:endCxn id="7" idx="0"/>
            </p:cNvCxnSpPr>
            <p:nvPr/>
          </p:nvCxnSpPr>
          <p:spPr>
            <a:xfrm>
              <a:off x="571030" y="2373043"/>
              <a:ext cx="0" cy="677017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6" idx="5"/>
              <a:endCxn id="8" idx="1"/>
            </p:cNvCxnSpPr>
            <p:nvPr/>
          </p:nvCxnSpPr>
          <p:spPr>
            <a:xfrm>
              <a:off x="1763775" y="1418365"/>
              <a:ext cx="585761" cy="423120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7" idx="7"/>
              <a:endCxn id="8" idx="3"/>
            </p:cNvCxnSpPr>
            <p:nvPr/>
          </p:nvCxnSpPr>
          <p:spPr>
            <a:xfrm flipV="1">
              <a:off x="777935" y="2251494"/>
              <a:ext cx="1571601" cy="883482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8" idx="4"/>
              <a:endCxn id="9" idx="0"/>
            </p:cNvCxnSpPr>
            <p:nvPr/>
          </p:nvCxnSpPr>
          <p:spPr>
            <a:xfrm flipH="1">
              <a:off x="2555961" y="2336410"/>
              <a:ext cx="480" cy="713650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7" idx="6"/>
              <a:endCxn id="9" idx="2"/>
            </p:cNvCxnSpPr>
            <p:nvPr/>
          </p:nvCxnSpPr>
          <p:spPr>
            <a:xfrm>
              <a:off x="863638" y="3339981"/>
              <a:ext cx="1399715" cy="0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691775" y="1233699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086032" y="1239956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407938" y="2105577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4</a:t>
              </a:r>
              <a:endParaRPr lang="en-US" sz="2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67768" y="2474255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646697" y="2474255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07938" y="3399068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6</a:t>
              </a:r>
              <a:endParaRPr lang="en-US" sz="2400" dirty="0"/>
            </a:p>
          </p:txBody>
        </p:sp>
      </p:grpSp>
      <p:cxnSp>
        <p:nvCxnSpPr>
          <p:cNvPr id="42" name="Straight Connector 41"/>
          <p:cNvCxnSpPr>
            <a:stCxn id="6" idx="3"/>
            <a:endCxn id="5" idx="7"/>
          </p:cNvCxnSpPr>
          <p:nvPr/>
        </p:nvCxnSpPr>
        <p:spPr>
          <a:xfrm flipH="1">
            <a:off x="777935" y="1418365"/>
            <a:ext cx="572030" cy="459753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" idx="4"/>
            <a:endCxn id="7" idx="0"/>
          </p:cNvCxnSpPr>
          <p:nvPr/>
        </p:nvCxnSpPr>
        <p:spPr>
          <a:xfrm>
            <a:off x="571030" y="2373043"/>
            <a:ext cx="0" cy="677017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45857" y="5943121"/>
            <a:ext cx="1562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{v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}</a:t>
            </a:r>
            <a:endParaRPr lang="en-US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7504582" y="5042580"/>
            <a:ext cx="88758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Π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29178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Shortest Path</a:t>
            </a:r>
            <a:endParaRPr lang="en-US" sz="4000" dirty="0"/>
          </a:p>
        </p:txBody>
      </p:sp>
      <p:sp>
        <p:nvSpPr>
          <p:cNvPr id="27" name="TextBox 26"/>
          <p:cNvSpPr txBox="1"/>
          <p:nvPr/>
        </p:nvSpPr>
        <p:spPr>
          <a:xfrm>
            <a:off x="3473900" y="923440"/>
            <a:ext cx="325468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,v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… </a:t>
            </a:r>
            <a:r>
              <a:rPr lang="en-US" sz="3200" dirty="0" err="1" smtClean="0"/>
              <a:t>v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 </a:t>
            </a:r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3473900" y="1797391"/>
            <a:ext cx="10959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{ </a:t>
            </a:r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endParaRPr lang="en-US" sz="3200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3473900" y="2755205"/>
            <a:ext cx="29203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0,1,2, … N </a:t>
            </a:r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5363938" y="1778431"/>
            <a:ext cx="10959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} </a:t>
            </a:r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endParaRPr lang="en-US" sz="32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6956597" y="1793202"/>
            <a:ext cx="10959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, </a:t>
            </a:r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endParaRPr lang="en-US" sz="3200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146544" y="4603775"/>
            <a:ext cx="681278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{v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5</a:t>
            </a:r>
            <a:r>
              <a:rPr lang="en-US" sz="2800" dirty="0" smtClean="0"/>
              <a:t>},</a:t>
            </a:r>
          </a:p>
          <a:p>
            <a:r>
              <a:rPr lang="en-US" sz="2800" dirty="0" smtClean="0"/>
              <a:t>{{v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},{v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},{v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},{v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},{v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},{v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}},</a:t>
            </a:r>
          </a:p>
          <a:p>
            <a:r>
              <a:rPr lang="en-US" sz="2800" dirty="0" smtClean="0"/>
              <a:t>{3,5,5,4,6,1},</a:t>
            </a:r>
            <a:endParaRPr lang="en-US" sz="2800" dirty="0"/>
          </a:p>
        </p:txBody>
      </p:sp>
      <p:grpSp>
        <p:nvGrpSpPr>
          <p:cNvPr id="50" name="Group 49"/>
          <p:cNvGrpSpPr/>
          <p:nvPr/>
        </p:nvGrpSpPr>
        <p:grpSpPr>
          <a:xfrm>
            <a:off x="167768" y="923440"/>
            <a:ext cx="2834766" cy="2937293"/>
            <a:chOff x="167768" y="923440"/>
            <a:chExt cx="2834766" cy="2937293"/>
          </a:xfrm>
        </p:grpSpPr>
        <p:sp>
          <p:nvSpPr>
            <p:cNvPr id="5" name="Oval 4"/>
            <p:cNvSpPr/>
            <p:nvPr/>
          </p:nvSpPr>
          <p:spPr>
            <a:xfrm>
              <a:off x="278422" y="1793202"/>
              <a:ext cx="585216" cy="57984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1264262" y="923440"/>
              <a:ext cx="585216" cy="57984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r>
                <a:rPr lang="en-US" baseline="-25000" dirty="0" smtClean="0"/>
                <a:t>0</a:t>
              </a:r>
              <a:endParaRPr lang="en-US" baseline="-2500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278422" y="3050060"/>
              <a:ext cx="585216" cy="57984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2263833" y="1756569"/>
              <a:ext cx="585216" cy="57984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2263353" y="3050060"/>
              <a:ext cx="585216" cy="57984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baseline="-25000" dirty="0"/>
            </a:p>
          </p:txBody>
        </p:sp>
        <p:cxnSp>
          <p:nvCxnSpPr>
            <p:cNvPr id="10" name="Straight Connector 9"/>
            <p:cNvCxnSpPr>
              <a:stCxn id="5" idx="7"/>
              <a:endCxn id="6" idx="3"/>
            </p:cNvCxnSpPr>
            <p:nvPr/>
          </p:nvCxnSpPr>
          <p:spPr>
            <a:xfrm flipV="1">
              <a:off x="777935" y="1418365"/>
              <a:ext cx="572030" cy="459753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5" idx="4"/>
              <a:endCxn id="7" idx="0"/>
            </p:cNvCxnSpPr>
            <p:nvPr/>
          </p:nvCxnSpPr>
          <p:spPr>
            <a:xfrm>
              <a:off x="571030" y="2373043"/>
              <a:ext cx="0" cy="677017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6" idx="5"/>
              <a:endCxn id="8" idx="1"/>
            </p:cNvCxnSpPr>
            <p:nvPr/>
          </p:nvCxnSpPr>
          <p:spPr>
            <a:xfrm>
              <a:off x="1763775" y="1418365"/>
              <a:ext cx="585761" cy="423120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7" idx="7"/>
              <a:endCxn id="8" idx="3"/>
            </p:cNvCxnSpPr>
            <p:nvPr/>
          </p:nvCxnSpPr>
          <p:spPr>
            <a:xfrm flipV="1">
              <a:off x="777935" y="2251494"/>
              <a:ext cx="1571601" cy="883482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8" idx="4"/>
              <a:endCxn id="9" idx="0"/>
            </p:cNvCxnSpPr>
            <p:nvPr/>
          </p:nvCxnSpPr>
          <p:spPr>
            <a:xfrm flipH="1">
              <a:off x="2555961" y="2336410"/>
              <a:ext cx="480" cy="713650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7" idx="6"/>
              <a:endCxn id="9" idx="2"/>
            </p:cNvCxnSpPr>
            <p:nvPr/>
          </p:nvCxnSpPr>
          <p:spPr>
            <a:xfrm>
              <a:off x="863638" y="3339981"/>
              <a:ext cx="1399715" cy="0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691775" y="1233699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086032" y="1239956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407938" y="2105577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4</a:t>
              </a:r>
              <a:endParaRPr lang="en-US" sz="2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67768" y="2474255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646697" y="2474255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07938" y="3399068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6</a:t>
              </a:r>
              <a:endParaRPr lang="en-US" sz="2400" dirty="0"/>
            </a:p>
          </p:txBody>
        </p:sp>
      </p:grpSp>
      <p:cxnSp>
        <p:nvCxnSpPr>
          <p:cNvPr id="42" name="Straight Connector 41"/>
          <p:cNvCxnSpPr>
            <a:stCxn id="6" idx="5"/>
            <a:endCxn id="8" idx="1"/>
          </p:cNvCxnSpPr>
          <p:nvPr/>
        </p:nvCxnSpPr>
        <p:spPr>
          <a:xfrm>
            <a:off x="1763775" y="1418365"/>
            <a:ext cx="585761" cy="42312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8" idx="4"/>
            <a:endCxn id="9" idx="0"/>
          </p:cNvCxnSpPr>
          <p:nvPr/>
        </p:nvCxnSpPr>
        <p:spPr>
          <a:xfrm flipH="1">
            <a:off x="2555961" y="2336410"/>
            <a:ext cx="480" cy="71365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45857" y="5943121"/>
            <a:ext cx="1562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{v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}</a:t>
            </a:r>
            <a:endParaRPr lang="en-US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7504582" y="5042580"/>
            <a:ext cx="88758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Π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389736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Given graph G and path P, is P a shortest path in G?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666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Hamiltonian Circuit</a:t>
            </a:r>
            <a:endParaRPr lang="en-US" sz="4000" dirty="0"/>
          </a:p>
        </p:txBody>
      </p:sp>
      <p:sp>
        <p:nvSpPr>
          <p:cNvPr id="5" name="Oval 4"/>
          <p:cNvSpPr/>
          <p:nvPr/>
        </p:nvSpPr>
        <p:spPr>
          <a:xfrm>
            <a:off x="278422" y="179320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6" name="Oval 5"/>
          <p:cNvSpPr/>
          <p:nvPr/>
        </p:nvSpPr>
        <p:spPr>
          <a:xfrm>
            <a:off x="1264262" y="92344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7" name="Oval 6"/>
          <p:cNvSpPr/>
          <p:nvPr/>
        </p:nvSpPr>
        <p:spPr>
          <a:xfrm>
            <a:off x="278422" y="305006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8" name="Oval 7"/>
          <p:cNvSpPr/>
          <p:nvPr/>
        </p:nvSpPr>
        <p:spPr>
          <a:xfrm>
            <a:off x="2263833" y="175656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9" name="Oval 8"/>
          <p:cNvSpPr/>
          <p:nvPr/>
        </p:nvSpPr>
        <p:spPr>
          <a:xfrm>
            <a:off x="2263353" y="305006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691775" y="1233699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2086032" y="1239956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1407938" y="2105577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167768" y="247425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2646697" y="247425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1407938" y="3399068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  <p:cxnSp>
        <p:nvCxnSpPr>
          <p:cNvPr id="3" name="Straight Arrow Connector 2"/>
          <p:cNvCxnSpPr>
            <a:stCxn id="6" idx="4"/>
            <a:endCxn id="8" idx="2"/>
          </p:cNvCxnSpPr>
          <p:nvPr/>
        </p:nvCxnSpPr>
        <p:spPr>
          <a:xfrm>
            <a:off x="1556870" y="1503281"/>
            <a:ext cx="706963" cy="543209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8" idx="4"/>
            <a:endCxn id="9" idx="0"/>
          </p:cNvCxnSpPr>
          <p:nvPr/>
        </p:nvCxnSpPr>
        <p:spPr>
          <a:xfrm flipH="1">
            <a:off x="2555961" y="2336410"/>
            <a:ext cx="480" cy="71365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8" idx="1"/>
            <a:endCxn id="6" idx="5"/>
          </p:cNvCxnSpPr>
          <p:nvPr/>
        </p:nvCxnSpPr>
        <p:spPr>
          <a:xfrm flipH="1" flipV="1">
            <a:off x="1763775" y="1418365"/>
            <a:ext cx="585761" cy="42312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407938" y="1511559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cxnSp>
        <p:nvCxnSpPr>
          <p:cNvPr id="46" name="Straight Arrow Connector 45"/>
          <p:cNvCxnSpPr>
            <a:stCxn id="9" idx="2"/>
            <a:endCxn id="7" idx="6"/>
          </p:cNvCxnSpPr>
          <p:nvPr/>
        </p:nvCxnSpPr>
        <p:spPr>
          <a:xfrm flipH="1">
            <a:off x="863638" y="3339981"/>
            <a:ext cx="1399715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7" idx="0"/>
            <a:endCxn id="5" idx="4"/>
          </p:cNvCxnSpPr>
          <p:nvPr/>
        </p:nvCxnSpPr>
        <p:spPr>
          <a:xfrm flipV="1">
            <a:off x="571030" y="2373043"/>
            <a:ext cx="0" cy="677017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5" idx="7"/>
            <a:endCxn id="6" idx="3"/>
          </p:cNvCxnSpPr>
          <p:nvPr/>
        </p:nvCxnSpPr>
        <p:spPr>
          <a:xfrm flipV="1">
            <a:off x="777935" y="1418365"/>
            <a:ext cx="572030" cy="45975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217440" y="1239956"/>
            <a:ext cx="579497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Circuit consisting of all vertices</a:t>
            </a:r>
            <a:endParaRPr lang="en-US" sz="3200" dirty="0"/>
          </a:p>
        </p:txBody>
      </p:sp>
      <p:cxnSp>
        <p:nvCxnSpPr>
          <p:cNvPr id="57" name="Straight Arrow Connector 56"/>
          <p:cNvCxnSpPr>
            <a:stCxn id="6" idx="4"/>
            <a:endCxn id="8" idx="2"/>
          </p:cNvCxnSpPr>
          <p:nvPr/>
        </p:nvCxnSpPr>
        <p:spPr>
          <a:xfrm>
            <a:off x="1556870" y="1503281"/>
            <a:ext cx="706963" cy="543209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8" idx="4"/>
            <a:endCxn id="9" idx="0"/>
          </p:cNvCxnSpPr>
          <p:nvPr/>
        </p:nvCxnSpPr>
        <p:spPr>
          <a:xfrm flipH="1">
            <a:off x="2555961" y="2336410"/>
            <a:ext cx="480" cy="71365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9" idx="2"/>
            <a:endCxn id="7" idx="6"/>
          </p:cNvCxnSpPr>
          <p:nvPr/>
        </p:nvCxnSpPr>
        <p:spPr>
          <a:xfrm flipH="1">
            <a:off x="863638" y="3339981"/>
            <a:ext cx="1399715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7" idx="0"/>
            <a:endCxn id="5" idx="4"/>
          </p:cNvCxnSpPr>
          <p:nvPr/>
        </p:nvCxnSpPr>
        <p:spPr>
          <a:xfrm flipV="1">
            <a:off x="571030" y="2373043"/>
            <a:ext cx="0" cy="677017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5" idx="7"/>
          </p:cNvCxnSpPr>
          <p:nvPr/>
        </p:nvCxnSpPr>
        <p:spPr>
          <a:xfrm flipV="1">
            <a:off x="777935" y="1418061"/>
            <a:ext cx="587143" cy="460057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1105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Hamiltonian Graph</a:t>
            </a:r>
            <a:endParaRPr lang="en-US" sz="4000" dirty="0"/>
          </a:p>
        </p:txBody>
      </p:sp>
      <p:sp>
        <p:nvSpPr>
          <p:cNvPr id="5" name="Oval 4"/>
          <p:cNvSpPr/>
          <p:nvPr/>
        </p:nvSpPr>
        <p:spPr>
          <a:xfrm>
            <a:off x="278422" y="179320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6" name="Oval 5"/>
          <p:cNvSpPr/>
          <p:nvPr/>
        </p:nvSpPr>
        <p:spPr>
          <a:xfrm>
            <a:off x="1264262" y="92344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7" name="Oval 6"/>
          <p:cNvSpPr/>
          <p:nvPr/>
        </p:nvSpPr>
        <p:spPr>
          <a:xfrm>
            <a:off x="278422" y="305006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8" name="Oval 7"/>
          <p:cNvSpPr/>
          <p:nvPr/>
        </p:nvSpPr>
        <p:spPr>
          <a:xfrm>
            <a:off x="2263833" y="175656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9" name="Oval 8"/>
          <p:cNvSpPr/>
          <p:nvPr/>
        </p:nvSpPr>
        <p:spPr>
          <a:xfrm>
            <a:off x="2263353" y="305006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691775" y="1233699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2086032" y="1239956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1407938" y="2105577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167768" y="247425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2646697" y="247425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1407938" y="3399068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  <p:cxnSp>
        <p:nvCxnSpPr>
          <p:cNvPr id="3" name="Straight Arrow Connector 2"/>
          <p:cNvCxnSpPr>
            <a:stCxn id="6" idx="4"/>
            <a:endCxn id="8" idx="2"/>
          </p:cNvCxnSpPr>
          <p:nvPr/>
        </p:nvCxnSpPr>
        <p:spPr>
          <a:xfrm>
            <a:off x="1556870" y="1503281"/>
            <a:ext cx="706963" cy="543209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8" idx="4"/>
            <a:endCxn id="9" idx="0"/>
          </p:cNvCxnSpPr>
          <p:nvPr/>
        </p:nvCxnSpPr>
        <p:spPr>
          <a:xfrm flipH="1">
            <a:off x="2555961" y="2336410"/>
            <a:ext cx="480" cy="71365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8" idx="1"/>
            <a:endCxn id="6" idx="5"/>
          </p:cNvCxnSpPr>
          <p:nvPr/>
        </p:nvCxnSpPr>
        <p:spPr>
          <a:xfrm flipH="1" flipV="1">
            <a:off x="1763775" y="1418365"/>
            <a:ext cx="585761" cy="42312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407938" y="1511559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cxnSp>
        <p:nvCxnSpPr>
          <p:cNvPr id="46" name="Straight Arrow Connector 45"/>
          <p:cNvCxnSpPr>
            <a:stCxn id="9" idx="2"/>
            <a:endCxn id="7" idx="6"/>
          </p:cNvCxnSpPr>
          <p:nvPr/>
        </p:nvCxnSpPr>
        <p:spPr>
          <a:xfrm flipH="1">
            <a:off x="863638" y="3339981"/>
            <a:ext cx="1399715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7" idx="0"/>
            <a:endCxn id="5" idx="4"/>
          </p:cNvCxnSpPr>
          <p:nvPr/>
        </p:nvCxnSpPr>
        <p:spPr>
          <a:xfrm flipV="1">
            <a:off x="571030" y="2373043"/>
            <a:ext cx="0" cy="677017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5" idx="7"/>
            <a:endCxn id="6" idx="3"/>
          </p:cNvCxnSpPr>
          <p:nvPr/>
        </p:nvCxnSpPr>
        <p:spPr>
          <a:xfrm flipV="1">
            <a:off x="777935" y="1418365"/>
            <a:ext cx="572030" cy="45975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217440" y="1239956"/>
            <a:ext cx="481433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Has a Hamiltonian Circuit</a:t>
            </a:r>
            <a:endParaRPr lang="en-US" sz="3200" dirty="0"/>
          </a:p>
        </p:txBody>
      </p:sp>
      <p:sp>
        <p:nvSpPr>
          <p:cNvPr id="59" name="TextBox 58"/>
          <p:cNvSpPr txBox="1"/>
          <p:nvPr/>
        </p:nvSpPr>
        <p:spPr>
          <a:xfrm>
            <a:off x="5073718" y="1990716"/>
            <a:ext cx="105279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833512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Hamiltonian Graph</a:t>
            </a:r>
            <a:endParaRPr lang="en-US" sz="4000" dirty="0"/>
          </a:p>
        </p:txBody>
      </p:sp>
      <p:sp>
        <p:nvSpPr>
          <p:cNvPr id="5" name="Oval 4"/>
          <p:cNvSpPr/>
          <p:nvPr/>
        </p:nvSpPr>
        <p:spPr>
          <a:xfrm>
            <a:off x="278422" y="179320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6" name="Oval 5"/>
          <p:cNvSpPr/>
          <p:nvPr/>
        </p:nvSpPr>
        <p:spPr>
          <a:xfrm>
            <a:off x="1264262" y="92344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7" name="Oval 6"/>
          <p:cNvSpPr/>
          <p:nvPr/>
        </p:nvSpPr>
        <p:spPr>
          <a:xfrm>
            <a:off x="278422" y="305006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8" name="Oval 7"/>
          <p:cNvSpPr/>
          <p:nvPr/>
        </p:nvSpPr>
        <p:spPr>
          <a:xfrm>
            <a:off x="2263833" y="175656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9" name="Oval 8"/>
          <p:cNvSpPr/>
          <p:nvPr/>
        </p:nvSpPr>
        <p:spPr>
          <a:xfrm>
            <a:off x="2263353" y="305006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863638" y="1562369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2086032" y="1239956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1407938" y="2105577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167768" y="247425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2646697" y="247425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1407938" y="3399068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  <p:cxnSp>
        <p:nvCxnSpPr>
          <p:cNvPr id="3" name="Straight Arrow Connector 2"/>
          <p:cNvCxnSpPr>
            <a:stCxn id="6" idx="4"/>
            <a:endCxn id="8" idx="2"/>
          </p:cNvCxnSpPr>
          <p:nvPr/>
        </p:nvCxnSpPr>
        <p:spPr>
          <a:xfrm>
            <a:off x="1556870" y="1503281"/>
            <a:ext cx="706963" cy="543209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8" idx="4"/>
            <a:endCxn id="9" idx="0"/>
          </p:cNvCxnSpPr>
          <p:nvPr/>
        </p:nvCxnSpPr>
        <p:spPr>
          <a:xfrm flipH="1">
            <a:off x="2555961" y="2336410"/>
            <a:ext cx="480" cy="71365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8" idx="1"/>
            <a:endCxn id="6" idx="5"/>
          </p:cNvCxnSpPr>
          <p:nvPr/>
        </p:nvCxnSpPr>
        <p:spPr>
          <a:xfrm flipH="1" flipV="1">
            <a:off x="1763775" y="1418365"/>
            <a:ext cx="585761" cy="42312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407938" y="1511559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cxnSp>
        <p:nvCxnSpPr>
          <p:cNvPr id="46" name="Straight Arrow Connector 45"/>
          <p:cNvCxnSpPr>
            <a:stCxn id="9" idx="2"/>
            <a:endCxn id="7" idx="6"/>
          </p:cNvCxnSpPr>
          <p:nvPr/>
        </p:nvCxnSpPr>
        <p:spPr>
          <a:xfrm flipH="1">
            <a:off x="863638" y="3339981"/>
            <a:ext cx="1399715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7" idx="0"/>
            <a:endCxn id="5" idx="4"/>
          </p:cNvCxnSpPr>
          <p:nvPr/>
        </p:nvCxnSpPr>
        <p:spPr>
          <a:xfrm flipV="1">
            <a:off x="571030" y="2373043"/>
            <a:ext cx="0" cy="677017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5" idx="6"/>
            <a:endCxn id="8" idx="2"/>
          </p:cNvCxnSpPr>
          <p:nvPr/>
        </p:nvCxnSpPr>
        <p:spPr>
          <a:xfrm flipV="1">
            <a:off x="863638" y="2046490"/>
            <a:ext cx="1400195" cy="3663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217440" y="1239956"/>
            <a:ext cx="481433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Has a Hamiltonian Circuit</a:t>
            </a:r>
            <a:endParaRPr lang="en-US" sz="3200" dirty="0"/>
          </a:p>
        </p:txBody>
      </p:sp>
      <p:sp>
        <p:nvSpPr>
          <p:cNvPr id="59" name="TextBox 58"/>
          <p:cNvSpPr txBox="1"/>
          <p:nvPr/>
        </p:nvSpPr>
        <p:spPr>
          <a:xfrm>
            <a:off x="5073718" y="1990716"/>
            <a:ext cx="9656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latin typeface="Zapf Dingbats"/>
                <a:ea typeface="Zapf Dingbats"/>
                <a:cs typeface="Zapf Dingbats"/>
                <a:sym typeface="Zapf Dingbats"/>
              </a:rPr>
              <a:t>✖</a:t>
            </a:r>
            <a:endParaRPr lang="en-US" sz="8000" dirty="0"/>
          </a:p>
        </p:txBody>
      </p:sp>
      <p:sp>
        <p:nvSpPr>
          <p:cNvPr id="25" name="TextBox 24"/>
          <p:cNvSpPr txBox="1"/>
          <p:nvPr/>
        </p:nvSpPr>
        <p:spPr>
          <a:xfrm>
            <a:off x="900274" y="3862792"/>
            <a:ext cx="7583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Given graph G, is the graph Hamiltonian?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168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2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Hamiltonian Graph</a:t>
            </a:r>
            <a:endParaRPr lang="en-US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3473900" y="923440"/>
            <a:ext cx="325468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,v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… </a:t>
            </a:r>
            <a:r>
              <a:rPr lang="en-US" sz="3200" dirty="0" err="1" smtClean="0"/>
              <a:t>v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 </a:t>
            </a:r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3473900" y="1797391"/>
            <a:ext cx="10959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{ </a:t>
            </a:r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endParaRPr lang="en-US" sz="3200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3473900" y="2755205"/>
            <a:ext cx="29203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0,1,2, … N </a:t>
            </a:r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5363938" y="1778431"/>
            <a:ext cx="10959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} </a:t>
            </a:r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endParaRPr lang="en-US" sz="3200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6956597" y="1793202"/>
            <a:ext cx="10959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, </a:t>
            </a:r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endParaRPr lang="en-US" sz="3200" dirty="0" smtClean="0"/>
          </a:p>
        </p:txBody>
      </p:sp>
      <p:sp>
        <p:nvSpPr>
          <p:cNvPr id="28" name="Oval 27"/>
          <p:cNvSpPr/>
          <p:nvPr/>
        </p:nvSpPr>
        <p:spPr>
          <a:xfrm>
            <a:off x="278422" y="179320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9" name="Oval 28"/>
          <p:cNvSpPr/>
          <p:nvPr/>
        </p:nvSpPr>
        <p:spPr>
          <a:xfrm>
            <a:off x="1264262" y="92344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30" name="Oval 29"/>
          <p:cNvSpPr/>
          <p:nvPr/>
        </p:nvSpPr>
        <p:spPr>
          <a:xfrm>
            <a:off x="278422" y="305006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31" name="Oval 30"/>
          <p:cNvSpPr/>
          <p:nvPr/>
        </p:nvSpPr>
        <p:spPr>
          <a:xfrm>
            <a:off x="2263833" y="175656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32" name="Oval 31"/>
          <p:cNvSpPr/>
          <p:nvPr/>
        </p:nvSpPr>
        <p:spPr>
          <a:xfrm>
            <a:off x="2263353" y="305006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863638" y="1562369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2086032" y="1239956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1407938" y="2105577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167768" y="247425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2646697" y="247425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cxnSp>
        <p:nvCxnSpPr>
          <p:cNvPr id="48" name="Straight Arrow Connector 47"/>
          <p:cNvCxnSpPr>
            <a:stCxn id="29" idx="4"/>
            <a:endCxn id="31" idx="2"/>
          </p:cNvCxnSpPr>
          <p:nvPr/>
        </p:nvCxnSpPr>
        <p:spPr>
          <a:xfrm>
            <a:off x="1556870" y="1503281"/>
            <a:ext cx="706963" cy="543209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1" idx="4"/>
            <a:endCxn id="32" idx="0"/>
          </p:cNvCxnSpPr>
          <p:nvPr/>
        </p:nvCxnSpPr>
        <p:spPr>
          <a:xfrm flipH="1">
            <a:off x="2555961" y="2336410"/>
            <a:ext cx="480" cy="71365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1" idx="1"/>
            <a:endCxn id="29" idx="5"/>
          </p:cNvCxnSpPr>
          <p:nvPr/>
        </p:nvCxnSpPr>
        <p:spPr>
          <a:xfrm flipH="1" flipV="1">
            <a:off x="1763775" y="1418365"/>
            <a:ext cx="585761" cy="42312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407938" y="1511559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cxnSp>
        <p:nvCxnSpPr>
          <p:cNvPr id="54" name="Straight Arrow Connector 53"/>
          <p:cNvCxnSpPr>
            <a:stCxn id="32" idx="2"/>
            <a:endCxn id="30" idx="6"/>
          </p:cNvCxnSpPr>
          <p:nvPr/>
        </p:nvCxnSpPr>
        <p:spPr>
          <a:xfrm flipH="1">
            <a:off x="863638" y="3339981"/>
            <a:ext cx="1399715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30" idx="0"/>
            <a:endCxn id="28" idx="4"/>
          </p:cNvCxnSpPr>
          <p:nvPr/>
        </p:nvCxnSpPr>
        <p:spPr>
          <a:xfrm flipV="1">
            <a:off x="571030" y="2373043"/>
            <a:ext cx="0" cy="677017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28" idx="6"/>
            <a:endCxn id="31" idx="2"/>
          </p:cNvCxnSpPr>
          <p:nvPr/>
        </p:nvCxnSpPr>
        <p:spPr>
          <a:xfrm flipV="1">
            <a:off x="863638" y="2046490"/>
            <a:ext cx="1400195" cy="3663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46544" y="4652619"/>
            <a:ext cx="68127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{v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5</a:t>
            </a:r>
            <a:r>
              <a:rPr lang="en-US" sz="2800" dirty="0" smtClean="0"/>
              <a:t>},</a:t>
            </a:r>
          </a:p>
          <a:p>
            <a:r>
              <a:rPr lang="en-US" sz="2800" dirty="0" smtClean="0"/>
              <a:t>{{v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},{v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},{v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},{v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},{v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},{v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}},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504582" y="5042580"/>
            <a:ext cx="100460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r>
              <a:rPr lang="en-US" sz="3200" dirty="0">
                <a:sym typeface="Symbol" charset="0"/>
              </a:rPr>
              <a:t>*</a:t>
            </a:r>
            <a:endParaRPr lang="en-US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1407938" y="3399068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0654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86" y="1049236"/>
            <a:ext cx="9058514" cy="5591324"/>
          </a:xfrm>
        </p:spPr>
        <p:txBody>
          <a:bodyPr>
            <a:normAutofit/>
          </a:bodyPr>
          <a:lstStyle/>
          <a:p>
            <a:r>
              <a:rPr lang="en-US" dirty="0" smtClean="0"/>
              <a:t>Given an array f with elements = 0</a:t>
            </a:r>
            <a:r>
              <a:rPr lang="en-US" dirty="0" smtClean="0"/>
              <a:t>, 1 </a:t>
            </a:r>
            <a:r>
              <a:rPr lang="en-US" dirty="0" smtClean="0"/>
              <a:t>strings</a:t>
            </a:r>
          </a:p>
          <a:p>
            <a:endParaRPr lang="en-US" dirty="0"/>
          </a:p>
          <a:p>
            <a:r>
              <a:rPr lang="en-US" dirty="0" smtClean="0"/>
              <a:t>Finite set of variables z</a:t>
            </a:r>
            <a:r>
              <a:rPr lang="en-US" baseline="-25000" dirty="0" smtClean="0"/>
              <a:t>0</a:t>
            </a:r>
            <a:r>
              <a:rPr lang="en-US" dirty="0" smtClean="0"/>
              <a:t>, z</a:t>
            </a:r>
            <a:r>
              <a:rPr lang="en-US" baseline="-25000" dirty="0" smtClean="0"/>
              <a:t>1</a:t>
            </a:r>
            <a:r>
              <a:rPr lang="en-US" dirty="0" smtClean="0"/>
              <a:t>, … ,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k</a:t>
            </a:r>
            <a:endParaRPr lang="en-US" baseline="-25000" dirty="0" smtClean="0"/>
          </a:p>
          <a:p>
            <a:endParaRPr lang="en-US" dirty="0" smtClean="0"/>
          </a:p>
          <a:p>
            <a:r>
              <a:rPr lang="en-US" dirty="0" smtClean="0"/>
              <a:t>Initially,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 = 0 and f contains input</a:t>
            </a:r>
          </a:p>
          <a:p>
            <a:endParaRPr lang="en-US" dirty="0"/>
          </a:p>
          <a:p>
            <a:r>
              <a:rPr lang="en-US" dirty="0" smtClean="0"/>
              <a:t>Instructions numbered 0, 1, …, t</a:t>
            </a:r>
          </a:p>
          <a:p>
            <a:endParaRPr lang="en-US" dirty="0"/>
          </a:p>
          <a:p>
            <a:r>
              <a:rPr lang="en-US" dirty="0" smtClean="0"/>
              <a:t>Variable z</a:t>
            </a:r>
            <a:r>
              <a:rPr lang="en-US" baseline="-25000" dirty="0" smtClean="0"/>
              <a:t>0</a:t>
            </a:r>
            <a:r>
              <a:rPr lang="en-US" dirty="0" smtClean="0"/>
              <a:t> stores the instruction to execute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Random Access Machine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33344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Hamiltonian Graph</a:t>
            </a:r>
            <a:endParaRPr lang="en-US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3473900" y="923440"/>
            <a:ext cx="325468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,v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… </a:t>
            </a:r>
            <a:r>
              <a:rPr lang="en-US" sz="3200" dirty="0" err="1" smtClean="0"/>
              <a:t>v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 </a:t>
            </a:r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3473900" y="1797391"/>
            <a:ext cx="10959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{ </a:t>
            </a:r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endParaRPr lang="en-US" sz="3200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3473900" y="2755205"/>
            <a:ext cx="29203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0,1,2, … N </a:t>
            </a:r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5363938" y="1778431"/>
            <a:ext cx="10959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} </a:t>
            </a:r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endParaRPr lang="en-US" sz="3200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6956597" y="1793202"/>
            <a:ext cx="10959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, </a:t>
            </a:r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endParaRPr lang="en-US" sz="3200" dirty="0" smtClean="0"/>
          </a:p>
        </p:txBody>
      </p:sp>
      <p:sp>
        <p:nvSpPr>
          <p:cNvPr id="58" name="TextBox 57"/>
          <p:cNvSpPr txBox="1"/>
          <p:nvPr/>
        </p:nvSpPr>
        <p:spPr>
          <a:xfrm>
            <a:off x="146544" y="4652619"/>
            <a:ext cx="68127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{v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5</a:t>
            </a:r>
            <a:r>
              <a:rPr lang="en-US" sz="2800" dirty="0" smtClean="0"/>
              <a:t>},</a:t>
            </a:r>
          </a:p>
          <a:p>
            <a:r>
              <a:rPr lang="en-US" sz="2800" dirty="0" smtClean="0"/>
              <a:t>{{v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},{v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},{v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},{v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},{v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},{v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}},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504582" y="5042580"/>
            <a:ext cx="100460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r>
              <a:rPr lang="en-US" sz="3200" dirty="0">
                <a:sym typeface="Symbol" charset="0"/>
              </a:rPr>
              <a:t>*</a:t>
            </a:r>
            <a:endParaRPr lang="en-US" sz="3200" dirty="0"/>
          </a:p>
        </p:txBody>
      </p:sp>
      <p:sp>
        <p:nvSpPr>
          <p:cNvPr id="34" name="Oval 33"/>
          <p:cNvSpPr/>
          <p:nvPr/>
        </p:nvSpPr>
        <p:spPr>
          <a:xfrm>
            <a:off x="278422" y="179320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35" name="Oval 34"/>
          <p:cNvSpPr/>
          <p:nvPr/>
        </p:nvSpPr>
        <p:spPr>
          <a:xfrm>
            <a:off x="1264262" y="92344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36" name="Oval 35"/>
          <p:cNvSpPr/>
          <p:nvPr/>
        </p:nvSpPr>
        <p:spPr>
          <a:xfrm>
            <a:off x="278422" y="305006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37" name="Oval 36"/>
          <p:cNvSpPr/>
          <p:nvPr/>
        </p:nvSpPr>
        <p:spPr>
          <a:xfrm>
            <a:off x="2263833" y="175656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38" name="Oval 37"/>
          <p:cNvSpPr/>
          <p:nvPr/>
        </p:nvSpPr>
        <p:spPr>
          <a:xfrm>
            <a:off x="2263353" y="305006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691775" y="1233699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2086032" y="1239956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1407938" y="2105577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167768" y="247425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2646697" y="247425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1407938" y="3399068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  <p:cxnSp>
        <p:nvCxnSpPr>
          <p:cNvPr id="51" name="Straight Arrow Connector 50"/>
          <p:cNvCxnSpPr>
            <a:stCxn id="35" idx="4"/>
            <a:endCxn id="37" idx="2"/>
          </p:cNvCxnSpPr>
          <p:nvPr/>
        </p:nvCxnSpPr>
        <p:spPr>
          <a:xfrm>
            <a:off x="1556870" y="1503281"/>
            <a:ext cx="706963" cy="543209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37" idx="4"/>
            <a:endCxn id="38" idx="0"/>
          </p:cNvCxnSpPr>
          <p:nvPr/>
        </p:nvCxnSpPr>
        <p:spPr>
          <a:xfrm flipH="1">
            <a:off x="2555961" y="2336410"/>
            <a:ext cx="480" cy="71365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37" idx="1"/>
            <a:endCxn id="35" idx="5"/>
          </p:cNvCxnSpPr>
          <p:nvPr/>
        </p:nvCxnSpPr>
        <p:spPr>
          <a:xfrm flipH="1" flipV="1">
            <a:off x="1763775" y="1418365"/>
            <a:ext cx="585761" cy="42312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407938" y="1511559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cxnSp>
        <p:nvCxnSpPr>
          <p:cNvPr id="62" name="Straight Arrow Connector 61"/>
          <p:cNvCxnSpPr>
            <a:stCxn id="38" idx="2"/>
            <a:endCxn id="36" idx="6"/>
          </p:cNvCxnSpPr>
          <p:nvPr/>
        </p:nvCxnSpPr>
        <p:spPr>
          <a:xfrm flipH="1">
            <a:off x="863638" y="3339981"/>
            <a:ext cx="1399715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6" idx="0"/>
            <a:endCxn id="34" idx="4"/>
          </p:cNvCxnSpPr>
          <p:nvPr/>
        </p:nvCxnSpPr>
        <p:spPr>
          <a:xfrm flipV="1">
            <a:off x="571030" y="2373043"/>
            <a:ext cx="0" cy="677017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34" idx="7"/>
            <a:endCxn id="35" idx="3"/>
          </p:cNvCxnSpPr>
          <p:nvPr/>
        </p:nvCxnSpPr>
        <p:spPr>
          <a:xfrm flipV="1">
            <a:off x="777935" y="1418365"/>
            <a:ext cx="572030" cy="45975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210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Hamiltonian Graph</a:t>
            </a:r>
            <a:endParaRPr lang="en-US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3473900" y="923440"/>
            <a:ext cx="325468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,v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… </a:t>
            </a:r>
            <a:r>
              <a:rPr lang="en-US" sz="3200" dirty="0" err="1" smtClean="0"/>
              <a:t>v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 </a:t>
            </a:r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3473900" y="1797391"/>
            <a:ext cx="10959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{ </a:t>
            </a:r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endParaRPr lang="en-US" sz="3200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3473900" y="2755205"/>
            <a:ext cx="29203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0,1,2, … N </a:t>
            </a:r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5363938" y="1778431"/>
            <a:ext cx="10959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} </a:t>
            </a:r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endParaRPr lang="en-US" sz="3200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6956597" y="1793202"/>
            <a:ext cx="10959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, </a:t>
            </a:r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Σ</a:t>
            </a:r>
            <a:endParaRPr lang="en-US" sz="3200" dirty="0" smtClean="0"/>
          </a:p>
        </p:txBody>
      </p:sp>
      <p:sp>
        <p:nvSpPr>
          <p:cNvPr id="58" name="TextBox 57"/>
          <p:cNvSpPr txBox="1"/>
          <p:nvPr/>
        </p:nvSpPr>
        <p:spPr>
          <a:xfrm>
            <a:off x="146544" y="4652619"/>
            <a:ext cx="68127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{v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5</a:t>
            </a:r>
            <a:r>
              <a:rPr lang="en-US" sz="2800" dirty="0" smtClean="0"/>
              <a:t>},</a:t>
            </a:r>
          </a:p>
          <a:p>
            <a:r>
              <a:rPr lang="en-US" sz="2800" dirty="0" smtClean="0"/>
              <a:t>{{v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},{v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},{v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},{v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},{v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},{v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}},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504582" y="5042580"/>
            <a:ext cx="88758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 err="1" smtClean="0">
                <a:sym typeface="Symbol" charset="0"/>
              </a:rPr>
              <a:t>Π</a:t>
            </a:r>
            <a:endParaRPr lang="en-US" sz="3200" dirty="0"/>
          </a:p>
        </p:txBody>
      </p:sp>
      <p:sp>
        <p:nvSpPr>
          <p:cNvPr id="34" name="Oval 33"/>
          <p:cNvSpPr/>
          <p:nvPr/>
        </p:nvSpPr>
        <p:spPr>
          <a:xfrm>
            <a:off x="278422" y="179320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35" name="Oval 34"/>
          <p:cNvSpPr/>
          <p:nvPr/>
        </p:nvSpPr>
        <p:spPr>
          <a:xfrm>
            <a:off x="1264262" y="92344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36" name="Oval 35"/>
          <p:cNvSpPr/>
          <p:nvPr/>
        </p:nvSpPr>
        <p:spPr>
          <a:xfrm>
            <a:off x="278422" y="305006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37" name="Oval 36"/>
          <p:cNvSpPr/>
          <p:nvPr/>
        </p:nvSpPr>
        <p:spPr>
          <a:xfrm>
            <a:off x="2263833" y="175656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38" name="Oval 37"/>
          <p:cNvSpPr/>
          <p:nvPr/>
        </p:nvSpPr>
        <p:spPr>
          <a:xfrm>
            <a:off x="2263353" y="305006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691775" y="1233699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2086032" y="1239956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1407938" y="2105577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167768" y="247425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2646697" y="247425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1407938" y="3399068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  <p:cxnSp>
        <p:nvCxnSpPr>
          <p:cNvPr id="51" name="Straight Arrow Connector 50"/>
          <p:cNvCxnSpPr>
            <a:stCxn id="35" idx="4"/>
            <a:endCxn id="37" idx="2"/>
          </p:cNvCxnSpPr>
          <p:nvPr/>
        </p:nvCxnSpPr>
        <p:spPr>
          <a:xfrm>
            <a:off x="1556870" y="1503281"/>
            <a:ext cx="706963" cy="543209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37" idx="4"/>
            <a:endCxn id="38" idx="0"/>
          </p:cNvCxnSpPr>
          <p:nvPr/>
        </p:nvCxnSpPr>
        <p:spPr>
          <a:xfrm flipH="1">
            <a:off x="2555961" y="2336410"/>
            <a:ext cx="480" cy="71365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37" idx="1"/>
            <a:endCxn id="35" idx="5"/>
          </p:cNvCxnSpPr>
          <p:nvPr/>
        </p:nvCxnSpPr>
        <p:spPr>
          <a:xfrm flipH="1" flipV="1">
            <a:off x="1763775" y="1418365"/>
            <a:ext cx="585761" cy="42312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407938" y="1511559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cxnSp>
        <p:nvCxnSpPr>
          <p:cNvPr id="62" name="Straight Arrow Connector 61"/>
          <p:cNvCxnSpPr>
            <a:stCxn id="38" idx="2"/>
            <a:endCxn id="36" idx="6"/>
          </p:cNvCxnSpPr>
          <p:nvPr/>
        </p:nvCxnSpPr>
        <p:spPr>
          <a:xfrm flipH="1">
            <a:off x="863638" y="3339981"/>
            <a:ext cx="1399715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6" idx="0"/>
            <a:endCxn id="34" idx="4"/>
          </p:cNvCxnSpPr>
          <p:nvPr/>
        </p:nvCxnSpPr>
        <p:spPr>
          <a:xfrm flipV="1">
            <a:off x="571030" y="2373043"/>
            <a:ext cx="0" cy="677017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34" idx="7"/>
            <a:endCxn id="35" idx="3"/>
          </p:cNvCxnSpPr>
          <p:nvPr/>
        </p:nvCxnSpPr>
        <p:spPr>
          <a:xfrm flipV="1">
            <a:off x="777935" y="1418365"/>
            <a:ext cx="572030" cy="45975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1097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35" y="1049236"/>
            <a:ext cx="8878381" cy="5591324"/>
          </a:xfrm>
        </p:spPr>
        <p:txBody>
          <a:bodyPr>
            <a:normAutofit/>
          </a:bodyPr>
          <a:lstStyle/>
          <a:p>
            <a:r>
              <a:rPr lang="en-US" dirty="0" smtClean="0"/>
              <a:t>Preliminaries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1F497D"/>
                </a:solidFill>
              </a:rPr>
              <a:t>P, NP, and NP-Complete Problems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Outline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06810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P</a:t>
            </a:r>
            <a:endParaRPr lang="en-US" sz="4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4335" y="927125"/>
            <a:ext cx="8878381" cy="5740077"/>
          </a:xfrm>
        </p:spPr>
        <p:txBody>
          <a:bodyPr>
            <a:normAutofit/>
          </a:bodyPr>
          <a:lstStyle/>
          <a:p>
            <a:r>
              <a:rPr lang="en-US" dirty="0"/>
              <a:t>Polynomial-time solvable problem </a:t>
            </a:r>
            <a:r>
              <a:rPr lang="en-US" dirty="0" err="1"/>
              <a:t>Π</a:t>
            </a:r>
            <a:endParaRPr lang="en-US" dirty="0"/>
          </a:p>
          <a:p>
            <a:pPr lvl="1"/>
            <a:r>
              <a:rPr lang="en-US" dirty="0"/>
              <a:t>There exists a polynomial-time algorithm that decides whether x </a:t>
            </a:r>
            <a:r>
              <a:rPr lang="en-US" dirty="0">
                <a:sym typeface="Symbol" charset="0"/>
              </a:rPr>
              <a:t> </a:t>
            </a:r>
            <a:r>
              <a:rPr lang="en-US" dirty="0" err="1">
                <a:sym typeface="Symbol" charset="0"/>
              </a:rPr>
              <a:t>Σ</a:t>
            </a:r>
            <a:r>
              <a:rPr lang="en-US" dirty="0">
                <a:sym typeface="Symbol" charset="0"/>
              </a:rPr>
              <a:t>* belongs to </a:t>
            </a:r>
            <a:r>
              <a:rPr lang="en-US" dirty="0" err="1"/>
              <a:t>Π</a:t>
            </a:r>
            <a:r>
              <a:rPr lang="en-US" dirty="0"/>
              <a:t> or not.</a:t>
            </a:r>
          </a:p>
          <a:p>
            <a:pPr lvl="1"/>
            <a:r>
              <a:rPr lang="en-US" dirty="0"/>
              <a:t>Polynomial in size(x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 </a:t>
            </a:r>
            <a:r>
              <a:rPr lang="en-US" dirty="0"/>
              <a:t>= </a:t>
            </a:r>
            <a:r>
              <a:rPr lang="en-US" dirty="0" smtClean="0"/>
              <a:t>{all </a:t>
            </a:r>
            <a:r>
              <a:rPr lang="en-US" dirty="0" err="1" smtClean="0"/>
              <a:t>Π</a:t>
            </a:r>
            <a:r>
              <a:rPr lang="en-US" dirty="0" smtClean="0"/>
              <a:t>, </a:t>
            </a:r>
            <a:r>
              <a:rPr lang="en-US" dirty="0" err="1" smtClean="0"/>
              <a:t>Π</a:t>
            </a:r>
            <a:r>
              <a:rPr lang="en-US" dirty="0" smtClean="0"/>
              <a:t> is polynomial time solvable}</a:t>
            </a:r>
          </a:p>
          <a:p>
            <a:endParaRPr lang="en-US" dirty="0"/>
          </a:p>
          <a:p>
            <a:r>
              <a:rPr lang="en-US" dirty="0" smtClean="0"/>
              <a:t>For example</a:t>
            </a:r>
          </a:p>
          <a:p>
            <a:pPr lvl="1"/>
            <a:r>
              <a:rPr lang="en-US" dirty="0" smtClean="0"/>
              <a:t>Shortest path with +</a:t>
            </a:r>
            <a:r>
              <a:rPr lang="en-US" dirty="0" err="1" smtClean="0"/>
              <a:t>ve</a:t>
            </a:r>
            <a:r>
              <a:rPr lang="en-US" dirty="0" smtClean="0"/>
              <a:t> lengths </a:t>
            </a:r>
            <a:r>
              <a:rPr lang="en-US" dirty="0" smtClean="0">
                <a:sym typeface="Symbol" charset="0"/>
              </a:rPr>
              <a:t> P</a:t>
            </a:r>
          </a:p>
          <a:p>
            <a:pPr lvl="1"/>
            <a:r>
              <a:rPr lang="en-US" dirty="0" smtClean="0">
                <a:sym typeface="Symbol" charset="0"/>
              </a:rPr>
              <a:t>Shortest path with no –</a:t>
            </a:r>
            <a:r>
              <a:rPr lang="en-US" dirty="0" err="1" smtClean="0">
                <a:sym typeface="Symbol" charset="0"/>
              </a:rPr>
              <a:t>ve</a:t>
            </a:r>
            <a:r>
              <a:rPr lang="en-US" dirty="0" smtClean="0">
                <a:sym typeface="Symbol" charset="0"/>
              </a:rPr>
              <a:t> length </a:t>
            </a:r>
            <a:r>
              <a:rPr lang="en-US" dirty="0">
                <a:sym typeface="Symbol" charset="0"/>
              </a:rPr>
              <a:t>circuit  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7387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NP</a:t>
            </a:r>
            <a:endParaRPr lang="en-US" sz="4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4335" y="927125"/>
            <a:ext cx="8878381" cy="5740077"/>
          </a:xfrm>
        </p:spPr>
        <p:txBody>
          <a:bodyPr>
            <a:normAutofit/>
          </a:bodyPr>
          <a:lstStyle/>
          <a:p>
            <a:r>
              <a:rPr lang="en-US" dirty="0" err="1" smtClean="0"/>
              <a:t>Π</a:t>
            </a:r>
            <a:r>
              <a:rPr lang="en-US" dirty="0" smtClean="0"/>
              <a:t> </a:t>
            </a:r>
            <a:r>
              <a:rPr lang="en-US" dirty="0" smtClean="0">
                <a:sym typeface="Symbol" charset="0"/>
              </a:rPr>
              <a:t> NP</a:t>
            </a:r>
          </a:p>
          <a:p>
            <a:pPr lvl="1"/>
            <a:r>
              <a:rPr lang="en-US" dirty="0" smtClean="0">
                <a:sym typeface="Symbol" charset="0"/>
              </a:rPr>
              <a:t>There exists a problem </a:t>
            </a:r>
            <a:r>
              <a:rPr lang="en-US" dirty="0" err="1" smtClean="0"/>
              <a:t>Π</a:t>
            </a:r>
            <a:r>
              <a:rPr lang="en-US" dirty="0" smtClean="0"/>
              <a:t>’ </a:t>
            </a:r>
            <a:r>
              <a:rPr lang="en-US" dirty="0">
                <a:sym typeface="Symbol" charset="0"/>
              </a:rPr>
              <a:t> </a:t>
            </a:r>
            <a:r>
              <a:rPr lang="en-US" dirty="0" smtClean="0">
                <a:sym typeface="Symbol" charset="0"/>
              </a:rPr>
              <a:t>P</a:t>
            </a:r>
          </a:p>
          <a:p>
            <a:pPr lvl="1"/>
            <a:r>
              <a:rPr lang="en-US" dirty="0" smtClean="0">
                <a:sym typeface="Symbol" charset="0"/>
              </a:rPr>
              <a:t>There exists a polynomial p</a:t>
            </a:r>
          </a:p>
          <a:p>
            <a:pPr lvl="1"/>
            <a:r>
              <a:rPr lang="en-US" dirty="0" smtClean="0">
                <a:sym typeface="Symbol" charset="0"/>
              </a:rPr>
              <a:t>There exists an x, size(x) ≤ p(size(w)) such that</a:t>
            </a:r>
          </a:p>
          <a:p>
            <a:pPr lvl="1"/>
            <a:r>
              <a:rPr lang="en-US" dirty="0" smtClean="0">
                <a:sym typeface="Symbol" charset="0"/>
              </a:rPr>
              <a:t>w  </a:t>
            </a:r>
            <a:r>
              <a:rPr lang="en-US" dirty="0" err="1" smtClean="0"/>
              <a:t>Π</a:t>
            </a:r>
            <a:r>
              <a:rPr lang="en-US" dirty="0" smtClean="0"/>
              <a:t> if and only if </a:t>
            </a:r>
            <a:r>
              <a:rPr lang="en-US" dirty="0" err="1" smtClean="0"/>
              <a:t>wx</a:t>
            </a:r>
            <a:r>
              <a:rPr lang="en-US" dirty="0" smtClean="0"/>
              <a:t> </a:t>
            </a:r>
            <a:r>
              <a:rPr lang="en-US" dirty="0">
                <a:sym typeface="Symbol" charset="0"/>
              </a:rPr>
              <a:t> </a:t>
            </a:r>
            <a:r>
              <a:rPr lang="en-US" dirty="0" err="1"/>
              <a:t>Π</a:t>
            </a:r>
            <a:r>
              <a:rPr lang="en-US" dirty="0"/>
              <a:t>’</a:t>
            </a:r>
            <a:endParaRPr lang="en-US" dirty="0" smtClean="0">
              <a:sym typeface="Symbol" charset="0"/>
            </a:endParaRPr>
          </a:p>
          <a:p>
            <a:endParaRPr lang="en-US" dirty="0">
              <a:sym typeface="Symbol" charset="0"/>
            </a:endParaRPr>
          </a:p>
          <a:p>
            <a:r>
              <a:rPr lang="en-US" dirty="0" smtClean="0"/>
              <a:t>Polynomial-time checkable ‘certificate’</a:t>
            </a:r>
          </a:p>
          <a:p>
            <a:endParaRPr lang="en-US" dirty="0"/>
          </a:p>
          <a:p>
            <a:r>
              <a:rPr lang="en-US" dirty="0" smtClean="0"/>
              <a:t>For example</a:t>
            </a:r>
          </a:p>
          <a:p>
            <a:pPr lvl="1"/>
            <a:r>
              <a:rPr lang="en-US" dirty="0" smtClean="0">
                <a:sym typeface="Symbol" charset="0"/>
              </a:rPr>
              <a:t>Hamiltonian graph problem </a:t>
            </a:r>
            <a:r>
              <a:rPr lang="en-US" dirty="0">
                <a:sym typeface="Symbol" charset="0"/>
              </a:rPr>
              <a:t> </a:t>
            </a:r>
            <a:r>
              <a:rPr lang="en-US" dirty="0" smtClean="0">
                <a:sym typeface="Symbol" charset="0"/>
              </a:rPr>
              <a:t>NP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6567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NP</a:t>
            </a:r>
            <a:endParaRPr lang="en-US" sz="4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4335" y="927125"/>
            <a:ext cx="8878381" cy="5740077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Symbol" charset="0"/>
              </a:rPr>
              <a:t>Relationship between P and NP?</a:t>
            </a:r>
          </a:p>
          <a:p>
            <a:endParaRPr lang="en-US" dirty="0">
              <a:sym typeface="Symbol" charset="0"/>
            </a:endParaRPr>
          </a:p>
          <a:p>
            <a:r>
              <a:rPr lang="en-US" dirty="0" smtClean="0">
                <a:sym typeface="Symbol" charset="0"/>
              </a:rPr>
              <a:t>P is a subset of NP</a:t>
            </a:r>
          </a:p>
          <a:p>
            <a:pPr lvl="1"/>
            <a:r>
              <a:rPr lang="en-US" dirty="0" smtClean="0">
                <a:sym typeface="Symbol" charset="0"/>
              </a:rPr>
              <a:t>“P = NP or not” is an open problem</a:t>
            </a:r>
          </a:p>
          <a:p>
            <a:pPr lvl="1"/>
            <a:r>
              <a:rPr lang="en-US" dirty="0" smtClean="0">
                <a:sym typeface="Symbol" charset="0"/>
              </a:rPr>
              <a:t>One of Clay Institute’s Millennium Prize problems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For example</a:t>
            </a:r>
          </a:p>
          <a:p>
            <a:pPr lvl="1"/>
            <a:r>
              <a:rPr lang="en-US" dirty="0" smtClean="0"/>
              <a:t>Shortest path with +</a:t>
            </a:r>
            <a:r>
              <a:rPr lang="en-US" dirty="0" err="1" smtClean="0"/>
              <a:t>ve</a:t>
            </a:r>
            <a:r>
              <a:rPr lang="en-US" dirty="0" smtClean="0"/>
              <a:t> lengths </a:t>
            </a:r>
            <a:r>
              <a:rPr lang="en-US" dirty="0">
                <a:sym typeface="Symbol" charset="0"/>
              </a:rPr>
              <a:t> NP</a:t>
            </a:r>
            <a:endParaRPr lang="en-US" dirty="0" smtClean="0"/>
          </a:p>
          <a:p>
            <a:pPr lvl="1"/>
            <a:r>
              <a:rPr lang="en-US" dirty="0" smtClean="0">
                <a:sym typeface="Symbol" charset="0"/>
              </a:rPr>
              <a:t>Shortest path with no –</a:t>
            </a:r>
            <a:r>
              <a:rPr lang="en-US" dirty="0" err="1" smtClean="0">
                <a:sym typeface="Symbol" charset="0"/>
              </a:rPr>
              <a:t>ve</a:t>
            </a:r>
            <a:r>
              <a:rPr lang="en-US" dirty="0" smtClean="0">
                <a:sym typeface="Symbol" charset="0"/>
              </a:rPr>
              <a:t> length </a:t>
            </a:r>
            <a:r>
              <a:rPr lang="en-US" dirty="0">
                <a:sym typeface="Symbol" charset="0"/>
              </a:rPr>
              <a:t>circuit  </a:t>
            </a:r>
            <a:r>
              <a:rPr lang="en-US" dirty="0" smtClean="0">
                <a:sym typeface="Symbol" charset="0"/>
              </a:rPr>
              <a:t>NP</a:t>
            </a:r>
          </a:p>
        </p:txBody>
      </p:sp>
    </p:spTree>
    <p:extLst>
      <p:ext uri="{BB962C8B-B14F-4D97-AF65-F5344CB8AC3E}">
        <p14:creationId xmlns:p14="http://schemas.microsoft.com/office/powerpoint/2010/main" val="346331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NP-Complete</a:t>
            </a:r>
            <a:endParaRPr lang="en-US" sz="4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4335" y="927125"/>
            <a:ext cx="8878381" cy="5740077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Symbol" charset="0"/>
              </a:rPr>
              <a:t>Hardest problems in NP</a:t>
            </a:r>
          </a:p>
          <a:p>
            <a:pPr lvl="1"/>
            <a:r>
              <a:rPr lang="en-US" dirty="0" smtClean="0">
                <a:sym typeface="Symbol" charset="0"/>
              </a:rPr>
              <a:t>All problems </a:t>
            </a:r>
            <a:r>
              <a:rPr lang="en-US" dirty="0">
                <a:sym typeface="Symbol" charset="0"/>
              </a:rPr>
              <a:t>in NP can be </a:t>
            </a:r>
            <a:r>
              <a:rPr lang="en-US" i="1" dirty="0">
                <a:sym typeface="Symbol" charset="0"/>
              </a:rPr>
              <a:t>reduced</a:t>
            </a:r>
            <a:r>
              <a:rPr lang="en-US" dirty="0">
                <a:sym typeface="Symbol" charset="0"/>
              </a:rPr>
              <a:t> to an NP-complete problem</a:t>
            </a:r>
          </a:p>
          <a:p>
            <a:endParaRPr lang="en-US" dirty="0" smtClean="0">
              <a:sym typeface="Symbol" charset="0"/>
            </a:endParaRPr>
          </a:p>
          <a:p>
            <a:r>
              <a:rPr lang="en-US" dirty="0" err="1" smtClean="0">
                <a:sym typeface="Symbol" charset="0"/>
              </a:rPr>
              <a:t>Π</a:t>
            </a:r>
            <a:r>
              <a:rPr lang="en-US" dirty="0" smtClean="0">
                <a:sym typeface="Symbol" charset="0"/>
              </a:rPr>
              <a:t> is reducible to </a:t>
            </a:r>
            <a:r>
              <a:rPr lang="en-US" dirty="0" err="1" smtClean="0">
                <a:sym typeface="Symbol" charset="0"/>
              </a:rPr>
              <a:t>Λ</a:t>
            </a:r>
            <a:endParaRPr lang="en-US" dirty="0" smtClean="0">
              <a:sym typeface="Symbol" charset="0"/>
            </a:endParaRPr>
          </a:p>
          <a:p>
            <a:pPr lvl="1"/>
            <a:r>
              <a:rPr lang="en-US" dirty="0" smtClean="0">
                <a:sym typeface="Symbol" charset="0"/>
              </a:rPr>
              <a:t>There exists a polynomial time algorithm</a:t>
            </a:r>
          </a:p>
          <a:p>
            <a:pPr lvl="1"/>
            <a:r>
              <a:rPr lang="en-US" dirty="0" smtClean="0">
                <a:sym typeface="Symbol" charset="0"/>
              </a:rPr>
              <a:t>Given w, returns x</a:t>
            </a:r>
          </a:p>
          <a:p>
            <a:pPr lvl="1"/>
            <a:r>
              <a:rPr lang="en-US" dirty="0" smtClean="0">
                <a:sym typeface="Symbol" charset="0"/>
              </a:rPr>
              <a:t>w  </a:t>
            </a:r>
            <a:r>
              <a:rPr lang="en-US" dirty="0" err="1" smtClean="0">
                <a:sym typeface="Symbol" charset="0"/>
              </a:rPr>
              <a:t>Π</a:t>
            </a:r>
            <a:r>
              <a:rPr lang="en-US" dirty="0" smtClean="0">
                <a:sym typeface="Symbol" charset="0"/>
              </a:rPr>
              <a:t> if and only if x  </a:t>
            </a:r>
            <a:r>
              <a:rPr lang="en-US" dirty="0" err="1" smtClean="0">
                <a:sym typeface="Symbol" charset="0"/>
              </a:rPr>
              <a:t>Λ</a:t>
            </a:r>
            <a:endParaRPr lang="en-US" dirty="0" smtClean="0">
              <a:sym typeface="Symbol" charset="0"/>
            </a:endParaRP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err="1" smtClean="0">
                <a:sym typeface="Symbol" charset="0"/>
              </a:rPr>
              <a:t>Λ</a:t>
            </a:r>
            <a:r>
              <a:rPr lang="en-US" dirty="0" smtClean="0">
                <a:sym typeface="Symbol" charset="0"/>
              </a:rPr>
              <a:t>  P then </a:t>
            </a:r>
            <a:r>
              <a:rPr lang="en-US" dirty="0" err="1" smtClean="0">
                <a:sym typeface="Symbol" charset="0"/>
              </a:rPr>
              <a:t>Π</a:t>
            </a:r>
            <a:r>
              <a:rPr lang="en-US" dirty="0" smtClean="0">
                <a:sym typeface="Symbol" charset="0"/>
              </a:rPr>
              <a:t> </a:t>
            </a:r>
            <a:r>
              <a:rPr lang="en-US" dirty="0">
                <a:sym typeface="Symbol" charset="0"/>
              </a:rPr>
              <a:t> 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62793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NP-Complete</a:t>
            </a:r>
            <a:endParaRPr lang="en-US" sz="4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4335" y="927125"/>
            <a:ext cx="8878381" cy="5740077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Symbol" charset="0"/>
              </a:rPr>
              <a:t>Hardest problems in NP</a:t>
            </a:r>
          </a:p>
          <a:p>
            <a:pPr lvl="1"/>
            <a:r>
              <a:rPr lang="en-US" dirty="0" smtClean="0">
                <a:sym typeface="Symbol" charset="0"/>
              </a:rPr>
              <a:t>All problems in NP can be </a:t>
            </a:r>
            <a:r>
              <a:rPr lang="en-US" i="1" dirty="0" smtClean="0">
                <a:sym typeface="Symbol" charset="0"/>
              </a:rPr>
              <a:t>reduced</a:t>
            </a:r>
            <a:r>
              <a:rPr lang="en-US" dirty="0" smtClean="0">
                <a:sym typeface="Symbol" charset="0"/>
              </a:rPr>
              <a:t> to an NP-complete problem</a:t>
            </a:r>
          </a:p>
          <a:p>
            <a:endParaRPr lang="en-US" dirty="0">
              <a:sym typeface="Symbol" charset="0"/>
            </a:endParaRPr>
          </a:p>
          <a:p>
            <a:r>
              <a:rPr lang="en-US" dirty="0" err="1" smtClean="0">
                <a:sym typeface="Symbol" charset="0"/>
              </a:rPr>
              <a:t>Π</a:t>
            </a:r>
            <a:r>
              <a:rPr lang="en-US" dirty="0" smtClean="0">
                <a:sym typeface="Symbol" charset="0"/>
              </a:rPr>
              <a:t> is reducible to </a:t>
            </a:r>
            <a:r>
              <a:rPr lang="en-US" dirty="0" err="1" smtClean="0">
                <a:sym typeface="Symbol" charset="0"/>
              </a:rPr>
              <a:t>Λ</a:t>
            </a:r>
            <a:endParaRPr lang="en-US" dirty="0" smtClean="0">
              <a:sym typeface="Symbol" charset="0"/>
            </a:endParaRPr>
          </a:p>
          <a:p>
            <a:pPr lvl="1"/>
            <a:r>
              <a:rPr lang="en-US" dirty="0" smtClean="0">
                <a:sym typeface="Symbol" charset="0"/>
              </a:rPr>
              <a:t>There exists a polynomial time algorithm</a:t>
            </a:r>
          </a:p>
          <a:p>
            <a:pPr lvl="1"/>
            <a:r>
              <a:rPr lang="en-US" dirty="0" smtClean="0">
                <a:sym typeface="Symbol" charset="0"/>
              </a:rPr>
              <a:t>Given w, returns x</a:t>
            </a:r>
          </a:p>
          <a:p>
            <a:pPr lvl="1"/>
            <a:r>
              <a:rPr lang="en-US" dirty="0" smtClean="0">
                <a:sym typeface="Symbol" charset="0"/>
              </a:rPr>
              <a:t>w  </a:t>
            </a:r>
            <a:r>
              <a:rPr lang="en-US" dirty="0" err="1" smtClean="0">
                <a:sym typeface="Symbol" charset="0"/>
              </a:rPr>
              <a:t>Π</a:t>
            </a:r>
            <a:r>
              <a:rPr lang="en-US" dirty="0" smtClean="0">
                <a:sym typeface="Symbol" charset="0"/>
              </a:rPr>
              <a:t> if and only if x  </a:t>
            </a:r>
            <a:r>
              <a:rPr lang="en-US" dirty="0" err="1" smtClean="0">
                <a:sym typeface="Symbol" charset="0"/>
              </a:rPr>
              <a:t>Λ</a:t>
            </a:r>
            <a:endParaRPr lang="en-US" dirty="0" smtClean="0">
              <a:sym typeface="Symbol" charset="0"/>
            </a:endParaRP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err="1" smtClean="0">
                <a:sym typeface="Symbol" charset="0"/>
              </a:rPr>
              <a:t>Λ</a:t>
            </a:r>
            <a:r>
              <a:rPr lang="en-US" dirty="0" smtClean="0">
                <a:sym typeface="Symbol" charset="0"/>
              </a:rPr>
              <a:t>  NP then </a:t>
            </a:r>
            <a:r>
              <a:rPr lang="en-US" dirty="0" err="1" smtClean="0">
                <a:sym typeface="Symbol" charset="0"/>
              </a:rPr>
              <a:t>Π</a:t>
            </a:r>
            <a:r>
              <a:rPr lang="en-US" dirty="0" smtClean="0">
                <a:sym typeface="Symbol" charset="0"/>
              </a:rPr>
              <a:t> </a:t>
            </a:r>
            <a:r>
              <a:rPr lang="en-US" dirty="0">
                <a:sym typeface="Symbol" charset="0"/>
              </a:rPr>
              <a:t> </a:t>
            </a:r>
            <a:r>
              <a:rPr lang="en-US" dirty="0" smtClean="0">
                <a:sym typeface="Symbol" charset="0"/>
              </a:rPr>
              <a:t>NP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4953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NP-Complete</a:t>
            </a:r>
            <a:endParaRPr lang="en-US" sz="4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4335" y="927125"/>
            <a:ext cx="8878381" cy="5740077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Symbol" charset="0"/>
              </a:rPr>
              <a:t>Hardest problems in NP</a:t>
            </a:r>
          </a:p>
          <a:p>
            <a:pPr lvl="1"/>
            <a:r>
              <a:rPr lang="en-US" dirty="0" smtClean="0">
                <a:sym typeface="Symbol" charset="0"/>
              </a:rPr>
              <a:t>All problems in NP can be </a:t>
            </a:r>
            <a:r>
              <a:rPr lang="en-US" i="1" dirty="0" smtClean="0">
                <a:sym typeface="Symbol" charset="0"/>
              </a:rPr>
              <a:t>reduced</a:t>
            </a:r>
            <a:r>
              <a:rPr lang="en-US" dirty="0" smtClean="0">
                <a:sym typeface="Symbol" charset="0"/>
              </a:rPr>
              <a:t> to an NP-complete problem</a:t>
            </a:r>
          </a:p>
          <a:p>
            <a:endParaRPr lang="en-US" dirty="0">
              <a:sym typeface="Symbol" charset="0"/>
            </a:endParaRPr>
          </a:p>
          <a:p>
            <a:r>
              <a:rPr lang="en-US" dirty="0" err="1" smtClean="0">
                <a:sym typeface="Symbol" charset="0"/>
              </a:rPr>
              <a:t>Π</a:t>
            </a:r>
            <a:r>
              <a:rPr lang="en-US" dirty="0" smtClean="0">
                <a:sym typeface="Symbol" charset="0"/>
              </a:rPr>
              <a:t> is reducible to </a:t>
            </a:r>
            <a:r>
              <a:rPr lang="en-US" dirty="0" err="1" smtClean="0">
                <a:sym typeface="Symbol" charset="0"/>
              </a:rPr>
              <a:t>Λ</a:t>
            </a:r>
            <a:endParaRPr lang="en-US" dirty="0" smtClean="0">
              <a:sym typeface="Symbol" charset="0"/>
            </a:endParaRPr>
          </a:p>
          <a:p>
            <a:pPr lvl="1"/>
            <a:r>
              <a:rPr lang="en-US" dirty="0" smtClean="0">
                <a:sym typeface="Symbol" charset="0"/>
              </a:rPr>
              <a:t>There exists a polynomial time algorithm</a:t>
            </a:r>
          </a:p>
          <a:p>
            <a:pPr lvl="1"/>
            <a:r>
              <a:rPr lang="en-US" dirty="0" smtClean="0">
                <a:sym typeface="Symbol" charset="0"/>
              </a:rPr>
              <a:t>Given w, returns x</a:t>
            </a:r>
          </a:p>
          <a:p>
            <a:pPr lvl="1"/>
            <a:r>
              <a:rPr lang="en-US" dirty="0" smtClean="0">
                <a:sym typeface="Symbol" charset="0"/>
              </a:rPr>
              <a:t>w  </a:t>
            </a:r>
            <a:r>
              <a:rPr lang="en-US" dirty="0" err="1" smtClean="0">
                <a:sym typeface="Symbol" charset="0"/>
              </a:rPr>
              <a:t>Π</a:t>
            </a:r>
            <a:r>
              <a:rPr lang="en-US" dirty="0" smtClean="0">
                <a:sym typeface="Symbol" charset="0"/>
              </a:rPr>
              <a:t> if and only if x  </a:t>
            </a:r>
            <a:r>
              <a:rPr lang="en-US" dirty="0" err="1" smtClean="0">
                <a:sym typeface="Symbol" charset="0"/>
              </a:rPr>
              <a:t>Λ</a:t>
            </a:r>
            <a:endParaRPr lang="en-US" dirty="0" smtClean="0">
              <a:sym typeface="Symbol" charset="0"/>
            </a:endParaRP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err="1" smtClean="0">
                <a:sym typeface="Symbol" charset="0"/>
              </a:rPr>
              <a:t>Λ</a:t>
            </a:r>
            <a:r>
              <a:rPr lang="en-US" dirty="0" smtClean="0">
                <a:sym typeface="Symbol" charset="0"/>
              </a:rPr>
              <a:t>  NP-complete and </a:t>
            </a:r>
            <a:r>
              <a:rPr lang="en-US" dirty="0" err="1">
                <a:sym typeface="Symbol" charset="0"/>
              </a:rPr>
              <a:t>Λ</a:t>
            </a:r>
            <a:r>
              <a:rPr lang="en-US" dirty="0">
                <a:sym typeface="Symbol" charset="0"/>
              </a:rPr>
              <a:t> </a:t>
            </a:r>
            <a:r>
              <a:rPr lang="en-US" dirty="0" smtClean="0">
                <a:sym typeface="Symbol" charset="0"/>
              </a:rPr>
              <a:t> P, then P = NP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1521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602" y="1857173"/>
            <a:ext cx="8302357" cy="44789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84132" y="6470326"/>
            <a:ext cx="3007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 Courtesy of E. </a:t>
            </a:r>
            <a:r>
              <a:rPr lang="en-US" dirty="0" err="1" smtClean="0"/>
              <a:t>Demaine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P, NP, EXP, etc.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71164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86" y="1049236"/>
            <a:ext cx="9058514" cy="5591324"/>
          </a:xfrm>
        </p:spPr>
        <p:txBody>
          <a:bodyPr>
            <a:normAutofit/>
          </a:bodyPr>
          <a:lstStyle/>
          <a:p>
            <a:r>
              <a:rPr lang="en-US" dirty="0" smtClean="0"/>
              <a:t>Given an array f with elements = 0</a:t>
            </a:r>
            <a:r>
              <a:rPr lang="en-US" dirty="0" smtClean="0"/>
              <a:t>, 1 </a:t>
            </a:r>
            <a:r>
              <a:rPr lang="en-US" dirty="0" smtClean="0"/>
              <a:t>strings</a:t>
            </a:r>
          </a:p>
          <a:p>
            <a:endParaRPr lang="en-US" dirty="0"/>
          </a:p>
          <a:p>
            <a:r>
              <a:rPr lang="en-US" dirty="0" smtClean="0"/>
              <a:t>Finite set of variables z</a:t>
            </a:r>
            <a:r>
              <a:rPr lang="en-US" baseline="-25000" dirty="0" smtClean="0"/>
              <a:t>0</a:t>
            </a:r>
            <a:r>
              <a:rPr lang="en-US" dirty="0" smtClean="0"/>
              <a:t>, z</a:t>
            </a:r>
            <a:r>
              <a:rPr lang="en-US" baseline="-25000" dirty="0" smtClean="0"/>
              <a:t>1</a:t>
            </a:r>
            <a:r>
              <a:rPr lang="en-US" dirty="0" smtClean="0"/>
              <a:t>, … ,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k</a:t>
            </a:r>
            <a:endParaRPr lang="en-US" baseline="-25000" dirty="0" smtClean="0"/>
          </a:p>
          <a:p>
            <a:endParaRPr lang="en-US" dirty="0" smtClean="0"/>
          </a:p>
          <a:p>
            <a:r>
              <a:rPr lang="en-US" dirty="0" smtClean="0"/>
              <a:t>Initially,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 = 0 and f contains input</a:t>
            </a:r>
          </a:p>
          <a:p>
            <a:endParaRPr lang="en-US" dirty="0"/>
          </a:p>
          <a:p>
            <a:r>
              <a:rPr lang="en-US" dirty="0" smtClean="0"/>
              <a:t>Instructions numbered 0, 1, …, t</a:t>
            </a:r>
          </a:p>
          <a:p>
            <a:endParaRPr lang="en-US" dirty="0"/>
          </a:p>
          <a:p>
            <a:r>
              <a:rPr lang="en-US" dirty="0" smtClean="0"/>
              <a:t>Stop if z</a:t>
            </a:r>
            <a:r>
              <a:rPr lang="en-US" baseline="-25000" dirty="0" smtClean="0"/>
              <a:t>0 </a:t>
            </a:r>
            <a:r>
              <a:rPr lang="en-US" dirty="0" smtClean="0"/>
              <a:t>&gt; t</a:t>
            </a:r>
            <a:endParaRPr lang="en-US" baseline="-25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Random Access Machine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49529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Outline</a:t>
            </a:r>
            <a:endParaRPr lang="en-US" sz="4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4335" y="1049236"/>
            <a:ext cx="8878381" cy="5591324"/>
          </a:xfrm>
        </p:spPr>
        <p:txBody>
          <a:bodyPr>
            <a:normAutofit/>
          </a:bodyPr>
          <a:lstStyle/>
          <a:p>
            <a:r>
              <a:rPr lang="en-US" dirty="0" smtClean="0"/>
              <a:t>Reduction</a:t>
            </a:r>
          </a:p>
          <a:p>
            <a:pPr lvl="1"/>
            <a:r>
              <a:rPr lang="en-US" dirty="0"/>
              <a:t>“SAT” is reducible to “3-SAT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“3-SAT” is reducible to “Partition”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Partition” is reducible to “Hamiltonian Path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  <a:p>
            <a:r>
              <a:rPr lang="en-US" dirty="0" smtClean="0"/>
              <a:t>NP-hard Problems</a:t>
            </a:r>
          </a:p>
          <a:p>
            <a:endParaRPr lang="en-US" dirty="0"/>
          </a:p>
          <a:p>
            <a:r>
              <a:rPr lang="en-US" dirty="0" smtClean="0"/>
              <a:t>NP-completeness of SAT</a:t>
            </a:r>
          </a:p>
        </p:txBody>
      </p:sp>
    </p:spTree>
    <p:extLst>
      <p:ext uri="{BB962C8B-B14F-4D97-AF65-F5344CB8AC3E}">
        <p14:creationId xmlns:p14="http://schemas.microsoft.com/office/powerpoint/2010/main" val="2791075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35" y="1049236"/>
            <a:ext cx="8878381" cy="5591324"/>
          </a:xfrm>
        </p:spPr>
        <p:txBody>
          <a:bodyPr>
            <a:normAutofit/>
          </a:bodyPr>
          <a:lstStyle/>
          <a:p>
            <a:r>
              <a:rPr lang="en-US" dirty="0" smtClean="0"/>
              <a:t>Alphabet </a:t>
            </a:r>
            <a:r>
              <a:rPr lang="en-US" dirty="0" err="1" smtClean="0"/>
              <a:t>Σ</a:t>
            </a:r>
            <a:r>
              <a:rPr lang="en-US" dirty="0" smtClean="0"/>
              <a:t> containing </a:t>
            </a:r>
            <a:r>
              <a:rPr lang="en-US" i="1" dirty="0" smtClean="0"/>
              <a:t>variables</a:t>
            </a:r>
            <a:r>
              <a:rPr lang="en-US" dirty="0" smtClean="0"/>
              <a:t> x</a:t>
            </a:r>
            <a:r>
              <a:rPr lang="en-US" baseline="-25000" dirty="0" smtClean="0"/>
              <a:t>1</a:t>
            </a:r>
            <a:r>
              <a:rPr lang="en-US" dirty="0" smtClean="0"/>
              <a:t>,x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And special symbols (, ),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 smtClean="0"/>
              <a:t>,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smtClean="0"/>
              <a:t>,~</a:t>
            </a:r>
          </a:p>
          <a:p>
            <a:endParaRPr lang="en-US" dirty="0"/>
          </a:p>
          <a:p>
            <a:r>
              <a:rPr lang="en-US" dirty="0" smtClean="0"/>
              <a:t>And not containing 0 and 1</a:t>
            </a:r>
          </a:p>
          <a:p>
            <a:endParaRPr lang="en-US" dirty="0" smtClean="0"/>
          </a:p>
          <a:p>
            <a:r>
              <a:rPr lang="en-US" dirty="0" smtClean="0"/>
              <a:t>A variable is a Boolean expression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Boolean Expression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95756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35" y="1049236"/>
            <a:ext cx="8878381" cy="5591324"/>
          </a:xfrm>
        </p:spPr>
        <p:txBody>
          <a:bodyPr>
            <a:normAutofit/>
          </a:bodyPr>
          <a:lstStyle/>
          <a:p>
            <a:r>
              <a:rPr lang="en-US" dirty="0" smtClean="0"/>
              <a:t>Alphabet </a:t>
            </a:r>
            <a:r>
              <a:rPr lang="en-US" dirty="0" err="1" smtClean="0"/>
              <a:t>Σ</a:t>
            </a:r>
            <a:r>
              <a:rPr lang="en-US" dirty="0" smtClean="0"/>
              <a:t> containing </a:t>
            </a:r>
            <a:r>
              <a:rPr lang="en-US" i="1" dirty="0" smtClean="0"/>
              <a:t>variables</a:t>
            </a:r>
            <a:r>
              <a:rPr lang="en-US" dirty="0" smtClean="0"/>
              <a:t> x</a:t>
            </a:r>
            <a:r>
              <a:rPr lang="en-US" baseline="-25000" dirty="0" smtClean="0"/>
              <a:t>1</a:t>
            </a:r>
            <a:r>
              <a:rPr lang="en-US" dirty="0" smtClean="0"/>
              <a:t>,x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And special symbols (, ),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 smtClean="0"/>
              <a:t>,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smtClean="0"/>
              <a:t>,~</a:t>
            </a:r>
          </a:p>
          <a:p>
            <a:endParaRPr lang="en-US" dirty="0"/>
          </a:p>
          <a:p>
            <a:r>
              <a:rPr lang="en-US" dirty="0" smtClean="0"/>
              <a:t>And not containing 0 and 1</a:t>
            </a:r>
          </a:p>
          <a:p>
            <a:endParaRPr lang="en-US" dirty="0" smtClean="0"/>
          </a:p>
          <a:p>
            <a:r>
              <a:rPr lang="en-US" dirty="0" smtClean="0"/>
              <a:t>If v and w are Boolean expressions then</a:t>
            </a:r>
          </a:p>
          <a:p>
            <a:pPr lvl="1"/>
            <a:r>
              <a:rPr lang="en-US" dirty="0" smtClean="0"/>
              <a:t>(v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/>
              <a:t> </a:t>
            </a:r>
            <a:r>
              <a:rPr lang="en-US" dirty="0" smtClean="0"/>
              <a:t>w) is a Boolean expression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Boolean Expression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87252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35" y="1049236"/>
            <a:ext cx="8878381" cy="5591324"/>
          </a:xfrm>
        </p:spPr>
        <p:txBody>
          <a:bodyPr>
            <a:normAutofit/>
          </a:bodyPr>
          <a:lstStyle/>
          <a:p>
            <a:r>
              <a:rPr lang="en-US" dirty="0" smtClean="0"/>
              <a:t>Alphabet </a:t>
            </a:r>
            <a:r>
              <a:rPr lang="en-US" dirty="0" err="1" smtClean="0"/>
              <a:t>Σ</a:t>
            </a:r>
            <a:r>
              <a:rPr lang="en-US" dirty="0" smtClean="0"/>
              <a:t> containing </a:t>
            </a:r>
            <a:r>
              <a:rPr lang="en-US" i="1" dirty="0" smtClean="0"/>
              <a:t>variables</a:t>
            </a:r>
            <a:r>
              <a:rPr lang="en-US" dirty="0" smtClean="0"/>
              <a:t> x</a:t>
            </a:r>
            <a:r>
              <a:rPr lang="en-US" baseline="-25000" dirty="0" smtClean="0"/>
              <a:t>1</a:t>
            </a:r>
            <a:r>
              <a:rPr lang="en-US" dirty="0" smtClean="0"/>
              <a:t>,x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And special symbols (, ),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 smtClean="0"/>
              <a:t>,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smtClean="0"/>
              <a:t>,~</a:t>
            </a:r>
          </a:p>
          <a:p>
            <a:endParaRPr lang="en-US" dirty="0"/>
          </a:p>
          <a:p>
            <a:r>
              <a:rPr lang="en-US" dirty="0" smtClean="0"/>
              <a:t>And not containing 0 and 1</a:t>
            </a:r>
          </a:p>
          <a:p>
            <a:endParaRPr lang="en-US" dirty="0" smtClean="0"/>
          </a:p>
          <a:p>
            <a:r>
              <a:rPr lang="en-US" dirty="0" smtClean="0"/>
              <a:t>If v and w are Boolean expressions then</a:t>
            </a:r>
          </a:p>
          <a:p>
            <a:pPr lvl="1"/>
            <a:r>
              <a:rPr lang="en-US" dirty="0" smtClean="0"/>
              <a:t>(v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smtClean="0"/>
              <a:t> w) is a Boolean expression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Boolean Expression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6090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35" y="1049236"/>
            <a:ext cx="8878381" cy="5591324"/>
          </a:xfrm>
        </p:spPr>
        <p:txBody>
          <a:bodyPr>
            <a:normAutofit/>
          </a:bodyPr>
          <a:lstStyle/>
          <a:p>
            <a:r>
              <a:rPr lang="en-US" dirty="0" smtClean="0"/>
              <a:t>Alphabet </a:t>
            </a:r>
            <a:r>
              <a:rPr lang="en-US" dirty="0" err="1" smtClean="0"/>
              <a:t>Σ</a:t>
            </a:r>
            <a:r>
              <a:rPr lang="en-US" dirty="0" smtClean="0"/>
              <a:t> containing </a:t>
            </a:r>
            <a:r>
              <a:rPr lang="en-US" i="1" dirty="0" smtClean="0"/>
              <a:t>variables</a:t>
            </a:r>
            <a:r>
              <a:rPr lang="en-US" dirty="0" smtClean="0"/>
              <a:t> x</a:t>
            </a:r>
            <a:r>
              <a:rPr lang="en-US" baseline="-25000" dirty="0" smtClean="0"/>
              <a:t>1</a:t>
            </a:r>
            <a:r>
              <a:rPr lang="en-US" dirty="0" smtClean="0"/>
              <a:t>,x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And special symbols (, ),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 smtClean="0"/>
              <a:t>,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smtClean="0"/>
              <a:t>,~</a:t>
            </a:r>
          </a:p>
          <a:p>
            <a:endParaRPr lang="en-US" dirty="0"/>
          </a:p>
          <a:p>
            <a:r>
              <a:rPr lang="en-US" dirty="0" smtClean="0"/>
              <a:t>And not containing 0 and 1</a:t>
            </a:r>
          </a:p>
          <a:p>
            <a:endParaRPr lang="en-US" dirty="0" smtClean="0"/>
          </a:p>
          <a:p>
            <a:r>
              <a:rPr lang="en-US" dirty="0" smtClean="0"/>
              <a:t>If v and w are Boolean expressions then</a:t>
            </a:r>
          </a:p>
          <a:p>
            <a:pPr lvl="1"/>
            <a:r>
              <a:rPr lang="en-US" dirty="0" smtClean="0"/>
              <a:t>~v is a Boolean expression</a:t>
            </a:r>
          </a:p>
          <a:p>
            <a:pPr lvl="1"/>
            <a:r>
              <a:rPr lang="en-US" dirty="0" smtClean="0"/>
              <a:t>~w is a Boolean expression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Boolean Expression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07281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35" y="1049236"/>
            <a:ext cx="8878381" cy="5591324"/>
          </a:xfrm>
        </p:spPr>
        <p:txBody>
          <a:bodyPr>
            <a:normAutofit/>
          </a:bodyPr>
          <a:lstStyle/>
          <a:p>
            <a:r>
              <a:rPr lang="en-US" dirty="0" smtClean="0"/>
              <a:t>Alphabet </a:t>
            </a:r>
            <a:r>
              <a:rPr lang="en-US" dirty="0" err="1" smtClean="0"/>
              <a:t>Σ</a:t>
            </a:r>
            <a:r>
              <a:rPr lang="en-US" dirty="0" smtClean="0"/>
              <a:t> containing </a:t>
            </a:r>
            <a:r>
              <a:rPr lang="en-US" i="1" dirty="0" smtClean="0"/>
              <a:t>variables</a:t>
            </a:r>
            <a:r>
              <a:rPr lang="en-US" dirty="0" smtClean="0"/>
              <a:t> x</a:t>
            </a:r>
            <a:r>
              <a:rPr lang="en-US" baseline="-25000" dirty="0" smtClean="0"/>
              <a:t>1</a:t>
            </a:r>
            <a:r>
              <a:rPr lang="en-US" dirty="0" smtClean="0"/>
              <a:t>,x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And special symbols (, ),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 smtClean="0"/>
              <a:t>,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smtClean="0"/>
              <a:t>,~</a:t>
            </a:r>
          </a:p>
          <a:p>
            <a:endParaRPr lang="en-US" dirty="0"/>
          </a:p>
          <a:p>
            <a:r>
              <a:rPr lang="en-US" dirty="0" smtClean="0"/>
              <a:t>And not containing 0 and 1</a:t>
            </a:r>
          </a:p>
          <a:p>
            <a:endParaRPr lang="en-US" dirty="0" smtClean="0"/>
          </a:p>
          <a:p>
            <a:r>
              <a:rPr lang="en-US" dirty="0" smtClean="0"/>
              <a:t>For example, f(x</a:t>
            </a:r>
            <a:r>
              <a:rPr lang="en-US" baseline="-25000" dirty="0" smtClean="0"/>
              <a:t>1</a:t>
            </a:r>
            <a:r>
              <a:rPr lang="en-US" dirty="0" smtClean="0"/>
              <a:t>,x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((x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/>
              <a:t> </a:t>
            </a:r>
            <a:r>
              <a:rPr lang="en-US" dirty="0" smtClean="0"/>
              <a:t>x</a:t>
            </a:r>
            <a:r>
              <a:rPr lang="en-US" baseline="-25000" dirty="0" smtClean="0"/>
              <a:t>3</a:t>
            </a:r>
            <a:r>
              <a:rPr lang="en-US" dirty="0" smtClean="0"/>
              <a:t>)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/>
              <a:t> </a:t>
            </a:r>
            <a:r>
              <a:rPr lang="en-US" dirty="0" smtClean="0"/>
              <a:t>~(x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/>
              <a:t> </a:t>
            </a:r>
            <a:r>
              <a:rPr lang="en-US" dirty="0" smtClean="0"/>
              <a:t>x</a:t>
            </a:r>
            <a:r>
              <a:rPr lang="en-US" baseline="-25000" dirty="0" smtClean="0"/>
              <a:t>5</a:t>
            </a:r>
            <a:r>
              <a:rPr lang="en-US" dirty="0" smtClean="0"/>
              <a:t>)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/>
              <a:t> 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/>
              <a:t> </a:t>
            </a:r>
            <a:r>
              <a:rPr lang="en-US" dirty="0" smtClean="0"/>
              <a:t>~(x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/>
              <a:t> </a:t>
            </a:r>
            <a:r>
              <a:rPr lang="en-US" dirty="0" smtClean="0"/>
              <a:t>x</a:t>
            </a:r>
            <a:r>
              <a:rPr lang="en-US" baseline="-25000" dirty="0" smtClean="0"/>
              <a:t>5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~(~x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/>
              <a:t> </a:t>
            </a:r>
            <a:r>
              <a:rPr lang="en-US" dirty="0" smtClean="0"/>
              <a:t>~x</a:t>
            </a:r>
            <a:r>
              <a:rPr lang="en-US" baseline="-25000" dirty="0" smtClean="0"/>
              <a:t>3</a:t>
            </a:r>
            <a:r>
              <a:rPr lang="en-US" dirty="0" smtClean="0"/>
              <a:t>)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/>
              <a:t> </a:t>
            </a:r>
            <a:r>
              <a:rPr lang="en-US" dirty="0" smtClean="0"/>
              <a:t>~x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Boolean Expression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56252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35" y="1049236"/>
            <a:ext cx="8878381" cy="5591324"/>
          </a:xfrm>
        </p:spPr>
        <p:txBody>
          <a:bodyPr>
            <a:normAutofit/>
          </a:bodyPr>
          <a:lstStyle/>
          <a:p>
            <a:r>
              <a:rPr lang="en-US" dirty="0" smtClean="0"/>
              <a:t>f(x</a:t>
            </a:r>
            <a:r>
              <a:rPr lang="en-US" baseline="-25000" dirty="0" smtClean="0"/>
              <a:t>1</a:t>
            </a:r>
            <a:r>
              <a:rPr lang="en-US" dirty="0" smtClean="0"/>
              <a:t>,x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) is satisfiable if</a:t>
            </a:r>
          </a:p>
          <a:p>
            <a:pPr lvl="1"/>
            <a:r>
              <a:rPr lang="en-US" dirty="0" smtClean="0"/>
              <a:t>there exists an assignment x</a:t>
            </a:r>
            <a:r>
              <a:rPr lang="en-US" baseline="-25000" dirty="0" smtClean="0"/>
              <a:t>1</a:t>
            </a:r>
            <a:r>
              <a:rPr lang="en-US" dirty="0" smtClean="0"/>
              <a:t> = α</a:t>
            </a:r>
            <a:r>
              <a:rPr lang="en-US" baseline="-25000" dirty="0" smtClean="0"/>
              <a:t>1</a:t>
            </a:r>
            <a:r>
              <a:rPr lang="en-US" dirty="0" smtClean="0"/>
              <a:t>, …,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= α</a:t>
            </a:r>
            <a:r>
              <a:rPr lang="en-US" baseline="-25000" dirty="0" smtClean="0"/>
              <a:t>n</a:t>
            </a:r>
            <a:endParaRPr lang="en-US" dirty="0" smtClean="0"/>
          </a:p>
          <a:p>
            <a:pPr lvl="1"/>
            <a:r>
              <a:rPr lang="en-US" dirty="0" smtClean="0"/>
              <a:t>where α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charset="0"/>
              </a:rPr>
              <a:t> {0,1}</a:t>
            </a:r>
            <a:endParaRPr lang="en-US" dirty="0"/>
          </a:p>
          <a:p>
            <a:pPr lvl="1"/>
            <a:r>
              <a:rPr lang="en-US" dirty="0" smtClean="0"/>
              <a:t>such that f(x</a:t>
            </a:r>
            <a:r>
              <a:rPr lang="en-US" baseline="-25000" dirty="0" smtClean="0"/>
              <a:t>1</a:t>
            </a:r>
            <a:r>
              <a:rPr lang="en-US" dirty="0" smtClean="0"/>
              <a:t>,x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) = 1</a:t>
            </a:r>
          </a:p>
          <a:p>
            <a:endParaRPr lang="en-US" dirty="0" smtClean="0"/>
          </a:p>
          <a:p>
            <a:r>
              <a:rPr lang="en-US" dirty="0" smtClean="0"/>
              <a:t>The following identities hold</a:t>
            </a:r>
          </a:p>
          <a:p>
            <a:pPr lvl="1"/>
            <a:r>
              <a:rPr lang="en-US" dirty="0" smtClean="0"/>
              <a:t>0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 smtClean="0"/>
              <a:t>0 = 0, 0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 smtClean="0"/>
              <a:t>1 = 0, 1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 smtClean="0"/>
              <a:t>0 = 0, 1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 smtClean="0"/>
              <a:t>1 = 1</a:t>
            </a:r>
          </a:p>
          <a:p>
            <a:pPr lvl="1"/>
            <a:r>
              <a:rPr lang="en-US" dirty="0" smtClean="0"/>
              <a:t>0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smtClean="0"/>
              <a:t>0 = 0, 0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smtClean="0"/>
              <a:t>1 = 1, 1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smtClean="0"/>
              <a:t>0 = 1, 1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smtClean="0"/>
              <a:t>1 = 1</a:t>
            </a:r>
          </a:p>
          <a:p>
            <a:pPr lvl="1"/>
            <a:r>
              <a:rPr lang="en-US" dirty="0" smtClean="0"/>
              <a:t>~0 = 1, ~1 = 0</a:t>
            </a:r>
          </a:p>
          <a:p>
            <a:pPr lvl="1"/>
            <a:r>
              <a:rPr lang="en-US" dirty="0" smtClean="0"/>
              <a:t>(0) = 0, (1) = 1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Satisfiability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33847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35" y="1049236"/>
            <a:ext cx="8878381" cy="5591324"/>
          </a:xfrm>
        </p:spPr>
        <p:txBody>
          <a:bodyPr>
            <a:normAutofit/>
          </a:bodyPr>
          <a:lstStyle/>
          <a:p>
            <a:r>
              <a:rPr lang="en-US" dirty="0" smtClean="0"/>
              <a:t>Given the alphabet </a:t>
            </a:r>
            <a:r>
              <a:rPr lang="en-US" dirty="0" err="1" smtClean="0"/>
              <a:t>Σ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Given the identities for 0 and 1</a:t>
            </a:r>
          </a:p>
          <a:p>
            <a:endParaRPr lang="en-US" dirty="0"/>
          </a:p>
          <a:p>
            <a:r>
              <a:rPr lang="en-US" dirty="0" smtClean="0"/>
              <a:t>SAT is a subset of </a:t>
            </a:r>
            <a:r>
              <a:rPr lang="en-US" dirty="0" err="1" smtClean="0"/>
              <a:t>Σ</a:t>
            </a:r>
            <a:r>
              <a:rPr lang="en-US" dirty="0" smtClean="0"/>
              <a:t>* that is satisfiable</a:t>
            </a:r>
          </a:p>
          <a:p>
            <a:endParaRPr lang="en-US" dirty="0"/>
          </a:p>
          <a:p>
            <a:r>
              <a:rPr lang="en-US" dirty="0" smtClean="0"/>
              <a:t>Informal Problem</a:t>
            </a:r>
          </a:p>
          <a:p>
            <a:pPr lvl="1"/>
            <a:r>
              <a:rPr lang="en-US" dirty="0" smtClean="0"/>
              <a:t>Given a Boolean expression w, is w satisfiable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SAT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50359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35" y="1049236"/>
            <a:ext cx="8878381" cy="5591324"/>
          </a:xfrm>
        </p:spPr>
        <p:txBody>
          <a:bodyPr>
            <a:normAutofit/>
          </a:bodyPr>
          <a:lstStyle/>
          <a:p>
            <a:r>
              <a:rPr lang="en-US" dirty="0" smtClean="0"/>
              <a:t>A special case of SAT</a:t>
            </a:r>
          </a:p>
          <a:p>
            <a:endParaRPr lang="en-US" dirty="0"/>
          </a:p>
          <a:p>
            <a:r>
              <a:rPr lang="en-US" dirty="0" smtClean="0"/>
              <a:t>Given variables x</a:t>
            </a:r>
            <a:r>
              <a:rPr lang="en-US" baseline="-25000" dirty="0" smtClean="0"/>
              <a:t>1</a:t>
            </a:r>
            <a:r>
              <a:rPr lang="en-US" dirty="0" smtClean="0"/>
              <a:t>,x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</a:t>
            </a:r>
            <a:r>
              <a:rPr lang="en-US" dirty="0">
                <a:sym typeface="Symbol" charset="0"/>
              </a:rPr>
              <a:t></a:t>
            </a:r>
            <a:r>
              <a:rPr lang="en-US" dirty="0" smtClean="0"/>
              <a:t> </a:t>
            </a:r>
            <a:r>
              <a:rPr lang="en-US" dirty="0" err="1" smtClean="0"/>
              <a:t>Σ</a:t>
            </a:r>
            <a:endParaRPr lang="en-US" dirty="0" smtClean="0"/>
          </a:p>
          <a:p>
            <a:pPr lvl="1"/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 consists of x</a:t>
            </a:r>
            <a:r>
              <a:rPr lang="en-US" baseline="-25000" dirty="0" smtClean="0"/>
              <a:t>1</a:t>
            </a:r>
            <a:r>
              <a:rPr lang="en-US" dirty="0" smtClean="0"/>
              <a:t>,~x</a:t>
            </a:r>
            <a:r>
              <a:rPr lang="en-US" baseline="-25000" dirty="0" smtClean="0"/>
              <a:t>1</a:t>
            </a:r>
            <a:r>
              <a:rPr lang="en-US" dirty="0" smtClean="0"/>
              <a:t>,…,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,~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endParaRPr lang="en-US" baseline="-25000" dirty="0" smtClean="0"/>
          </a:p>
          <a:p>
            <a:pPr lvl="1"/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 consists of (w</a:t>
            </a:r>
            <a:r>
              <a:rPr lang="en-US" baseline="-25000" dirty="0" smtClean="0"/>
              <a:t>1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smtClean="0"/>
              <a:t>…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err="1" smtClean="0"/>
              <a:t>w</a:t>
            </a:r>
            <a:r>
              <a:rPr lang="en-US" baseline="-25000" dirty="0" err="1" smtClean="0"/>
              <a:t>k</a:t>
            </a:r>
            <a:r>
              <a:rPr lang="en-US" dirty="0" smtClean="0"/>
              <a:t>),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charset="0"/>
              </a:rPr>
              <a:t> B</a:t>
            </a:r>
            <a:r>
              <a:rPr lang="en-US" baseline="-25000" dirty="0" smtClean="0">
                <a:sym typeface="Symbol" charset="0"/>
              </a:rPr>
              <a:t>1</a:t>
            </a:r>
            <a:r>
              <a:rPr lang="en-US" dirty="0" smtClean="0">
                <a:sym typeface="Symbol" charset="0"/>
              </a:rPr>
              <a:t>, 1≤k≤3</a:t>
            </a:r>
          </a:p>
          <a:p>
            <a:pPr lvl="1"/>
            <a:r>
              <a:rPr lang="en-US" dirty="0" smtClean="0">
                <a:sym typeface="Symbol" charset="0"/>
              </a:rPr>
              <a:t>B</a:t>
            </a:r>
            <a:r>
              <a:rPr lang="en-US" baseline="-25000" dirty="0" smtClean="0">
                <a:sym typeface="Symbol" charset="0"/>
              </a:rPr>
              <a:t>3</a:t>
            </a:r>
            <a:r>
              <a:rPr lang="en-US" dirty="0" smtClean="0">
                <a:sym typeface="Symbol" charset="0"/>
              </a:rPr>
              <a:t> consists of w</a:t>
            </a:r>
            <a:r>
              <a:rPr lang="en-US" baseline="-25000" dirty="0" smtClean="0">
                <a:sym typeface="Symbol" charset="0"/>
              </a:rPr>
              <a:t>1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  <a:sym typeface="Symbol" charset="0"/>
              </a:rPr>
              <a:t>∧</a:t>
            </a:r>
            <a:r>
              <a:rPr lang="en-US" dirty="0" smtClean="0">
                <a:sym typeface="Symbol" charset="0"/>
              </a:rPr>
              <a:t>w</a:t>
            </a:r>
            <a:r>
              <a:rPr lang="en-US" baseline="-25000" dirty="0" smtClean="0">
                <a:sym typeface="Symbol" charset="0"/>
              </a:rPr>
              <a:t>2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  <a:sym typeface="Symbol" charset="0"/>
              </a:rPr>
              <a:t>∧</a:t>
            </a:r>
            <a:r>
              <a:rPr lang="en-US" dirty="0" smtClean="0">
                <a:sym typeface="Symbol" charset="0"/>
              </a:rPr>
              <a:t>…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  <a:sym typeface="Symbol" charset="0"/>
              </a:rPr>
              <a:t>∧</a:t>
            </a:r>
            <a:r>
              <a:rPr lang="en-US" dirty="0" err="1" smtClean="0">
                <a:sym typeface="Symbol" charset="0"/>
              </a:rPr>
              <a:t>w</a:t>
            </a:r>
            <a:r>
              <a:rPr lang="en-US" baseline="-25000" dirty="0" err="1" smtClean="0">
                <a:sym typeface="Symbol" charset="0"/>
              </a:rPr>
              <a:t>m</a:t>
            </a:r>
            <a:r>
              <a:rPr lang="en-US" dirty="0" smtClean="0">
                <a:sym typeface="Symbol" charset="0"/>
              </a:rPr>
              <a:t>,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 </a:t>
            </a:r>
            <a:r>
              <a:rPr lang="en-US" dirty="0" smtClean="0">
                <a:sym typeface="Symbol" charset="0"/>
              </a:rPr>
              <a:t>B</a:t>
            </a:r>
            <a:r>
              <a:rPr lang="en-US" baseline="-25000" dirty="0" smtClean="0">
                <a:sym typeface="Symbol" charset="0"/>
              </a:rPr>
              <a:t>2</a:t>
            </a:r>
          </a:p>
          <a:p>
            <a:pPr lvl="1"/>
            <a:r>
              <a:rPr lang="en-US" dirty="0" smtClean="0">
                <a:sym typeface="Symbol" charset="0"/>
              </a:rPr>
              <a:t>e.g., (x</a:t>
            </a:r>
            <a:r>
              <a:rPr lang="en-US" baseline="-25000" dirty="0" smtClean="0">
                <a:sym typeface="Symbol" charset="0"/>
              </a:rPr>
              <a:t>1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  <a:sym typeface="Symbol" charset="0"/>
              </a:rPr>
              <a:t>∨</a:t>
            </a:r>
            <a:r>
              <a:rPr lang="en-US" dirty="0" smtClean="0">
                <a:sym typeface="Symbol" charset="0"/>
              </a:rPr>
              <a:t>~x</a:t>
            </a:r>
            <a:r>
              <a:rPr lang="en-US" baseline="-25000" dirty="0" smtClean="0">
                <a:sym typeface="Symbol" charset="0"/>
              </a:rPr>
              <a:t>2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  <a:sym typeface="Symbol" charset="0"/>
              </a:rPr>
              <a:t>∨</a:t>
            </a:r>
            <a:r>
              <a:rPr lang="en-US" dirty="0" smtClean="0">
                <a:sym typeface="Symbol" charset="0"/>
              </a:rPr>
              <a:t>x</a:t>
            </a:r>
            <a:r>
              <a:rPr lang="en-US" baseline="-25000" dirty="0" smtClean="0">
                <a:sym typeface="Symbol" charset="0"/>
              </a:rPr>
              <a:t>3</a:t>
            </a:r>
            <a:r>
              <a:rPr lang="en-US" dirty="0" smtClean="0">
                <a:sym typeface="Symbol" charset="0"/>
              </a:rPr>
              <a:t>)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  <a:sym typeface="Symbol" charset="0"/>
              </a:rPr>
              <a:t>∧</a:t>
            </a:r>
            <a:r>
              <a:rPr lang="en-US" dirty="0">
                <a:sym typeface="Symbol" charset="0"/>
              </a:rPr>
              <a:t> </a:t>
            </a:r>
            <a:r>
              <a:rPr lang="en-US" dirty="0" smtClean="0">
                <a:sym typeface="Symbol" charset="0"/>
              </a:rPr>
              <a:t>(x</a:t>
            </a:r>
            <a:r>
              <a:rPr lang="en-US" baseline="-25000" dirty="0" smtClean="0">
                <a:sym typeface="Symbol" charset="0"/>
              </a:rPr>
              <a:t>2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  <a:sym typeface="Symbol" charset="0"/>
              </a:rPr>
              <a:t>∨</a:t>
            </a:r>
            <a:r>
              <a:rPr lang="en-US" dirty="0" smtClean="0">
                <a:sym typeface="Symbol" charset="0"/>
              </a:rPr>
              <a:t>~x</a:t>
            </a:r>
            <a:r>
              <a:rPr lang="en-US" baseline="-25000" dirty="0" smtClean="0">
                <a:sym typeface="Symbol" charset="0"/>
              </a:rPr>
              <a:t>3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  <a:sym typeface="Symbol" charset="0"/>
              </a:rPr>
              <a:t>∨</a:t>
            </a:r>
            <a:r>
              <a:rPr lang="en-US" dirty="0" smtClean="0">
                <a:sym typeface="Symbol" charset="0"/>
              </a:rPr>
              <a:t>x</a:t>
            </a:r>
            <a:r>
              <a:rPr lang="en-US" baseline="-25000" dirty="0" smtClean="0">
                <a:sym typeface="Symbol" charset="0"/>
              </a:rPr>
              <a:t>4</a:t>
            </a:r>
            <a:r>
              <a:rPr lang="en-US" dirty="0" smtClean="0">
                <a:sym typeface="Symbol" charset="0"/>
              </a:rPr>
              <a:t>)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  <a:sym typeface="Symbol" charset="0"/>
              </a:rPr>
              <a:t>∧</a:t>
            </a:r>
            <a:r>
              <a:rPr lang="en-US" dirty="0">
                <a:sym typeface="Symbol" charset="0"/>
              </a:rPr>
              <a:t> </a:t>
            </a:r>
            <a:r>
              <a:rPr lang="en-US" dirty="0" smtClean="0">
                <a:sym typeface="Symbol" charset="0"/>
              </a:rPr>
              <a:t>(~x</a:t>
            </a:r>
            <a:r>
              <a:rPr lang="en-US" baseline="-25000" dirty="0" smtClean="0">
                <a:sym typeface="Symbol" charset="0"/>
              </a:rPr>
              <a:t>1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  <a:sym typeface="Symbol" charset="0"/>
              </a:rPr>
              <a:t>∨</a:t>
            </a:r>
            <a:r>
              <a:rPr lang="en-US" dirty="0" smtClean="0">
                <a:sym typeface="Symbol" charset="0"/>
              </a:rPr>
              <a:t>~x</a:t>
            </a:r>
            <a:r>
              <a:rPr lang="en-US" baseline="-25000" dirty="0" smtClean="0">
                <a:sym typeface="Symbol" charset="0"/>
              </a:rPr>
              <a:t>2</a:t>
            </a:r>
            <a:r>
              <a:rPr lang="en-US" dirty="0" smtClean="0">
                <a:sym typeface="Symbol" charset="0"/>
              </a:rPr>
              <a:t>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3-SAT is the subset of B</a:t>
            </a:r>
            <a:r>
              <a:rPr lang="en-US" baseline="-25000" dirty="0" smtClean="0"/>
              <a:t>3</a:t>
            </a:r>
            <a:r>
              <a:rPr lang="en-US" dirty="0" smtClean="0"/>
              <a:t> that is satisfiable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3-SAT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42409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35" y="1049236"/>
            <a:ext cx="8878381" cy="5591324"/>
          </a:xfrm>
        </p:spPr>
        <p:txBody>
          <a:bodyPr>
            <a:norm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= 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/>
              <a:t> </a:t>
            </a:r>
            <a:r>
              <a:rPr lang="en-US" dirty="0" smtClean="0"/>
              <a:t>x</a:t>
            </a:r>
            <a:r>
              <a:rPr lang="en-US" baseline="-25000" dirty="0" smtClean="0"/>
              <a:t>3</a:t>
            </a:r>
          </a:p>
          <a:p>
            <a:pPr lvl="1"/>
            <a:r>
              <a:rPr lang="en-US" dirty="0" smtClean="0"/>
              <a:t>(x</a:t>
            </a:r>
            <a:r>
              <a:rPr lang="en-US" baseline="-25000" dirty="0" smtClean="0"/>
              <a:t>1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smtClean="0"/>
              <a:t>~x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/>
              <a:t> </a:t>
            </a:r>
            <a:r>
              <a:rPr lang="en-US" dirty="0" smtClean="0"/>
              <a:t>(x</a:t>
            </a:r>
            <a:r>
              <a:rPr lang="en-US" baseline="-25000" dirty="0" smtClean="0"/>
              <a:t>1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smtClean="0"/>
              <a:t>~x</a:t>
            </a:r>
            <a:r>
              <a:rPr lang="en-US" baseline="-25000" dirty="0" smtClean="0"/>
              <a:t>3</a:t>
            </a:r>
            <a:r>
              <a:rPr lang="en-US" dirty="0" smtClean="0"/>
              <a:t>)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/>
              <a:t> </a:t>
            </a:r>
            <a:r>
              <a:rPr lang="en-US" dirty="0" smtClean="0"/>
              <a:t>(~x</a:t>
            </a:r>
            <a:r>
              <a:rPr lang="en-US" baseline="-25000" dirty="0" smtClean="0"/>
              <a:t>1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smtClean="0"/>
              <a:t>x</a:t>
            </a:r>
            <a:r>
              <a:rPr lang="en-US" baseline="-25000" dirty="0" smtClean="0"/>
              <a:t>3</a:t>
            </a:r>
            <a:r>
              <a:rPr lang="en-US" dirty="0" smtClean="0"/>
              <a:t>) </a:t>
            </a:r>
          </a:p>
          <a:p>
            <a:endParaRPr lang="en-US" dirty="0"/>
          </a:p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= 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/>
              <a:t> </a:t>
            </a:r>
            <a:r>
              <a:rPr lang="en-US" dirty="0" smtClean="0"/>
              <a:t>x</a:t>
            </a:r>
            <a:r>
              <a:rPr lang="en-US" baseline="-25000" dirty="0" smtClean="0"/>
              <a:t>3</a:t>
            </a:r>
          </a:p>
          <a:p>
            <a:pPr lvl="1"/>
            <a:r>
              <a:rPr lang="en-US" dirty="0" smtClean="0"/>
              <a:t>(~x</a:t>
            </a:r>
            <a:r>
              <a:rPr lang="en-US" baseline="-25000" dirty="0" smtClean="0"/>
              <a:t>1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/>
              <a:t> </a:t>
            </a:r>
            <a:r>
              <a:rPr lang="en-US" dirty="0" smtClean="0"/>
              <a:t>(~x</a:t>
            </a:r>
            <a:r>
              <a:rPr lang="en-US" baseline="-25000" dirty="0" smtClean="0"/>
              <a:t>1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smtClean="0"/>
              <a:t>x</a:t>
            </a:r>
            <a:r>
              <a:rPr lang="en-US" baseline="-25000" dirty="0" smtClean="0"/>
              <a:t>3</a:t>
            </a:r>
            <a:r>
              <a:rPr lang="en-US" dirty="0" smtClean="0"/>
              <a:t>)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/>
              <a:t> </a:t>
            </a:r>
            <a:r>
              <a:rPr lang="en-US" dirty="0" smtClean="0"/>
              <a:t>(x</a:t>
            </a:r>
            <a:r>
              <a:rPr lang="en-US" baseline="-25000" dirty="0" smtClean="0"/>
              <a:t>1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smtClean="0"/>
              <a:t>~x</a:t>
            </a:r>
            <a:r>
              <a:rPr lang="en-US" baseline="-25000" dirty="0" smtClean="0"/>
              <a:t>2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smtClean="0"/>
              <a:t>~x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= ~x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(x</a:t>
            </a:r>
            <a:r>
              <a:rPr lang="en-US" baseline="-25000" dirty="0" smtClean="0"/>
              <a:t>1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 </a:t>
            </a:r>
            <a:r>
              <a:rPr lang="en-US" dirty="0" smtClean="0"/>
              <a:t>(~x</a:t>
            </a:r>
            <a:r>
              <a:rPr lang="en-US" baseline="-25000" dirty="0" smtClean="0"/>
              <a:t>1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smtClean="0"/>
              <a:t>~x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SAT is reducible to 3-SAT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8284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86" y="1049236"/>
            <a:ext cx="9058514" cy="5591324"/>
          </a:xfrm>
        </p:spPr>
        <p:txBody>
          <a:bodyPr>
            <a:normAutofit/>
          </a:bodyPr>
          <a:lstStyle/>
          <a:p>
            <a:r>
              <a:rPr lang="en-US" dirty="0" smtClean="0"/>
              <a:t>Given an array f with elements = 0</a:t>
            </a:r>
            <a:r>
              <a:rPr lang="en-US" dirty="0" smtClean="0"/>
              <a:t>, 1 </a:t>
            </a:r>
            <a:r>
              <a:rPr lang="en-US" dirty="0" smtClean="0"/>
              <a:t>strings</a:t>
            </a:r>
          </a:p>
          <a:p>
            <a:endParaRPr lang="en-US" dirty="0"/>
          </a:p>
          <a:p>
            <a:r>
              <a:rPr lang="en-US" dirty="0" smtClean="0"/>
              <a:t>Finite set of variables z</a:t>
            </a:r>
            <a:r>
              <a:rPr lang="en-US" baseline="-25000" dirty="0" smtClean="0"/>
              <a:t>0</a:t>
            </a:r>
            <a:r>
              <a:rPr lang="en-US" dirty="0" smtClean="0"/>
              <a:t>, z</a:t>
            </a:r>
            <a:r>
              <a:rPr lang="en-US" baseline="-25000" dirty="0" smtClean="0"/>
              <a:t>1</a:t>
            </a:r>
            <a:r>
              <a:rPr lang="en-US" dirty="0" smtClean="0"/>
              <a:t>, … ,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k</a:t>
            </a:r>
            <a:endParaRPr lang="en-US" baseline="-25000" dirty="0" smtClean="0"/>
          </a:p>
          <a:p>
            <a:endParaRPr lang="en-US" dirty="0" smtClean="0"/>
          </a:p>
          <a:p>
            <a:r>
              <a:rPr lang="en-US" dirty="0" smtClean="0"/>
              <a:t>Initially,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 = 0 and f contains input</a:t>
            </a:r>
          </a:p>
          <a:p>
            <a:endParaRPr lang="en-US" dirty="0"/>
          </a:p>
          <a:p>
            <a:r>
              <a:rPr lang="en-US" dirty="0" smtClean="0"/>
              <a:t>Read instruction</a:t>
            </a:r>
          </a:p>
          <a:p>
            <a:pPr lvl="1"/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 := f(</a:t>
            </a:r>
            <a:r>
              <a:rPr lang="en-US" dirty="0" err="1" smtClean="0"/>
              <a:t>z</a:t>
            </a:r>
            <a:r>
              <a:rPr lang="en-US" baseline="-25000" dirty="0" err="1" smtClean="0"/>
              <a:t>j</a:t>
            </a:r>
            <a:r>
              <a:rPr lang="en-US" dirty="0" smtClean="0"/>
              <a:t>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Random Access Machine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70475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35" y="1049236"/>
            <a:ext cx="8878381" cy="5591324"/>
          </a:xfrm>
        </p:spPr>
        <p:txBody>
          <a:bodyPr>
            <a:normAutofit/>
          </a:bodyPr>
          <a:lstStyle/>
          <a:p>
            <a:r>
              <a:rPr lang="en-US" dirty="0" smtClean="0"/>
              <a:t>Example on the board</a:t>
            </a:r>
          </a:p>
          <a:p>
            <a:endParaRPr lang="en-US" dirty="0" smtClean="0"/>
          </a:p>
          <a:p>
            <a:pPr marL="0" lvl="1" indent="0">
              <a:buNone/>
            </a:pPr>
            <a:r>
              <a:rPr lang="en-US" dirty="0" smtClean="0"/>
              <a:t>			(x</a:t>
            </a:r>
            <a:r>
              <a:rPr lang="en-US" baseline="-25000" dirty="0" smtClean="0"/>
              <a:t>1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/>
              <a:t>) </a:t>
            </a:r>
            <a:r>
              <a:rPr lang="en-US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smtClean="0"/>
              <a:t> ~((~x</a:t>
            </a:r>
            <a:r>
              <a:rPr lang="en-US" baseline="-25000" dirty="0" smtClean="0"/>
              <a:t>1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smtClean="0"/>
              <a:t>x</a:t>
            </a:r>
            <a:r>
              <a:rPr lang="en-US" baseline="-25000" dirty="0" smtClean="0"/>
              <a:t>3</a:t>
            </a:r>
            <a:r>
              <a:rPr lang="en-US" dirty="0"/>
              <a:t>)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 smtClean="0"/>
              <a:t>x</a:t>
            </a:r>
            <a:r>
              <a:rPr lang="en-US" baseline="-25000" dirty="0" smtClean="0"/>
              <a:t>4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/>
              <a:t>~</a:t>
            </a:r>
            <a:r>
              <a:rPr lang="en-US" dirty="0" smtClean="0"/>
              <a:t>x</a:t>
            </a:r>
            <a:r>
              <a:rPr lang="en-US" baseline="-25000" dirty="0" smtClean="0"/>
              <a:t>5</a:t>
            </a:r>
            <a:r>
              <a:rPr lang="en-US" dirty="0" smtClean="0"/>
              <a:t>)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/>
              <a:t> </a:t>
            </a:r>
            <a:r>
              <a:rPr lang="en-US" dirty="0" smtClean="0"/>
              <a:t>~x</a:t>
            </a:r>
            <a:r>
              <a:rPr lang="en-US" baseline="-25000" dirty="0" smtClean="0"/>
              <a:t>2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SAT is reducible to 3-SAT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76824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35" y="1049236"/>
            <a:ext cx="8878381" cy="5591324"/>
          </a:xfrm>
        </p:spPr>
        <p:txBody>
          <a:bodyPr>
            <a:normAutofit/>
          </a:bodyPr>
          <a:lstStyle/>
          <a:p>
            <a:r>
              <a:rPr lang="en-US" dirty="0" smtClean="0"/>
              <a:t>Example on the board</a:t>
            </a:r>
          </a:p>
          <a:p>
            <a:endParaRPr lang="en-US" dirty="0" smtClean="0"/>
          </a:p>
          <a:p>
            <a:pPr marL="0" lvl="1" indent="0">
              <a:buNone/>
            </a:pPr>
            <a:r>
              <a:rPr lang="en-US" dirty="0" smtClean="0"/>
              <a:t>			(x</a:t>
            </a:r>
            <a:r>
              <a:rPr lang="en-US" baseline="-25000" dirty="0" smtClean="0"/>
              <a:t>1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/>
              <a:t>) </a:t>
            </a:r>
            <a:r>
              <a:rPr lang="en-US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smtClean="0"/>
              <a:t> ~((~x</a:t>
            </a:r>
            <a:r>
              <a:rPr lang="en-US" baseline="-25000" dirty="0" smtClean="0"/>
              <a:t>1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smtClean="0"/>
              <a:t>x</a:t>
            </a:r>
            <a:r>
              <a:rPr lang="en-US" baseline="-25000" dirty="0" smtClean="0"/>
              <a:t>3</a:t>
            </a:r>
            <a:r>
              <a:rPr lang="en-US" dirty="0"/>
              <a:t>)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 smtClean="0"/>
              <a:t>x</a:t>
            </a:r>
            <a:r>
              <a:rPr lang="en-US" baseline="-25000" dirty="0" smtClean="0"/>
              <a:t>4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/>
              <a:t>~</a:t>
            </a:r>
            <a:r>
              <a:rPr lang="en-US" dirty="0" smtClean="0"/>
              <a:t>x</a:t>
            </a:r>
            <a:r>
              <a:rPr lang="en-US" baseline="-25000" dirty="0" smtClean="0"/>
              <a:t>5</a:t>
            </a:r>
            <a:r>
              <a:rPr lang="en-US" dirty="0" smtClean="0"/>
              <a:t>)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/>
              <a:t> </a:t>
            </a:r>
            <a:r>
              <a:rPr lang="en-US" dirty="0" smtClean="0"/>
              <a:t>~x</a:t>
            </a:r>
            <a:r>
              <a:rPr lang="en-US" baseline="-25000" dirty="0" smtClean="0"/>
              <a:t>2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(Using new variables + truth table)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SAT is reducible to 3-SAT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08115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Outline</a:t>
            </a:r>
            <a:endParaRPr lang="en-US" sz="4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4335" y="1049236"/>
            <a:ext cx="8878381" cy="5591324"/>
          </a:xfrm>
        </p:spPr>
        <p:txBody>
          <a:bodyPr>
            <a:normAutofit/>
          </a:bodyPr>
          <a:lstStyle/>
          <a:p>
            <a:r>
              <a:rPr lang="en-US" dirty="0" smtClean="0"/>
              <a:t>Reduction</a:t>
            </a:r>
          </a:p>
          <a:p>
            <a:pPr lvl="1"/>
            <a:r>
              <a:rPr lang="en-US" dirty="0"/>
              <a:t>“SAT” is reducible to “3-SAT</a:t>
            </a:r>
            <a:r>
              <a:rPr lang="en-US" dirty="0" smtClean="0"/>
              <a:t>”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“3-SAT” is reducible to “Partition”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Partition” is reducible to “Hamiltonian Path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  <a:p>
            <a:r>
              <a:rPr lang="en-US" dirty="0" smtClean="0"/>
              <a:t>NP-hard Problems</a:t>
            </a:r>
          </a:p>
          <a:p>
            <a:endParaRPr lang="en-US" dirty="0"/>
          </a:p>
          <a:p>
            <a:r>
              <a:rPr lang="en-US" dirty="0" smtClean="0"/>
              <a:t>NP-completeness of SAT</a:t>
            </a:r>
          </a:p>
        </p:txBody>
      </p:sp>
    </p:spTree>
    <p:extLst>
      <p:ext uri="{BB962C8B-B14F-4D97-AF65-F5344CB8AC3E}">
        <p14:creationId xmlns:p14="http://schemas.microsoft.com/office/powerpoint/2010/main" val="290516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35" y="1049236"/>
            <a:ext cx="8878381" cy="5591324"/>
          </a:xfrm>
        </p:spPr>
        <p:txBody>
          <a:bodyPr>
            <a:normAutofit/>
          </a:bodyPr>
          <a:lstStyle/>
          <a:p>
            <a:r>
              <a:rPr lang="en-US" dirty="0" smtClean="0"/>
              <a:t>A special case of SAT</a:t>
            </a:r>
          </a:p>
          <a:p>
            <a:endParaRPr lang="en-US" dirty="0"/>
          </a:p>
          <a:p>
            <a:r>
              <a:rPr lang="en-US" dirty="0" smtClean="0"/>
              <a:t>Given variables x</a:t>
            </a:r>
            <a:r>
              <a:rPr lang="en-US" baseline="-25000" dirty="0" smtClean="0"/>
              <a:t>1</a:t>
            </a:r>
            <a:r>
              <a:rPr lang="en-US" dirty="0" smtClean="0"/>
              <a:t>,x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</a:t>
            </a:r>
            <a:r>
              <a:rPr lang="en-US" dirty="0">
                <a:sym typeface="Symbol" charset="0"/>
              </a:rPr>
              <a:t></a:t>
            </a:r>
            <a:r>
              <a:rPr lang="en-US" dirty="0" smtClean="0"/>
              <a:t> </a:t>
            </a:r>
            <a:r>
              <a:rPr lang="en-US" dirty="0" err="1" smtClean="0"/>
              <a:t>Σ</a:t>
            </a:r>
            <a:endParaRPr lang="en-US" dirty="0" smtClean="0"/>
          </a:p>
          <a:p>
            <a:pPr lvl="1"/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 consists of x</a:t>
            </a:r>
            <a:r>
              <a:rPr lang="en-US" baseline="-25000" dirty="0" smtClean="0"/>
              <a:t>1</a:t>
            </a:r>
            <a:r>
              <a:rPr lang="en-US" dirty="0" smtClean="0"/>
              <a:t>,~x</a:t>
            </a:r>
            <a:r>
              <a:rPr lang="en-US" baseline="-25000" dirty="0" smtClean="0"/>
              <a:t>1</a:t>
            </a:r>
            <a:r>
              <a:rPr lang="en-US" dirty="0" smtClean="0"/>
              <a:t>,…,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,~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endParaRPr lang="en-US" baseline="-25000" dirty="0" smtClean="0"/>
          </a:p>
          <a:p>
            <a:pPr lvl="1"/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 consists of (w</a:t>
            </a:r>
            <a:r>
              <a:rPr lang="en-US" baseline="-25000" dirty="0" smtClean="0"/>
              <a:t>1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smtClean="0"/>
              <a:t>…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err="1" smtClean="0"/>
              <a:t>w</a:t>
            </a:r>
            <a:r>
              <a:rPr lang="en-US" baseline="-25000" dirty="0" err="1" smtClean="0"/>
              <a:t>k</a:t>
            </a:r>
            <a:r>
              <a:rPr lang="en-US" dirty="0" smtClean="0"/>
              <a:t>),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charset="0"/>
              </a:rPr>
              <a:t> B</a:t>
            </a:r>
            <a:r>
              <a:rPr lang="en-US" baseline="-25000" dirty="0" smtClean="0">
                <a:sym typeface="Symbol" charset="0"/>
              </a:rPr>
              <a:t>1</a:t>
            </a:r>
            <a:r>
              <a:rPr lang="en-US" dirty="0" smtClean="0">
                <a:sym typeface="Symbol" charset="0"/>
              </a:rPr>
              <a:t>, 1≤k≤3</a:t>
            </a:r>
          </a:p>
          <a:p>
            <a:pPr lvl="1"/>
            <a:r>
              <a:rPr lang="en-US" dirty="0" smtClean="0">
                <a:sym typeface="Symbol" charset="0"/>
              </a:rPr>
              <a:t>B</a:t>
            </a:r>
            <a:r>
              <a:rPr lang="en-US" baseline="-25000" dirty="0" smtClean="0">
                <a:sym typeface="Symbol" charset="0"/>
              </a:rPr>
              <a:t>3</a:t>
            </a:r>
            <a:r>
              <a:rPr lang="en-US" dirty="0" smtClean="0">
                <a:sym typeface="Symbol" charset="0"/>
              </a:rPr>
              <a:t> consists of w</a:t>
            </a:r>
            <a:r>
              <a:rPr lang="en-US" baseline="-25000" dirty="0" smtClean="0">
                <a:sym typeface="Symbol" charset="0"/>
              </a:rPr>
              <a:t>1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  <a:sym typeface="Symbol" charset="0"/>
              </a:rPr>
              <a:t>∧</a:t>
            </a:r>
            <a:r>
              <a:rPr lang="en-US" dirty="0" smtClean="0">
                <a:sym typeface="Symbol" charset="0"/>
              </a:rPr>
              <a:t>w</a:t>
            </a:r>
            <a:r>
              <a:rPr lang="en-US" baseline="-25000" dirty="0" smtClean="0">
                <a:sym typeface="Symbol" charset="0"/>
              </a:rPr>
              <a:t>2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  <a:sym typeface="Symbol" charset="0"/>
              </a:rPr>
              <a:t>∧</a:t>
            </a:r>
            <a:r>
              <a:rPr lang="en-US" dirty="0" smtClean="0">
                <a:sym typeface="Symbol" charset="0"/>
              </a:rPr>
              <a:t>…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  <a:sym typeface="Symbol" charset="0"/>
              </a:rPr>
              <a:t>∧</a:t>
            </a:r>
            <a:r>
              <a:rPr lang="en-US" dirty="0" err="1" smtClean="0">
                <a:sym typeface="Symbol" charset="0"/>
              </a:rPr>
              <a:t>w</a:t>
            </a:r>
            <a:r>
              <a:rPr lang="en-US" baseline="-25000" dirty="0" err="1" smtClean="0">
                <a:sym typeface="Symbol" charset="0"/>
              </a:rPr>
              <a:t>m</a:t>
            </a:r>
            <a:r>
              <a:rPr lang="en-US" dirty="0" smtClean="0">
                <a:sym typeface="Symbol" charset="0"/>
              </a:rPr>
              <a:t>,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 </a:t>
            </a:r>
            <a:r>
              <a:rPr lang="en-US" dirty="0" smtClean="0">
                <a:sym typeface="Symbol" charset="0"/>
              </a:rPr>
              <a:t>B</a:t>
            </a:r>
            <a:r>
              <a:rPr lang="en-US" baseline="-25000" dirty="0" smtClean="0">
                <a:sym typeface="Symbol" charset="0"/>
              </a:rPr>
              <a:t>2</a:t>
            </a:r>
          </a:p>
          <a:p>
            <a:pPr lvl="1"/>
            <a:r>
              <a:rPr lang="en-US" dirty="0" smtClean="0">
                <a:sym typeface="Symbol" charset="0"/>
              </a:rPr>
              <a:t>e.g., (x</a:t>
            </a:r>
            <a:r>
              <a:rPr lang="en-US" baseline="-25000" dirty="0" smtClean="0">
                <a:sym typeface="Symbol" charset="0"/>
              </a:rPr>
              <a:t>1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  <a:sym typeface="Symbol" charset="0"/>
              </a:rPr>
              <a:t>∨</a:t>
            </a:r>
            <a:r>
              <a:rPr lang="en-US" dirty="0" smtClean="0">
                <a:sym typeface="Symbol" charset="0"/>
              </a:rPr>
              <a:t>~x</a:t>
            </a:r>
            <a:r>
              <a:rPr lang="en-US" baseline="-25000" dirty="0" smtClean="0">
                <a:sym typeface="Symbol" charset="0"/>
              </a:rPr>
              <a:t>2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  <a:sym typeface="Symbol" charset="0"/>
              </a:rPr>
              <a:t>∨</a:t>
            </a:r>
            <a:r>
              <a:rPr lang="en-US" dirty="0" smtClean="0">
                <a:sym typeface="Symbol" charset="0"/>
              </a:rPr>
              <a:t>x</a:t>
            </a:r>
            <a:r>
              <a:rPr lang="en-US" baseline="-25000" dirty="0" smtClean="0">
                <a:sym typeface="Symbol" charset="0"/>
              </a:rPr>
              <a:t>3</a:t>
            </a:r>
            <a:r>
              <a:rPr lang="en-US" dirty="0" smtClean="0">
                <a:sym typeface="Symbol" charset="0"/>
              </a:rPr>
              <a:t>)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  <a:sym typeface="Symbol" charset="0"/>
              </a:rPr>
              <a:t>∧</a:t>
            </a:r>
            <a:r>
              <a:rPr lang="en-US" dirty="0">
                <a:sym typeface="Symbol" charset="0"/>
              </a:rPr>
              <a:t> </a:t>
            </a:r>
            <a:r>
              <a:rPr lang="en-US" dirty="0" smtClean="0">
                <a:sym typeface="Symbol" charset="0"/>
              </a:rPr>
              <a:t>(x</a:t>
            </a:r>
            <a:r>
              <a:rPr lang="en-US" baseline="-25000" dirty="0" smtClean="0">
                <a:sym typeface="Symbol" charset="0"/>
              </a:rPr>
              <a:t>2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  <a:sym typeface="Symbol" charset="0"/>
              </a:rPr>
              <a:t>∨</a:t>
            </a:r>
            <a:r>
              <a:rPr lang="en-US" dirty="0" smtClean="0">
                <a:sym typeface="Symbol" charset="0"/>
              </a:rPr>
              <a:t>~x</a:t>
            </a:r>
            <a:r>
              <a:rPr lang="en-US" baseline="-25000" dirty="0" smtClean="0">
                <a:sym typeface="Symbol" charset="0"/>
              </a:rPr>
              <a:t>3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  <a:sym typeface="Symbol" charset="0"/>
              </a:rPr>
              <a:t>∨</a:t>
            </a:r>
            <a:r>
              <a:rPr lang="en-US" dirty="0" smtClean="0">
                <a:sym typeface="Symbol" charset="0"/>
              </a:rPr>
              <a:t>x</a:t>
            </a:r>
            <a:r>
              <a:rPr lang="en-US" baseline="-25000" dirty="0" smtClean="0">
                <a:sym typeface="Symbol" charset="0"/>
              </a:rPr>
              <a:t>4</a:t>
            </a:r>
            <a:r>
              <a:rPr lang="en-US" dirty="0" smtClean="0">
                <a:sym typeface="Symbol" charset="0"/>
              </a:rPr>
              <a:t>)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  <a:sym typeface="Symbol" charset="0"/>
              </a:rPr>
              <a:t>∧</a:t>
            </a:r>
            <a:r>
              <a:rPr lang="en-US" dirty="0">
                <a:sym typeface="Symbol" charset="0"/>
              </a:rPr>
              <a:t> </a:t>
            </a:r>
            <a:r>
              <a:rPr lang="en-US" dirty="0" smtClean="0">
                <a:sym typeface="Symbol" charset="0"/>
              </a:rPr>
              <a:t>(~x</a:t>
            </a:r>
            <a:r>
              <a:rPr lang="en-US" baseline="-25000" dirty="0" smtClean="0">
                <a:sym typeface="Symbol" charset="0"/>
              </a:rPr>
              <a:t>1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  <a:sym typeface="Symbol" charset="0"/>
              </a:rPr>
              <a:t>∨</a:t>
            </a:r>
            <a:r>
              <a:rPr lang="en-US" dirty="0" smtClean="0">
                <a:sym typeface="Symbol" charset="0"/>
              </a:rPr>
              <a:t>~x</a:t>
            </a:r>
            <a:r>
              <a:rPr lang="en-US" baseline="-25000" dirty="0" smtClean="0">
                <a:sym typeface="Symbol" charset="0"/>
              </a:rPr>
              <a:t>2</a:t>
            </a:r>
            <a:r>
              <a:rPr lang="en-US" dirty="0" smtClean="0">
                <a:sym typeface="Symbol" charset="0"/>
              </a:rPr>
              <a:t>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3-SAT is the subset of B</a:t>
            </a:r>
            <a:r>
              <a:rPr lang="en-US" baseline="-25000" dirty="0" smtClean="0"/>
              <a:t>3</a:t>
            </a:r>
            <a:r>
              <a:rPr lang="en-US" dirty="0" smtClean="0"/>
              <a:t> that is satisfiable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3-SAT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61855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35" y="1049236"/>
            <a:ext cx="8878381" cy="5591324"/>
          </a:xfrm>
        </p:spPr>
        <p:txBody>
          <a:bodyPr>
            <a:normAutofit/>
          </a:bodyPr>
          <a:lstStyle/>
          <a:p>
            <a:r>
              <a:rPr lang="en-US" dirty="0" smtClean="0"/>
              <a:t>A finite set X</a:t>
            </a:r>
          </a:p>
          <a:p>
            <a:endParaRPr lang="en-US" dirty="0"/>
          </a:p>
          <a:p>
            <a:r>
              <a:rPr lang="en-US" dirty="0" smtClean="0"/>
              <a:t>Partition of X is a collection of subsets</a:t>
            </a:r>
          </a:p>
          <a:p>
            <a:pPr lvl="1"/>
            <a:r>
              <a:rPr lang="en-US" dirty="0" smtClean="0"/>
              <a:t>Mutually exclusive</a:t>
            </a:r>
          </a:p>
          <a:p>
            <a:pPr lvl="1"/>
            <a:r>
              <a:rPr lang="en-US" dirty="0" smtClean="0"/>
              <a:t>Collectively exhaustive </a:t>
            </a:r>
          </a:p>
          <a:p>
            <a:endParaRPr lang="en-US" dirty="0" smtClean="0"/>
          </a:p>
          <a:p>
            <a:r>
              <a:rPr lang="en-US" dirty="0" smtClean="0"/>
              <a:t>For example, X = {</a:t>
            </a:r>
            <a:r>
              <a:rPr lang="en-US" dirty="0" err="1" smtClean="0"/>
              <a:t>a,b,c,d,e,f</a:t>
            </a: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{{</a:t>
            </a:r>
            <a:r>
              <a:rPr lang="en-US" dirty="0" err="1" smtClean="0"/>
              <a:t>a,b</a:t>
            </a:r>
            <a:r>
              <a:rPr lang="en-US" dirty="0" smtClean="0"/>
              <a:t>},{c},{</a:t>
            </a:r>
            <a:r>
              <a:rPr lang="en-US" dirty="0" err="1" smtClean="0"/>
              <a:t>d,e,f</a:t>
            </a:r>
            <a:r>
              <a:rPr lang="en-US" dirty="0" smtClean="0"/>
              <a:t>}} is a partition</a:t>
            </a:r>
          </a:p>
          <a:p>
            <a:pPr lvl="1"/>
            <a:r>
              <a:rPr lang="en-US" dirty="0" smtClean="0"/>
              <a:t>{{</a:t>
            </a:r>
            <a:r>
              <a:rPr lang="en-US" dirty="0" err="1" smtClean="0"/>
              <a:t>a,b</a:t>
            </a:r>
            <a:r>
              <a:rPr lang="en-US" dirty="0" smtClean="0"/>
              <a:t>},{</a:t>
            </a:r>
            <a:r>
              <a:rPr lang="en-US" dirty="0" err="1" smtClean="0"/>
              <a:t>a,c</a:t>
            </a:r>
            <a:r>
              <a:rPr lang="en-US" dirty="0" smtClean="0"/>
              <a:t>},{</a:t>
            </a:r>
            <a:r>
              <a:rPr lang="en-US" dirty="0" err="1" smtClean="0"/>
              <a:t>d,e,f</a:t>
            </a:r>
            <a:r>
              <a:rPr lang="en-US" dirty="0" smtClean="0"/>
              <a:t>}} is not a partition</a:t>
            </a:r>
          </a:p>
          <a:p>
            <a:pPr lvl="1"/>
            <a:r>
              <a:rPr lang="en-US" dirty="0" smtClean="0"/>
              <a:t>{{</a:t>
            </a:r>
            <a:r>
              <a:rPr lang="en-US" dirty="0" err="1" smtClean="0"/>
              <a:t>a,b</a:t>
            </a:r>
            <a:r>
              <a:rPr lang="en-US" dirty="0" smtClean="0"/>
              <a:t>},{c},{</a:t>
            </a:r>
            <a:r>
              <a:rPr lang="en-US" dirty="0" err="1" smtClean="0"/>
              <a:t>d,e</a:t>
            </a:r>
            <a:r>
              <a:rPr lang="en-US" dirty="0" smtClean="0"/>
              <a:t>}} is not a partition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Partition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24363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35" y="1049236"/>
            <a:ext cx="8878381" cy="5591324"/>
          </a:xfrm>
        </p:spPr>
        <p:txBody>
          <a:bodyPr>
            <a:normAutofit/>
          </a:bodyPr>
          <a:lstStyle/>
          <a:p>
            <a:r>
              <a:rPr lang="en-US" dirty="0" smtClean="0"/>
              <a:t>A finite set X</a:t>
            </a:r>
          </a:p>
          <a:p>
            <a:endParaRPr lang="en-US" dirty="0"/>
          </a:p>
          <a:p>
            <a:r>
              <a:rPr lang="en-US" dirty="0" smtClean="0"/>
              <a:t>Partition of X is a collection of subsets</a:t>
            </a:r>
          </a:p>
          <a:p>
            <a:pPr lvl="1"/>
            <a:r>
              <a:rPr lang="en-US" dirty="0" smtClean="0"/>
              <a:t>Mutually exclusive</a:t>
            </a:r>
          </a:p>
          <a:p>
            <a:pPr lvl="1"/>
            <a:r>
              <a:rPr lang="en-US" dirty="0" smtClean="0"/>
              <a:t>Collectively exhaustive </a:t>
            </a:r>
          </a:p>
          <a:p>
            <a:endParaRPr lang="en-US" dirty="0" smtClean="0"/>
          </a:p>
          <a:p>
            <a:r>
              <a:rPr lang="en-US" dirty="0" smtClean="0"/>
              <a:t>Problem: Given collection of subsets C</a:t>
            </a:r>
          </a:p>
          <a:p>
            <a:pPr lvl="1"/>
            <a:r>
              <a:rPr lang="en-US" dirty="0" smtClean="0"/>
              <a:t>Does C contain a partition of X?</a:t>
            </a:r>
          </a:p>
          <a:p>
            <a:pPr lvl="1"/>
            <a:r>
              <a:rPr lang="en-US" dirty="0" smtClean="0"/>
              <a:t>Or not?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Partition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33644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35" y="1049236"/>
            <a:ext cx="8878381" cy="5591324"/>
          </a:xfrm>
        </p:spPr>
        <p:txBody>
          <a:bodyPr>
            <a:normAutofit/>
          </a:bodyPr>
          <a:lstStyle/>
          <a:p>
            <a:r>
              <a:rPr lang="en-US" dirty="0" smtClean="0"/>
              <a:t>f = w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/>
              <a:t> </a:t>
            </a:r>
            <a:r>
              <a:rPr lang="en-US" dirty="0" smtClean="0"/>
              <a:t>w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/>
              <a:t> </a:t>
            </a:r>
            <a:r>
              <a:rPr lang="en-US" dirty="0" smtClean="0"/>
              <a:t>…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m</a:t>
            </a:r>
            <a:endParaRPr lang="en-US" baseline="-25000" dirty="0" smtClean="0"/>
          </a:p>
          <a:p>
            <a:endParaRPr lang="en-US" dirty="0"/>
          </a:p>
          <a:p>
            <a:r>
              <a:rPr lang="en-US" dirty="0" smtClean="0"/>
              <a:t>Bipartite undirected graph with V = V</a:t>
            </a:r>
            <a:r>
              <a:rPr lang="en-US" baseline="-25000" dirty="0" smtClean="0"/>
              <a:t>1</a:t>
            </a:r>
            <a:r>
              <a:rPr lang="en-US" dirty="0" smtClean="0"/>
              <a:t> U V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are variables x</a:t>
            </a:r>
            <a:r>
              <a:rPr lang="en-US" baseline="-25000" dirty="0" smtClean="0"/>
              <a:t>1</a:t>
            </a:r>
            <a:r>
              <a:rPr lang="en-US" dirty="0" smtClean="0"/>
              <a:t>,x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endParaRPr lang="en-US" baseline="-25000" dirty="0" smtClean="0"/>
          </a:p>
          <a:p>
            <a:pPr lvl="1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 are words w</a:t>
            </a:r>
            <a:r>
              <a:rPr lang="en-US" baseline="-25000" dirty="0" smtClean="0"/>
              <a:t>1</a:t>
            </a:r>
            <a:r>
              <a:rPr lang="en-US" dirty="0" smtClean="0"/>
              <a:t>,w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dirty="0" err="1" smtClean="0"/>
              <a:t>w</a:t>
            </a:r>
            <a:r>
              <a:rPr lang="en-US" baseline="-25000" dirty="0" err="1" smtClean="0"/>
              <a:t>m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Edges E = E</a:t>
            </a:r>
            <a:r>
              <a:rPr lang="en-US" baseline="-25000" dirty="0" smtClean="0"/>
              <a:t>1</a:t>
            </a:r>
            <a:r>
              <a:rPr lang="en-US" dirty="0" smtClean="0"/>
              <a:t> U E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E</a:t>
            </a:r>
            <a:r>
              <a:rPr lang="en-US" baseline="-25000" dirty="0" smtClean="0"/>
              <a:t>1</a:t>
            </a:r>
            <a:r>
              <a:rPr lang="en-US" dirty="0" smtClean="0"/>
              <a:t> = {(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err="1" smtClean="0"/>
              <a:t>,x</a:t>
            </a:r>
            <a:r>
              <a:rPr lang="en-US" baseline="-25000" dirty="0" err="1" smtClean="0"/>
              <a:t>j</a:t>
            </a:r>
            <a:r>
              <a:rPr lang="en-US" dirty="0" smtClean="0"/>
              <a:t>)},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smtClean="0"/>
              <a:t> </a:t>
            </a:r>
            <a:r>
              <a:rPr lang="en-US" dirty="0" smtClean="0">
                <a:sym typeface="Symbol" charset="0"/>
              </a:rPr>
              <a:t> </a:t>
            </a:r>
            <a:r>
              <a:rPr lang="en-US" dirty="0" err="1" smtClean="0">
                <a:sym typeface="Symbol" charset="0"/>
              </a:rPr>
              <a:t>w</a:t>
            </a:r>
            <a:r>
              <a:rPr lang="en-US" baseline="-25000" dirty="0" err="1" smtClean="0">
                <a:sym typeface="Symbol" charset="0"/>
              </a:rPr>
              <a:t>i</a:t>
            </a:r>
            <a:endParaRPr lang="en-US" baseline="-25000" dirty="0" smtClean="0">
              <a:sym typeface="Symbol" charset="0"/>
            </a:endParaRPr>
          </a:p>
          <a:p>
            <a:pPr lvl="1"/>
            <a:r>
              <a:rPr lang="en-US" dirty="0" smtClean="0"/>
              <a:t>E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= {(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 err="1"/>
              <a:t>,x</a:t>
            </a:r>
            <a:r>
              <a:rPr lang="en-US" baseline="-25000" dirty="0" err="1"/>
              <a:t>j</a:t>
            </a:r>
            <a:r>
              <a:rPr lang="en-US" dirty="0"/>
              <a:t>)}, </a:t>
            </a:r>
            <a:r>
              <a:rPr lang="en-US" dirty="0" smtClean="0"/>
              <a:t>~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smtClean="0"/>
              <a:t> </a:t>
            </a:r>
            <a:r>
              <a:rPr lang="en-US" dirty="0">
                <a:sym typeface="Symbol" charset="0"/>
              </a:rPr>
              <a:t> </a:t>
            </a:r>
            <a:r>
              <a:rPr lang="en-US" dirty="0" err="1">
                <a:sym typeface="Symbol" charset="0"/>
              </a:rPr>
              <a:t>w</a:t>
            </a:r>
            <a:r>
              <a:rPr lang="en-US" baseline="-25000" dirty="0" err="1">
                <a:sym typeface="Symbol" charset="0"/>
              </a:rPr>
              <a:t>i</a:t>
            </a:r>
            <a:endParaRPr lang="en-US" baseline="-25000" dirty="0">
              <a:sym typeface="Symbol" charset="0"/>
            </a:endParaRP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3-SAT is reducible to Partition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60823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35" y="1049236"/>
            <a:ext cx="8878381" cy="5591324"/>
          </a:xfrm>
        </p:spPr>
        <p:txBody>
          <a:bodyPr>
            <a:normAutofit/>
          </a:bodyPr>
          <a:lstStyle/>
          <a:p>
            <a:r>
              <a:rPr lang="en-US" dirty="0" smtClean="0"/>
              <a:t>Collection C</a:t>
            </a:r>
            <a:r>
              <a:rPr lang="en-US" baseline="-25000" dirty="0" smtClean="0"/>
              <a:t>1</a:t>
            </a:r>
            <a:r>
              <a:rPr lang="en-US" dirty="0" smtClean="0"/>
              <a:t> of sets {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} U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endParaRPr lang="en-US" dirty="0" smtClean="0"/>
          </a:p>
          <a:p>
            <a:pPr lvl="1"/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 is non-empty</a:t>
            </a:r>
          </a:p>
          <a:p>
            <a:pPr lvl="1"/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 is a subset of edge set incident with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endParaRPr lang="en-US" dirty="0"/>
          </a:p>
          <a:p>
            <a:r>
              <a:rPr lang="en-US" dirty="0" smtClean="0"/>
              <a:t>Collection C</a:t>
            </a:r>
            <a:r>
              <a:rPr lang="en-US" baseline="-25000" dirty="0" smtClean="0"/>
              <a:t>2</a:t>
            </a:r>
            <a:r>
              <a:rPr lang="en-US" dirty="0" smtClean="0"/>
              <a:t> of sets {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smtClean="0"/>
              <a:t>} U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j</a:t>
            </a:r>
            <a:r>
              <a:rPr lang="en-US" dirty="0"/>
              <a:t> </a:t>
            </a:r>
            <a:r>
              <a:rPr lang="en-US" dirty="0" smtClean="0"/>
              <a:t>and {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smtClean="0"/>
              <a:t>} U </a:t>
            </a:r>
            <a:r>
              <a:rPr lang="en-US" dirty="0" err="1" smtClean="0"/>
              <a:t>E’</a:t>
            </a:r>
            <a:r>
              <a:rPr lang="en-US" baseline="-25000" dirty="0" err="1" smtClean="0"/>
              <a:t>j</a:t>
            </a:r>
            <a:endParaRPr lang="en-US" baseline="-25000" dirty="0" smtClean="0"/>
          </a:p>
          <a:p>
            <a:pPr lvl="1"/>
            <a:r>
              <a:rPr lang="en-US" dirty="0" err="1" smtClean="0"/>
              <a:t>E</a:t>
            </a:r>
            <a:r>
              <a:rPr lang="en-US" baseline="-25000" dirty="0" err="1" smtClean="0"/>
              <a:t>j</a:t>
            </a:r>
            <a:r>
              <a:rPr lang="en-US" dirty="0" smtClean="0"/>
              <a:t> is the set of all edges in E</a:t>
            </a:r>
            <a:r>
              <a:rPr lang="en-US" baseline="-25000" dirty="0" smtClean="0"/>
              <a:t>1</a:t>
            </a:r>
            <a:r>
              <a:rPr lang="en-US" dirty="0" smtClean="0"/>
              <a:t> incident with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endParaRPr lang="en-US" baseline="-25000" dirty="0" smtClean="0"/>
          </a:p>
          <a:p>
            <a:pPr lvl="1"/>
            <a:r>
              <a:rPr lang="en-US" dirty="0" err="1" smtClean="0"/>
              <a:t>E’</a:t>
            </a:r>
            <a:r>
              <a:rPr lang="en-US" baseline="-25000" dirty="0" err="1" smtClean="0"/>
              <a:t>j</a:t>
            </a:r>
            <a:r>
              <a:rPr lang="en-US" dirty="0" smtClean="0"/>
              <a:t> is the set of all edges in E</a:t>
            </a:r>
            <a:r>
              <a:rPr lang="en-US" baseline="-25000" dirty="0" smtClean="0"/>
              <a:t>2</a:t>
            </a:r>
            <a:r>
              <a:rPr lang="en-US" dirty="0" smtClean="0"/>
              <a:t> incident with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endParaRPr lang="en-US" baseline="-25000" dirty="0" smtClean="0"/>
          </a:p>
          <a:p>
            <a:endParaRPr lang="en-US" dirty="0" smtClean="0"/>
          </a:p>
          <a:p>
            <a:r>
              <a:rPr lang="en-US" dirty="0" smtClean="0">
                <a:sym typeface="Symbol" charset="0"/>
              </a:rPr>
              <a:t>f is satisfiable </a:t>
            </a:r>
            <a:r>
              <a:rPr lang="en-US" dirty="0" err="1" smtClean="0">
                <a:sym typeface="Symbol" charset="0"/>
              </a:rPr>
              <a:t>iff</a:t>
            </a:r>
            <a:r>
              <a:rPr lang="en-US" dirty="0" smtClean="0">
                <a:sym typeface="Symbol" charset="0"/>
              </a:rPr>
              <a:t> C</a:t>
            </a:r>
            <a:r>
              <a:rPr lang="en-US" baseline="-25000" dirty="0" smtClean="0">
                <a:sym typeface="Symbol" charset="0"/>
              </a:rPr>
              <a:t>1</a:t>
            </a:r>
            <a:r>
              <a:rPr lang="en-US" dirty="0" smtClean="0">
                <a:sym typeface="Symbol" charset="0"/>
              </a:rPr>
              <a:t> U C</a:t>
            </a:r>
            <a:r>
              <a:rPr lang="en-US" baseline="-25000" dirty="0" smtClean="0">
                <a:sym typeface="Symbol" charset="0"/>
              </a:rPr>
              <a:t>2</a:t>
            </a:r>
            <a:r>
              <a:rPr lang="en-US" dirty="0" smtClean="0">
                <a:sym typeface="Symbol" charset="0"/>
              </a:rPr>
              <a:t> contains a partition</a:t>
            </a:r>
            <a:endParaRPr lang="en-US" baseline="-25000" dirty="0">
              <a:sym typeface="Symbol" charset="0"/>
            </a:endParaRP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3-SAT is reducible to Partition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23353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Outline</a:t>
            </a:r>
            <a:endParaRPr lang="en-US" sz="4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4335" y="1049236"/>
            <a:ext cx="8878381" cy="5591324"/>
          </a:xfrm>
        </p:spPr>
        <p:txBody>
          <a:bodyPr>
            <a:normAutofit/>
          </a:bodyPr>
          <a:lstStyle/>
          <a:p>
            <a:r>
              <a:rPr lang="en-US" dirty="0" smtClean="0"/>
              <a:t>Reduction</a:t>
            </a:r>
          </a:p>
          <a:p>
            <a:pPr lvl="1"/>
            <a:r>
              <a:rPr lang="en-US" dirty="0"/>
              <a:t>“SAT” is reducible to “3-SAT</a:t>
            </a:r>
            <a:r>
              <a:rPr lang="en-US" dirty="0" smtClean="0"/>
              <a:t>” (review)</a:t>
            </a:r>
            <a:endParaRPr lang="en-US" dirty="0"/>
          </a:p>
          <a:p>
            <a:pPr lvl="1"/>
            <a:r>
              <a:rPr lang="en-US" dirty="0"/>
              <a:t>“3-SAT” is reducible to “Partition”</a:t>
            </a:r>
          </a:p>
          <a:p>
            <a:pPr lvl="1"/>
            <a:r>
              <a:rPr lang="en-US" b="1" dirty="0">
                <a:solidFill>
                  <a:srgbClr val="1F497D"/>
                </a:solidFill>
              </a:rPr>
              <a:t>“Partition” is reducible to “Hamiltonian Path</a:t>
            </a:r>
            <a:r>
              <a:rPr lang="en-US" b="1" dirty="0" smtClean="0">
                <a:solidFill>
                  <a:srgbClr val="1F497D"/>
                </a:solidFill>
              </a:rPr>
              <a:t>”</a:t>
            </a:r>
          </a:p>
          <a:p>
            <a:pPr lvl="1"/>
            <a:endParaRPr lang="en-US" dirty="0"/>
          </a:p>
          <a:p>
            <a:r>
              <a:rPr lang="en-US" dirty="0" smtClean="0"/>
              <a:t>NP-hard Problems</a:t>
            </a:r>
          </a:p>
          <a:p>
            <a:endParaRPr lang="en-US" dirty="0"/>
          </a:p>
          <a:p>
            <a:r>
              <a:rPr lang="en-US" dirty="0" smtClean="0"/>
              <a:t>NP-completeness of SAT</a:t>
            </a:r>
          </a:p>
        </p:txBody>
      </p:sp>
    </p:spTree>
    <p:extLst>
      <p:ext uri="{BB962C8B-B14F-4D97-AF65-F5344CB8AC3E}">
        <p14:creationId xmlns:p14="http://schemas.microsoft.com/office/powerpoint/2010/main" val="4197189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35" y="1049236"/>
            <a:ext cx="8878381" cy="5591324"/>
          </a:xfrm>
        </p:spPr>
        <p:txBody>
          <a:bodyPr>
            <a:normAutofit/>
          </a:bodyPr>
          <a:lstStyle/>
          <a:p>
            <a:r>
              <a:rPr lang="en-US" dirty="0" smtClean="0"/>
              <a:t>A finite set X</a:t>
            </a:r>
          </a:p>
          <a:p>
            <a:endParaRPr lang="en-US" dirty="0"/>
          </a:p>
          <a:p>
            <a:r>
              <a:rPr lang="en-US" dirty="0" smtClean="0"/>
              <a:t>Partition of X is a collection of subsets</a:t>
            </a:r>
          </a:p>
          <a:p>
            <a:pPr lvl="1"/>
            <a:r>
              <a:rPr lang="en-US" dirty="0" smtClean="0"/>
              <a:t>Mutually exclusive</a:t>
            </a:r>
          </a:p>
          <a:p>
            <a:pPr lvl="1"/>
            <a:r>
              <a:rPr lang="en-US" dirty="0" smtClean="0"/>
              <a:t>Collectively exhaustive </a:t>
            </a:r>
          </a:p>
          <a:p>
            <a:endParaRPr lang="en-US" dirty="0" smtClean="0"/>
          </a:p>
          <a:p>
            <a:r>
              <a:rPr lang="en-US" dirty="0" smtClean="0"/>
              <a:t>Problem: Given collection of subsets C</a:t>
            </a:r>
          </a:p>
          <a:p>
            <a:pPr lvl="1"/>
            <a:r>
              <a:rPr lang="en-US" dirty="0" smtClean="0"/>
              <a:t>Does C contain a partition of X?</a:t>
            </a:r>
          </a:p>
          <a:p>
            <a:pPr lvl="1"/>
            <a:r>
              <a:rPr lang="en-US" dirty="0" smtClean="0"/>
              <a:t>Or not?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Partition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84978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86" y="1049236"/>
            <a:ext cx="9058514" cy="5591324"/>
          </a:xfrm>
        </p:spPr>
        <p:txBody>
          <a:bodyPr>
            <a:normAutofit/>
          </a:bodyPr>
          <a:lstStyle/>
          <a:p>
            <a:r>
              <a:rPr lang="en-US" dirty="0" smtClean="0"/>
              <a:t>Given an array f with elements = 0</a:t>
            </a:r>
            <a:r>
              <a:rPr lang="en-US" dirty="0" smtClean="0"/>
              <a:t>, 1 </a:t>
            </a:r>
            <a:r>
              <a:rPr lang="en-US" dirty="0" smtClean="0"/>
              <a:t>strings</a:t>
            </a:r>
          </a:p>
          <a:p>
            <a:endParaRPr lang="en-US" dirty="0"/>
          </a:p>
          <a:p>
            <a:r>
              <a:rPr lang="en-US" dirty="0" smtClean="0"/>
              <a:t>Finite set of variables z</a:t>
            </a:r>
            <a:r>
              <a:rPr lang="en-US" baseline="-25000" dirty="0" smtClean="0"/>
              <a:t>0</a:t>
            </a:r>
            <a:r>
              <a:rPr lang="en-US" dirty="0" smtClean="0"/>
              <a:t>, z</a:t>
            </a:r>
            <a:r>
              <a:rPr lang="en-US" baseline="-25000" dirty="0" smtClean="0"/>
              <a:t>1</a:t>
            </a:r>
            <a:r>
              <a:rPr lang="en-US" dirty="0" smtClean="0"/>
              <a:t>, … ,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k</a:t>
            </a:r>
            <a:endParaRPr lang="en-US" baseline="-25000" dirty="0" smtClean="0"/>
          </a:p>
          <a:p>
            <a:endParaRPr lang="en-US" dirty="0" smtClean="0"/>
          </a:p>
          <a:p>
            <a:r>
              <a:rPr lang="en-US" dirty="0" smtClean="0"/>
              <a:t>Initially,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 = 0 and f contains input</a:t>
            </a:r>
          </a:p>
          <a:p>
            <a:endParaRPr lang="en-US" dirty="0"/>
          </a:p>
          <a:p>
            <a:r>
              <a:rPr lang="en-US" dirty="0" smtClean="0"/>
              <a:t>Write instruction</a:t>
            </a:r>
          </a:p>
          <a:p>
            <a:pPr lvl="1"/>
            <a:r>
              <a:rPr lang="en-US" dirty="0" smtClean="0"/>
              <a:t>f(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) :=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j</a:t>
            </a: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Random Access Machine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05239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35" y="1049236"/>
            <a:ext cx="8878381" cy="5591324"/>
          </a:xfrm>
        </p:spPr>
        <p:txBody>
          <a:bodyPr>
            <a:normAutofit/>
          </a:bodyPr>
          <a:lstStyle/>
          <a:p>
            <a:r>
              <a:rPr lang="en-US" dirty="0" smtClean="0"/>
              <a:t>Digraph D = (V, A)</a:t>
            </a:r>
          </a:p>
          <a:p>
            <a:endParaRPr lang="en-US" dirty="0"/>
          </a:p>
          <a:p>
            <a:r>
              <a:rPr lang="en-US" dirty="0" smtClean="0"/>
              <a:t>Path P is Hamiltonian if</a:t>
            </a:r>
          </a:p>
          <a:p>
            <a:pPr lvl="1"/>
            <a:r>
              <a:rPr lang="en-US" dirty="0" smtClean="0"/>
              <a:t>It traverses each vertex in V</a:t>
            </a:r>
          </a:p>
          <a:p>
            <a:pPr lvl="1"/>
            <a:r>
              <a:rPr lang="en-US" dirty="0" smtClean="0"/>
              <a:t>All vertices in the path are distinct</a:t>
            </a:r>
          </a:p>
          <a:p>
            <a:endParaRPr lang="en-US" dirty="0" smtClean="0"/>
          </a:p>
          <a:p>
            <a:r>
              <a:rPr lang="en-US" dirty="0" smtClean="0"/>
              <a:t>Problem: Given D</a:t>
            </a:r>
          </a:p>
          <a:p>
            <a:pPr lvl="1"/>
            <a:r>
              <a:rPr lang="en-US" dirty="0" smtClean="0"/>
              <a:t>Does it contain a Hamiltonian Path?</a:t>
            </a:r>
          </a:p>
          <a:p>
            <a:pPr lvl="1"/>
            <a:r>
              <a:rPr lang="en-US" dirty="0" smtClean="0"/>
              <a:t>Or not?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Hamiltonian Path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552297" y="6146238"/>
            <a:ext cx="597531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Connection to Shortest Path?</a:t>
            </a:r>
            <a:endParaRPr lang="en-US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868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35" y="1049236"/>
            <a:ext cx="8878381" cy="5591324"/>
          </a:xfrm>
        </p:spPr>
        <p:txBody>
          <a:bodyPr>
            <a:normAutofit/>
          </a:bodyPr>
          <a:lstStyle/>
          <a:p>
            <a:r>
              <a:rPr lang="en-US" dirty="0" smtClean="0"/>
              <a:t>Partition Problem: Set X, Collection C</a:t>
            </a:r>
          </a:p>
          <a:p>
            <a:pPr lvl="1"/>
            <a:r>
              <a:rPr lang="en-US" dirty="0" smtClean="0"/>
              <a:t>X = {1,2,…,k}</a:t>
            </a:r>
          </a:p>
          <a:p>
            <a:pPr lvl="1"/>
            <a:r>
              <a:rPr lang="en-US" dirty="0" smtClean="0"/>
              <a:t>C = {C</a:t>
            </a:r>
            <a:r>
              <a:rPr lang="en-US" baseline="-25000" dirty="0" smtClean="0"/>
              <a:t>1</a:t>
            </a:r>
            <a:r>
              <a:rPr lang="en-US" dirty="0" smtClean="0"/>
              <a:t>,C</a:t>
            </a:r>
            <a:r>
              <a:rPr lang="en-US" baseline="-25000" dirty="0" smtClean="0"/>
              <a:t>2</a:t>
            </a:r>
            <a:r>
              <a:rPr lang="en-US" dirty="0" smtClean="0"/>
              <a:t>,…,C</a:t>
            </a:r>
            <a:r>
              <a:rPr lang="en-US" baseline="-25000" dirty="0" smtClean="0"/>
              <a:t>m</a:t>
            </a:r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smtClean="0"/>
              <a:t>Let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 = {j</a:t>
            </a:r>
            <a:r>
              <a:rPr lang="en-US" baseline="-25000" dirty="0" smtClean="0"/>
              <a:t>1</a:t>
            </a:r>
            <a:r>
              <a:rPr lang="en-US" dirty="0" smtClean="0"/>
              <a:t>,…,</a:t>
            </a:r>
            <a:r>
              <a:rPr lang="en-US" dirty="0" err="1" smtClean="0"/>
              <a:t>j</a:t>
            </a:r>
            <a:r>
              <a:rPr lang="en-US" baseline="-25000" dirty="0" err="1" smtClean="0"/>
              <a:t>t</a:t>
            </a:r>
            <a:r>
              <a:rPr lang="en-US" dirty="0" smtClean="0"/>
              <a:t>}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Partition is reducible to Hamiltonian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34335" y="6254702"/>
            <a:ext cx="703523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Introduce r</a:t>
            </a:r>
            <a:r>
              <a:rPr lang="en-US" sz="3200" baseline="-25000" dirty="0" smtClean="0">
                <a:solidFill>
                  <a:schemeClr val="tx2"/>
                </a:solidFill>
              </a:rPr>
              <a:t>0</a:t>
            </a:r>
            <a:r>
              <a:rPr lang="en-US" sz="3200" dirty="0" smtClean="0">
                <a:solidFill>
                  <a:schemeClr val="tx2"/>
                </a:solidFill>
              </a:rPr>
              <a:t> and s</a:t>
            </a:r>
            <a:r>
              <a:rPr lang="en-US" sz="3200" baseline="-25000" dirty="0" smtClean="0">
                <a:solidFill>
                  <a:schemeClr val="tx2"/>
                </a:solidFill>
              </a:rPr>
              <a:t>0</a:t>
            </a:r>
            <a:r>
              <a:rPr lang="en-US" sz="3200" dirty="0" smtClean="0">
                <a:solidFill>
                  <a:schemeClr val="tx2"/>
                </a:solidFill>
              </a:rPr>
              <a:t>. Connect </a:t>
            </a:r>
            <a:r>
              <a:rPr lang="en-US" sz="3200" dirty="0" err="1" smtClean="0">
                <a:solidFill>
                  <a:schemeClr val="tx2"/>
                </a:solidFill>
              </a:rPr>
              <a:t>r</a:t>
            </a:r>
            <a:r>
              <a:rPr lang="en-US" sz="3200" baseline="-25000" dirty="0" err="1" smtClean="0">
                <a:solidFill>
                  <a:schemeClr val="tx2"/>
                </a:solidFill>
              </a:rPr>
              <a:t>m</a:t>
            </a:r>
            <a:r>
              <a:rPr lang="en-US" sz="3200" dirty="0" smtClean="0">
                <a:solidFill>
                  <a:schemeClr val="tx2"/>
                </a:solidFill>
              </a:rPr>
              <a:t> to s</a:t>
            </a:r>
            <a:r>
              <a:rPr lang="en-US" sz="3200" baseline="-25000" dirty="0" smtClean="0">
                <a:solidFill>
                  <a:schemeClr val="tx2"/>
                </a:solidFill>
              </a:rPr>
              <a:t>0</a:t>
            </a:r>
            <a:r>
              <a:rPr lang="en-US" sz="3200" dirty="0" smtClean="0">
                <a:solidFill>
                  <a:schemeClr val="tx2"/>
                </a:solidFill>
              </a:rPr>
              <a:t>.</a:t>
            </a:r>
            <a:endParaRPr lang="en-US" sz="3200" baseline="-25000" dirty="0">
              <a:solidFill>
                <a:schemeClr val="tx2"/>
              </a:solidFill>
            </a:endParaRPr>
          </a:p>
        </p:txBody>
      </p:sp>
      <p:pic>
        <p:nvPicPr>
          <p:cNvPr id="6" name="Picture 5" descr="Screen shot 2012-02-15 at 10.25.4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48971"/>
            <a:ext cx="9144000" cy="189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419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35" y="1049236"/>
            <a:ext cx="8878381" cy="5591324"/>
          </a:xfrm>
        </p:spPr>
        <p:txBody>
          <a:bodyPr>
            <a:normAutofit/>
          </a:bodyPr>
          <a:lstStyle/>
          <a:p>
            <a:r>
              <a:rPr lang="en-US" dirty="0" smtClean="0"/>
              <a:t>Partition Problem: Set X, Collection C</a:t>
            </a:r>
          </a:p>
          <a:p>
            <a:pPr lvl="1"/>
            <a:r>
              <a:rPr lang="en-US" dirty="0" smtClean="0"/>
              <a:t>X = {1,2,…,k}</a:t>
            </a:r>
          </a:p>
          <a:p>
            <a:pPr lvl="1"/>
            <a:r>
              <a:rPr lang="en-US" dirty="0" smtClean="0"/>
              <a:t>C = {C</a:t>
            </a:r>
            <a:r>
              <a:rPr lang="en-US" baseline="-25000" dirty="0" smtClean="0"/>
              <a:t>1</a:t>
            </a:r>
            <a:r>
              <a:rPr lang="en-US" dirty="0" smtClean="0"/>
              <a:t>,C</a:t>
            </a:r>
            <a:r>
              <a:rPr lang="en-US" baseline="-25000" dirty="0" smtClean="0"/>
              <a:t>2</a:t>
            </a:r>
            <a:r>
              <a:rPr lang="en-US" dirty="0" smtClean="0"/>
              <a:t>,…,C</a:t>
            </a:r>
            <a:r>
              <a:rPr lang="en-US" baseline="-25000" dirty="0" smtClean="0"/>
              <a:t>m</a:t>
            </a:r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smtClean="0"/>
              <a:t>Let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 = {j</a:t>
            </a:r>
            <a:r>
              <a:rPr lang="en-US" baseline="-25000" dirty="0" smtClean="0"/>
              <a:t>1</a:t>
            </a:r>
            <a:r>
              <a:rPr lang="en-US" dirty="0" smtClean="0"/>
              <a:t>,…,</a:t>
            </a:r>
            <a:r>
              <a:rPr lang="en-US" dirty="0" err="1" smtClean="0"/>
              <a:t>j</a:t>
            </a:r>
            <a:r>
              <a:rPr lang="en-US" baseline="-25000" dirty="0" err="1" smtClean="0"/>
              <a:t>t</a:t>
            </a:r>
            <a:r>
              <a:rPr lang="en-US" dirty="0" smtClean="0"/>
              <a:t>}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Partition is reducible to Hamiltonian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34335" y="6254702"/>
            <a:ext cx="89509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C has a partition </a:t>
            </a:r>
            <a:r>
              <a:rPr lang="en-US" sz="3200" dirty="0" err="1" smtClean="0">
                <a:solidFill>
                  <a:schemeClr val="tx2"/>
                </a:solidFill>
              </a:rPr>
              <a:t>iff</a:t>
            </a:r>
            <a:r>
              <a:rPr lang="en-US" sz="3200" dirty="0" smtClean="0">
                <a:solidFill>
                  <a:schemeClr val="tx2"/>
                </a:solidFill>
              </a:rPr>
              <a:t> G has Hamiltonian r</a:t>
            </a:r>
            <a:r>
              <a:rPr lang="en-US" sz="3200" baseline="-25000" dirty="0" smtClean="0">
                <a:solidFill>
                  <a:schemeClr val="tx2"/>
                </a:solidFill>
              </a:rPr>
              <a:t>0</a:t>
            </a:r>
            <a:r>
              <a:rPr lang="en-US" sz="3200" dirty="0" smtClean="0">
                <a:solidFill>
                  <a:schemeClr val="tx2"/>
                </a:solidFill>
              </a:rPr>
              <a:t>-s</a:t>
            </a:r>
            <a:r>
              <a:rPr lang="en-US" sz="3200" baseline="-25000" dirty="0" smtClean="0">
                <a:solidFill>
                  <a:schemeClr val="tx2"/>
                </a:solidFill>
              </a:rPr>
              <a:t>k</a:t>
            </a:r>
            <a:r>
              <a:rPr lang="en-US" sz="3200" dirty="0" smtClean="0">
                <a:solidFill>
                  <a:schemeClr val="tx2"/>
                </a:solidFill>
              </a:rPr>
              <a:t> path</a:t>
            </a:r>
            <a:endParaRPr lang="en-US" sz="3200" dirty="0">
              <a:solidFill>
                <a:schemeClr val="tx2"/>
              </a:solidFill>
            </a:endParaRPr>
          </a:p>
        </p:txBody>
      </p:sp>
      <p:pic>
        <p:nvPicPr>
          <p:cNvPr id="6" name="Picture 5" descr="Screen shot 2012-02-15 at 10.25.4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48971"/>
            <a:ext cx="9144000" cy="189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185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35" y="1049236"/>
            <a:ext cx="8878381" cy="5591324"/>
          </a:xfrm>
        </p:spPr>
        <p:txBody>
          <a:bodyPr>
            <a:normAutofit/>
          </a:bodyPr>
          <a:lstStyle/>
          <a:p>
            <a:r>
              <a:rPr lang="en-US" dirty="0" smtClean="0"/>
              <a:t>Partition Problem: Set X, Collection C</a:t>
            </a:r>
          </a:p>
          <a:p>
            <a:pPr lvl="1"/>
            <a:r>
              <a:rPr lang="en-US" dirty="0" smtClean="0"/>
              <a:t>X = {1,2,…,k}</a:t>
            </a:r>
          </a:p>
          <a:p>
            <a:pPr lvl="1"/>
            <a:r>
              <a:rPr lang="en-US" dirty="0" smtClean="0"/>
              <a:t>C = {C</a:t>
            </a:r>
            <a:r>
              <a:rPr lang="en-US" baseline="-25000" dirty="0" smtClean="0"/>
              <a:t>1</a:t>
            </a:r>
            <a:r>
              <a:rPr lang="en-US" dirty="0" smtClean="0"/>
              <a:t>,C</a:t>
            </a:r>
            <a:r>
              <a:rPr lang="en-US" baseline="-25000" dirty="0" smtClean="0"/>
              <a:t>2</a:t>
            </a:r>
            <a:r>
              <a:rPr lang="en-US" dirty="0" smtClean="0"/>
              <a:t>,…,C</a:t>
            </a:r>
            <a:r>
              <a:rPr lang="en-US" baseline="-25000" dirty="0" smtClean="0"/>
              <a:t>m</a:t>
            </a:r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smtClean="0"/>
              <a:t>Let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 = {j</a:t>
            </a:r>
            <a:r>
              <a:rPr lang="en-US" baseline="-25000" dirty="0" smtClean="0"/>
              <a:t>1</a:t>
            </a:r>
            <a:r>
              <a:rPr lang="en-US" dirty="0" smtClean="0"/>
              <a:t>,…,</a:t>
            </a:r>
            <a:r>
              <a:rPr lang="en-US" dirty="0" err="1" smtClean="0"/>
              <a:t>j</a:t>
            </a:r>
            <a:r>
              <a:rPr lang="en-US" baseline="-25000" dirty="0" err="1" smtClean="0"/>
              <a:t>t</a:t>
            </a:r>
            <a:r>
              <a:rPr lang="en-US" dirty="0" smtClean="0"/>
              <a:t>}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Partition is reducible to Hamiltonian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639178" y="6254702"/>
            <a:ext cx="36972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Left as Exercise !!</a:t>
            </a:r>
            <a:endParaRPr lang="en-US" sz="3200" b="1" dirty="0">
              <a:solidFill>
                <a:schemeClr val="tx2"/>
              </a:solidFill>
            </a:endParaRPr>
          </a:p>
        </p:txBody>
      </p:sp>
      <p:pic>
        <p:nvPicPr>
          <p:cNvPr id="11" name="Picture 10" descr="Screen shot 2012-02-15 at 10.25.4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48971"/>
            <a:ext cx="9144000" cy="189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290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Outline</a:t>
            </a:r>
            <a:endParaRPr lang="en-US" sz="4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4335" y="1049236"/>
            <a:ext cx="8878381" cy="5591324"/>
          </a:xfrm>
        </p:spPr>
        <p:txBody>
          <a:bodyPr>
            <a:normAutofit/>
          </a:bodyPr>
          <a:lstStyle/>
          <a:p>
            <a:r>
              <a:rPr lang="en-US" dirty="0" smtClean="0"/>
              <a:t>Reduction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chemeClr val="tx2"/>
                </a:solidFill>
              </a:rPr>
              <a:t>NP-hard Problems</a:t>
            </a:r>
          </a:p>
          <a:p>
            <a:endParaRPr lang="en-US" b="1" dirty="0">
              <a:solidFill>
                <a:schemeClr val="tx2"/>
              </a:solidFill>
            </a:endParaRPr>
          </a:p>
          <a:p>
            <a:r>
              <a:rPr lang="en-US" dirty="0" smtClean="0"/>
              <a:t>NP-completeness of SAT</a:t>
            </a:r>
          </a:p>
        </p:txBody>
      </p:sp>
    </p:spTree>
    <p:extLst>
      <p:ext uri="{BB962C8B-B14F-4D97-AF65-F5344CB8AC3E}">
        <p14:creationId xmlns:p14="http://schemas.microsoft.com/office/powerpoint/2010/main" val="3016384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NP-hard</a:t>
            </a:r>
            <a:endParaRPr lang="en-US" sz="4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4335" y="1049236"/>
            <a:ext cx="8878381" cy="5591324"/>
          </a:xfrm>
        </p:spPr>
        <p:txBody>
          <a:bodyPr>
            <a:normAutofit/>
          </a:bodyPr>
          <a:lstStyle/>
          <a:p>
            <a:r>
              <a:rPr lang="en-US" dirty="0" smtClean="0"/>
              <a:t>Need not be in NP</a:t>
            </a:r>
          </a:p>
          <a:p>
            <a:pPr lvl="1"/>
            <a:r>
              <a:rPr lang="en-US" dirty="0" smtClean="0"/>
              <a:t>No polynomial-time checkable certificate</a:t>
            </a:r>
          </a:p>
          <a:p>
            <a:pPr lvl="1"/>
            <a:r>
              <a:rPr lang="en-US" dirty="0" smtClean="0"/>
              <a:t>Not even a decision problem (e.g. optimization)</a:t>
            </a:r>
          </a:p>
          <a:p>
            <a:endParaRPr lang="en-US" dirty="0"/>
          </a:p>
          <a:p>
            <a:r>
              <a:rPr lang="en-US" dirty="0" smtClean="0"/>
              <a:t>At least as hard as NP-complete problems</a:t>
            </a:r>
          </a:p>
          <a:p>
            <a:endParaRPr lang="en-US" dirty="0"/>
          </a:p>
          <a:p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 smtClean="0">
                <a:sym typeface="Symbol" charset="0"/>
              </a:rPr>
              <a:t> NP-hard</a:t>
            </a:r>
          </a:p>
          <a:p>
            <a:pPr lvl="1"/>
            <a:r>
              <a:rPr lang="en-US" dirty="0" smtClean="0">
                <a:sym typeface="Symbol" charset="0"/>
              </a:rPr>
              <a:t>There exists </a:t>
            </a:r>
            <a:r>
              <a:rPr lang="en-US" dirty="0" err="1" smtClean="0">
                <a:sym typeface="Symbol" charset="0"/>
              </a:rPr>
              <a:t>Π</a:t>
            </a:r>
            <a:r>
              <a:rPr lang="en-US" dirty="0" smtClean="0">
                <a:sym typeface="Symbol" charset="0"/>
              </a:rPr>
              <a:t>  NP-complete</a:t>
            </a:r>
          </a:p>
          <a:p>
            <a:pPr lvl="1"/>
            <a:r>
              <a:rPr lang="en-US" dirty="0" err="1" smtClean="0"/>
              <a:t>Π</a:t>
            </a:r>
            <a:r>
              <a:rPr lang="en-US" dirty="0" smtClean="0"/>
              <a:t> is reducible to </a:t>
            </a:r>
            <a:r>
              <a:rPr lang="en-US" dirty="0" err="1" smtClean="0"/>
              <a:t>Λ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6903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NP-hard</a:t>
            </a:r>
            <a:endParaRPr lang="en-US" sz="4000" dirty="0"/>
          </a:p>
        </p:txBody>
      </p:sp>
      <p:pic>
        <p:nvPicPr>
          <p:cNvPr id="3" name="Picture 2" descr="Screen shot 2012-03-07 at 10.42.5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904" y="838414"/>
            <a:ext cx="8569595" cy="52792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84132" y="6470326"/>
            <a:ext cx="3135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 Courtesy of Wikipedia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492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Examples of NP-complete problems</a:t>
            </a:r>
            <a:endParaRPr lang="en-US" sz="4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4335" y="1049236"/>
            <a:ext cx="8878381" cy="5591324"/>
          </a:xfrm>
        </p:spPr>
        <p:txBody>
          <a:bodyPr>
            <a:normAutofit/>
          </a:bodyPr>
          <a:lstStyle/>
          <a:p>
            <a:r>
              <a:rPr lang="en-US" dirty="0" smtClean="0"/>
              <a:t>3-Partition: given n integers, can you divide them into triples of equal sum?</a:t>
            </a:r>
          </a:p>
          <a:p>
            <a:r>
              <a:rPr lang="en-US" dirty="0" smtClean="0"/>
              <a:t>Travelling salesman problem</a:t>
            </a:r>
          </a:p>
          <a:p>
            <a:r>
              <a:rPr lang="en-US" dirty="0" smtClean="0"/>
              <a:t>Tetris</a:t>
            </a:r>
          </a:p>
          <a:p>
            <a:r>
              <a:rPr lang="en-US" dirty="0" smtClean="0"/>
              <a:t>Minesweeper, Sudoku</a:t>
            </a:r>
          </a:p>
          <a:p>
            <a:r>
              <a:rPr lang="en-US" dirty="0" smtClean="0"/>
              <a:t>SAT</a:t>
            </a:r>
          </a:p>
          <a:p>
            <a:r>
              <a:rPr lang="en-US" dirty="0" smtClean="0"/>
              <a:t>Knapsack (</a:t>
            </a:r>
            <a:r>
              <a:rPr lang="en-US" dirty="0" err="1" smtClean="0"/>
              <a:t>pseudopoly</a:t>
            </a:r>
            <a:r>
              <a:rPr lang="en-US" dirty="0" smtClean="0"/>
              <a:t>, </a:t>
            </a:r>
            <a:r>
              <a:rPr lang="en-US" b="1" dirty="0" smtClean="0"/>
              <a:t>not</a:t>
            </a:r>
            <a:r>
              <a:rPr lang="en-US" dirty="0" smtClean="0"/>
              <a:t> poly)</a:t>
            </a:r>
          </a:p>
          <a:p>
            <a:r>
              <a:rPr lang="is-IS" dirty="0" smtClean="0"/>
              <a:t>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8992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Outline</a:t>
            </a:r>
            <a:endParaRPr lang="en-US" sz="4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4335" y="1049236"/>
            <a:ext cx="8878381" cy="5591324"/>
          </a:xfrm>
        </p:spPr>
        <p:txBody>
          <a:bodyPr>
            <a:normAutofit/>
          </a:bodyPr>
          <a:lstStyle/>
          <a:p>
            <a:r>
              <a:rPr lang="en-US" dirty="0" smtClean="0"/>
              <a:t>Reduction</a:t>
            </a:r>
          </a:p>
          <a:p>
            <a:endParaRPr lang="en-US" dirty="0"/>
          </a:p>
          <a:p>
            <a:r>
              <a:rPr lang="en-US" dirty="0" smtClean="0"/>
              <a:t>NP-hard Problems</a:t>
            </a:r>
          </a:p>
          <a:p>
            <a:endParaRPr lang="en-US" dirty="0"/>
          </a:p>
          <a:p>
            <a:r>
              <a:rPr lang="en-US" b="1" dirty="0" smtClean="0">
                <a:solidFill>
                  <a:schemeClr val="tx2"/>
                </a:solidFill>
              </a:rPr>
              <a:t>NP-completeness of SAT (</a:t>
            </a:r>
            <a:r>
              <a:rPr lang="en-US" b="1" dirty="0" err="1" smtClean="0">
                <a:solidFill>
                  <a:schemeClr val="tx2"/>
                </a:solidFill>
              </a:rPr>
              <a:t>todo</a:t>
            </a:r>
            <a:r>
              <a:rPr lang="en-US" b="1" dirty="0" smtClean="0">
                <a:solidFill>
                  <a:schemeClr val="tx2"/>
                </a:solidFill>
              </a:rPr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0346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86" y="1049236"/>
            <a:ext cx="9058514" cy="5591324"/>
          </a:xfrm>
        </p:spPr>
        <p:txBody>
          <a:bodyPr>
            <a:normAutofit/>
          </a:bodyPr>
          <a:lstStyle/>
          <a:p>
            <a:r>
              <a:rPr lang="en-US" dirty="0" smtClean="0"/>
              <a:t>Given an array f with elements = 0</a:t>
            </a:r>
            <a:r>
              <a:rPr lang="en-US" dirty="0" smtClean="0"/>
              <a:t>, 1 </a:t>
            </a:r>
            <a:r>
              <a:rPr lang="en-US" dirty="0" smtClean="0"/>
              <a:t>strings</a:t>
            </a:r>
          </a:p>
          <a:p>
            <a:endParaRPr lang="en-US" dirty="0"/>
          </a:p>
          <a:p>
            <a:r>
              <a:rPr lang="en-US" dirty="0" smtClean="0"/>
              <a:t>Finite set of variables z</a:t>
            </a:r>
            <a:r>
              <a:rPr lang="en-US" baseline="-25000" dirty="0" smtClean="0"/>
              <a:t>0</a:t>
            </a:r>
            <a:r>
              <a:rPr lang="en-US" dirty="0" smtClean="0"/>
              <a:t>, z</a:t>
            </a:r>
            <a:r>
              <a:rPr lang="en-US" baseline="-25000" dirty="0" smtClean="0"/>
              <a:t>1</a:t>
            </a:r>
            <a:r>
              <a:rPr lang="en-US" dirty="0" smtClean="0"/>
              <a:t>, … ,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k</a:t>
            </a:r>
            <a:endParaRPr lang="en-US" baseline="-25000" dirty="0" smtClean="0"/>
          </a:p>
          <a:p>
            <a:endParaRPr lang="en-US" dirty="0" smtClean="0"/>
          </a:p>
          <a:p>
            <a:r>
              <a:rPr lang="en-US" dirty="0" smtClean="0"/>
              <a:t>Initially,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 = 0 and f contains input</a:t>
            </a:r>
          </a:p>
          <a:p>
            <a:endParaRPr lang="en-US" dirty="0"/>
          </a:p>
          <a:p>
            <a:r>
              <a:rPr lang="en-US" dirty="0" smtClean="0"/>
              <a:t>Add instruction</a:t>
            </a:r>
          </a:p>
          <a:p>
            <a:pPr lvl="1"/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 :=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j</a:t>
            </a:r>
            <a:r>
              <a:rPr lang="en-US" dirty="0"/>
              <a:t> </a:t>
            </a:r>
            <a:r>
              <a:rPr lang="en-US" dirty="0" smtClean="0"/>
              <a:t>+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k</a:t>
            </a:r>
            <a:endParaRPr lang="en-US" baseline="-250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Random Access Machine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47122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86" y="1049236"/>
            <a:ext cx="9058514" cy="5591324"/>
          </a:xfrm>
        </p:spPr>
        <p:txBody>
          <a:bodyPr>
            <a:normAutofit/>
          </a:bodyPr>
          <a:lstStyle/>
          <a:p>
            <a:r>
              <a:rPr lang="en-US" dirty="0" smtClean="0"/>
              <a:t>Given an array f with elements = 0</a:t>
            </a:r>
            <a:r>
              <a:rPr lang="en-US" dirty="0" smtClean="0"/>
              <a:t>, 1 </a:t>
            </a:r>
            <a:r>
              <a:rPr lang="en-US" dirty="0" smtClean="0"/>
              <a:t>strings</a:t>
            </a:r>
          </a:p>
          <a:p>
            <a:endParaRPr lang="en-US" dirty="0"/>
          </a:p>
          <a:p>
            <a:r>
              <a:rPr lang="en-US" dirty="0" smtClean="0"/>
              <a:t>Finite set of variables z</a:t>
            </a:r>
            <a:r>
              <a:rPr lang="en-US" baseline="-25000" dirty="0" smtClean="0"/>
              <a:t>0</a:t>
            </a:r>
            <a:r>
              <a:rPr lang="en-US" dirty="0" smtClean="0"/>
              <a:t>, z</a:t>
            </a:r>
            <a:r>
              <a:rPr lang="en-US" baseline="-25000" dirty="0" smtClean="0"/>
              <a:t>1</a:t>
            </a:r>
            <a:r>
              <a:rPr lang="en-US" dirty="0" smtClean="0"/>
              <a:t>, … ,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k</a:t>
            </a:r>
            <a:endParaRPr lang="en-US" baseline="-25000" dirty="0" smtClean="0"/>
          </a:p>
          <a:p>
            <a:endParaRPr lang="en-US" dirty="0" smtClean="0"/>
          </a:p>
          <a:p>
            <a:r>
              <a:rPr lang="en-US" dirty="0" smtClean="0"/>
              <a:t>Initially,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 = 0 and f contains input</a:t>
            </a:r>
          </a:p>
          <a:p>
            <a:endParaRPr lang="en-US" dirty="0"/>
          </a:p>
          <a:p>
            <a:r>
              <a:rPr lang="en-US" dirty="0" smtClean="0"/>
              <a:t>Subtract instruction</a:t>
            </a:r>
          </a:p>
          <a:p>
            <a:pPr lvl="1"/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 :=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j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k</a:t>
            </a:r>
            <a:endParaRPr lang="en-US" baseline="-250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Random Access Machine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48237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11385</TotalTime>
  <Words>4230</Words>
  <Application>Microsoft Macintosh PowerPoint</Application>
  <PresentationFormat>On-screen Show (4:3)</PresentationFormat>
  <Paragraphs>936</Paragraphs>
  <Slides>78</Slides>
  <Notes>3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79" baseType="lpstr">
      <vt:lpstr>Office Theme</vt:lpstr>
      <vt:lpstr>Discrete Optimization</vt:lpstr>
      <vt:lpstr>Outline</vt:lpstr>
      <vt:lpstr>Random Access Machine</vt:lpstr>
      <vt:lpstr>Random Access Machine</vt:lpstr>
      <vt:lpstr>Random Access Machine</vt:lpstr>
      <vt:lpstr>Random Access Machine</vt:lpstr>
      <vt:lpstr>Random Access Machine</vt:lpstr>
      <vt:lpstr>Random Access Machine</vt:lpstr>
      <vt:lpstr>Random Access Machine</vt:lpstr>
      <vt:lpstr>Random Access Machine</vt:lpstr>
      <vt:lpstr>Random Access Machine</vt:lpstr>
      <vt:lpstr>Random Access Machine</vt:lpstr>
      <vt:lpstr>Random Access Machine</vt:lpstr>
      <vt:lpstr>Random Access Machine</vt:lpstr>
      <vt:lpstr>Random Access Machine</vt:lpstr>
      <vt:lpstr>Random Access Machine</vt:lpstr>
      <vt:lpstr>Random Access Machine</vt:lpstr>
      <vt:lpstr>Random Access Machine</vt:lpstr>
      <vt:lpstr>Random Access Machine</vt:lpstr>
      <vt:lpstr>Random Access Machine</vt:lpstr>
      <vt:lpstr>Random Access Machine</vt:lpstr>
      <vt:lpstr>Random Access Machine</vt:lpstr>
      <vt:lpstr>Random Access Machine</vt:lpstr>
      <vt:lpstr>Random Access Machine</vt:lpstr>
      <vt:lpstr>Random Access Machine</vt:lpstr>
      <vt:lpstr>Outline</vt:lpstr>
      <vt:lpstr>Polynomial Time Algorithm</vt:lpstr>
      <vt:lpstr>Outline</vt:lpstr>
      <vt:lpstr>Decision Problem</vt:lpstr>
      <vt:lpstr>Decision Problem</vt:lpstr>
      <vt:lpstr>Shortest Path</vt:lpstr>
      <vt:lpstr>Shortest Path</vt:lpstr>
      <vt:lpstr>Shortest Path</vt:lpstr>
      <vt:lpstr>Shortest Path</vt:lpstr>
      <vt:lpstr>Shortest Path</vt:lpstr>
      <vt:lpstr>Hamiltonian Circuit</vt:lpstr>
      <vt:lpstr>Hamiltonian Graph</vt:lpstr>
      <vt:lpstr>Hamiltonian Graph</vt:lpstr>
      <vt:lpstr>Hamiltonian Graph</vt:lpstr>
      <vt:lpstr>Hamiltonian Graph</vt:lpstr>
      <vt:lpstr>Hamiltonian Graph</vt:lpstr>
      <vt:lpstr>Outline</vt:lpstr>
      <vt:lpstr>P</vt:lpstr>
      <vt:lpstr>NP</vt:lpstr>
      <vt:lpstr>NP</vt:lpstr>
      <vt:lpstr>NP-Complete</vt:lpstr>
      <vt:lpstr>NP-Complete</vt:lpstr>
      <vt:lpstr>NP-Complete</vt:lpstr>
      <vt:lpstr>P, NP, EXP, etc.</vt:lpstr>
      <vt:lpstr>Outline</vt:lpstr>
      <vt:lpstr>Boolean Expression</vt:lpstr>
      <vt:lpstr>Boolean Expression</vt:lpstr>
      <vt:lpstr>Boolean Expression</vt:lpstr>
      <vt:lpstr>Boolean Expression</vt:lpstr>
      <vt:lpstr>Boolean Expression</vt:lpstr>
      <vt:lpstr>Satisfiability</vt:lpstr>
      <vt:lpstr>SAT</vt:lpstr>
      <vt:lpstr>3-SAT</vt:lpstr>
      <vt:lpstr>SAT is reducible to 3-SAT</vt:lpstr>
      <vt:lpstr>SAT is reducible to 3-SAT</vt:lpstr>
      <vt:lpstr>SAT is reducible to 3-SAT</vt:lpstr>
      <vt:lpstr>Outline</vt:lpstr>
      <vt:lpstr>3-SAT</vt:lpstr>
      <vt:lpstr>Partition</vt:lpstr>
      <vt:lpstr>Partition</vt:lpstr>
      <vt:lpstr>3-SAT is reducible to Partition</vt:lpstr>
      <vt:lpstr>3-SAT is reducible to Partition</vt:lpstr>
      <vt:lpstr>Outline</vt:lpstr>
      <vt:lpstr>Partition</vt:lpstr>
      <vt:lpstr>Hamiltonian Path</vt:lpstr>
      <vt:lpstr>Partition is reducible to Hamiltonian</vt:lpstr>
      <vt:lpstr>Partition is reducible to Hamiltonian</vt:lpstr>
      <vt:lpstr>Partition is reducible to Hamiltonian</vt:lpstr>
      <vt:lpstr>Outline</vt:lpstr>
      <vt:lpstr>NP-hard</vt:lpstr>
      <vt:lpstr>NP-hard</vt:lpstr>
      <vt:lpstr>Examples of NP-complete problems</vt:lpstr>
      <vt:lpstr>Outline</vt:lpstr>
    </vt:vector>
  </TitlesOfParts>
  <Company>Inria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Karteek Alahari</dc:creator>
  <cp:lastModifiedBy>INRIA Rocquencourt</cp:lastModifiedBy>
  <cp:revision>26</cp:revision>
  <cp:lastPrinted>2016-04-13T12:11:54Z</cp:lastPrinted>
  <dcterms:created xsi:type="dcterms:W3CDTF">2016-03-23T13:56:26Z</dcterms:created>
  <dcterms:modified xsi:type="dcterms:W3CDTF">2017-05-03T09:24:30Z</dcterms:modified>
</cp:coreProperties>
</file>