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9"/>
  </p:notesMasterIdLst>
  <p:sldIdLst>
    <p:sldId id="256" r:id="rId2"/>
    <p:sldId id="36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595" autoAdjust="0"/>
  </p:normalViewPr>
  <p:slideViewPr>
    <p:cSldViewPr snapToGrid="0" snapToObjects="1">
      <p:cViewPr varScale="1">
        <p:scale>
          <a:sx n="76" d="100"/>
          <a:sy n="76" d="100"/>
        </p:scale>
        <p:origin x="-13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13E8-DB9F-7347-A025-A0F0C89FF6E3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C436E-0C00-4948-B53F-D4BABE30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0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2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5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0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9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5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4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1CF2-EB05-DE4C-BE26-27307A2413C9}" type="datetimeFigureOut">
              <a:rPr lang="en-US" smtClean="0"/>
              <a:t>01/05/17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project.inria.fr/2015ma2827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Discrete Optimization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3434" y="3886200"/>
            <a:ext cx="7492158" cy="1752600"/>
          </a:xfrm>
        </p:spPr>
        <p:txBody>
          <a:bodyPr/>
          <a:lstStyle/>
          <a:p>
            <a:r>
              <a:rPr lang="en-US" dirty="0" smtClean="0"/>
              <a:t>MA2827</a:t>
            </a:r>
          </a:p>
          <a:p>
            <a:r>
              <a:rPr lang="en-US" i="1" dirty="0" err="1" smtClean="0"/>
              <a:t>Fondements</a:t>
            </a:r>
            <a:r>
              <a:rPr lang="en-US" i="1" dirty="0" smtClean="0"/>
              <a:t> de </a:t>
            </a:r>
            <a:r>
              <a:rPr lang="en-US" i="1" dirty="0" err="1" smtClean="0"/>
              <a:t>l’optimisation</a:t>
            </a:r>
            <a:r>
              <a:rPr lang="en-US" i="1" dirty="0" smtClean="0"/>
              <a:t> </a:t>
            </a:r>
            <a:r>
              <a:rPr lang="en-US" i="1" dirty="0" err="1" smtClean="0"/>
              <a:t>discrète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435718" y="5814216"/>
            <a:ext cx="637866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hlinkClick r:id="rId2"/>
              </a:rPr>
              <a:t>https://project.inria.fr/2015ma2827/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0843" y="6488668"/>
            <a:ext cx="3483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Slides courtesy of M. </a:t>
            </a:r>
            <a:r>
              <a:rPr lang="en-US" dirty="0" err="1" smtClean="0"/>
              <a:t>Pawan</a:t>
            </a:r>
            <a:r>
              <a:rPr lang="en-US" dirty="0" smtClean="0"/>
              <a:t> Kumar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8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Path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67309" y="5226219"/>
            <a:ext cx="46862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 and T are subsets of V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36265" y="946876"/>
            <a:ext cx="2207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D = (V, A)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3" name="Oval 102"/>
          <p:cNvSpPr/>
          <p:nvPr/>
        </p:nvSpPr>
        <p:spPr>
          <a:xfrm>
            <a:off x="1698164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04" name="Oval 103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5" name="Oval 104"/>
          <p:cNvSpPr/>
          <p:nvPr/>
        </p:nvSpPr>
        <p:spPr>
          <a:xfrm>
            <a:off x="33799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06" name="Oval 105"/>
          <p:cNvSpPr/>
          <p:nvPr/>
        </p:nvSpPr>
        <p:spPr>
          <a:xfrm>
            <a:off x="33799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07" name="Oval 106"/>
          <p:cNvSpPr/>
          <p:nvPr/>
        </p:nvSpPr>
        <p:spPr>
          <a:xfrm>
            <a:off x="4986699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08" name="Oval 107"/>
          <p:cNvSpPr/>
          <p:nvPr/>
        </p:nvSpPr>
        <p:spPr>
          <a:xfrm>
            <a:off x="2784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109" name="Straight Arrow Connector 108"/>
          <p:cNvCxnSpPr>
            <a:stCxn id="103" idx="5"/>
            <a:endCxn id="106" idx="1"/>
          </p:cNvCxnSpPr>
          <p:nvPr/>
        </p:nvCxnSpPr>
        <p:spPr>
          <a:xfrm>
            <a:off x="2197677" y="1418365"/>
            <a:ext cx="1267948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6" idx="5"/>
            <a:endCxn id="107" idx="1"/>
          </p:cNvCxnSpPr>
          <p:nvPr/>
        </p:nvCxnSpPr>
        <p:spPr>
          <a:xfrm>
            <a:off x="3879435" y="2288127"/>
            <a:ext cx="1192967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7" idx="2"/>
            <a:endCxn id="104" idx="6"/>
          </p:cNvCxnSpPr>
          <p:nvPr/>
        </p:nvCxnSpPr>
        <p:spPr>
          <a:xfrm flipH="1">
            <a:off x="863638" y="3339981"/>
            <a:ext cx="412306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4" idx="7"/>
            <a:endCxn id="106" idx="3"/>
          </p:cNvCxnSpPr>
          <p:nvPr/>
        </p:nvCxnSpPr>
        <p:spPr>
          <a:xfrm flipV="1">
            <a:off x="777935" y="2288127"/>
            <a:ext cx="2687690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4" idx="0"/>
            <a:endCxn id="102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2" idx="7"/>
            <a:endCxn id="103" idx="3"/>
          </p:cNvCxnSpPr>
          <p:nvPr/>
        </p:nvCxnSpPr>
        <p:spPr>
          <a:xfrm flipV="1">
            <a:off x="777935" y="1418365"/>
            <a:ext cx="1005932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7" idx="3"/>
            <a:endCxn id="105" idx="7"/>
          </p:cNvCxnSpPr>
          <p:nvPr/>
        </p:nvCxnSpPr>
        <p:spPr>
          <a:xfrm flipH="1">
            <a:off x="3879435" y="3544985"/>
            <a:ext cx="1192967" cy="98437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5" idx="2"/>
            <a:endCxn id="108" idx="6"/>
          </p:cNvCxnSpPr>
          <p:nvPr/>
        </p:nvCxnSpPr>
        <p:spPr>
          <a:xfrm flipH="1">
            <a:off x="863638" y="4734361"/>
            <a:ext cx="25162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8" idx="0"/>
            <a:endCxn id="104" idx="4"/>
          </p:cNvCxnSpPr>
          <p:nvPr/>
        </p:nvCxnSpPr>
        <p:spPr>
          <a:xfrm flipV="1">
            <a:off x="571030" y="3629901"/>
            <a:ext cx="0" cy="81453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309" y="6147169"/>
            <a:ext cx="64265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Any </a:t>
            </a:r>
            <a:r>
              <a:rPr lang="en-US" sz="3200" dirty="0" err="1" smtClean="0"/>
              <a:t>st</a:t>
            </a:r>
            <a:r>
              <a:rPr lang="en-US" sz="3200" dirty="0" smtClean="0"/>
              <a:t>-path where s </a:t>
            </a:r>
            <a:r>
              <a:rPr lang="en-US" sz="3200" dirty="0">
                <a:sym typeface="Symbol" charset="0"/>
              </a:rPr>
              <a:t></a:t>
            </a:r>
            <a:r>
              <a:rPr lang="en-US" sz="3200" dirty="0" smtClean="0"/>
              <a:t> S and t </a:t>
            </a:r>
            <a:r>
              <a:rPr lang="en-US" sz="3200" dirty="0">
                <a:sym typeface="Symbol" charset="0"/>
              </a:rPr>
              <a:t></a:t>
            </a:r>
            <a:r>
              <a:rPr lang="en-US" sz="3200" dirty="0"/>
              <a:t> </a:t>
            </a:r>
            <a:r>
              <a:rPr lang="en-US" sz="3200" dirty="0" smtClean="0"/>
              <a:t>T</a:t>
            </a:r>
          </a:p>
        </p:txBody>
      </p:sp>
      <p:sp>
        <p:nvSpPr>
          <p:cNvPr id="2" name="Oval 1"/>
          <p:cNvSpPr/>
          <p:nvPr/>
        </p:nvSpPr>
        <p:spPr>
          <a:xfrm rot="12300000">
            <a:off x="1270085" y="1111202"/>
            <a:ext cx="3163000" cy="1050144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5400000">
            <a:off x="-532246" y="2266959"/>
            <a:ext cx="2206551" cy="1050144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99541" y="600274"/>
            <a:ext cx="492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0247" y="1009350"/>
            <a:ext cx="458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89815" y="170327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879435" y="2288127"/>
            <a:ext cx="1192967" cy="84684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893685" y="296013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863638" y="3339981"/>
            <a:ext cx="4123061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77394" y="296013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6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lvl="1"/>
            <a:endParaRPr lang="en-US" dirty="0"/>
          </a:p>
          <a:p>
            <a:r>
              <a:rPr lang="en-US" b="1" dirty="0" err="1" smtClean="0">
                <a:solidFill>
                  <a:schemeClr val="tx2"/>
                </a:solidFill>
              </a:rPr>
              <a:t>Menger’s</a:t>
            </a:r>
            <a:r>
              <a:rPr lang="en-US" b="1" dirty="0" smtClean="0">
                <a:solidFill>
                  <a:schemeClr val="tx2"/>
                </a:solidFill>
              </a:rPr>
              <a:t> Theorem for Disjoint Paths</a:t>
            </a:r>
          </a:p>
          <a:p>
            <a:endParaRPr lang="en-US" dirty="0"/>
          </a:p>
          <a:p>
            <a:r>
              <a:rPr lang="en-US" dirty="0" smtClean="0"/>
              <a:t>Path Packing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760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Vertex Disjoint S-T Paths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851677" y="6238380"/>
            <a:ext cx="75286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vertex</a:t>
            </a:r>
          </a:p>
        </p:txBody>
      </p:sp>
      <p:sp>
        <p:nvSpPr>
          <p:cNvPr id="32" name="Oval 31"/>
          <p:cNvSpPr/>
          <p:nvPr/>
        </p:nvSpPr>
        <p:spPr>
          <a:xfrm>
            <a:off x="5080979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2759172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370610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46656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424843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6068231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46656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424843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6068231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5080979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3370610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2759172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2759172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3675589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4541042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3663218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4833650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4541042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3663218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3663218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4541042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4541042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4181040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2399631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 rot="5400000">
            <a:off x="4156615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399630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0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/>
      <p:bldP spid="94" grpId="0" animBg="1"/>
      <p:bldP spid="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Vertex Disjoint S-T Paths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851677" y="6238380"/>
            <a:ext cx="75286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vertex</a:t>
            </a:r>
          </a:p>
        </p:txBody>
      </p:sp>
      <p:sp>
        <p:nvSpPr>
          <p:cNvPr id="32" name="Oval 31"/>
          <p:cNvSpPr/>
          <p:nvPr/>
        </p:nvSpPr>
        <p:spPr>
          <a:xfrm>
            <a:off x="5080979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2759172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370610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46656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424843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6068231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46656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424843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6068231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5080979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3370610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275917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2759172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3675589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454104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3663218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4833650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4541042" y="1623369"/>
            <a:ext cx="832545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3663218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3663218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4541042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4541042" y="4273957"/>
            <a:ext cx="832545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4181040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4156615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578166" y="2453681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  <p:sp>
        <p:nvSpPr>
          <p:cNvPr id="31" name="TextBox 30"/>
          <p:cNvSpPr txBox="1"/>
          <p:nvPr/>
        </p:nvSpPr>
        <p:spPr>
          <a:xfrm>
            <a:off x="2399631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99630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94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Vertex Disjoint S-T Paths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851677" y="6238380"/>
            <a:ext cx="75286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vertex</a:t>
            </a:r>
          </a:p>
        </p:txBody>
      </p:sp>
      <p:sp>
        <p:nvSpPr>
          <p:cNvPr id="32" name="Oval 31"/>
          <p:cNvSpPr/>
          <p:nvPr/>
        </p:nvSpPr>
        <p:spPr>
          <a:xfrm>
            <a:off x="5080979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2759172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370610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46656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424843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6068231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46656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424843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6068231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5080979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3370610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275917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2759172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3675589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454104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3663218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4833650" y="3984037"/>
            <a:ext cx="1234581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4541042" y="1623369"/>
            <a:ext cx="832545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3663218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3663218" y="4273957"/>
            <a:ext cx="2677251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4541042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4541042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4181040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4156615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578166" y="2453681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353156" y="2421374"/>
            <a:ext cx="18493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Common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Vertex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baseline="-25000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99631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99630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62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Vertex Disjoint S-T Paths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851677" y="6238380"/>
            <a:ext cx="75286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vertex</a:t>
            </a:r>
          </a:p>
        </p:txBody>
      </p:sp>
      <p:sp>
        <p:nvSpPr>
          <p:cNvPr id="32" name="Oval 31"/>
          <p:cNvSpPr/>
          <p:nvPr/>
        </p:nvSpPr>
        <p:spPr>
          <a:xfrm>
            <a:off x="5080979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2759172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370610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46656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424843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6068231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46656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424843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6068231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5080979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3370610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275917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2759172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3675589" y="1623369"/>
            <a:ext cx="865453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454104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3663218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4833650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4541042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3663218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3663218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4541042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4541042" y="4273957"/>
            <a:ext cx="832545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4181040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4156615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578166" y="2453681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6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3156" y="2421374"/>
            <a:ext cx="18493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Common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Vertex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baseline="-25000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99631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99630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6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Internally Vertex Disjoint s-t Paths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1057" y="6224731"/>
            <a:ext cx="88060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internal vertex</a:t>
            </a:r>
          </a:p>
        </p:txBody>
      </p:sp>
      <p:sp>
        <p:nvSpPr>
          <p:cNvPr id="5" name="Oval 4"/>
          <p:cNvSpPr/>
          <p:nvPr/>
        </p:nvSpPr>
        <p:spPr>
          <a:xfrm>
            <a:off x="5080979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2759172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370610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46656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424843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6068231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46656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424843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6068231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5080979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3370610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2759172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2759172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3675589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4541042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3663218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4833650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4541042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3663218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3663218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4541042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4541042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3271142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399631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3258930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399630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4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Internally Vertex Disjoint s-t Paths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1057" y="6224731"/>
            <a:ext cx="88060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internal vertex</a:t>
            </a:r>
          </a:p>
        </p:txBody>
      </p:sp>
      <p:sp>
        <p:nvSpPr>
          <p:cNvPr id="5" name="Oval 4"/>
          <p:cNvSpPr/>
          <p:nvPr/>
        </p:nvSpPr>
        <p:spPr>
          <a:xfrm>
            <a:off x="5080979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2759172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370610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46656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424843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6068231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46656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424843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6068231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5080979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3370610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275917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2759172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3675589" y="1623369"/>
            <a:ext cx="865453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454104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3663218" y="4273957"/>
            <a:ext cx="877824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4833650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4541042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3663218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3663218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4541042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4541042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3271142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399631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3258930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399630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78166" y="2453681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80976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Internally Vertex Disjoint s-t Paths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1057" y="6224731"/>
            <a:ext cx="88060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internal vertex</a:t>
            </a:r>
          </a:p>
        </p:txBody>
      </p:sp>
      <p:sp>
        <p:nvSpPr>
          <p:cNvPr id="5" name="Oval 4"/>
          <p:cNvSpPr/>
          <p:nvPr/>
        </p:nvSpPr>
        <p:spPr>
          <a:xfrm>
            <a:off x="5080979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2759172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370610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46656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424843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6068231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46656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424843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6068231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5080979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3370610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275917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2759172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3675589" y="1623369"/>
            <a:ext cx="865453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454104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3663218" y="4273957"/>
            <a:ext cx="877824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4833650" y="3984037"/>
            <a:ext cx="1234581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4541042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3663218" y="1623369"/>
            <a:ext cx="2697621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3663218" y="4273957"/>
            <a:ext cx="2677251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4541042" y="2961513"/>
            <a:ext cx="1819797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4541042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3271142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399631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3258930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399630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78166" y="2453681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6000" dirty="0"/>
          </a:p>
        </p:txBody>
      </p:sp>
      <p:sp>
        <p:nvSpPr>
          <p:cNvPr id="33" name="TextBox 32"/>
          <p:cNvSpPr txBox="1"/>
          <p:nvPr/>
        </p:nvSpPr>
        <p:spPr>
          <a:xfrm>
            <a:off x="353156" y="2421374"/>
            <a:ext cx="18493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Common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Vertex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baseline="-25000" dirty="0" smtClean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7647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Arc Disjoint s-t Paths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1218044" y="6212520"/>
            <a:ext cx="70038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arcs</a:t>
            </a:r>
          </a:p>
        </p:txBody>
      </p:sp>
      <p:sp>
        <p:nvSpPr>
          <p:cNvPr id="5" name="Oval 4"/>
          <p:cNvSpPr/>
          <p:nvPr/>
        </p:nvSpPr>
        <p:spPr>
          <a:xfrm>
            <a:off x="5080979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2759172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370610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46656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424843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6068231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46656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424843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6068231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5080979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3370610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2759172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2759172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3675589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4541042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3663218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4833650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4541042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3663218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3663218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4541042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4541042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3271142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399631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3258930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399630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99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 (Recap)</a:t>
            </a:r>
          </a:p>
          <a:p>
            <a:pPr lvl="1"/>
            <a:endParaRPr lang="en-US" dirty="0"/>
          </a:p>
          <a:p>
            <a:r>
              <a:rPr lang="en-US" dirty="0" err="1" smtClean="0"/>
              <a:t>Menger’s</a:t>
            </a:r>
            <a:r>
              <a:rPr lang="en-US" dirty="0" smtClean="0"/>
              <a:t> Theorem for Disjoint Paths</a:t>
            </a:r>
          </a:p>
          <a:p>
            <a:endParaRPr lang="en-US" dirty="0"/>
          </a:p>
          <a:p>
            <a:r>
              <a:rPr lang="en-US" dirty="0" smtClean="0"/>
              <a:t>Path Packing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320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Arc Disjoint s-t Paths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1218044" y="6212520"/>
            <a:ext cx="70038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arcs</a:t>
            </a:r>
          </a:p>
        </p:txBody>
      </p:sp>
      <p:sp>
        <p:nvSpPr>
          <p:cNvPr id="5" name="Oval 4"/>
          <p:cNvSpPr/>
          <p:nvPr/>
        </p:nvSpPr>
        <p:spPr>
          <a:xfrm>
            <a:off x="5080979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2759172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370610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46656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424843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6068231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46656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424843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6068231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5080979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3370610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275917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2759172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3675589" y="1623369"/>
            <a:ext cx="865453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454104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3663218" y="4273957"/>
            <a:ext cx="877824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4833650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4541042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3663218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3663218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4541042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4541042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3271142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399631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3258930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399630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78166" y="2453681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4357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Arc Disjoint s-t Paths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1218044" y="6212520"/>
            <a:ext cx="70038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arcs</a:t>
            </a:r>
          </a:p>
        </p:txBody>
      </p:sp>
      <p:sp>
        <p:nvSpPr>
          <p:cNvPr id="5" name="Oval 4"/>
          <p:cNvSpPr/>
          <p:nvPr/>
        </p:nvSpPr>
        <p:spPr>
          <a:xfrm>
            <a:off x="5080979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2759172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370610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46656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424843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6068231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46656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424843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6068231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5080979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3370610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275917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2759172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3675589" y="1623369"/>
            <a:ext cx="865453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4541042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3663218" y="4273957"/>
            <a:ext cx="877824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4833650" y="3984037"/>
            <a:ext cx="1234581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4541042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3663218" y="1623369"/>
            <a:ext cx="2697621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3663218" y="4273957"/>
            <a:ext cx="2677251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4541042" y="2961513"/>
            <a:ext cx="1819797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4541042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3271142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399631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3258930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399630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78166" y="2453681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696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lvl="1"/>
            <a:endParaRPr lang="en-US" dirty="0"/>
          </a:p>
          <a:p>
            <a:r>
              <a:rPr lang="en-US" dirty="0" err="1" smtClean="0"/>
              <a:t>Menger’s</a:t>
            </a:r>
            <a:r>
              <a:rPr lang="en-US" dirty="0" smtClean="0"/>
              <a:t> Theorem for Disjoint Paths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Vertex Disjoint S-T Paths</a:t>
            </a:r>
          </a:p>
          <a:p>
            <a:pPr lvl="1"/>
            <a:r>
              <a:rPr lang="en-US" dirty="0" smtClean="0"/>
              <a:t>Internally Vertex Disjoint s-t Paths</a:t>
            </a:r>
          </a:p>
          <a:p>
            <a:pPr lvl="1"/>
            <a:r>
              <a:rPr lang="en-US" dirty="0" smtClean="0"/>
              <a:t>Arc Disjoint s-t Paths</a:t>
            </a:r>
          </a:p>
          <a:p>
            <a:endParaRPr lang="en-US" dirty="0"/>
          </a:p>
          <a:p>
            <a:r>
              <a:rPr lang="en-US" dirty="0" smtClean="0"/>
              <a:t>Path Packing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514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1677" y="6238380"/>
            <a:ext cx="75286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vertex</a:t>
            </a:r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457200" y="53742"/>
            <a:ext cx="8229600" cy="6503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/>
              <a:t>Vertex Disjoint S-T Paths</a:t>
            </a:r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4941249" y="1427863"/>
            <a:ext cx="3457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Maximum number of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disjoint paths?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41249" y="3214967"/>
            <a:ext cx="30649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Minimum size of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S-T disconnecting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vertex set !!</a:t>
            </a:r>
          </a:p>
        </p:txBody>
      </p:sp>
    </p:spTree>
    <p:extLst>
      <p:ext uri="{BB962C8B-B14F-4D97-AF65-F5344CB8AC3E}">
        <p14:creationId xmlns:p14="http://schemas.microsoft.com/office/powerpoint/2010/main" val="2173234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Disconnecting Vertex Set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67204" y="6236942"/>
            <a:ext cx="90492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Subset U of V which intersects with all S-T Paths</a:t>
            </a:r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24597" y="2290099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908709" y="2290099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578166" y="2453681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7473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Disconnecting Vertex Set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24597" y="2290099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908709" y="2290099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578166" y="2453681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6000" dirty="0"/>
          </a:p>
        </p:txBody>
      </p:sp>
      <p:sp>
        <p:nvSpPr>
          <p:cNvPr id="36" name="TextBox 35"/>
          <p:cNvSpPr txBox="1"/>
          <p:nvPr/>
        </p:nvSpPr>
        <p:spPr>
          <a:xfrm>
            <a:off x="67204" y="6236942"/>
            <a:ext cx="90492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Subset U of V which intersects with all S-T Paths</a:t>
            </a:r>
          </a:p>
        </p:txBody>
      </p:sp>
    </p:spTree>
    <p:extLst>
      <p:ext uri="{BB962C8B-B14F-4D97-AF65-F5344CB8AC3E}">
        <p14:creationId xmlns:p14="http://schemas.microsoft.com/office/powerpoint/2010/main" val="2115369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Disconnecting Vertex Set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24597" y="2290099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908709" y="2290099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728506" y="2290099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578166" y="2453681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  <p:sp>
        <p:nvSpPr>
          <p:cNvPr id="48" name="TextBox 47"/>
          <p:cNvSpPr txBox="1"/>
          <p:nvPr/>
        </p:nvSpPr>
        <p:spPr>
          <a:xfrm>
            <a:off x="67204" y="6236942"/>
            <a:ext cx="90492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Subset U of V which intersects with all S-T Paths</a:t>
            </a:r>
          </a:p>
        </p:txBody>
      </p:sp>
    </p:spTree>
    <p:extLst>
      <p:ext uri="{BB962C8B-B14F-4D97-AF65-F5344CB8AC3E}">
        <p14:creationId xmlns:p14="http://schemas.microsoft.com/office/powerpoint/2010/main" val="35535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Disconnecting Vertex Set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34562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908709" y="3604718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578166" y="2453681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  <p:sp>
        <p:nvSpPr>
          <p:cNvPr id="37" name="TextBox 36"/>
          <p:cNvSpPr txBox="1"/>
          <p:nvPr/>
        </p:nvSpPr>
        <p:spPr>
          <a:xfrm>
            <a:off x="67204" y="6236942"/>
            <a:ext cx="90492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Subset U of V which intersects with all S-T Paths</a:t>
            </a:r>
          </a:p>
        </p:txBody>
      </p:sp>
    </p:spTree>
    <p:extLst>
      <p:ext uri="{BB962C8B-B14F-4D97-AF65-F5344CB8AC3E}">
        <p14:creationId xmlns:p14="http://schemas.microsoft.com/office/powerpoint/2010/main" val="419227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Connection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41249" y="1427863"/>
            <a:ext cx="3457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Maximum number of</a:t>
            </a:r>
          </a:p>
          <a:p>
            <a:r>
              <a:rPr lang="en-US" sz="2800" dirty="0" smtClean="0"/>
              <a:t>disjoint paths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41249" y="3202756"/>
            <a:ext cx="30649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Minimum size of </a:t>
            </a:r>
          </a:p>
          <a:p>
            <a:r>
              <a:rPr lang="en-US" sz="2800" dirty="0" smtClean="0"/>
              <a:t>S-T disconnecting</a:t>
            </a:r>
          </a:p>
          <a:p>
            <a:r>
              <a:rPr lang="en-US" sz="2800" dirty="0" smtClean="0"/>
              <a:t>vertex set !!</a:t>
            </a:r>
          </a:p>
        </p:txBody>
      </p:sp>
      <p:sp>
        <p:nvSpPr>
          <p:cNvPr id="48" name="Oval 47"/>
          <p:cNvSpPr/>
          <p:nvPr/>
        </p:nvSpPr>
        <p:spPr>
          <a:xfrm>
            <a:off x="134562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908709" y="3604718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303126" y="2526719"/>
            <a:ext cx="381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≤</a:t>
            </a:r>
          </a:p>
        </p:txBody>
      </p:sp>
    </p:spTree>
    <p:extLst>
      <p:ext uri="{BB962C8B-B14F-4D97-AF65-F5344CB8AC3E}">
        <p14:creationId xmlns:p14="http://schemas.microsoft.com/office/powerpoint/2010/main" val="2448361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41249" y="1427863"/>
            <a:ext cx="3457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Maximum number of</a:t>
            </a:r>
          </a:p>
          <a:p>
            <a:r>
              <a:rPr lang="en-US" sz="2800" dirty="0" smtClean="0"/>
              <a:t>disjoint paths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41249" y="3202756"/>
            <a:ext cx="30649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Minimum size of </a:t>
            </a:r>
          </a:p>
          <a:p>
            <a:r>
              <a:rPr lang="en-US" sz="2800" dirty="0" smtClean="0"/>
              <a:t>S-T disconnecting</a:t>
            </a:r>
          </a:p>
          <a:p>
            <a:r>
              <a:rPr lang="en-US" sz="2800" dirty="0" smtClean="0"/>
              <a:t>vertex set !!</a:t>
            </a:r>
          </a:p>
        </p:txBody>
      </p:sp>
      <p:sp>
        <p:nvSpPr>
          <p:cNvPr id="48" name="Oval 47"/>
          <p:cNvSpPr/>
          <p:nvPr/>
        </p:nvSpPr>
        <p:spPr>
          <a:xfrm>
            <a:off x="134562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908709" y="3604718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303126" y="2526719"/>
            <a:ext cx="394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655072" y="5073739"/>
            <a:ext cx="16207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Proof 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332078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Directed Graphs (Digraphs)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1698164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33799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33799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4986699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784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891" y="5232368"/>
            <a:ext cx="42524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‘n’ vertices or nodes V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0891" y="6046907"/>
            <a:ext cx="59170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‘m’ arcs A: ordered pairs from 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36265" y="946876"/>
            <a:ext cx="2207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D = (V, A)</a:t>
            </a:r>
            <a:endParaRPr lang="en-US" sz="3600" b="1" dirty="0">
              <a:solidFill>
                <a:schemeClr val="tx2"/>
              </a:solidFill>
            </a:endParaRPr>
          </a:p>
        </p:txBody>
      </p:sp>
      <p:cxnSp>
        <p:nvCxnSpPr>
          <p:cNvPr id="3" name="Straight Arrow Connector 2"/>
          <p:cNvCxnSpPr>
            <a:stCxn id="6" idx="5"/>
            <a:endCxn id="9" idx="1"/>
          </p:cNvCxnSpPr>
          <p:nvPr/>
        </p:nvCxnSpPr>
        <p:spPr>
          <a:xfrm>
            <a:off x="2197677" y="1418365"/>
            <a:ext cx="1267948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5"/>
            <a:endCxn id="10" idx="1"/>
          </p:cNvCxnSpPr>
          <p:nvPr/>
        </p:nvCxnSpPr>
        <p:spPr>
          <a:xfrm>
            <a:off x="3879435" y="2288127"/>
            <a:ext cx="1192967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  <a:endCxn id="7" idx="6"/>
          </p:cNvCxnSpPr>
          <p:nvPr/>
        </p:nvCxnSpPr>
        <p:spPr>
          <a:xfrm flipH="1">
            <a:off x="863638" y="3339981"/>
            <a:ext cx="412306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7"/>
            <a:endCxn id="9" idx="3"/>
          </p:cNvCxnSpPr>
          <p:nvPr/>
        </p:nvCxnSpPr>
        <p:spPr>
          <a:xfrm flipV="1">
            <a:off x="777935" y="2288127"/>
            <a:ext cx="2687690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0"/>
            <a:endCxn id="5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7"/>
            <a:endCxn id="6" idx="3"/>
          </p:cNvCxnSpPr>
          <p:nvPr/>
        </p:nvCxnSpPr>
        <p:spPr>
          <a:xfrm flipV="1">
            <a:off x="777935" y="1418365"/>
            <a:ext cx="1005932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3"/>
            <a:endCxn id="8" idx="7"/>
          </p:cNvCxnSpPr>
          <p:nvPr/>
        </p:nvCxnSpPr>
        <p:spPr>
          <a:xfrm flipH="1">
            <a:off x="3879435" y="3544985"/>
            <a:ext cx="1192967" cy="98437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2"/>
            <a:endCxn id="11" idx="6"/>
          </p:cNvCxnSpPr>
          <p:nvPr/>
        </p:nvCxnSpPr>
        <p:spPr>
          <a:xfrm flipH="1">
            <a:off x="863638" y="4734361"/>
            <a:ext cx="25162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1" idx="0"/>
            <a:endCxn id="7" idx="4"/>
          </p:cNvCxnSpPr>
          <p:nvPr/>
        </p:nvCxnSpPr>
        <p:spPr>
          <a:xfrm flipV="1">
            <a:off x="571030" y="3629901"/>
            <a:ext cx="0" cy="81453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935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1" grpId="0"/>
      <p:bldP spid="32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41249" y="1427863"/>
            <a:ext cx="258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True for |A| = 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41249" y="2687989"/>
            <a:ext cx="2576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Assume it is </a:t>
            </a:r>
          </a:p>
          <a:p>
            <a:r>
              <a:rPr lang="en-US" sz="2800" dirty="0" smtClean="0"/>
              <a:t>true for |A| &lt; 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226923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41249" y="5252582"/>
            <a:ext cx="3437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Remove an arc (</a:t>
            </a:r>
            <a:r>
              <a:rPr lang="en-US" sz="2800" dirty="0" err="1" smtClean="0"/>
              <a:t>u,v</a:t>
            </a:r>
            <a:r>
              <a:rPr lang="en-US" sz="2800" dirty="0" smtClean="0"/>
              <a:t>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41249" y="1100149"/>
            <a:ext cx="2855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Consider |A| = 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41249" y="2699903"/>
            <a:ext cx="35189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 minimum size</a:t>
            </a:r>
          </a:p>
          <a:p>
            <a:r>
              <a:rPr lang="en-US" sz="2800" dirty="0" smtClean="0"/>
              <a:t>disconnecting vertex</a:t>
            </a:r>
          </a:p>
          <a:p>
            <a:r>
              <a:rPr lang="en-US" sz="2800" dirty="0" smtClean="0"/>
              <a:t>set = 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350078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34562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908709" y="3604718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941249" y="1100149"/>
            <a:ext cx="39493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Minimum disconnecting</a:t>
            </a:r>
          </a:p>
          <a:p>
            <a:r>
              <a:rPr lang="en-US" sz="2800" dirty="0"/>
              <a:t>v</a:t>
            </a:r>
            <a:r>
              <a:rPr lang="en-US" sz="2800" dirty="0" smtClean="0"/>
              <a:t>ertex set = U. |U| = k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41249" y="2852190"/>
            <a:ext cx="3438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Proved by induction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225851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3" grpId="0"/>
      <p:bldP spid="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34" name="Straight Arrow Connector 33"/>
          <p:cNvCxnSpPr>
            <a:endCxn id="39" idx="0"/>
          </p:cNvCxnSpPr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7" name="Straight Arrow Connector 46"/>
          <p:cNvCxnSpPr>
            <a:stCxn id="39" idx="4"/>
            <a:endCxn id="42" idx="0"/>
          </p:cNvCxnSpPr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41249" y="5252582"/>
            <a:ext cx="3437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Remove an arc (</a:t>
            </a:r>
            <a:r>
              <a:rPr lang="en-US" sz="2800" dirty="0" err="1" smtClean="0"/>
              <a:t>u,v</a:t>
            </a:r>
            <a:r>
              <a:rPr lang="en-US" sz="2800" dirty="0" smtClean="0"/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120003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41249" y="1080161"/>
            <a:ext cx="39365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Minimum disconnecting</a:t>
            </a:r>
          </a:p>
          <a:p>
            <a:r>
              <a:rPr lang="en-US" sz="2800" dirty="0"/>
              <a:t>v</a:t>
            </a:r>
            <a:r>
              <a:rPr lang="en-US" sz="2800" dirty="0" smtClean="0"/>
              <a:t>ertex set U. |U| = k-1</a:t>
            </a:r>
          </a:p>
        </p:txBody>
      </p:sp>
      <p:sp>
        <p:nvSpPr>
          <p:cNvPr id="50" name="Oval 49"/>
          <p:cNvSpPr/>
          <p:nvPr/>
        </p:nvSpPr>
        <p:spPr>
          <a:xfrm>
            <a:off x="1908709" y="3604718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941249" y="2699903"/>
            <a:ext cx="2696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U’ = U union {u}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41249" y="4273957"/>
            <a:ext cx="2765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U’’ = U union {v}</a:t>
            </a:r>
          </a:p>
        </p:txBody>
      </p:sp>
      <p:sp>
        <p:nvSpPr>
          <p:cNvPr id="58" name="Oval 57"/>
          <p:cNvSpPr/>
          <p:nvPr/>
        </p:nvSpPr>
        <p:spPr>
          <a:xfrm rot="7500000">
            <a:off x="1047917" y="1716624"/>
            <a:ext cx="879192" cy="32679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115576" y="2998146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U’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 rot="5400000">
            <a:off x="1008047" y="2536444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121030" y="3868381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U’’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304570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 animBg="1"/>
      <p:bldP spid="51" grpId="0"/>
      <p:bldP spid="56" grpId="0"/>
      <p:bldP spid="58" grpId="0" animBg="1"/>
      <p:bldP spid="59" grpId="0"/>
      <p:bldP spid="61" grpId="0" animBg="1"/>
      <p:bldP spid="6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10384" y="930836"/>
            <a:ext cx="43359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U’ is an S-T disconnecting</a:t>
            </a:r>
          </a:p>
          <a:p>
            <a:r>
              <a:rPr lang="en-US" sz="2800" dirty="0" smtClean="0"/>
              <a:t>vertex set of size k in D</a:t>
            </a:r>
          </a:p>
        </p:txBody>
      </p:sp>
      <p:sp>
        <p:nvSpPr>
          <p:cNvPr id="34" name="Oval 33"/>
          <p:cNvSpPr/>
          <p:nvPr/>
        </p:nvSpPr>
        <p:spPr>
          <a:xfrm rot="7500000">
            <a:off x="1047917" y="1716624"/>
            <a:ext cx="879192" cy="32679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115576" y="2998146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U’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10384" y="2671575"/>
            <a:ext cx="38963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Any S-U’ disconnecting</a:t>
            </a:r>
          </a:p>
          <a:p>
            <a:r>
              <a:rPr lang="en-US" sz="2800" dirty="0" smtClean="0"/>
              <a:t>vertex set has size ≥ k</a:t>
            </a:r>
            <a:endParaRPr lang="en-US" sz="2800" b="1" dirty="0" smtClean="0"/>
          </a:p>
        </p:txBody>
      </p:sp>
      <p:sp>
        <p:nvSpPr>
          <p:cNvPr id="47" name="Oval 46"/>
          <p:cNvSpPr/>
          <p:nvPr/>
        </p:nvSpPr>
        <p:spPr>
          <a:xfrm>
            <a:off x="1900482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26839" y="2291728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710384" y="4651169"/>
            <a:ext cx="4116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Graph contains k disjoint</a:t>
            </a:r>
          </a:p>
          <a:p>
            <a:r>
              <a:rPr lang="en-US" sz="2800" dirty="0" smtClean="0"/>
              <a:t>S-U’ paths (induction)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407305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37" grpId="0"/>
      <p:bldP spid="47" grpId="0" animBg="1"/>
      <p:bldP spid="56" grpId="0" animBg="1"/>
      <p:bldP spid="5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10384" y="930836"/>
            <a:ext cx="43359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U’ is an S-T disconnecting</a:t>
            </a:r>
          </a:p>
          <a:p>
            <a:r>
              <a:rPr lang="en-US" sz="2800" dirty="0" smtClean="0"/>
              <a:t>vertex set of size k in D</a:t>
            </a:r>
          </a:p>
        </p:txBody>
      </p:sp>
      <p:sp>
        <p:nvSpPr>
          <p:cNvPr id="34" name="Oval 33"/>
          <p:cNvSpPr/>
          <p:nvPr/>
        </p:nvSpPr>
        <p:spPr>
          <a:xfrm rot="7500000">
            <a:off x="1047917" y="1716624"/>
            <a:ext cx="879192" cy="32679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115576" y="2998146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U’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10384" y="2671575"/>
            <a:ext cx="38963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Any S-U’ disconnecting</a:t>
            </a:r>
          </a:p>
          <a:p>
            <a:r>
              <a:rPr lang="en-US" sz="2800" dirty="0" smtClean="0"/>
              <a:t>vertex set has size ≥ k</a:t>
            </a:r>
            <a:endParaRPr lang="en-US" sz="2800" b="1" dirty="0" smtClean="0"/>
          </a:p>
        </p:txBody>
      </p:sp>
      <p:sp>
        <p:nvSpPr>
          <p:cNvPr id="56" name="Oval 55"/>
          <p:cNvSpPr/>
          <p:nvPr/>
        </p:nvSpPr>
        <p:spPr>
          <a:xfrm>
            <a:off x="126839" y="2291728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710384" y="4651169"/>
            <a:ext cx="4116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Graph contains k disjoint</a:t>
            </a:r>
          </a:p>
          <a:p>
            <a:r>
              <a:rPr lang="en-US" sz="2800" dirty="0" smtClean="0"/>
              <a:t>S-U’ paths (induction)</a:t>
            </a:r>
          </a:p>
        </p:txBody>
      </p:sp>
      <p:sp>
        <p:nvSpPr>
          <p:cNvPr id="48" name="Oval 47"/>
          <p:cNvSpPr/>
          <p:nvPr/>
        </p:nvSpPr>
        <p:spPr>
          <a:xfrm>
            <a:off x="1900482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423015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10384" y="930836"/>
            <a:ext cx="44172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U’’ is an S-T disconnecting</a:t>
            </a:r>
          </a:p>
          <a:p>
            <a:r>
              <a:rPr lang="en-US" sz="2800" dirty="0" smtClean="0"/>
              <a:t>vertex set of size k in 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10384" y="2671575"/>
            <a:ext cx="39516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Any U’’-T disconnecting</a:t>
            </a:r>
          </a:p>
          <a:p>
            <a:r>
              <a:rPr lang="en-US" sz="2800" dirty="0" smtClean="0"/>
              <a:t>vertex set has size ≥ k</a:t>
            </a:r>
            <a:endParaRPr lang="en-US" sz="2800" b="1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4710384" y="4651169"/>
            <a:ext cx="4116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Graph contains k disjoint</a:t>
            </a:r>
          </a:p>
          <a:p>
            <a:r>
              <a:rPr lang="en-US" sz="2800" dirty="0" smtClean="0"/>
              <a:t>U’’-T paths (induction)</a:t>
            </a:r>
          </a:p>
        </p:txBody>
      </p:sp>
      <p:sp>
        <p:nvSpPr>
          <p:cNvPr id="48" name="Oval 47"/>
          <p:cNvSpPr/>
          <p:nvPr/>
        </p:nvSpPr>
        <p:spPr>
          <a:xfrm rot="5400000">
            <a:off x="1008047" y="2536444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121030" y="3868381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U’’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908709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28582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57771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37" grpId="0"/>
      <p:bldP spid="5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10384" y="930836"/>
            <a:ext cx="44172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U’’ is an S-T disconnecting</a:t>
            </a:r>
          </a:p>
          <a:p>
            <a:r>
              <a:rPr lang="en-US" sz="2800" dirty="0" smtClean="0"/>
              <a:t>vertex set of size k in 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10384" y="2671575"/>
            <a:ext cx="39516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Any U’’-T disconnecting</a:t>
            </a:r>
          </a:p>
          <a:p>
            <a:r>
              <a:rPr lang="en-US" sz="2800" dirty="0" smtClean="0"/>
              <a:t>vertex set has size ≥ k</a:t>
            </a:r>
            <a:endParaRPr lang="en-US" sz="2800" b="1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4710384" y="4651169"/>
            <a:ext cx="4116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Graph contains k disjoint</a:t>
            </a:r>
          </a:p>
          <a:p>
            <a:r>
              <a:rPr lang="en-US" sz="2800" dirty="0" smtClean="0"/>
              <a:t>U’’-T paths (induction)</a:t>
            </a:r>
          </a:p>
        </p:txBody>
      </p:sp>
      <p:sp>
        <p:nvSpPr>
          <p:cNvPr id="48" name="Oval 47"/>
          <p:cNvSpPr/>
          <p:nvPr/>
        </p:nvSpPr>
        <p:spPr>
          <a:xfrm rot="5400000">
            <a:off x="1008047" y="2536444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121030" y="3868381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U’’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908709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28582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352049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10384" y="930836"/>
            <a:ext cx="3098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Add arc (</a:t>
            </a:r>
            <a:r>
              <a:rPr lang="en-US" sz="2800" dirty="0" err="1" smtClean="0"/>
              <a:t>u,v</a:t>
            </a:r>
            <a:r>
              <a:rPr lang="en-US" sz="2800" dirty="0" smtClean="0"/>
              <a:t>) back</a:t>
            </a:r>
            <a:endParaRPr lang="en-US" sz="28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169343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Indegree</a:t>
            </a:r>
            <a:r>
              <a:rPr lang="en-US" sz="4000" dirty="0" smtClean="0"/>
              <a:t> of a Vertex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891" y="5232368"/>
            <a:ext cx="66167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Number of arcs entering the vertex.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0891" y="6088860"/>
            <a:ext cx="82710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indeg</a:t>
            </a:r>
            <a:r>
              <a:rPr lang="en-US" sz="3200" dirty="0" smtClean="0"/>
              <a:t>(v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) = 1, </a:t>
            </a:r>
            <a:r>
              <a:rPr lang="en-US" sz="3200" dirty="0" err="1" smtClean="0"/>
              <a:t>indeg</a:t>
            </a:r>
            <a:r>
              <a:rPr lang="en-US" sz="3200" dirty="0" smtClean="0"/>
              <a:t>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 = 1, </a:t>
            </a:r>
            <a:r>
              <a:rPr lang="en-US" sz="3200" dirty="0" err="1" smtClean="0"/>
              <a:t>indeg</a:t>
            </a:r>
            <a:r>
              <a:rPr lang="en-US" sz="3200" dirty="0" smtClean="0"/>
              <a:t>(v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 = 2, 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36265" y="946876"/>
            <a:ext cx="2207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D = (V, A)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1698164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7" name="Oval 26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33799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33799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4986699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2" name="Oval 31"/>
          <p:cNvSpPr/>
          <p:nvPr/>
        </p:nvSpPr>
        <p:spPr>
          <a:xfrm>
            <a:off x="2784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3" name="Straight Arrow Connector 32"/>
          <p:cNvCxnSpPr>
            <a:stCxn id="26" idx="5"/>
            <a:endCxn id="29" idx="1"/>
          </p:cNvCxnSpPr>
          <p:nvPr/>
        </p:nvCxnSpPr>
        <p:spPr>
          <a:xfrm>
            <a:off x="2197677" y="1418365"/>
            <a:ext cx="1267948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5"/>
            <a:endCxn id="30" idx="1"/>
          </p:cNvCxnSpPr>
          <p:nvPr/>
        </p:nvCxnSpPr>
        <p:spPr>
          <a:xfrm>
            <a:off x="3879435" y="2288127"/>
            <a:ext cx="1192967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27" idx="6"/>
          </p:cNvCxnSpPr>
          <p:nvPr/>
        </p:nvCxnSpPr>
        <p:spPr>
          <a:xfrm flipH="1">
            <a:off x="863638" y="3339981"/>
            <a:ext cx="412306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7"/>
            <a:endCxn id="29" idx="3"/>
          </p:cNvCxnSpPr>
          <p:nvPr/>
        </p:nvCxnSpPr>
        <p:spPr>
          <a:xfrm flipV="1">
            <a:off x="777935" y="2288127"/>
            <a:ext cx="2687690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7" idx="0"/>
            <a:endCxn id="25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7"/>
            <a:endCxn id="26" idx="3"/>
          </p:cNvCxnSpPr>
          <p:nvPr/>
        </p:nvCxnSpPr>
        <p:spPr>
          <a:xfrm flipV="1">
            <a:off x="777935" y="1418365"/>
            <a:ext cx="1005932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28" idx="7"/>
          </p:cNvCxnSpPr>
          <p:nvPr/>
        </p:nvCxnSpPr>
        <p:spPr>
          <a:xfrm flipH="1">
            <a:off x="3879435" y="3544985"/>
            <a:ext cx="1192967" cy="98437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8" idx="2"/>
            <a:endCxn id="32" idx="6"/>
          </p:cNvCxnSpPr>
          <p:nvPr/>
        </p:nvCxnSpPr>
        <p:spPr>
          <a:xfrm flipH="1">
            <a:off x="863638" y="4734361"/>
            <a:ext cx="25162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0"/>
            <a:endCxn id="27" idx="4"/>
          </p:cNvCxnSpPr>
          <p:nvPr/>
        </p:nvCxnSpPr>
        <p:spPr>
          <a:xfrm flipV="1">
            <a:off x="571030" y="3629901"/>
            <a:ext cx="0" cy="81453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9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10384" y="930836"/>
            <a:ext cx="3098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Add arc (</a:t>
            </a:r>
            <a:r>
              <a:rPr lang="en-US" sz="2800" dirty="0" err="1" smtClean="0"/>
              <a:t>u,v</a:t>
            </a:r>
            <a:r>
              <a:rPr lang="en-US" sz="2800" dirty="0" smtClean="0"/>
              <a:t>) back</a:t>
            </a:r>
            <a:endParaRPr lang="en-US" sz="2800" b="1" dirty="0" smtClean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10384" y="2377937"/>
            <a:ext cx="43955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(k-1) disjoint pairs of paths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ntersecting in U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30118" y="3942502"/>
            <a:ext cx="39566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 disjoint pair of paths</a:t>
            </a:r>
          </a:p>
          <a:p>
            <a:r>
              <a:rPr lang="en-US" sz="2800" dirty="0" smtClean="0"/>
              <a:t>now connected by (</a:t>
            </a:r>
            <a:r>
              <a:rPr lang="en-US" sz="2800" dirty="0" err="1" smtClean="0"/>
              <a:t>u,v</a:t>
            </a:r>
            <a:r>
              <a:rPr lang="en-US" sz="2800" dirty="0" smtClean="0"/>
              <a:t>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</p:spTree>
    <p:extLst>
      <p:ext uri="{BB962C8B-B14F-4D97-AF65-F5344CB8AC3E}">
        <p14:creationId xmlns:p14="http://schemas.microsoft.com/office/powerpoint/2010/main" val="52158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H="1">
            <a:off x="506315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2" name="Oval 31"/>
          <p:cNvSpPr/>
          <p:nvPr/>
        </p:nvSpPr>
        <p:spPr>
          <a:xfrm>
            <a:off x="2828122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111775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21370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Oval 39"/>
          <p:cNvSpPr/>
          <p:nvPr/>
        </p:nvSpPr>
        <p:spPr>
          <a:xfrm>
            <a:off x="1995577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1" name="Oval 40"/>
          <p:cNvSpPr/>
          <p:nvPr/>
        </p:nvSpPr>
        <p:spPr>
          <a:xfrm>
            <a:off x="3815374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1370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1995577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3815374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2828122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111775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49" name="Straight Arrow Connector 48"/>
          <p:cNvCxnSpPr>
            <a:stCxn id="42" idx="4"/>
            <a:endCxn id="46" idx="0"/>
          </p:cNvCxnSpPr>
          <p:nvPr/>
        </p:nvCxnSpPr>
        <p:spPr>
          <a:xfrm>
            <a:off x="506315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0"/>
          </p:cNvCxnSpPr>
          <p:nvPr/>
        </p:nvCxnSpPr>
        <p:spPr>
          <a:xfrm>
            <a:off x="1422732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0" idx="4"/>
            <a:endCxn id="43" idx="0"/>
          </p:cNvCxnSpPr>
          <p:nvPr/>
        </p:nvCxnSpPr>
        <p:spPr>
          <a:xfrm>
            <a:off x="228818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4"/>
            <a:endCxn id="46" idx="0"/>
          </p:cNvCxnSpPr>
          <p:nvPr/>
        </p:nvCxnSpPr>
        <p:spPr>
          <a:xfrm flipH="1">
            <a:off x="1410361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6"/>
            <a:endCxn id="44" idx="2"/>
          </p:cNvCxnSpPr>
          <p:nvPr/>
        </p:nvCxnSpPr>
        <p:spPr>
          <a:xfrm>
            <a:off x="2580793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2" idx="4"/>
            <a:endCxn id="40" idx="0"/>
          </p:cNvCxnSpPr>
          <p:nvPr/>
        </p:nvCxnSpPr>
        <p:spPr>
          <a:xfrm flipH="1">
            <a:off x="2288185" y="1623369"/>
            <a:ext cx="832545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4"/>
            <a:endCxn id="41" idx="0"/>
          </p:cNvCxnSpPr>
          <p:nvPr/>
        </p:nvCxnSpPr>
        <p:spPr>
          <a:xfrm>
            <a:off x="1410361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6" idx="0"/>
          </p:cNvCxnSpPr>
          <p:nvPr/>
        </p:nvCxnSpPr>
        <p:spPr>
          <a:xfrm flipH="1">
            <a:off x="1410361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1" idx="4"/>
            <a:endCxn id="43" idx="0"/>
          </p:cNvCxnSpPr>
          <p:nvPr/>
        </p:nvCxnSpPr>
        <p:spPr>
          <a:xfrm flipH="1">
            <a:off x="2288185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3" idx="4"/>
            <a:endCxn id="45" idx="0"/>
          </p:cNvCxnSpPr>
          <p:nvPr/>
        </p:nvCxnSpPr>
        <p:spPr>
          <a:xfrm>
            <a:off x="2288185" y="4273957"/>
            <a:ext cx="832545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 rot="5400000">
            <a:off x="1928183" y="3888612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5400000">
            <a:off x="1903758" y="-77161"/>
            <a:ext cx="879192" cy="2895187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6774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773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06125" y="6251695"/>
            <a:ext cx="557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Mathematical Induction on |A|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710384" y="930836"/>
            <a:ext cx="341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Total k disjoint paths</a:t>
            </a:r>
            <a:endParaRPr lang="en-US" sz="2800" b="1" dirty="0" smtClean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06315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10384" y="2377937"/>
            <a:ext cx="2420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Hence proved</a:t>
            </a:r>
          </a:p>
        </p:txBody>
      </p:sp>
    </p:spTree>
    <p:extLst>
      <p:ext uri="{BB962C8B-B14F-4D97-AF65-F5344CB8AC3E}">
        <p14:creationId xmlns:p14="http://schemas.microsoft.com/office/powerpoint/2010/main" val="1811597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3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lvl="1"/>
            <a:endParaRPr lang="en-US" dirty="0"/>
          </a:p>
          <a:p>
            <a:r>
              <a:rPr lang="en-US" dirty="0" err="1" smtClean="0"/>
              <a:t>Menger’s</a:t>
            </a:r>
            <a:r>
              <a:rPr lang="en-US" dirty="0" smtClean="0"/>
              <a:t> Theorem for Disjoint Paths</a:t>
            </a:r>
          </a:p>
          <a:p>
            <a:pPr lvl="1"/>
            <a:r>
              <a:rPr lang="en-US" dirty="0" smtClean="0"/>
              <a:t>Vertex Disjoint S-T Paths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Internally Vertex Disjoint s-t Paths</a:t>
            </a:r>
          </a:p>
          <a:p>
            <a:pPr lvl="1"/>
            <a:r>
              <a:rPr lang="en-US" dirty="0" smtClean="0"/>
              <a:t>Arc Disjoint s-t Paths</a:t>
            </a:r>
          </a:p>
          <a:p>
            <a:endParaRPr lang="en-US" dirty="0"/>
          </a:p>
          <a:p>
            <a:r>
              <a:rPr lang="en-US" dirty="0" smtClean="0"/>
              <a:t>Path Packing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576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Internally Vertex Disjoint s-t Paths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1057" y="6224731"/>
            <a:ext cx="88060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internal vertex</a:t>
            </a:r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41249" y="1427863"/>
            <a:ext cx="3457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Maximum number of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disjoint paths?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41249" y="3214967"/>
            <a:ext cx="27784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Minimum size of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s-t vertex-cut !!</a:t>
            </a:r>
          </a:p>
        </p:txBody>
      </p:sp>
    </p:spTree>
    <p:extLst>
      <p:ext uri="{BB962C8B-B14F-4D97-AF65-F5344CB8AC3E}">
        <p14:creationId xmlns:p14="http://schemas.microsoft.com/office/powerpoint/2010/main" val="344875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Vertex-Cut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204" y="6236942"/>
            <a:ext cx="90492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Subset U of V which intersects with all s-t Paths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73080" y="5098161"/>
            <a:ext cx="19866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 not in U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66158" y="5079915"/>
            <a:ext cx="18269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 not in U</a:t>
            </a:r>
          </a:p>
        </p:txBody>
      </p:sp>
    </p:spTree>
    <p:extLst>
      <p:ext uri="{BB962C8B-B14F-4D97-AF65-F5344CB8AC3E}">
        <p14:creationId xmlns:p14="http://schemas.microsoft.com/office/powerpoint/2010/main" val="269904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Vertex-Cut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204" y="6236942"/>
            <a:ext cx="90492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Subset U of V which intersects with all s-t Paths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73080" y="5098161"/>
            <a:ext cx="19866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 not in U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66158" y="5079915"/>
            <a:ext cx="18269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 not in U</a:t>
            </a:r>
          </a:p>
        </p:txBody>
      </p:sp>
      <p:sp>
        <p:nvSpPr>
          <p:cNvPr id="39" name="Oval 38"/>
          <p:cNvSpPr/>
          <p:nvPr/>
        </p:nvSpPr>
        <p:spPr>
          <a:xfrm>
            <a:off x="1920921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78166" y="2453681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1965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Vertex-Cut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204" y="6236942"/>
            <a:ext cx="90492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Subset U of V which intersects with all s-t Paths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73080" y="5098161"/>
            <a:ext cx="19866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 not in U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66158" y="5079915"/>
            <a:ext cx="18269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 not in U</a:t>
            </a:r>
          </a:p>
        </p:txBody>
      </p:sp>
      <p:sp>
        <p:nvSpPr>
          <p:cNvPr id="39" name="Oval 38"/>
          <p:cNvSpPr/>
          <p:nvPr/>
        </p:nvSpPr>
        <p:spPr>
          <a:xfrm>
            <a:off x="1920921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78166" y="2453681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0910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Vertex-Cut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204" y="6236942"/>
            <a:ext cx="90492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Subset U of V which intersects with all s-t Paths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73080" y="5098161"/>
            <a:ext cx="19866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 not in U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66158" y="5079915"/>
            <a:ext cx="18269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 not in U</a:t>
            </a:r>
          </a:p>
        </p:txBody>
      </p:sp>
      <p:sp>
        <p:nvSpPr>
          <p:cNvPr id="39" name="Oval 38"/>
          <p:cNvSpPr/>
          <p:nvPr/>
        </p:nvSpPr>
        <p:spPr>
          <a:xfrm>
            <a:off x="1920921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78166" y="2453681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  <p:sp>
        <p:nvSpPr>
          <p:cNvPr id="34" name="Oval 33"/>
          <p:cNvSpPr/>
          <p:nvPr/>
        </p:nvSpPr>
        <p:spPr>
          <a:xfrm>
            <a:off x="144900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9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Connection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41249" y="1427863"/>
            <a:ext cx="3457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Maximum number of</a:t>
            </a:r>
          </a:p>
          <a:p>
            <a:r>
              <a:rPr lang="en-US" sz="2800" dirty="0" smtClean="0"/>
              <a:t>disjoint paths?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41249" y="3214967"/>
            <a:ext cx="27784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Minimum size of </a:t>
            </a:r>
          </a:p>
          <a:p>
            <a:r>
              <a:rPr lang="en-US" sz="2800" dirty="0" smtClean="0"/>
              <a:t>s-t vertex-cut !!</a:t>
            </a:r>
          </a:p>
        </p:txBody>
      </p:sp>
      <p:sp>
        <p:nvSpPr>
          <p:cNvPr id="32" name="Oval 31"/>
          <p:cNvSpPr/>
          <p:nvPr/>
        </p:nvSpPr>
        <p:spPr>
          <a:xfrm>
            <a:off x="1920921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4900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278247" y="2524298"/>
            <a:ext cx="381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≤</a:t>
            </a:r>
          </a:p>
        </p:txBody>
      </p:sp>
    </p:spTree>
    <p:extLst>
      <p:ext uri="{BB962C8B-B14F-4D97-AF65-F5344CB8AC3E}">
        <p14:creationId xmlns:p14="http://schemas.microsoft.com/office/powerpoint/2010/main" val="221684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41249" y="1427863"/>
            <a:ext cx="3457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Maximum number of</a:t>
            </a:r>
          </a:p>
          <a:p>
            <a:r>
              <a:rPr lang="en-US" sz="2800" dirty="0" smtClean="0"/>
              <a:t>disjoint paths?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41249" y="3214967"/>
            <a:ext cx="27784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Minimum size of </a:t>
            </a:r>
          </a:p>
          <a:p>
            <a:r>
              <a:rPr lang="en-US" sz="2800" dirty="0" smtClean="0"/>
              <a:t>s-t vertex-cut !!</a:t>
            </a:r>
          </a:p>
        </p:txBody>
      </p:sp>
      <p:sp>
        <p:nvSpPr>
          <p:cNvPr id="32" name="Oval 31"/>
          <p:cNvSpPr/>
          <p:nvPr/>
        </p:nvSpPr>
        <p:spPr>
          <a:xfrm>
            <a:off x="1920921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4900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278247" y="2524298"/>
            <a:ext cx="394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55072" y="5073739"/>
            <a:ext cx="16207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Proof 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900" y="6251695"/>
            <a:ext cx="87302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</a:rPr>
              <a:t>Menger’s</a:t>
            </a:r>
            <a:r>
              <a:rPr lang="en-US" sz="3200" dirty="0" smtClean="0">
                <a:solidFill>
                  <a:schemeClr val="tx2"/>
                </a:solidFill>
              </a:rPr>
              <a:t> Theorem for vertex disjoint S-T paths</a:t>
            </a:r>
          </a:p>
        </p:txBody>
      </p:sp>
    </p:spTree>
    <p:extLst>
      <p:ext uri="{BB962C8B-B14F-4D97-AF65-F5344CB8AC3E}">
        <p14:creationId xmlns:p14="http://schemas.microsoft.com/office/powerpoint/2010/main" val="3303700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Indegree</a:t>
            </a:r>
            <a:r>
              <a:rPr lang="en-US" sz="4000" dirty="0" smtClean="0"/>
              <a:t> of a Subset of Vertices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891" y="5232368"/>
            <a:ext cx="67082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Number of arcs entering the subset.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0891" y="6088860"/>
            <a:ext cx="71575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indeg</a:t>
            </a:r>
            <a:r>
              <a:rPr lang="en-US" sz="3200" dirty="0" smtClean="0"/>
              <a:t>({v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}) = 1, </a:t>
            </a:r>
            <a:r>
              <a:rPr lang="en-US" sz="3200" dirty="0" err="1" smtClean="0"/>
              <a:t>indeg</a:t>
            </a:r>
            <a:r>
              <a:rPr lang="en-US" sz="3200" dirty="0" smtClean="0"/>
              <a:t>({v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}) = 3, 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36265" y="946876"/>
            <a:ext cx="2207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D = (V, A)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1698164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7" name="Oval 26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33799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33799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4986699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2" name="Oval 31"/>
          <p:cNvSpPr/>
          <p:nvPr/>
        </p:nvSpPr>
        <p:spPr>
          <a:xfrm>
            <a:off x="2784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3" name="Straight Arrow Connector 32"/>
          <p:cNvCxnSpPr>
            <a:stCxn id="26" idx="5"/>
            <a:endCxn id="29" idx="1"/>
          </p:cNvCxnSpPr>
          <p:nvPr/>
        </p:nvCxnSpPr>
        <p:spPr>
          <a:xfrm>
            <a:off x="2197677" y="1418365"/>
            <a:ext cx="1267948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5"/>
            <a:endCxn id="30" idx="1"/>
          </p:cNvCxnSpPr>
          <p:nvPr/>
        </p:nvCxnSpPr>
        <p:spPr>
          <a:xfrm>
            <a:off x="3879435" y="2288127"/>
            <a:ext cx="1192967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27" idx="6"/>
          </p:cNvCxnSpPr>
          <p:nvPr/>
        </p:nvCxnSpPr>
        <p:spPr>
          <a:xfrm flipH="1">
            <a:off x="863638" y="3339981"/>
            <a:ext cx="412306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7"/>
            <a:endCxn id="29" idx="3"/>
          </p:cNvCxnSpPr>
          <p:nvPr/>
        </p:nvCxnSpPr>
        <p:spPr>
          <a:xfrm flipV="1">
            <a:off x="777935" y="2288127"/>
            <a:ext cx="2687690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7" idx="0"/>
            <a:endCxn id="25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7"/>
            <a:endCxn id="26" idx="3"/>
          </p:cNvCxnSpPr>
          <p:nvPr/>
        </p:nvCxnSpPr>
        <p:spPr>
          <a:xfrm flipV="1">
            <a:off x="777935" y="1418365"/>
            <a:ext cx="1005932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28" idx="7"/>
          </p:cNvCxnSpPr>
          <p:nvPr/>
        </p:nvCxnSpPr>
        <p:spPr>
          <a:xfrm flipH="1">
            <a:off x="3879435" y="3544985"/>
            <a:ext cx="1192967" cy="98437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8" idx="2"/>
            <a:endCxn id="32" idx="6"/>
          </p:cNvCxnSpPr>
          <p:nvPr/>
        </p:nvCxnSpPr>
        <p:spPr>
          <a:xfrm flipH="1">
            <a:off x="863638" y="4734361"/>
            <a:ext cx="25162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0"/>
            <a:endCxn id="27" idx="4"/>
          </p:cNvCxnSpPr>
          <p:nvPr/>
        </p:nvCxnSpPr>
        <p:spPr>
          <a:xfrm flipV="1">
            <a:off x="571030" y="3629901"/>
            <a:ext cx="0" cy="81453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622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55858" y="973063"/>
            <a:ext cx="3588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 = </a:t>
            </a:r>
            <a:r>
              <a:rPr lang="en-US" sz="2800" dirty="0" err="1" smtClean="0"/>
              <a:t>outneighbors</a:t>
            </a:r>
            <a:r>
              <a:rPr lang="en-US" sz="2800" dirty="0" smtClean="0"/>
              <a:t> of 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900" y="6251695"/>
            <a:ext cx="87302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</a:rPr>
              <a:t>Menger’s</a:t>
            </a:r>
            <a:r>
              <a:rPr lang="en-US" sz="3200" dirty="0" smtClean="0">
                <a:solidFill>
                  <a:schemeClr val="tx2"/>
                </a:solidFill>
              </a:rPr>
              <a:t> Theorem for vertex disjoint S-T paths</a:t>
            </a:r>
          </a:p>
        </p:txBody>
      </p:sp>
      <p:sp>
        <p:nvSpPr>
          <p:cNvPr id="39" name="Oval 38"/>
          <p:cNvSpPr/>
          <p:nvPr/>
        </p:nvSpPr>
        <p:spPr>
          <a:xfrm rot="5400000">
            <a:off x="1875382" y="445877"/>
            <a:ext cx="879192" cy="434015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485056" y="2323659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55858" y="2323659"/>
            <a:ext cx="3341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 = </a:t>
            </a:r>
            <a:r>
              <a:rPr lang="en-US" sz="2800" dirty="0" err="1" smtClean="0"/>
              <a:t>inneighbors</a:t>
            </a:r>
            <a:r>
              <a:rPr lang="en-US" sz="2800" dirty="0" smtClean="0"/>
              <a:t> of t</a:t>
            </a:r>
          </a:p>
        </p:txBody>
      </p:sp>
      <p:sp>
        <p:nvSpPr>
          <p:cNvPr id="42" name="Oval 41"/>
          <p:cNvSpPr/>
          <p:nvPr/>
        </p:nvSpPr>
        <p:spPr>
          <a:xfrm rot="5400000">
            <a:off x="1986402" y="1813959"/>
            <a:ext cx="879192" cy="434015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596076" y="3691741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55858" y="3722427"/>
            <a:ext cx="2699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Remove s and t</a:t>
            </a:r>
          </a:p>
        </p:txBody>
      </p:sp>
    </p:spTree>
    <p:extLst>
      <p:ext uri="{BB962C8B-B14F-4D97-AF65-F5344CB8AC3E}">
        <p14:creationId xmlns:p14="http://schemas.microsoft.com/office/powerpoint/2010/main" val="194156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9" grpId="0" animBg="1"/>
      <p:bldP spid="40" grpId="0"/>
      <p:bldP spid="41" grpId="0"/>
      <p:bldP spid="42" grpId="0" animBg="1"/>
      <p:bldP spid="43" grpId="0"/>
      <p:bldP spid="4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55858" y="973063"/>
            <a:ext cx="3588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 = </a:t>
            </a:r>
            <a:r>
              <a:rPr lang="en-US" sz="2800" dirty="0" err="1" smtClean="0"/>
              <a:t>outneighbors</a:t>
            </a:r>
            <a:r>
              <a:rPr lang="en-US" sz="2800" dirty="0" smtClean="0"/>
              <a:t> of 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900" y="6251695"/>
            <a:ext cx="87302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</a:rPr>
              <a:t>Menger’s</a:t>
            </a:r>
            <a:r>
              <a:rPr lang="en-US" sz="3200" dirty="0" smtClean="0">
                <a:solidFill>
                  <a:schemeClr val="tx2"/>
                </a:solidFill>
              </a:rPr>
              <a:t> Theorem for vertex disjoint S-T paths</a:t>
            </a:r>
          </a:p>
        </p:txBody>
      </p:sp>
      <p:sp>
        <p:nvSpPr>
          <p:cNvPr id="39" name="Oval 38"/>
          <p:cNvSpPr/>
          <p:nvPr/>
        </p:nvSpPr>
        <p:spPr>
          <a:xfrm rot="5400000">
            <a:off x="1875382" y="445877"/>
            <a:ext cx="879192" cy="434015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485056" y="2323659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55858" y="2323659"/>
            <a:ext cx="3341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 = </a:t>
            </a:r>
            <a:r>
              <a:rPr lang="en-US" sz="2800" dirty="0" err="1" smtClean="0"/>
              <a:t>inneighbors</a:t>
            </a:r>
            <a:r>
              <a:rPr lang="en-US" sz="2800" dirty="0" smtClean="0"/>
              <a:t> of t</a:t>
            </a:r>
          </a:p>
        </p:txBody>
      </p:sp>
      <p:sp>
        <p:nvSpPr>
          <p:cNvPr id="42" name="Oval 41"/>
          <p:cNvSpPr/>
          <p:nvPr/>
        </p:nvSpPr>
        <p:spPr>
          <a:xfrm rot="5400000">
            <a:off x="1986402" y="1813959"/>
            <a:ext cx="879192" cy="434015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596076" y="3691741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55858" y="3722427"/>
            <a:ext cx="2699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Remove s and t</a:t>
            </a:r>
          </a:p>
        </p:txBody>
      </p:sp>
      <p:sp>
        <p:nvSpPr>
          <p:cNvPr id="37" name="Oval 36"/>
          <p:cNvSpPr/>
          <p:nvPr/>
        </p:nvSpPr>
        <p:spPr>
          <a:xfrm>
            <a:off x="1920921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44900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3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55858" y="973063"/>
            <a:ext cx="3588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 = </a:t>
            </a:r>
            <a:r>
              <a:rPr lang="en-US" sz="2800" dirty="0" err="1" smtClean="0"/>
              <a:t>outneighbors</a:t>
            </a:r>
            <a:r>
              <a:rPr lang="en-US" sz="2800" dirty="0" smtClean="0"/>
              <a:t> of 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900" y="6251695"/>
            <a:ext cx="87302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</a:rPr>
              <a:t>Menger’s</a:t>
            </a:r>
            <a:r>
              <a:rPr lang="en-US" sz="3200" dirty="0" smtClean="0">
                <a:solidFill>
                  <a:schemeClr val="tx2"/>
                </a:solidFill>
              </a:rPr>
              <a:t> Theorem for vertex disjoint S-T paths</a:t>
            </a:r>
          </a:p>
        </p:txBody>
      </p:sp>
      <p:sp>
        <p:nvSpPr>
          <p:cNvPr id="39" name="Oval 38"/>
          <p:cNvSpPr/>
          <p:nvPr/>
        </p:nvSpPr>
        <p:spPr>
          <a:xfrm rot="5400000">
            <a:off x="1875382" y="445877"/>
            <a:ext cx="879192" cy="434015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485056" y="2323659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55858" y="2323659"/>
            <a:ext cx="3341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 = </a:t>
            </a:r>
            <a:r>
              <a:rPr lang="en-US" sz="2800" dirty="0" err="1" smtClean="0"/>
              <a:t>inneighbors</a:t>
            </a:r>
            <a:r>
              <a:rPr lang="en-US" sz="2800" dirty="0" smtClean="0"/>
              <a:t> of t</a:t>
            </a:r>
          </a:p>
        </p:txBody>
      </p:sp>
      <p:sp>
        <p:nvSpPr>
          <p:cNvPr id="42" name="Oval 41"/>
          <p:cNvSpPr/>
          <p:nvPr/>
        </p:nvSpPr>
        <p:spPr>
          <a:xfrm rot="5400000">
            <a:off x="1986402" y="1813959"/>
            <a:ext cx="879192" cy="434015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596076" y="3691741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55858" y="3722427"/>
            <a:ext cx="2699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Remove s and t</a:t>
            </a:r>
          </a:p>
        </p:txBody>
      </p:sp>
      <p:sp>
        <p:nvSpPr>
          <p:cNvPr id="37" name="Oval 36"/>
          <p:cNvSpPr/>
          <p:nvPr/>
        </p:nvSpPr>
        <p:spPr>
          <a:xfrm>
            <a:off x="1920921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44900" y="3604190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555858" y="4949395"/>
            <a:ext cx="2420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Hence proved</a:t>
            </a:r>
          </a:p>
        </p:txBody>
      </p:sp>
    </p:spTree>
    <p:extLst>
      <p:ext uri="{BB962C8B-B14F-4D97-AF65-F5344CB8AC3E}">
        <p14:creationId xmlns:p14="http://schemas.microsoft.com/office/powerpoint/2010/main" val="288929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1428083" y="1558098"/>
            <a:ext cx="6085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Theorem for vertex disjoint S-T paths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29678" y="5031889"/>
            <a:ext cx="7621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Theorem for internally vertex disjoint s-t paths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80467" y="3334561"/>
            <a:ext cx="130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implies</a:t>
            </a:r>
          </a:p>
        </p:txBody>
      </p:sp>
    </p:spTree>
    <p:extLst>
      <p:ext uri="{BB962C8B-B14F-4D97-AF65-F5344CB8AC3E}">
        <p14:creationId xmlns:p14="http://schemas.microsoft.com/office/powerpoint/2010/main" val="33766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1428083" y="1558098"/>
            <a:ext cx="6085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Theorem for vertex disjoint S-T paths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29678" y="5031889"/>
            <a:ext cx="7621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Theorem for internally vertex disjoint s-t paths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51352" y="3334561"/>
            <a:ext cx="2160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is implied by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7282" y="6141796"/>
            <a:ext cx="38868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Left As Exercise !!!</a:t>
            </a:r>
          </a:p>
        </p:txBody>
      </p:sp>
    </p:spTree>
    <p:extLst>
      <p:ext uri="{BB962C8B-B14F-4D97-AF65-F5344CB8AC3E}">
        <p14:creationId xmlns:p14="http://schemas.microsoft.com/office/powerpoint/2010/main" val="2907577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lvl="1"/>
            <a:endParaRPr lang="en-US" dirty="0"/>
          </a:p>
          <a:p>
            <a:r>
              <a:rPr lang="en-US" dirty="0" err="1" smtClean="0"/>
              <a:t>Menger’s</a:t>
            </a:r>
            <a:r>
              <a:rPr lang="en-US" dirty="0" smtClean="0"/>
              <a:t> Theorem for Disjoint Paths</a:t>
            </a:r>
          </a:p>
          <a:p>
            <a:pPr lvl="1"/>
            <a:r>
              <a:rPr lang="en-US" dirty="0" smtClean="0"/>
              <a:t>Vertex Disjoint S-T Paths</a:t>
            </a:r>
          </a:p>
          <a:p>
            <a:pPr lvl="1"/>
            <a:r>
              <a:rPr lang="en-US" dirty="0" smtClean="0"/>
              <a:t>Internally Vertex Disjoint s-t Paths</a:t>
            </a:r>
          </a:p>
          <a:p>
            <a:pPr lvl="1"/>
            <a:r>
              <a:rPr lang="en-US" b="1" dirty="0" smtClean="0">
                <a:solidFill>
                  <a:srgbClr val="1F497D"/>
                </a:solidFill>
              </a:rPr>
              <a:t>Arc Disjoint s-t Paths</a:t>
            </a:r>
          </a:p>
          <a:p>
            <a:endParaRPr lang="en-US" dirty="0"/>
          </a:p>
          <a:p>
            <a:r>
              <a:rPr lang="en-US" dirty="0" smtClean="0"/>
              <a:t>Path Packing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575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Arc Disjoint s-t Paths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41249" y="1427863"/>
            <a:ext cx="3457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Maximum number of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disjoint paths?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41249" y="3214967"/>
            <a:ext cx="27784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Minimum size of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s-t cut !!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18044" y="6212520"/>
            <a:ext cx="70038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Set of s-t Paths with no common arcs</a:t>
            </a:r>
          </a:p>
        </p:txBody>
      </p:sp>
    </p:spTree>
    <p:extLst>
      <p:ext uri="{BB962C8B-B14F-4D97-AF65-F5344CB8AC3E}">
        <p14:creationId xmlns:p14="http://schemas.microsoft.com/office/powerpoint/2010/main" val="284001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Cut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204" y="6236942"/>
            <a:ext cx="30007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= out-arcs(U)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73080" y="6236942"/>
            <a:ext cx="12336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 in U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58548" y="6218196"/>
            <a:ext cx="18269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 not in U</a:t>
            </a:r>
          </a:p>
        </p:txBody>
      </p:sp>
    </p:spTree>
    <p:extLst>
      <p:ext uri="{BB962C8B-B14F-4D97-AF65-F5344CB8AC3E}">
        <p14:creationId xmlns:p14="http://schemas.microsoft.com/office/powerpoint/2010/main" val="1884552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Cut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204" y="6236942"/>
            <a:ext cx="30007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= out-arcs(U)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73080" y="6236942"/>
            <a:ext cx="12336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 in U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58548" y="6218196"/>
            <a:ext cx="18269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 not in 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8166" y="2453681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93706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Cut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204" y="6236942"/>
            <a:ext cx="30007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= out-arcs(U)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73080" y="6236942"/>
            <a:ext cx="12336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 in U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58548" y="6218196"/>
            <a:ext cx="18269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 not in 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8166" y="2453681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  <p:sp>
        <p:nvSpPr>
          <p:cNvPr id="34" name="TextBox 33"/>
          <p:cNvSpPr txBox="1"/>
          <p:nvPr/>
        </p:nvSpPr>
        <p:spPr>
          <a:xfrm>
            <a:off x="3957412" y="1300203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U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834" y="818137"/>
            <a:ext cx="4439223" cy="2344511"/>
          </a:xfrm>
          <a:prstGeom prst="rect">
            <a:avLst/>
          </a:prstGeom>
          <a:noFill/>
          <a:ln w="571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1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Outdegree</a:t>
            </a:r>
            <a:r>
              <a:rPr lang="en-US" sz="4000" dirty="0" smtClean="0"/>
              <a:t> of a Vertex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891" y="5232368"/>
            <a:ext cx="64341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Number of arcs leaving the vertex.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0891" y="6088860"/>
            <a:ext cx="90242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outdeg</a:t>
            </a:r>
            <a:r>
              <a:rPr lang="en-US" sz="3200" dirty="0" smtClean="0"/>
              <a:t>(v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) = 1, </a:t>
            </a:r>
            <a:r>
              <a:rPr lang="en-US" sz="3200" dirty="0" err="1" smtClean="0"/>
              <a:t>outdeg</a:t>
            </a:r>
            <a:r>
              <a:rPr lang="en-US" sz="3200" dirty="0" smtClean="0"/>
              <a:t>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 = 1, </a:t>
            </a:r>
            <a:r>
              <a:rPr lang="en-US" sz="3200" dirty="0" err="1" smtClean="0"/>
              <a:t>outdeg</a:t>
            </a:r>
            <a:r>
              <a:rPr lang="en-US" sz="3200" dirty="0" smtClean="0"/>
              <a:t>(v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= 2, 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36265" y="946876"/>
            <a:ext cx="2207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D = (V, A)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1698164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7" name="Oval 26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33799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33799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4986699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2" name="Oval 31"/>
          <p:cNvSpPr/>
          <p:nvPr/>
        </p:nvSpPr>
        <p:spPr>
          <a:xfrm>
            <a:off x="2784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3" name="Straight Arrow Connector 32"/>
          <p:cNvCxnSpPr>
            <a:stCxn id="26" idx="5"/>
            <a:endCxn id="29" idx="1"/>
          </p:cNvCxnSpPr>
          <p:nvPr/>
        </p:nvCxnSpPr>
        <p:spPr>
          <a:xfrm>
            <a:off x="2197677" y="1418365"/>
            <a:ext cx="1267948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5"/>
            <a:endCxn id="30" idx="1"/>
          </p:cNvCxnSpPr>
          <p:nvPr/>
        </p:nvCxnSpPr>
        <p:spPr>
          <a:xfrm>
            <a:off x="3879435" y="2288127"/>
            <a:ext cx="1192967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27" idx="6"/>
          </p:cNvCxnSpPr>
          <p:nvPr/>
        </p:nvCxnSpPr>
        <p:spPr>
          <a:xfrm flipH="1">
            <a:off x="863638" y="3339981"/>
            <a:ext cx="412306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7"/>
            <a:endCxn id="29" idx="3"/>
          </p:cNvCxnSpPr>
          <p:nvPr/>
        </p:nvCxnSpPr>
        <p:spPr>
          <a:xfrm flipV="1">
            <a:off x="777935" y="2288127"/>
            <a:ext cx="2687690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7" idx="0"/>
            <a:endCxn id="25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7"/>
            <a:endCxn id="26" idx="3"/>
          </p:cNvCxnSpPr>
          <p:nvPr/>
        </p:nvCxnSpPr>
        <p:spPr>
          <a:xfrm flipV="1">
            <a:off x="777935" y="1418365"/>
            <a:ext cx="1005932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28" idx="7"/>
          </p:cNvCxnSpPr>
          <p:nvPr/>
        </p:nvCxnSpPr>
        <p:spPr>
          <a:xfrm flipH="1">
            <a:off x="3879435" y="3544985"/>
            <a:ext cx="1192967" cy="98437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8" idx="2"/>
            <a:endCxn id="32" idx="6"/>
          </p:cNvCxnSpPr>
          <p:nvPr/>
        </p:nvCxnSpPr>
        <p:spPr>
          <a:xfrm flipH="1">
            <a:off x="863638" y="4734361"/>
            <a:ext cx="25162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0"/>
            <a:endCxn id="27" idx="4"/>
          </p:cNvCxnSpPr>
          <p:nvPr/>
        </p:nvCxnSpPr>
        <p:spPr>
          <a:xfrm flipV="1">
            <a:off x="571030" y="3629901"/>
            <a:ext cx="0" cy="81453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77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Connection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41249" y="1427863"/>
            <a:ext cx="3457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Maximum number of</a:t>
            </a:r>
          </a:p>
          <a:p>
            <a:r>
              <a:rPr lang="en-US" sz="2800" dirty="0" smtClean="0"/>
              <a:t>disjoint paths?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41249" y="3214967"/>
            <a:ext cx="27784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Minimum size of </a:t>
            </a:r>
          </a:p>
          <a:p>
            <a:r>
              <a:rPr lang="en-US" sz="2800" dirty="0" smtClean="0"/>
              <a:t>s-t cut !!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78247" y="2524298"/>
            <a:ext cx="381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≤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" y="6234424"/>
            <a:ext cx="8506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Minimum set of arcs intersecting all s-t paths is a cut</a:t>
            </a:r>
          </a:p>
        </p:txBody>
      </p:sp>
    </p:spTree>
    <p:extLst>
      <p:ext uri="{BB962C8B-B14F-4D97-AF65-F5344CB8AC3E}">
        <p14:creationId xmlns:p14="http://schemas.microsoft.com/office/powerpoint/2010/main" val="193448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846183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cxnSp>
        <p:nvCxnSpPr>
          <p:cNvPr id="6" name="Straight Arrow Connector 5"/>
          <p:cNvCxnSpPr>
            <a:endCxn id="8" idx="0"/>
          </p:cNvCxnSpPr>
          <p:nvPr/>
        </p:nvCxnSpPr>
        <p:spPr>
          <a:xfrm flipH="1">
            <a:off x="524376" y="1623369"/>
            <a:ext cx="941329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35814" y="1043528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Oval 7"/>
          <p:cNvSpPr/>
          <p:nvPr/>
        </p:nvSpPr>
        <p:spPr>
          <a:xfrm>
            <a:off x="23176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2013638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Oval 9"/>
          <p:cNvSpPr/>
          <p:nvPr/>
        </p:nvSpPr>
        <p:spPr>
          <a:xfrm>
            <a:off x="3833435" y="238167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23176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2013638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3833435" y="3694116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2846183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1135814" y="5051459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8" idx="4"/>
            <a:endCxn id="11" idx="0"/>
          </p:cNvCxnSpPr>
          <p:nvPr/>
        </p:nvCxnSpPr>
        <p:spPr>
          <a:xfrm>
            <a:off x="52437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>
          <a:xfrm>
            <a:off x="524376" y="4273957"/>
            <a:ext cx="904046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>
            <a:off x="1440793" y="1623369"/>
            <a:ext cx="865453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2" idx="0"/>
          </p:cNvCxnSpPr>
          <p:nvPr/>
        </p:nvCxnSpPr>
        <p:spPr>
          <a:xfrm>
            <a:off x="2306246" y="2961513"/>
            <a:ext cx="0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0"/>
          </p:cNvCxnSpPr>
          <p:nvPr/>
        </p:nvCxnSpPr>
        <p:spPr>
          <a:xfrm flipH="1">
            <a:off x="1428422" y="4273957"/>
            <a:ext cx="877824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6"/>
            <a:endCxn id="13" idx="2"/>
          </p:cNvCxnSpPr>
          <p:nvPr/>
        </p:nvCxnSpPr>
        <p:spPr>
          <a:xfrm>
            <a:off x="2598854" y="3984037"/>
            <a:ext cx="123458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  <a:endCxn id="9" idx="0"/>
          </p:cNvCxnSpPr>
          <p:nvPr/>
        </p:nvCxnSpPr>
        <p:spPr>
          <a:xfrm flipH="1">
            <a:off x="2306246" y="1623369"/>
            <a:ext cx="832545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  <a:endCxn id="10" idx="0"/>
          </p:cNvCxnSpPr>
          <p:nvPr/>
        </p:nvCxnSpPr>
        <p:spPr>
          <a:xfrm>
            <a:off x="1428422" y="1623369"/>
            <a:ext cx="2697621" cy="7583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5" idx="0"/>
          </p:cNvCxnSpPr>
          <p:nvPr/>
        </p:nvCxnSpPr>
        <p:spPr>
          <a:xfrm flipH="1">
            <a:off x="1428422" y="4273957"/>
            <a:ext cx="2677251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0"/>
          </p:cNvCxnSpPr>
          <p:nvPr/>
        </p:nvCxnSpPr>
        <p:spPr>
          <a:xfrm flipH="1">
            <a:off x="2306246" y="2961513"/>
            <a:ext cx="1819797" cy="73260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4" idx="0"/>
          </p:cNvCxnSpPr>
          <p:nvPr/>
        </p:nvCxnSpPr>
        <p:spPr>
          <a:xfrm>
            <a:off x="2306246" y="4273957"/>
            <a:ext cx="832545" cy="77750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rot="5400000">
            <a:off x="1036346" y="4798510"/>
            <a:ext cx="879192" cy="1075391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4835" y="501218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5400000">
            <a:off x="1024134" y="820525"/>
            <a:ext cx="879192" cy="1099816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4834" y="1058622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41249" y="1427863"/>
            <a:ext cx="3457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Maximum number of</a:t>
            </a:r>
          </a:p>
          <a:p>
            <a:r>
              <a:rPr lang="en-US" sz="2800" dirty="0" smtClean="0"/>
              <a:t>disjoint paths?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41249" y="3214967"/>
            <a:ext cx="27784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Minimum size of </a:t>
            </a:r>
          </a:p>
          <a:p>
            <a:r>
              <a:rPr lang="en-US" sz="2800" dirty="0" smtClean="0"/>
              <a:t>s-t cut !!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78247" y="2524298"/>
            <a:ext cx="394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55072" y="5073739"/>
            <a:ext cx="16207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Proof 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4900" y="6251695"/>
            <a:ext cx="87302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</a:rPr>
              <a:t>Menger’s</a:t>
            </a:r>
            <a:r>
              <a:rPr lang="en-US" sz="3200" dirty="0" smtClean="0">
                <a:solidFill>
                  <a:schemeClr val="tx2"/>
                </a:solidFill>
              </a:rPr>
              <a:t> Theorem for vertex disjoint S-T paths</a:t>
            </a:r>
          </a:p>
        </p:txBody>
      </p:sp>
    </p:spTree>
    <p:extLst>
      <p:ext uri="{BB962C8B-B14F-4D97-AF65-F5344CB8AC3E}">
        <p14:creationId xmlns:p14="http://schemas.microsoft.com/office/powerpoint/2010/main" val="554698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Line Digraph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145652" y="1085956"/>
            <a:ext cx="3822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L(D) is a line digraph of 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5652" y="2274899"/>
            <a:ext cx="7468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Node </a:t>
            </a:r>
            <a:r>
              <a:rPr lang="en-US" sz="2800" dirty="0" err="1" smtClean="0"/>
              <a:t>n</a:t>
            </a:r>
            <a:r>
              <a:rPr lang="en-US" sz="2800" baseline="-25000" dirty="0" err="1" smtClean="0"/>
              <a:t>ij</a:t>
            </a:r>
            <a:r>
              <a:rPr lang="en-US" sz="2800" dirty="0" smtClean="0"/>
              <a:t> of L(D) corresponds to arc (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,v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) in 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5652" y="3709453"/>
            <a:ext cx="5782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Arc (</a:t>
            </a:r>
            <a:r>
              <a:rPr lang="en-US" sz="2800" dirty="0" err="1" smtClean="0"/>
              <a:t>n</a:t>
            </a:r>
            <a:r>
              <a:rPr lang="en-US" sz="2800" baseline="-25000" dirty="0" err="1" smtClean="0"/>
              <a:t>ij</a:t>
            </a:r>
            <a:r>
              <a:rPr lang="en-US" sz="2800" dirty="0" err="1" smtClean="0"/>
              <a:t>,n</a:t>
            </a:r>
            <a:r>
              <a:rPr lang="en-US" sz="2800" baseline="-25000" dirty="0" err="1" smtClean="0"/>
              <a:t>kl</a:t>
            </a:r>
            <a:r>
              <a:rPr lang="en-US" sz="2800" dirty="0" smtClean="0"/>
              <a:t>) exists if and only if j = k</a:t>
            </a:r>
          </a:p>
        </p:txBody>
      </p:sp>
    </p:spTree>
    <p:extLst>
      <p:ext uri="{BB962C8B-B14F-4D97-AF65-F5344CB8AC3E}">
        <p14:creationId xmlns:p14="http://schemas.microsoft.com/office/powerpoint/2010/main" val="396914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022394" y="1295381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01</a:t>
            </a:r>
            <a:endParaRPr lang="en-US" baseline="-25000" dirty="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2212844" y="1295381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02</a:t>
            </a:r>
            <a:endParaRPr lang="en-US" baseline="-25000" dirty="0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3403294" y="1295381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03</a:t>
            </a:r>
            <a:endParaRPr lang="en-US" baseline="-25000" dirty="0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4591993" y="1295381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14</a:t>
            </a:r>
            <a:endParaRPr lang="en-US" baseline="-25000" dirty="0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022394" y="2375817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25</a:t>
            </a:r>
            <a:endParaRPr lang="en-US" baseline="-25000" dirty="0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2212844" y="2375817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35</a:t>
            </a:r>
            <a:endParaRPr lang="en-US" baseline="-25000" dirty="0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3403294" y="2375817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47</a:t>
            </a:r>
            <a:endParaRPr lang="en-US" baseline="-25000" dirty="0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4591993" y="2375817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56</a:t>
            </a:r>
            <a:endParaRPr lang="en-US" baseline="-25000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1022394" y="3456253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57</a:t>
            </a:r>
            <a:endParaRPr lang="en-US" baseline="-25000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2212844" y="3456253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59</a:t>
            </a:r>
            <a:endParaRPr lang="en-US" baseline="-25000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3403294" y="3456253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67</a:t>
            </a:r>
            <a:endParaRPr lang="en-US" baseline="-25000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591993" y="3456253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82</a:t>
            </a:r>
            <a:endParaRPr lang="en-US" baseline="-25000" dirty="0"/>
          </a:p>
        </p:txBody>
      </p:sp>
      <p:cxnSp>
        <p:nvCxnSpPr>
          <p:cNvPr id="24" name="Curved Connector 23"/>
          <p:cNvCxnSpPr>
            <a:stCxn id="10" idx="0"/>
            <a:endCxn id="41" idx="0"/>
          </p:cNvCxnSpPr>
          <p:nvPr/>
        </p:nvCxnSpPr>
        <p:spPr>
          <a:xfrm rot="5400000" flipH="1" flipV="1">
            <a:off x="3148657" y="-489418"/>
            <a:ext cx="12700" cy="3569599"/>
          </a:xfrm>
          <a:prstGeom prst="curvedConnector3">
            <a:avLst>
              <a:gd name="adj1" fmla="val 1800000"/>
            </a:avLst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3"/>
            <a:endCxn id="42" idx="0"/>
          </p:cNvCxnSpPr>
          <p:nvPr/>
        </p:nvCxnSpPr>
        <p:spPr>
          <a:xfrm flipH="1">
            <a:off x="1363858" y="1872943"/>
            <a:ext cx="948998" cy="50287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9" idx="3"/>
            <a:endCxn id="43" idx="0"/>
          </p:cNvCxnSpPr>
          <p:nvPr/>
        </p:nvCxnSpPr>
        <p:spPr>
          <a:xfrm flipH="1">
            <a:off x="2554308" y="1872943"/>
            <a:ext cx="948998" cy="50287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1" idx="3"/>
            <a:endCxn id="44" idx="0"/>
          </p:cNvCxnSpPr>
          <p:nvPr/>
        </p:nvCxnSpPr>
        <p:spPr>
          <a:xfrm flipH="1">
            <a:off x="3744758" y="1872943"/>
            <a:ext cx="947247" cy="50287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42" idx="0"/>
            <a:endCxn id="45" idx="0"/>
          </p:cNvCxnSpPr>
          <p:nvPr/>
        </p:nvCxnSpPr>
        <p:spPr>
          <a:xfrm rot="5400000" flipH="1" flipV="1">
            <a:off x="3148657" y="591018"/>
            <a:ext cx="12700" cy="3569599"/>
          </a:xfrm>
          <a:prstGeom prst="curvedConnector3">
            <a:avLst>
              <a:gd name="adj1" fmla="val 1800000"/>
            </a:avLst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42" idx="4"/>
            <a:endCxn id="58" idx="0"/>
          </p:cNvCxnSpPr>
          <p:nvPr/>
        </p:nvCxnSpPr>
        <p:spPr>
          <a:xfrm>
            <a:off x="1363858" y="3052473"/>
            <a:ext cx="0" cy="4037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42" idx="4"/>
            <a:endCxn id="59" idx="0"/>
          </p:cNvCxnSpPr>
          <p:nvPr/>
        </p:nvCxnSpPr>
        <p:spPr>
          <a:xfrm>
            <a:off x="1363858" y="3052473"/>
            <a:ext cx="1190450" cy="4037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43" idx="4"/>
            <a:endCxn id="45" idx="4"/>
          </p:cNvCxnSpPr>
          <p:nvPr/>
        </p:nvCxnSpPr>
        <p:spPr>
          <a:xfrm rot="16200000" flipH="1">
            <a:off x="3743882" y="1862898"/>
            <a:ext cx="12700" cy="2379149"/>
          </a:xfrm>
          <a:prstGeom prst="curvedConnector3">
            <a:avLst>
              <a:gd name="adj1" fmla="val 1800000"/>
            </a:avLst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43" idx="4"/>
            <a:endCxn id="59" idx="0"/>
          </p:cNvCxnSpPr>
          <p:nvPr/>
        </p:nvCxnSpPr>
        <p:spPr>
          <a:xfrm>
            <a:off x="2554308" y="3052473"/>
            <a:ext cx="0" cy="4037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43" idx="4"/>
            <a:endCxn id="58" idx="0"/>
          </p:cNvCxnSpPr>
          <p:nvPr/>
        </p:nvCxnSpPr>
        <p:spPr>
          <a:xfrm flipH="1">
            <a:off x="1363858" y="3052473"/>
            <a:ext cx="1190450" cy="4037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45" idx="4"/>
            <a:endCxn id="60" idx="0"/>
          </p:cNvCxnSpPr>
          <p:nvPr/>
        </p:nvCxnSpPr>
        <p:spPr>
          <a:xfrm flipH="1">
            <a:off x="3744758" y="3052473"/>
            <a:ext cx="1188699" cy="4037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>
            <a:stCxn id="61" idx="4"/>
            <a:endCxn id="42" idx="6"/>
          </p:cNvCxnSpPr>
          <p:nvPr/>
        </p:nvCxnSpPr>
        <p:spPr>
          <a:xfrm rot="5400000" flipH="1">
            <a:off x="2610008" y="1809460"/>
            <a:ext cx="1418764" cy="3228135"/>
          </a:xfrm>
          <a:prstGeom prst="curvedConnector4">
            <a:avLst>
              <a:gd name="adj1" fmla="val -22138"/>
              <a:gd name="adj2" fmla="val 99173"/>
            </a:avLst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001882" y="1157470"/>
            <a:ext cx="2549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 = out-arcs(s)</a:t>
            </a:r>
          </a:p>
        </p:txBody>
      </p:sp>
      <p:sp>
        <p:nvSpPr>
          <p:cNvPr id="101" name="Oval 100"/>
          <p:cNvSpPr/>
          <p:nvPr/>
        </p:nvSpPr>
        <p:spPr>
          <a:xfrm rot="5400000">
            <a:off x="2161679" y="-210363"/>
            <a:ext cx="879192" cy="3614858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252860" y="123091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001882" y="2272852"/>
            <a:ext cx="2223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 = in-arcs(t)</a:t>
            </a:r>
          </a:p>
        </p:txBody>
      </p:sp>
      <p:sp>
        <p:nvSpPr>
          <p:cNvPr id="104" name="Freeform 103"/>
          <p:cNvSpPr/>
          <p:nvPr/>
        </p:nvSpPr>
        <p:spPr>
          <a:xfrm>
            <a:off x="622446" y="2225654"/>
            <a:ext cx="3723780" cy="2597014"/>
          </a:xfrm>
          <a:custGeom>
            <a:avLst/>
            <a:gdLst>
              <a:gd name="connsiteX0" fmla="*/ 2687146 w 3723780"/>
              <a:gd name="connsiteY0" fmla="*/ 265389 h 2597014"/>
              <a:gd name="connsiteX1" fmla="*/ 2662721 w 3723780"/>
              <a:gd name="connsiteY1" fmla="*/ 2182515 h 2597014"/>
              <a:gd name="connsiteX2" fmla="*/ 1062903 w 3723780"/>
              <a:gd name="connsiteY2" fmla="*/ 1217847 h 2597014"/>
              <a:gd name="connsiteX3" fmla="*/ 61490 w 3723780"/>
              <a:gd name="connsiteY3" fmla="*/ 1681864 h 2597014"/>
              <a:gd name="connsiteX4" fmla="*/ 2858119 w 3723780"/>
              <a:gd name="connsiteY4" fmla="*/ 2585478 h 2597014"/>
              <a:gd name="connsiteX5" fmla="*/ 3712984 w 3723780"/>
              <a:gd name="connsiteY5" fmla="*/ 985838 h 2597014"/>
              <a:gd name="connsiteX6" fmla="*/ 3297764 w 3723780"/>
              <a:gd name="connsiteY6" fmla="*/ 94435 h 2597014"/>
              <a:gd name="connsiteX7" fmla="*/ 2687146 w 3723780"/>
              <a:gd name="connsiteY7" fmla="*/ 265389 h 259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3780" h="2597014">
                <a:moveTo>
                  <a:pt x="2687146" y="265389"/>
                </a:moveTo>
                <a:cubicBezTo>
                  <a:pt x="2581306" y="613402"/>
                  <a:pt x="2933428" y="2023772"/>
                  <a:pt x="2662721" y="2182515"/>
                </a:cubicBezTo>
                <a:cubicBezTo>
                  <a:pt x="2392014" y="2341258"/>
                  <a:pt x="1496441" y="1301289"/>
                  <a:pt x="1062903" y="1217847"/>
                </a:cubicBezTo>
                <a:cubicBezTo>
                  <a:pt x="629365" y="1134405"/>
                  <a:pt x="-237713" y="1453926"/>
                  <a:pt x="61490" y="1681864"/>
                </a:cubicBezTo>
                <a:cubicBezTo>
                  <a:pt x="360693" y="1909802"/>
                  <a:pt x="2249537" y="2701482"/>
                  <a:pt x="2858119" y="2585478"/>
                </a:cubicBezTo>
                <a:cubicBezTo>
                  <a:pt x="3466701" y="2469474"/>
                  <a:pt x="3639710" y="1401012"/>
                  <a:pt x="3712984" y="985838"/>
                </a:cubicBezTo>
                <a:cubicBezTo>
                  <a:pt x="3786258" y="570664"/>
                  <a:pt x="3468737" y="218580"/>
                  <a:pt x="3297764" y="94435"/>
                </a:cubicBezTo>
                <a:cubicBezTo>
                  <a:pt x="3126791" y="-29710"/>
                  <a:pt x="2792986" y="-82624"/>
                  <a:pt x="2687146" y="265389"/>
                </a:cubicBezTo>
                <a:close/>
              </a:path>
            </a:pathLst>
          </a:cu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198256" y="3324863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787190" y="4899433"/>
            <a:ext cx="5067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Vertex disjoint S-T path in L(D)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296176" y="6322569"/>
            <a:ext cx="3976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Arc disjoint s-t path in D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704168" y="5652809"/>
            <a:ext cx="130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implies</a:t>
            </a:r>
          </a:p>
        </p:txBody>
      </p:sp>
    </p:spTree>
    <p:extLst>
      <p:ext uri="{BB962C8B-B14F-4D97-AF65-F5344CB8AC3E}">
        <p14:creationId xmlns:p14="http://schemas.microsoft.com/office/powerpoint/2010/main" val="304890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 animBg="1"/>
      <p:bldP spid="102" grpId="0"/>
      <p:bldP spid="103" grpId="0"/>
      <p:bldP spid="104" grpId="0" animBg="1"/>
      <p:bldP spid="105" grpId="0"/>
      <p:bldP spid="106" grpId="0"/>
      <p:bldP spid="107" grpId="0"/>
      <p:bldP spid="10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022394" y="1295381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01</a:t>
            </a:r>
            <a:endParaRPr lang="en-US" baseline="-25000" dirty="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2212844" y="1295381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02</a:t>
            </a:r>
            <a:endParaRPr lang="en-US" baseline="-25000" dirty="0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3403294" y="1295381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03</a:t>
            </a:r>
            <a:endParaRPr lang="en-US" baseline="-25000" dirty="0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4591993" y="1295381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14</a:t>
            </a:r>
            <a:endParaRPr lang="en-US" baseline="-25000" dirty="0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022394" y="2375817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25</a:t>
            </a:r>
            <a:endParaRPr lang="en-US" baseline="-25000" dirty="0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2212844" y="2375817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35</a:t>
            </a:r>
            <a:endParaRPr lang="en-US" baseline="-25000" dirty="0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3403294" y="2375817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47</a:t>
            </a:r>
            <a:endParaRPr lang="en-US" baseline="-25000" dirty="0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4591993" y="2375817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56</a:t>
            </a:r>
            <a:endParaRPr lang="en-US" baseline="-25000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1022394" y="3456253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57</a:t>
            </a:r>
            <a:endParaRPr lang="en-US" baseline="-25000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2212844" y="3456253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59</a:t>
            </a:r>
            <a:endParaRPr lang="en-US" baseline="-25000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3403294" y="3456253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67</a:t>
            </a:r>
            <a:endParaRPr lang="en-US" baseline="-25000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591993" y="3456253"/>
            <a:ext cx="682928" cy="6766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82</a:t>
            </a:r>
            <a:endParaRPr lang="en-US" baseline="-25000" dirty="0"/>
          </a:p>
        </p:txBody>
      </p:sp>
      <p:cxnSp>
        <p:nvCxnSpPr>
          <p:cNvPr id="24" name="Curved Connector 23"/>
          <p:cNvCxnSpPr>
            <a:stCxn id="10" idx="0"/>
            <a:endCxn id="41" idx="0"/>
          </p:cNvCxnSpPr>
          <p:nvPr/>
        </p:nvCxnSpPr>
        <p:spPr>
          <a:xfrm rot="5400000" flipH="1" flipV="1">
            <a:off x="3148657" y="-489418"/>
            <a:ext cx="12700" cy="3569599"/>
          </a:xfrm>
          <a:prstGeom prst="curvedConnector3">
            <a:avLst>
              <a:gd name="adj1" fmla="val 1800000"/>
            </a:avLst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3"/>
            <a:endCxn id="42" idx="0"/>
          </p:cNvCxnSpPr>
          <p:nvPr/>
        </p:nvCxnSpPr>
        <p:spPr>
          <a:xfrm flipH="1">
            <a:off x="1363858" y="1872943"/>
            <a:ext cx="948998" cy="50287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9" idx="3"/>
            <a:endCxn id="43" idx="0"/>
          </p:cNvCxnSpPr>
          <p:nvPr/>
        </p:nvCxnSpPr>
        <p:spPr>
          <a:xfrm flipH="1">
            <a:off x="2554308" y="1872943"/>
            <a:ext cx="948998" cy="50287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1" idx="3"/>
            <a:endCxn id="44" idx="0"/>
          </p:cNvCxnSpPr>
          <p:nvPr/>
        </p:nvCxnSpPr>
        <p:spPr>
          <a:xfrm flipH="1">
            <a:off x="3744758" y="1872943"/>
            <a:ext cx="947247" cy="50287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42" idx="0"/>
            <a:endCxn id="45" idx="0"/>
          </p:cNvCxnSpPr>
          <p:nvPr/>
        </p:nvCxnSpPr>
        <p:spPr>
          <a:xfrm rot="5400000" flipH="1" flipV="1">
            <a:off x="3148657" y="591018"/>
            <a:ext cx="12700" cy="3569599"/>
          </a:xfrm>
          <a:prstGeom prst="curvedConnector3">
            <a:avLst>
              <a:gd name="adj1" fmla="val 1800000"/>
            </a:avLst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42" idx="4"/>
            <a:endCxn id="58" idx="0"/>
          </p:cNvCxnSpPr>
          <p:nvPr/>
        </p:nvCxnSpPr>
        <p:spPr>
          <a:xfrm>
            <a:off x="1363858" y="3052473"/>
            <a:ext cx="0" cy="4037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42" idx="4"/>
            <a:endCxn id="59" idx="0"/>
          </p:cNvCxnSpPr>
          <p:nvPr/>
        </p:nvCxnSpPr>
        <p:spPr>
          <a:xfrm>
            <a:off x="1363858" y="3052473"/>
            <a:ext cx="1190450" cy="4037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43" idx="4"/>
            <a:endCxn id="45" idx="4"/>
          </p:cNvCxnSpPr>
          <p:nvPr/>
        </p:nvCxnSpPr>
        <p:spPr>
          <a:xfrm rot="16200000" flipH="1">
            <a:off x="3743882" y="1862898"/>
            <a:ext cx="12700" cy="2379149"/>
          </a:xfrm>
          <a:prstGeom prst="curvedConnector3">
            <a:avLst>
              <a:gd name="adj1" fmla="val 1800000"/>
            </a:avLst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43" idx="4"/>
            <a:endCxn id="59" idx="0"/>
          </p:cNvCxnSpPr>
          <p:nvPr/>
        </p:nvCxnSpPr>
        <p:spPr>
          <a:xfrm>
            <a:off x="2554308" y="3052473"/>
            <a:ext cx="0" cy="4037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43" idx="4"/>
            <a:endCxn id="58" idx="0"/>
          </p:cNvCxnSpPr>
          <p:nvPr/>
        </p:nvCxnSpPr>
        <p:spPr>
          <a:xfrm flipH="1">
            <a:off x="1363858" y="3052473"/>
            <a:ext cx="1190450" cy="4037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45" idx="4"/>
            <a:endCxn id="60" idx="0"/>
          </p:cNvCxnSpPr>
          <p:nvPr/>
        </p:nvCxnSpPr>
        <p:spPr>
          <a:xfrm flipH="1">
            <a:off x="3744758" y="3052473"/>
            <a:ext cx="1188699" cy="4037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>
            <a:stCxn id="61" idx="4"/>
            <a:endCxn id="42" idx="6"/>
          </p:cNvCxnSpPr>
          <p:nvPr/>
        </p:nvCxnSpPr>
        <p:spPr>
          <a:xfrm rot="5400000" flipH="1">
            <a:off x="2610008" y="1809460"/>
            <a:ext cx="1418764" cy="3228135"/>
          </a:xfrm>
          <a:prstGeom prst="curvedConnector4">
            <a:avLst>
              <a:gd name="adj1" fmla="val -22138"/>
              <a:gd name="adj2" fmla="val 99173"/>
            </a:avLst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001882" y="1157470"/>
            <a:ext cx="2549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 = out-arcs(s)</a:t>
            </a:r>
          </a:p>
        </p:txBody>
      </p:sp>
      <p:sp>
        <p:nvSpPr>
          <p:cNvPr id="101" name="Oval 100"/>
          <p:cNvSpPr/>
          <p:nvPr/>
        </p:nvSpPr>
        <p:spPr>
          <a:xfrm rot="5400000">
            <a:off x="2161679" y="-210363"/>
            <a:ext cx="879192" cy="3614858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252860" y="1230914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001882" y="2272852"/>
            <a:ext cx="2223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 = in-arcs(t)</a:t>
            </a:r>
          </a:p>
        </p:txBody>
      </p:sp>
      <p:sp>
        <p:nvSpPr>
          <p:cNvPr id="104" name="Freeform 103"/>
          <p:cNvSpPr/>
          <p:nvPr/>
        </p:nvSpPr>
        <p:spPr>
          <a:xfrm>
            <a:off x="622446" y="2225654"/>
            <a:ext cx="3723780" cy="2597014"/>
          </a:xfrm>
          <a:custGeom>
            <a:avLst/>
            <a:gdLst>
              <a:gd name="connsiteX0" fmla="*/ 2687146 w 3723780"/>
              <a:gd name="connsiteY0" fmla="*/ 265389 h 2597014"/>
              <a:gd name="connsiteX1" fmla="*/ 2662721 w 3723780"/>
              <a:gd name="connsiteY1" fmla="*/ 2182515 h 2597014"/>
              <a:gd name="connsiteX2" fmla="*/ 1062903 w 3723780"/>
              <a:gd name="connsiteY2" fmla="*/ 1217847 h 2597014"/>
              <a:gd name="connsiteX3" fmla="*/ 61490 w 3723780"/>
              <a:gd name="connsiteY3" fmla="*/ 1681864 h 2597014"/>
              <a:gd name="connsiteX4" fmla="*/ 2858119 w 3723780"/>
              <a:gd name="connsiteY4" fmla="*/ 2585478 h 2597014"/>
              <a:gd name="connsiteX5" fmla="*/ 3712984 w 3723780"/>
              <a:gd name="connsiteY5" fmla="*/ 985838 h 2597014"/>
              <a:gd name="connsiteX6" fmla="*/ 3297764 w 3723780"/>
              <a:gd name="connsiteY6" fmla="*/ 94435 h 2597014"/>
              <a:gd name="connsiteX7" fmla="*/ 2687146 w 3723780"/>
              <a:gd name="connsiteY7" fmla="*/ 265389 h 259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3780" h="2597014">
                <a:moveTo>
                  <a:pt x="2687146" y="265389"/>
                </a:moveTo>
                <a:cubicBezTo>
                  <a:pt x="2581306" y="613402"/>
                  <a:pt x="2933428" y="2023772"/>
                  <a:pt x="2662721" y="2182515"/>
                </a:cubicBezTo>
                <a:cubicBezTo>
                  <a:pt x="2392014" y="2341258"/>
                  <a:pt x="1496441" y="1301289"/>
                  <a:pt x="1062903" y="1217847"/>
                </a:cubicBezTo>
                <a:cubicBezTo>
                  <a:pt x="629365" y="1134405"/>
                  <a:pt x="-237713" y="1453926"/>
                  <a:pt x="61490" y="1681864"/>
                </a:cubicBezTo>
                <a:cubicBezTo>
                  <a:pt x="360693" y="1909802"/>
                  <a:pt x="2249537" y="2701482"/>
                  <a:pt x="2858119" y="2585478"/>
                </a:cubicBezTo>
                <a:cubicBezTo>
                  <a:pt x="3466701" y="2469474"/>
                  <a:pt x="3639710" y="1401012"/>
                  <a:pt x="3712984" y="985838"/>
                </a:cubicBezTo>
                <a:cubicBezTo>
                  <a:pt x="3786258" y="570664"/>
                  <a:pt x="3468737" y="218580"/>
                  <a:pt x="3297764" y="94435"/>
                </a:cubicBezTo>
                <a:cubicBezTo>
                  <a:pt x="3126791" y="-29710"/>
                  <a:pt x="2792986" y="-82624"/>
                  <a:pt x="2687146" y="265389"/>
                </a:cubicBezTo>
                <a:close/>
              </a:path>
            </a:pathLst>
          </a:cu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198256" y="3324863"/>
            <a:ext cx="1263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190585" y="4899433"/>
            <a:ext cx="7002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Minimum size S-T disconnecting vertex set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728592" y="6322569"/>
            <a:ext cx="1162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s-t cut</a:t>
            </a:r>
            <a:endParaRPr lang="en-US" sz="2800" b="1" dirty="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3704168" y="5652809"/>
            <a:ext cx="130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implies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001882" y="3619343"/>
            <a:ext cx="2420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Hence proved</a:t>
            </a:r>
          </a:p>
        </p:txBody>
      </p:sp>
    </p:spTree>
    <p:extLst>
      <p:ext uri="{BB962C8B-B14F-4D97-AF65-F5344CB8AC3E}">
        <p14:creationId xmlns:p14="http://schemas.microsoft.com/office/powerpoint/2010/main" val="214977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1428083" y="1558098"/>
            <a:ext cx="6085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Theorem for vertex disjoint S-T paths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57817" y="5031889"/>
            <a:ext cx="543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Theorem for arc disjoint s-t paths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80467" y="3334561"/>
            <a:ext cx="130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implies</a:t>
            </a:r>
          </a:p>
        </p:txBody>
      </p:sp>
    </p:spTree>
    <p:extLst>
      <p:ext uri="{BB962C8B-B14F-4D97-AF65-F5344CB8AC3E}">
        <p14:creationId xmlns:p14="http://schemas.microsoft.com/office/powerpoint/2010/main" val="60055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Menger’s</a:t>
            </a:r>
            <a:r>
              <a:rPr lang="en-US" sz="4000" dirty="0" smtClean="0"/>
              <a:t> Theorem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1428083" y="1558098"/>
            <a:ext cx="6085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Theorem for vertex disjoint S-T paths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51352" y="3334561"/>
            <a:ext cx="2160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is implied by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7282" y="6141796"/>
            <a:ext cx="38868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Left As Exercise !!!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7817" y="5031889"/>
            <a:ext cx="543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Theorem for arc disjoint s-t paths</a:t>
            </a:r>
          </a:p>
        </p:txBody>
      </p:sp>
    </p:spTree>
    <p:extLst>
      <p:ext uri="{BB962C8B-B14F-4D97-AF65-F5344CB8AC3E}">
        <p14:creationId xmlns:p14="http://schemas.microsoft.com/office/powerpoint/2010/main" val="335749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lvl="1"/>
            <a:endParaRPr lang="en-US" dirty="0"/>
          </a:p>
          <a:p>
            <a:r>
              <a:rPr lang="en-US" dirty="0" err="1" smtClean="0"/>
              <a:t>Menger’s</a:t>
            </a:r>
            <a:r>
              <a:rPr lang="en-US" dirty="0" smtClean="0"/>
              <a:t> Theorem for Disjoint Paths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1F497D"/>
                </a:solidFill>
              </a:rPr>
              <a:t>Path Packing (</a:t>
            </a:r>
            <a:r>
              <a:rPr lang="en-US" b="1" dirty="0" err="1" smtClean="0">
                <a:solidFill>
                  <a:srgbClr val="1F497D"/>
                </a:solidFill>
              </a:rPr>
              <a:t>todo</a:t>
            </a:r>
            <a:r>
              <a:rPr lang="en-US" b="1" dirty="0" smtClean="0">
                <a:solidFill>
                  <a:srgbClr val="1F497D"/>
                </a:solidFill>
              </a:rPr>
              <a:t>)</a:t>
            </a:r>
            <a:endParaRPr lang="en-US" sz="2800" dirty="0"/>
          </a:p>
          <a:p>
            <a:pPr lvl="1"/>
            <a:r>
              <a:rPr lang="en-US" dirty="0"/>
              <a:t>Description of the Algorithm</a:t>
            </a:r>
          </a:p>
          <a:p>
            <a:pPr lvl="1"/>
            <a:r>
              <a:rPr lang="en-US" dirty="0" smtClean="0"/>
              <a:t>Analysis of the Algorithm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926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Outdegree</a:t>
            </a:r>
            <a:r>
              <a:rPr lang="en-US" sz="4000" dirty="0" smtClean="0"/>
              <a:t> of a Subset of Vertices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891" y="5232368"/>
            <a:ext cx="65257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Number of arcs leaving the subset.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0891" y="6088860"/>
            <a:ext cx="78575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outdeg</a:t>
            </a:r>
            <a:r>
              <a:rPr lang="en-US" sz="3200" dirty="0" smtClean="0"/>
              <a:t>({v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}) = 1, </a:t>
            </a:r>
            <a:r>
              <a:rPr lang="en-US" sz="3200" dirty="0" err="1" smtClean="0"/>
              <a:t>outdeg</a:t>
            </a:r>
            <a:r>
              <a:rPr lang="en-US" sz="3200" dirty="0" smtClean="0"/>
              <a:t>({v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}) = 2, 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36265" y="946876"/>
            <a:ext cx="2207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D = (V, A)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6" name="Oval 25"/>
          <p:cNvSpPr/>
          <p:nvPr/>
        </p:nvSpPr>
        <p:spPr>
          <a:xfrm>
            <a:off x="1698164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7" name="Oval 26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33799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33799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4986699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2" name="Oval 31"/>
          <p:cNvSpPr/>
          <p:nvPr/>
        </p:nvSpPr>
        <p:spPr>
          <a:xfrm>
            <a:off x="2784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3" name="Straight Arrow Connector 32"/>
          <p:cNvCxnSpPr>
            <a:stCxn id="26" idx="5"/>
            <a:endCxn id="29" idx="1"/>
          </p:cNvCxnSpPr>
          <p:nvPr/>
        </p:nvCxnSpPr>
        <p:spPr>
          <a:xfrm>
            <a:off x="2197677" y="1418365"/>
            <a:ext cx="1267948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5"/>
            <a:endCxn id="30" idx="1"/>
          </p:cNvCxnSpPr>
          <p:nvPr/>
        </p:nvCxnSpPr>
        <p:spPr>
          <a:xfrm>
            <a:off x="3879435" y="2288127"/>
            <a:ext cx="1192967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27" idx="6"/>
          </p:cNvCxnSpPr>
          <p:nvPr/>
        </p:nvCxnSpPr>
        <p:spPr>
          <a:xfrm flipH="1">
            <a:off x="863638" y="3339981"/>
            <a:ext cx="412306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7"/>
            <a:endCxn id="29" idx="3"/>
          </p:cNvCxnSpPr>
          <p:nvPr/>
        </p:nvCxnSpPr>
        <p:spPr>
          <a:xfrm flipV="1">
            <a:off x="777935" y="2288127"/>
            <a:ext cx="2687690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7" idx="0"/>
            <a:endCxn id="25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7"/>
            <a:endCxn id="26" idx="3"/>
          </p:cNvCxnSpPr>
          <p:nvPr/>
        </p:nvCxnSpPr>
        <p:spPr>
          <a:xfrm flipV="1">
            <a:off x="777935" y="1418365"/>
            <a:ext cx="1005932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3"/>
            <a:endCxn id="28" idx="7"/>
          </p:cNvCxnSpPr>
          <p:nvPr/>
        </p:nvCxnSpPr>
        <p:spPr>
          <a:xfrm flipH="1">
            <a:off x="3879435" y="3544985"/>
            <a:ext cx="1192967" cy="98437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8" idx="2"/>
            <a:endCxn id="32" idx="6"/>
          </p:cNvCxnSpPr>
          <p:nvPr/>
        </p:nvCxnSpPr>
        <p:spPr>
          <a:xfrm flipH="1">
            <a:off x="863638" y="4734361"/>
            <a:ext cx="25162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0"/>
            <a:endCxn id="27" idx="4"/>
          </p:cNvCxnSpPr>
          <p:nvPr/>
        </p:nvCxnSpPr>
        <p:spPr>
          <a:xfrm flipV="1">
            <a:off x="571030" y="3629901"/>
            <a:ext cx="0" cy="81453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4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Path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5232368"/>
            <a:ext cx="88824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Sequence P = (s=v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,…,</a:t>
            </a:r>
            <a:r>
              <a:rPr lang="en-US" sz="3200" dirty="0" err="1" smtClean="0"/>
              <a:t>a</a:t>
            </a:r>
            <a:r>
              <a:rPr lang="en-US" sz="3200" baseline="-25000" dirty="0" err="1" smtClean="0"/>
              <a:t>k</a:t>
            </a:r>
            <a:r>
              <a:rPr lang="en-US" sz="3200" dirty="0" err="1" smtClean="0"/>
              <a:t>,t</a:t>
            </a:r>
            <a:r>
              <a:rPr lang="en-US" sz="3200" dirty="0" smtClean="0"/>
              <a:t>=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), </a:t>
            </a:r>
            <a:r>
              <a:rPr lang="en-US" sz="3200" dirty="0" err="1" smtClean="0"/>
              <a:t>a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= (v</a:t>
            </a:r>
            <a:r>
              <a:rPr lang="en-US" sz="3200" baseline="-25000" dirty="0" smtClean="0"/>
              <a:t>i-1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36265" y="946876"/>
            <a:ext cx="2207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D = (V, A)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3" name="Oval 102"/>
          <p:cNvSpPr/>
          <p:nvPr/>
        </p:nvSpPr>
        <p:spPr>
          <a:xfrm>
            <a:off x="1698164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04" name="Oval 103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5" name="Oval 104"/>
          <p:cNvSpPr/>
          <p:nvPr/>
        </p:nvSpPr>
        <p:spPr>
          <a:xfrm>
            <a:off x="33799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06" name="Oval 105"/>
          <p:cNvSpPr/>
          <p:nvPr/>
        </p:nvSpPr>
        <p:spPr>
          <a:xfrm>
            <a:off x="33799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07" name="Oval 106"/>
          <p:cNvSpPr/>
          <p:nvPr/>
        </p:nvSpPr>
        <p:spPr>
          <a:xfrm>
            <a:off x="4986699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08" name="Oval 107"/>
          <p:cNvSpPr/>
          <p:nvPr/>
        </p:nvSpPr>
        <p:spPr>
          <a:xfrm>
            <a:off x="2784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109" name="Straight Arrow Connector 108"/>
          <p:cNvCxnSpPr>
            <a:stCxn id="103" idx="5"/>
            <a:endCxn id="106" idx="1"/>
          </p:cNvCxnSpPr>
          <p:nvPr/>
        </p:nvCxnSpPr>
        <p:spPr>
          <a:xfrm>
            <a:off x="2197677" y="1418365"/>
            <a:ext cx="1267948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6" idx="5"/>
            <a:endCxn id="107" idx="1"/>
          </p:cNvCxnSpPr>
          <p:nvPr/>
        </p:nvCxnSpPr>
        <p:spPr>
          <a:xfrm>
            <a:off x="3879435" y="2288127"/>
            <a:ext cx="1192967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7" idx="2"/>
            <a:endCxn id="104" idx="6"/>
          </p:cNvCxnSpPr>
          <p:nvPr/>
        </p:nvCxnSpPr>
        <p:spPr>
          <a:xfrm flipH="1">
            <a:off x="863638" y="3339981"/>
            <a:ext cx="412306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4" idx="7"/>
            <a:endCxn id="106" idx="3"/>
          </p:cNvCxnSpPr>
          <p:nvPr/>
        </p:nvCxnSpPr>
        <p:spPr>
          <a:xfrm flipV="1">
            <a:off x="777935" y="2288127"/>
            <a:ext cx="2687690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4" idx="0"/>
            <a:endCxn id="102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2" idx="7"/>
            <a:endCxn id="103" idx="3"/>
          </p:cNvCxnSpPr>
          <p:nvPr/>
        </p:nvCxnSpPr>
        <p:spPr>
          <a:xfrm flipV="1">
            <a:off x="777935" y="1418365"/>
            <a:ext cx="1005932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7" idx="3"/>
            <a:endCxn id="105" idx="7"/>
          </p:cNvCxnSpPr>
          <p:nvPr/>
        </p:nvCxnSpPr>
        <p:spPr>
          <a:xfrm flipH="1">
            <a:off x="3879435" y="3544985"/>
            <a:ext cx="1192967" cy="98437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5" idx="2"/>
            <a:endCxn id="108" idx="6"/>
          </p:cNvCxnSpPr>
          <p:nvPr/>
        </p:nvCxnSpPr>
        <p:spPr>
          <a:xfrm flipH="1">
            <a:off x="863638" y="4734361"/>
            <a:ext cx="25162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8" idx="0"/>
            <a:endCxn id="104" idx="4"/>
          </p:cNvCxnSpPr>
          <p:nvPr/>
        </p:nvCxnSpPr>
        <p:spPr>
          <a:xfrm flipV="1">
            <a:off x="571030" y="3629901"/>
            <a:ext cx="0" cy="81453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1596005" y="83351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103" idx="5"/>
            <a:endCxn id="106" idx="1"/>
          </p:cNvCxnSpPr>
          <p:nvPr/>
        </p:nvCxnSpPr>
        <p:spPr>
          <a:xfrm>
            <a:off x="2197677" y="1418365"/>
            <a:ext cx="1267948" cy="45975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3289815" y="170327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/>
          <p:cNvCxnSpPr>
            <a:stCxn id="106" idx="5"/>
            <a:endCxn id="107" idx="1"/>
          </p:cNvCxnSpPr>
          <p:nvPr/>
        </p:nvCxnSpPr>
        <p:spPr>
          <a:xfrm>
            <a:off x="3879435" y="2288127"/>
            <a:ext cx="1192967" cy="84684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4893685" y="296013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>
            <a:stCxn id="107" idx="2"/>
            <a:endCxn id="104" idx="6"/>
          </p:cNvCxnSpPr>
          <p:nvPr/>
        </p:nvCxnSpPr>
        <p:spPr>
          <a:xfrm flipH="1">
            <a:off x="863638" y="3339981"/>
            <a:ext cx="4123061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177394" y="296013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5097" y="6147169"/>
            <a:ext cx="64642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Vertices s=v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,…,t=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 are distinct</a:t>
            </a:r>
          </a:p>
        </p:txBody>
      </p:sp>
      <p:cxnSp>
        <p:nvCxnSpPr>
          <p:cNvPr id="36" name="Straight Arrow Connector 35"/>
          <p:cNvCxnSpPr>
            <a:stCxn id="104" idx="0"/>
            <a:endCxn id="102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84657" y="170327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7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9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1" grpId="0" animBg="1"/>
      <p:bldP spid="123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Path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67309" y="5226219"/>
            <a:ext cx="46862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 and T are subsets of V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36265" y="946876"/>
            <a:ext cx="2207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D = (V, A)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2784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3" name="Oval 102"/>
          <p:cNvSpPr/>
          <p:nvPr/>
        </p:nvSpPr>
        <p:spPr>
          <a:xfrm>
            <a:off x="1698164" y="923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04" name="Oval 103"/>
          <p:cNvSpPr/>
          <p:nvPr/>
        </p:nvSpPr>
        <p:spPr>
          <a:xfrm>
            <a:off x="278422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5" name="Oval 104"/>
          <p:cNvSpPr/>
          <p:nvPr/>
        </p:nvSpPr>
        <p:spPr>
          <a:xfrm>
            <a:off x="33799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106" name="Oval 105"/>
          <p:cNvSpPr/>
          <p:nvPr/>
        </p:nvSpPr>
        <p:spPr>
          <a:xfrm>
            <a:off x="3379922" y="1793202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07" name="Oval 106"/>
          <p:cNvSpPr/>
          <p:nvPr/>
        </p:nvSpPr>
        <p:spPr>
          <a:xfrm>
            <a:off x="4986699" y="305006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08" name="Oval 107"/>
          <p:cNvSpPr/>
          <p:nvPr/>
        </p:nvSpPr>
        <p:spPr>
          <a:xfrm>
            <a:off x="278422" y="4444440"/>
            <a:ext cx="585216" cy="5798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109" name="Straight Arrow Connector 108"/>
          <p:cNvCxnSpPr>
            <a:stCxn id="103" idx="5"/>
            <a:endCxn id="106" idx="1"/>
          </p:cNvCxnSpPr>
          <p:nvPr/>
        </p:nvCxnSpPr>
        <p:spPr>
          <a:xfrm>
            <a:off x="2197677" y="1418365"/>
            <a:ext cx="1267948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6" idx="5"/>
            <a:endCxn id="107" idx="1"/>
          </p:cNvCxnSpPr>
          <p:nvPr/>
        </p:nvCxnSpPr>
        <p:spPr>
          <a:xfrm>
            <a:off x="3879435" y="2288127"/>
            <a:ext cx="1192967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7" idx="2"/>
            <a:endCxn id="104" idx="6"/>
          </p:cNvCxnSpPr>
          <p:nvPr/>
        </p:nvCxnSpPr>
        <p:spPr>
          <a:xfrm flipH="1">
            <a:off x="863638" y="3339981"/>
            <a:ext cx="4123061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4" idx="7"/>
            <a:endCxn id="106" idx="3"/>
          </p:cNvCxnSpPr>
          <p:nvPr/>
        </p:nvCxnSpPr>
        <p:spPr>
          <a:xfrm flipV="1">
            <a:off x="777935" y="2288127"/>
            <a:ext cx="2687690" cy="84684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4" idx="0"/>
            <a:endCxn id="102" idx="4"/>
          </p:cNvCxnSpPr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2" idx="7"/>
            <a:endCxn id="103" idx="3"/>
          </p:cNvCxnSpPr>
          <p:nvPr/>
        </p:nvCxnSpPr>
        <p:spPr>
          <a:xfrm flipV="1">
            <a:off x="777935" y="1418365"/>
            <a:ext cx="1005932" cy="459753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7" idx="3"/>
            <a:endCxn id="105" idx="7"/>
          </p:cNvCxnSpPr>
          <p:nvPr/>
        </p:nvCxnSpPr>
        <p:spPr>
          <a:xfrm flipH="1">
            <a:off x="3879435" y="3544985"/>
            <a:ext cx="1192967" cy="98437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5" idx="2"/>
            <a:endCxn id="108" idx="6"/>
          </p:cNvCxnSpPr>
          <p:nvPr/>
        </p:nvCxnSpPr>
        <p:spPr>
          <a:xfrm flipH="1">
            <a:off x="863638" y="4734361"/>
            <a:ext cx="25162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8" idx="0"/>
            <a:endCxn id="104" idx="4"/>
          </p:cNvCxnSpPr>
          <p:nvPr/>
        </p:nvCxnSpPr>
        <p:spPr>
          <a:xfrm flipV="1">
            <a:off x="571030" y="3629901"/>
            <a:ext cx="0" cy="81453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309" y="6147169"/>
            <a:ext cx="64265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Any </a:t>
            </a:r>
            <a:r>
              <a:rPr lang="en-US" sz="3200" dirty="0" err="1" smtClean="0"/>
              <a:t>st</a:t>
            </a:r>
            <a:r>
              <a:rPr lang="en-US" sz="3200" dirty="0" smtClean="0"/>
              <a:t>-path where s </a:t>
            </a:r>
            <a:r>
              <a:rPr lang="en-US" sz="3200" dirty="0">
                <a:sym typeface="Symbol" charset="0"/>
              </a:rPr>
              <a:t></a:t>
            </a:r>
            <a:r>
              <a:rPr lang="en-US" sz="3200" dirty="0" smtClean="0"/>
              <a:t> S and t </a:t>
            </a:r>
            <a:r>
              <a:rPr lang="en-US" sz="3200" dirty="0">
                <a:sym typeface="Symbol" charset="0"/>
              </a:rPr>
              <a:t></a:t>
            </a:r>
            <a:r>
              <a:rPr lang="en-US" sz="3200" dirty="0"/>
              <a:t> </a:t>
            </a:r>
            <a:r>
              <a:rPr lang="en-US" sz="3200" dirty="0" smtClean="0"/>
              <a:t>T</a:t>
            </a:r>
          </a:p>
        </p:txBody>
      </p:sp>
      <p:sp>
        <p:nvSpPr>
          <p:cNvPr id="2" name="Oval 1"/>
          <p:cNvSpPr/>
          <p:nvPr/>
        </p:nvSpPr>
        <p:spPr>
          <a:xfrm rot="12300000">
            <a:off x="1270085" y="1111202"/>
            <a:ext cx="3163000" cy="1050144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5400000">
            <a:off x="-532246" y="2266959"/>
            <a:ext cx="2206551" cy="1050144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99541" y="600274"/>
            <a:ext cx="492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0247" y="1009350"/>
            <a:ext cx="458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T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596005" y="83351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197677" y="1418365"/>
            <a:ext cx="1267948" cy="45975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289815" y="170327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879435" y="2288127"/>
            <a:ext cx="1192967" cy="84684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893685" y="296013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863638" y="3339981"/>
            <a:ext cx="4123061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77394" y="296013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71030" y="2373043"/>
            <a:ext cx="0" cy="67701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84657" y="1703274"/>
            <a:ext cx="758952" cy="75969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8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9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4" grpId="0"/>
      <p:bldP spid="35" grpId="0"/>
      <p:bldP spid="37" grpId="0" animBg="1"/>
      <p:bldP spid="40" grpId="0" animBg="1"/>
      <p:bldP spid="42" grpId="0" animBg="1"/>
      <p:bldP spid="44" grpId="0" animBg="1"/>
      <p:bldP spid="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8440</TotalTime>
  <Words>2458</Words>
  <Application>Microsoft Macintosh PowerPoint</Application>
  <PresentationFormat>On-screen Show (4:3)</PresentationFormat>
  <Paragraphs>985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Discrete Optimization</vt:lpstr>
      <vt:lpstr>Outline</vt:lpstr>
      <vt:lpstr>Directed Graphs (Digraphs)</vt:lpstr>
      <vt:lpstr>Indegree of a Vertex</vt:lpstr>
      <vt:lpstr>Indegree of a Subset of Vertices</vt:lpstr>
      <vt:lpstr>Outdegree of a Vertex</vt:lpstr>
      <vt:lpstr>Outdegree of a Subset of Vertices</vt:lpstr>
      <vt:lpstr>s-t Path</vt:lpstr>
      <vt:lpstr>S-T Path</vt:lpstr>
      <vt:lpstr>S-T Path</vt:lpstr>
      <vt:lpstr>Outline</vt:lpstr>
      <vt:lpstr>Vertex Disjoint S-T Paths</vt:lpstr>
      <vt:lpstr>Vertex Disjoint S-T Paths</vt:lpstr>
      <vt:lpstr>Vertex Disjoint S-T Paths</vt:lpstr>
      <vt:lpstr>Vertex Disjoint S-T Paths</vt:lpstr>
      <vt:lpstr>Internally Vertex Disjoint s-t Paths</vt:lpstr>
      <vt:lpstr>Internally Vertex Disjoint s-t Paths</vt:lpstr>
      <vt:lpstr>Internally Vertex Disjoint s-t Paths</vt:lpstr>
      <vt:lpstr>Arc Disjoint s-t Paths</vt:lpstr>
      <vt:lpstr>Arc Disjoint s-t Paths</vt:lpstr>
      <vt:lpstr>Arc Disjoint s-t Paths</vt:lpstr>
      <vt:lpstr>Outline</vt:lpstr>
      <vt:lpstr>PowerPoint Presentation</vt:lpstr>
      <vt:lpstr>S-T Disconnecting Vertex Set</vt:lpstr>
      <vt:lpstr>S-T Disconnecting Vertex Set</vt:lpstr>
      <vt:lpstr>S-T Disconnecting Vertex Set</vt:lpstr>
      <vt:lpstr>S-T Disconnecting Vertex Set</vt:lpstr>
      <vt:lpstr>Connection</vt:lpstr>
      <vt:lpstr>Menger’s Theorem</vt:lpstr>
      <vt:lpstr>Menger’s Theorem</vt:lpstr>
      <vt:lpstr>Menger’s Theorem</vt:lpstr>
      <vt:lpstr>Menger’s Theorem</vt:lpstr>
      <vt:lpstr>Menger’s Theorem</vt:lpstr>
      <vt:lpstr>Menger’s Theorem</vt:lpstr>
      <vt:lpstr>Menger’s Theorem</vt:lpstr>
      <vt:lpstr>Menger’s Theorem</vt:lpstr>
      <vt:lpstr>Menger’s Theorem</vt:lpstr>
      <vt:lpstr>Menger’s Theorem</vt:lpstr>
      <vt:lpstr>Menger’s Theorem</vt:lpstr>
      <vt:lpstr>Menger’s Theorem</vt:lpstr>
      <vt:lpstr>Menger’s Theorem</vt:lpstr>
      <vt:lpstr>Outline</vt:lpstr>
      <vt:lpstr>Internally Vertex Disjoint s-t Paths</vt:lpstr>
      <vt:lpstr>s-t Vertex-Cut</vt:lpstr>
      <vt:lpstr>s-t Vertex-Cut</vt:lpstr>
      <vt:lpstr>s-t Vertex-Cut</vt:lpstr>
      <vt:lpstr>s-t Vertex-Cut</vt:lpstr>
      <vt:lpstr>Connection</vt:lpstr>
      <vt:lpstr>Menger’s Theorem</vt:lpstr>
      <vt:lpstr>Menger’s Theorem</vt:lpstr>
      <vt:lpstr>Menger’s Theorem</vt:lpstr>
      <vt:lpstr>Menger’s Theorem</vt:lpstr>
      <vt:lpstr>Menger’s Theorem</vt:lpstr>
      <vt:lpstr>Menger’s Theorem</vt:lpstr>
      <vt:lpstr>Outline</vt:lpstr>
      <vt:lpstr>Arc Disjoint s-t Paths</vt:lpstr>
      <vt:lpstr>s-t Cut</vt:lpstr>
      <vt:lpstr>s-t Cut</vt:lpstr>
      <vt:lpstr>s-t Cut</vt:lpstr>
      <vt:lpstr>Connection</vt:lpstr>
      <vt:lpstr>Menger’s Theorem</vt:lpstr>
      <vt:lpstr>Line Digraph</vt:lpstr>
      <vt:lpstr>Menger’s Theorem</vt:lpstr>
      <vt:lpstr>Menger’s Theorem</vt:lpstr>
      <vt:lpstr>Menger’s Theorem</vt:lpstr>
      <vt:lpstr>Menger’s Theorem</vt:lpstr>
      <vt:lpstr>Outline</vt:lpstr>
    </vt:vector>
  </TitlesOfParts>
  <Company>Inria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Karteek Alahari</dc:creator>
  <cp:lastModifiedBy>INRIA Rocquencourt</cp:lastModifiedBy>
  <cp:revision>17</cp:revision>
  <cp:lastPrinted>2016-04-13T12:11:54Z</cp:lastPrinted>
  <dcterms:created xsi:type="dcterms:W3CDTF">2016-03-23T13:56:26Z</dcterms:created>
  <dcterms:modified xsi:type="dcterms:W3CDTF">2017-05-03T09:24:22Z</dcterms:modified>
</cp:coreProperties>
</file>