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1" r:id="rId5"/>
    <p:sldId id="266" r:id="rId6"/>
    <p:sldId id="267" r:id="rId7"/>
    <p:sldId id="268" r:id="rId8"/>
    <p:sldId id="273" r:id="rId9"/>
    <p:sldId id="281" r:id="rId10"/>
    <p:sldId id="282" r:id="rId11"/>
    <p:sldId id="283" r:id="rId12"/>
    <p:sldId id="285" r:id="rId13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018"/>
  </p:normalViewPr>
  <p:slideViewPr>
    <p:cSldViewPr snapToGrid="0">
      <p:cViewPr varScale="1">
        <p:scale>
          <a:sx n="90" d="100"/>
          <a:sy n="90" d="100"/>
        </p:scale>
        <p:origin x="2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E6266-AA09-9445-B0D8-8E79384B28B9}" type="datetimeFigureOut">
              <a:rPr lang="en-FR" smtClean="0"/>
              <a:t>29/11/2023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DF891-D9C9-DE4D-9199-D30569AC6154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2963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1AEB3-4048-8DF9-D186-6FBC5E435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344D1-9A6F-7887-9B07-EEB5F4AC1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D9F28-439B-F337-F421-4A82E48C6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4771-B153-7949-85AC-1E29D2E62E88}" type="datetimeFigureOut">
              <a:rPr lang="en-FR" smtClean="0"/>
              <a:t>29/11/2023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D73D2-230C-CDCC-9DCD-0934E8D51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4EFA0-177A-2255-B20F-2208FD3D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8FC4-7DBA-6C4F-B713-0DF6E0904E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733297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AEE9C-A547-428F-3312-5BF15AE0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B85F9-FC71-54CF-0A8B-35255DD94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42578-4766-C4FE-F388-39D32B80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4771-B153-7949-85AC-1E29D2E62E88}" type="datetimeFigureOut">
              <a:rPr lang="en-FR" smtClean="0"/>
              <a:t>29/11/2023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89AD7-C90C-6CCD-21F2-844EC03D6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C27DF-C5DA-08BF-E63D-7696CD18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8FC4-7DBA-6C4F-B713-0DF6E0904E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3920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49EA8-617F-B6E8-BD14-561E3C054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ACFFC-1C14-FC40-7B55-67CFCA7C2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E009D-2F94-F29E-7FE8-85E719088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4771-B153-7949-85AC-1E29D2E62E88}" type="datetimeFigureOut">
              <a:rPr lang="en-FR" smtClean="0"/>
              <a:t>29/11/2023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A8F7F-DA92-3385-AA9D-BCC733C5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E184E-BDEF-8576-7325-163A2A5C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8FC4-7DBA-6C4F-B713-0DF6E0904E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1125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D246-E40A-F97E-C478-964D692A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F3103-083F-1D76-9F9B-B2BC38E3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F063F-30C2-3AD6-5965-8CC02D2D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4771-B153-7949-85AC-1E29D2E62E88}" type="datetimeFigureOut">
              <a:rPr lang="en-FR" smtClean="0"/>
              <a:t>29/11/2023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960D2-7960-F64F-678B-1594E14E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3896E-5B02-DE15-5F7C-7584F63E9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8FC4-7DBA-6C4F-B713-0DF6E0904E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66695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A32A7-2025-72D0-D45F-8A2273F3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DC1FA-90A8-0B9A-868D-4AA970724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10D08-9033-1BAA-D32B-988116BA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4771-B153-7949-85AC-1E29D2E62E88}" type="datetimeFigureOut">
              <a:rPr lang="en-FR" smtClean="0"/>
              <a:t>29/11/2023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1F571-A212-833C-C573-84534E437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E40D0-A186-947E-7117-57461399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8FC4-7DBA-6C4F-B713-0DF6E0904E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44486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86B1-FDA0-C253-0F6E-B3BA63248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9701D-2D72-A23E-6029-F324C5FCD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C946E-3703-3A53-AF7D-D49F99292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B053E-ED2F-DE44-F6D6-E496032E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4771-B153-7949-85AC-1E29D2E62E88}" type="datetimeFigureOut">
              <a:rPr lang="en-FR" smtClean="0"/>
              <a:t>29/11/2023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18021-175E-77DF-D7F9-9D35A3964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CF9B1-9A3A-4968-4218-C9ACE5EA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8FC4-7DBA-6C4F-B713-0DF6E0904E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0463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B3CB-F1EC-9559-8FB4-F89C77CC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DE861-901A-780E-1ED1-5EB9B8C8A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BB79B-AA72-3A0B-B7A0-25D70655C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F523A4-F306-202B-166E-1B4466520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87FA4-60D2-447C-44FD-5445330AF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1EA5E3-C163-E581-C0A1-60CF01A45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4771-B153-7949-85AC-1E29D2E62E88}" type="datetimeFigureOut">
              <a:rPr lang="en-FR" smtClean="0"/>
              <a:t>29/11/2023</a:t>
            </a:fld>
            <a:endParaRPr lang="en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D938A0-6095-B1B7-EAAB-8CA3566D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C819B9-41E7-C67B-79E7-7028566F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8FC4-7DBA-6C4F-B713-0DF6E0904E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8644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2B4FE-44C9-F7E6-60D4-2795D747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96743F-A39D-BCC7-3943-8AE4FE813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4771-B153-7949-85AC-1E29D2E62E88}" type="datetimeFigureOut">
              <a:rPr lang="en-FR" smtClean="0"/>
              <a:t>29/11/2023</a:t>
            </a:fld>
            <a:endParaRPr lang="en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7C909-A431-B79E-D2DB-190DA0959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E9221-277B-165C-C950-A876C29A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8FC4-7DBA-6C4F-B713-0DF6E0904E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8473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12F9C8-1227-7158-1A78-0F6491054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4771-B153-7949-85AC-1E29D2E62E88}" type="datetimeFigureOut">
              <a:rPr lang="en-FR" smtClean="0"/>
              <a:t>29/11/2023</a:t>
            </a:fld>
            <a:endParaRPr lang="en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91D02-015A-1DAB-CC57-24100511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01CEA-9569-78B0-C3C0-C0FE6CB33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8FC4-7DBA-6C4F-B713-0DF6E0904E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5621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F6BDE-B651-AD61-FB99-7C922EC0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0FF2A-7010-EF42-E0E9-58176EDE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F90DD0-3C3F-F84D-4A1F-BA20CEDEE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DD16E-F0E9-E0B2-8209-7F57817E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4771-B153-7949-85AC-1E29D2E62E88}" type="datetimeFigureOut">
              <a:rPr lang="en-FR" smtClean="0"/>
              <a:t>29/11/2023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6D9BC-CC3D-2ECD-83D3-94E010C0B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36B8C-AAC2-0C04-4ACC-DC9C07FF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8FC4-7DBA-6C4F-B713-0DF6E0904E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013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C476-C376-6300-70C1-4E181970A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1BC474-9C21-BC26-3E25-CB3B9636BC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E29FA-A4ED-3EF8-58DD-9624824D9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7F29D-C2FF-B3F9-5DC8-3150DBF89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C4771-B153-7949-85AC-1E29D2E62E88}" type="datetimeFigureOut">
              <a:rPr lang="en-FR" smtClean="0"/>
              <a:t>29/11/2023</a:t>
            </a:fld>
            <a:endParaRPr lang="en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CA6D2-AE7C-D1F2-062D-8491D0D8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F88D7-E14E-381B-4C25-67E8AAF4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8FC4-7DBA-6C4F-B713-0DF6E0904E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2157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00E5FD-6E08-B6D2-6A0C-8DB085E8B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BC27-3824-3FCF-743F-5194BF33A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AC8D1-9C31-77C4-DF7F-7C3E0FBA0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C4771-B153-7949-85AC-1E29D2E62E88}" type="datetimeFigureOut">
              <a:rPr lang="en-FR" smtClean="0"/>
              <a:t>29/11/2023</a:t>
            </a:fld>
            <a:endParaRPr lang="en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39CE1-B5E9-D87B-25CB-055A2AB61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76F83-2590-A83F-A0A5-E7E925AA9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48FC4-7DBA-6C4F-B713-0DF6E0904EB7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1597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arxiv.org/abs/2307.1465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646C-FF79-EF40-826C-C76412090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785" y="802298"/>
            <a:ext cx="10141528" cy="2541431"/>
          </a:xfrm>
        </p:spPr>
        <p:txBody>
          <a:bodyPr>
            <a:noAutofit/>
          </a:bodyPr>
          <a:lstStyle/>
          <a:p>
            <a:r>
              <a:rPr lang="en-FR" sz="5400" dirty="0">
                <a:solidFill>
                  <a:srgbClr val="000000"/>
                </a:solidFill>
                <a:latin typeface="Helvetica" pitchFamily="2" charset="0"/>
              </a:rPr>
              <a:t>Decoding the Secrets of Features in Windows Malware Classification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311E165-B49B-BCC2-893F-F3CF31781E40}"/>
              </a:ext>
            </a:extLst>
          </p:cNvPr>
          <p:cNvSpPr txBox="1">
            <a:spLocks/>
          </p:cNvSpPr>
          <p:nvPr/>
        </p:nvSpPr>
        <p:spPr>
          <a:xfrm>
            <a:off x="1757549" y="374799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FR" dirty="0"/>
              <a:t>Yufei</a:t>
            </a:r>
            <a:r>
              <a:rPr lang="zh-CN" altLang="en-US" dirty="0"/>
              <a:t> </a:t>
            </a:r>
            <a:r>
              <a:rPr lang="en-US" altLang="zh-CN" dirty="0"/>
              <a:t>Han</a:t>
            </a:r>
          </a:p>
          <a:p>
            <a:r>
              <a:rPr lang="en-US" dirty="0"/>
              <a:t>INRIA CIDRE Team (https://</a:t>
            </a:r>
            <a:r>
              <a:rPr lang="en-US" dirty="0" err="1"/>
              <a:t>team.inria.fr</a:t>
            </a:r>
            <a:r>
              <a:rPr lang="en-US" dirty="0"/>
              <a:t>/</a:t>
            </a:r>
            <a:r>
              <a:rPr lang="en-US" dirty="0" err="1"/>
              <a:t>cidre</a:t>
            </a:r>
            <a:r>
              <a:rPr lang="en-US" dirty="0"/>
              <a:t>/) </a:t>
            </a:r>
          </a:p>
          <a:p>
            <a:r>
              <a:rPr lang="en-US" dirty="0"/>
              <a:t>November 29 @ ENST Bordeaux</a:t>
            </a:r>
            <a:endParaRPr lang="en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AC8F493-242E-AF0C-3047-D4791CB59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5" y="5856131"/>
            <a:ext cx="190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907EAB1-57D6-A754-42B2-338EE6408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71" y="5779931"/>
            <a:ext cx="1905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A31B9A6F-F168-74EE-AA79-F8CF3D28D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72" y="5403761"/>
            <a:ext cx="1290570" cy="12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A1D5C5B6-FE8F-67BC-D095-EC72CAFA1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46" y="5566446"/>
            <a:ext cx="19050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A7E6E4-771E-D8A7-3CA4-19E46E37C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075" y="5808908"/>
            <a:ext cx="19050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04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7B4A4-68CD-DDB9-64EA-016E31CD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Some lessons learnt…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19778-1E44-E447-5143-4F132C46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01445"/>
            <a:ext cx="11249026" cy="4491430"/>
          </a:xfrm>
        </p:spPr>
        <p:txBody>
          <a:bodyPr>
            <a:normAutofit fontScale="77500" lnSpcReduction="20000"/>
          </a:bodyPr>
          <a:lstStyle/>
          <a:p>
            <a:r>
              <a:rPr lang="en-GB" sz="3000" b="1" dirty="0"/>
              <a:t>Some families are difficult to classify</a:t>
            </a:r>
            <a:r>
              <a:rPr lang="en-US" sz="3000" b="1" dirty="0"/>
              <a:t> (</a:t>
            </a:r>
            <a:r>
              <a:rPr lang="en-GB" sz="3000" b="1" dirty="0"/>
              <a:t>grayware and viruses)</a:t>
            </a:r>
          </a:p>
          <a:p>
            <a:pPr lvl="1" algn="just"/>
            <a:r>
              <a:rPr lang="en-GB" sz="3000" dirty="0"/>
              <a:t>Viruses</a:t>
            </a:r>
            <a:r>
              <a:rPr lang="zh-CN" altLang="en-US" sz="3000" dirty="0"/>
              <a:t> </a:t>
            </a:r>
            <a:r>
              <a:rPr lang="en-GB" sz="3000" dirty="0"/>
              <a:t>typically append their code to benign files results in a wide variation</a:t>
            </a:r>
            <a:r>
              <a:rPr lang="zh-CN" altLang="en-US" sz="3000" dirty="0"/>
              <a:t> </a:t>
            </a:r>
            <a:r>
              <a:rPr lang="en-GB" sz="3000" dirty="0"/>
              <a:t>in terms of static features among samples of the same family, and</a:t>
            </a:r>
            <a:r>
              <a:rPr lang="zh-CN" altLang="en-US" sz="3000" dirty="0"/>
              <a:t> </a:t>
            </a:r>
            <a:r>
              <a:rPr lang="en-GB" sz="3000" dirty="0"/>
              <a:t>this can explain why it is hard for a static classifier to differentiate</a:t>
            </a:r>
            <a:r>
              <a:rPr lang="zh-CN" altLang="en-US" sz="3000" dirty="0"/>
              <a:t> </a:t>
            </a:r>
            <a:r>
              <a:rPr lang="en-GB" sz="3000" dirty="0"/>
              <a:t>them from </a:t>
            </a:r>
            <a:r>
              <a:rPr lang="en-GB" sz="3000" dirty="0" err="1"/>
              <a:t>goodware</a:t>
            </a:r>
            <a:r>
              <a:rPr lang="en-GB" sz="3000" dirty="0"/>
              <a:t> and from other families.</a:t>
            </a:r>
          </a:p>
          <a:p>
            <a:pPr lvl="1" algn="just"/>
            <a:endParaRPr lang="en-GB" sz="3000" dirty="0"/>
          </a:p>
          <a:p>
            <a:pPr lvl="1"/>
            <a:r>
              <a:rPr lang="en-GB" sz="3000" dirty="0"/>
              <a:t>Grayware</a:t>
            </a:r>
            <a:r>
              <a:rPr lang="zh-CN" altLang="en-US" sz="3000" dirty="0"/>
              <a:t> </a:t>
            </a:r>
            <a:r>
              <a:rPr lang="en-GB" sz="3000" dirty="0"/>
              <a:t>is defined as undesirable code, which is not outright malicious per</a:t>
            </a:r>
            <a:r>
              <a:rPr lang="zh-CN" altLang="en-US" sz="3000" dirty="0"/>
              <a:t> </a:t>
            </a:r>
            <a:r>
              <a:rPr lang="en-GB" sz="3000" dirty="0"/>
              <a:t>se, therefore making it difficult to find a clear boundary to isolate</a:t>
            </a:r>
            <a:r>
              <a:rPr lang="zh-CN" altLang="en-US" sz="3000" dirty="0"/>
              <a:t> </a:t>
            </a:r>
            <a:r>
              <a:rPr lang="en-GB" sz="3000" dirty="0"/>
              <a:t>these families</a:t>
            </a:r>
            <a:r>
              <a:rPr lang="en-US" sz="3000" dirty="0"/>
              <a:t>.</a:t>
            </a:r>
          </a:p>
          <a:p>
            <a:pPr lvl="1"/>
            <a:endParaRPr lang="en-GB" sz="3000" dirty="0"/>
          </a:p>
          <a:p>
            <a:pPr lvl="1"/>
            <a:r>
              <a:rPr lang="en-GB" sz="3000" dirty="0"/>
              <a:t>We can observe a similar pattern in the results using dynamic features: grayware and virus dominate the list.</a:t>
            </a:r>
          </a:p>
          <a:p>
            <a:pPr lvl="1"/>
            <a:endParaRPr lang="en-GB" sz="3000" dirty="0"/>
          </a:p>
          <a:p>
            <a:pPr lvl="1" algn="just"/>
            <a:r>
              <a:rPr lang="en-GB" sz="3000" dirty="0"/>
              <a:t>For the results using dynamic features, we can also find that 4 families belonging to downloader, backdoor, spyware and adware also rank the worst. The failure of classification over these families is probably due to the high feature incompleteness (high FMR). </a:t>
            </a:r>
          </a:p>
          <a:p>
            <a:pPr lvl="1"/>
            <a:endParaRPr lang="en-GB" sz="3000" dirty="0"/>
          </a:p>
          <a:p>
            <a:pPr lvl="1"/>
            <a:endParaRPr lang="en-GB" dirty="0">
              <a:effectLst/>
              <a:latin typeface="Helvetica" pitchFamily="2" charset="0"/>
            </a:endParaRPr>
          </a:p>
          <a:p>
            <a:endParaRPr lang="en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8A6BB-2210-6396-9841-8FC88C486908}"/>
              </a:ext>
            </a:extLst>
          </p:cNvPr>
          <p:cNvSpPr txBox="1"/>
          <p:nvPr/>
        </p:nvSpPr>
        <p:spPr>
          <a:xfrm>
            <a:off x="2690469" y="6413841"/>
            <a:ext cx="798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800" dirty="0">
                <a:solidFill>
                  <a:srgbClr val="000000"/>
                </a:solidFill>
                <a:latin typeface="Helvetica" pitchFamily="2" charset="0"/>
              </a:rPr>
              <a:t>Decoding the Secrets of Features in Windows Malware Classification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25798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D2BAA-2893-1164-5FD8-BF434165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Graph-structured malware features: Not just more explanability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8C243C-BBE0-9591-A15F-4C69AB382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FR" u="sng" dirty="0"/>
              <a:t>Unveil semantic explanation to cyber attacks </a:t>
            </a:r>
          </a:p>
        </p:txBody>
      </p:sp>
      <p:pic>
        <p:nvPicPr>
          <p:cNvPr id="5" name="Picture 1" descr="page5image30710480">
            <a:extLst>
              <a:ext uri="{FF2B5EF4-FFF2-40B4-BE49-F238E27FC236}">
                <a16:creationId xmlns:a16="http://schemas.microsoft.com/office/drawing/2014/main" id="{125EFAA4-71DB-07AA-93A9-33C30E72C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3" y="2493800"/>
            <a:ext cx="5976671" cy="375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9E90A6-39C6-34D2-0B0C-78624DAFD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640" y="2423717"/>
            <a:ext cx="3449050" cy="19227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48A3DC-5C4A-8154-27DB-07AF8CD1938D}"/>
              </a:ext>
            </a:extLst>
          </p:cNvPr>
          <p:cNvSpPr txBox="1"/>
          <p:nvPr/>
        </p:nvSpPr>
        <p:spPr>
          <a:xfrm>
            <a:off x="838200" y="6317129"/>
            <a:ext cx="4787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Structured</a:t>
            </a:r>
            <a:r>
              <a:rPr lang="zh-CN" altLang="en-US" dirty="0"/>
              <a:t> </a:t>
            </a:r>
            <a:r>
              <a:rPr lang="en-US" altLang="zh-CN" dirty="0"/>
              <a:t>representation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cyber</a:t>
            </a:r>
            <a:r>
              <a:rPr lang="zh-CN" altLang="en-US" dirty="0"/>
              <a:t> </a:t>
            </a:r>
            <a:r>
              <a:rPr lang="en-US" altLang="zh-CN" dirty="0"/>
              <a:t>attacks</a:t>
            </a:r>
            <a:endParaRPr lang="en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F8227-ED7E-3563-652C-297B3A12795A}"/>
              </a:ext>
            </a:extLst>
          </p:cNvPr>
          <p:cNvSpPr txBox="1"/>
          <p:nvPr/>
        </p:nvSpPr>
        <p:spPr>
          <a:xfrm>
            <a:off x="8006025" y="205438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Ransomeware</a:t>
            </a:r>
            <a:r>
              <a:rPr lang="zh-CN" altLang="en-US" dirty="0"/>
              <a:t> </a:t>
            </a:r>
            <a:r>
              <a:rPr lang="en-US" altLang="zh-CN" dirty="0" err="1"/>
              <a:t>Lockbit</a:t>
            </a:r>
            <a:endParaRPr lang="en-FR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1745671-A04F-8415-1172-BF517B2CF723}"/>
              </a:ext>
            </a:extLst>
          </p:cNvPr>
          <p:cNvSpPr/>
          <p:nvPr/>
        </p:nvSpPr>
        <p:spPr>
          <a:xfrm>
            <a:off x="7469960" y="4804536"/>
            <a:ext cx="3205729" cy="5513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Graph</a:t>
            </a:r>
            <a:r>
              <a:rPr lang="zh-CN" altLang="en-US" dirty="0"/>
              <a:t> </a:t>
            </a:r>
            <a:r>
              <a:rPr lang="en-US" altLang="zh-CN" dirty="0"/>
              <a:t>Neural</a:t>
            </a:r>
            <a:r>
              <a:rPr lang="zh-CN" altLang="en-US" dirty="0"/>
              <a:t> </a:t>
            </a:r>
            <a:r>
              <a:rPr lang="en-US" altLang="zh-CN" dirty="0"/>
              <a:t>Networks</a:t>
            </a:r>
            <a:r>
              <a:rPr lang="zh-CN" altLang="en-US" dirty="0"/>
              <a:t> </a:t>
            </a:r>
            <a:r>
              <a:rPr lang="en-US" altLang="zh-CN" dirty="0"/>
              <a:t>based</a:t>
            </a:r>
            <a:r>
              <a:rPr lang="zh-CN" altLang="en-US" dirty="0"/>
              <a:t> </a:t>
            </a:r>
            <a:r>
              <a:rPr lang="en-US" altLang="zh-CN" dirty="0"/>
              <a:t>subgraph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  <a:endParaRPr lang="en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289447-65D7-1B3F-C0E0-48FE22E6AC21}"/>
              </a:ext>
            </a:extLst>
          </p:cNvPr>
          <p:cNvSpPr txBox="1"/>
          <p:nvPr/>
        </p:nvSpPr>
        <p:spPr>
          <a:xfrm>
            <a:off x="6566649" y="5763131"/>
            <a:ext cx="157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Unveil new attack behaviours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71B54-EB86-F580-360E-2937C06C0EC1}"/>
              </a:ext>
            </a:extLst>
          </p:cNvPr>
          <p:cNvSpPr txBox="1"/>
          <p:nvPr/>
        </p:nvSpPr>
        <p:spPr>
          <a:xfrm>
            <a:off x="8294598" y="5899964"/>
            <a:ext cx="199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Detect evading techniques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D7892-C32A-A309-635C-9294C1C3476A}"/>
              </a:ext>
            </a:extLst>
          </p:cNvPr>
          <p:cNvSpPr txBox="1"/>
          <p:nvPr/>
        </p:nvSpPr>
        <p:spPr>
          <a:xfrm>
            <a:off x="10251142" y="5763131"/>
            <a:ext cx="1940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Explaining attack process to reduce false alarms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C21EA-C303-0AEA-F9A3-3C23FF14EB3B}"/>
              </a:ext>
            </a:extLst>
          </p:cNvPr>
          <p:cNvSpPr txBox="1"/>
          <p:nvPr/>
        </p:nvSpPr>
        <p:spPr>
          <a:xfrm>
            <a:off x="6883473" y="4365121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/>
              <a:t>https://gitlab.inria.fr/vraulin/baguette-verse</a:t>
            </a:r>
          </a:p>
        </p:txBody>
      </p:sp>
    </p:spTree>
    <p:extLst>
      <p:ext uri="{BB962C8B-B14F-4D97-AF65-F5344CB8AC3E}">
        <p14:creationId xmlns:p14="http://schemas.microsoft.com/office/powerpoint/2010/main" val="1598328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1A08F3-FE03-137A-7C67-72D9117B5206}"/>
              </a:ext>
            </a:extLst>
          </p:cNvPr>
          <p:cNvSpPr txBox="1"/>
          <p:nvPr/>
        </p:nvSpPr>
        <p:spPr>
          <a:xfrm>
            <a:off x="3065173" y="3227093"/>
            <a:ext cx="69030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4400" dirty="0"/>
              <a:t>It is the Q&amp;A time now </a:t>
            </a:r>
            <a:r>
              <a:rPr lang="en-FR" sz="4400" dirty="0">
                <a:sym typeface="Wingdings" pitchFamily="2" charset="2"/>
              </a:rPr>
              <a:t> </a:t>
            </a:r>
            <a:endParaRPr lang="en-FR" sz="4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B099C8B-9C26-1206-4B60-92877EF21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5" y="5856131"/>
            <a:ext cx="190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B18B042-5802-9B2A-F21A-CF87D77D7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71" y="5779931"/>
            <a:ext cx="1905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1AE063-F798-B92A-CA5A-0778F0BF0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72" y="5403761"/>
            <a:ext cx="1290570" cy="129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E0E1786-0EE6-A6BA-7496-D055413CC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46" y="5566446"/>
            <a:ext cx="19050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1040B5F-4F37-C3ED-6F01-34FBB4AC3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075" y="5808908"/>
            <a:ext cx="19050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DD84A8-C945-B980-7FDE-91B951DB46D2}"/>
              </a:ext>
            </a:extLst>
          </p:cNvPr>
          <p:cNvSpPr txBox="1"/>
          <p:nvPr/>
        </p:nvSpPr>
        <p:spPr>
          <a:xfrm>
            <a:off x="1691425" y="4688984"/>
            <a:ext cx="112558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hlinkClick r:id="rId7"/>
              </a:rPr>
              <a:t>https://arxiv.org/abs/2307.14657</a:t>
            </a:r>
            <a:r>
              <a:rPr lang="en-GB" sz="2000" dirty="0"/>
              <a:t>, collaborated with </a:t>
            </a:r>
            <a:r>
              <a:rPr lang="en-GB" sz="2000" dirty="0" err="1"/>
              <a:t>Eurecom</a:t>
            </a:r>
            <a:r>
              <a:rPr lang="en-GB" sz="2000" dirty="0"/>
              <a:t>,  IMEDIA and </a:t>
            </a:r>
            <a:r>
              <a:rPr lang="en-GB" sz="2000" dirty="0" err="1"/>
              <a:t>Gendigital</a:t>
            </a:r>
            <a:r>
              <a:rPr lang="en-GB" sz="2000" dirty="0"/>
              <a:t>, </a:t>
            </a:r>
          </a:p>
          <a:p>
            <a:r>
              <a:rPr lang="en-GB" sz="2000" dirty="0"/>
              <a:t>accepted by ACM CCS this year (presented yesterday </a:t>
            </a:r>
            <a:r>
              <a:rPr lang="en-GB" sz="2000" dirty="0">
                <a:sym typeface="Wingdings" pitchFamily="2" charset="2"/>
              </a:rPr>
              <a:t></a:t>
            </a:r>
            <a:r>
              <a:rPr lang="en-GB" sz="2000" dirty="0"/>
              <a:t>)</a:t>
            </a:r>
            <a:endParaRPr lang="en-FR" sz="2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362E6F-ECCD-EFE8-8C32-3D15C018B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5952" y="1632878"/>
            <a:ext cx="10515600" cy="1325563"/>
          </a:xfrm>
        </p:spPr>
        <p:txBody>
          <a:bodyPr>
            <a:normAutofit/>
          </a:bodyPr>
          <a:lstStyle/>
          <a:p>
            <a:r>
              <a:rPr lang="en-FR" sz="6000" dirty="0"/>
              <a:t>Thanks 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D56A83-EC3D-FE01-5973-A4C02641B7F4}"/>
              </a:ext>
            </a:extLst>
          </p:cNvPr>
          <p:cNvSpPr txBox="1"/>
          <p:nvPr/>
        </p:nvSpPr>
        <p:spPr>
          <a:xfrm>
            <a:off x="4430486" y="3934634"/>
            <a:ext cx="3331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</a:t>
            </a:r>
            <a:r>
              <a:rPr lang="en-FR" sz="3200" dirty="0"/>
              <a:t>ufei.han@inria.fr</a:t>
            </a:r>
          </a:p>
        </p:txBody>
      </p:sp>
    </p:spTree>
    <p:extLst>
      <p:ext uri="{BB962C8B-B14F-4D97-AF65-F5344CB8AC3E}">
        <p14:creationId xmlns:p14="http://schemas.microsoft.com/office/powerpoint/2010/main" val="4218553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9460-909F-A929-7E25-06BDE18D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Pipeline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malware</a:t>
            </a:r>
            <a:r>
              <a:rPr lang="zh-CN" altLang="en-US" dirty="0"/>
              <a:t> </a:t>
            </a:r>
            <a:r>
              <a:rPr lang="en-US" altLang="zh-CN" dirty="0"/>
              <a:t>classification</a:t>
            </a:r>
            <a:endParaRPr lang="en-FR" dirty="0"/>
          </a:p>
        </p:txBody>
      </p:sp>
      <p:pic>
        <p:nvPicPr>
          <p:cNvPr id="1026" name="Picture 2" descr="malware Icon - Free PNG &amp; SVG 2481506 - Noun Project">
            <a:extLst>
              <a:ext uri="{FF2B5EF4-FFF2-40B4-BE49-F238E27FC236}">
                <a16:creationId xmlns:a16="http://schemas.microsoft.com/office/drawing/2014/main" id="{50EFF04E-B75D-6545-88C7-DF2585890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5" y="2883395"/>
            <a:ext cx="1403598" cy="14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FE585F6-F1E0-D272-7D7E-4F0928FA0E62}"/>
              </a:ext>
            </a:extLst>
          </p:cNvPr>
          <p:cNvSpPr/>
          <p:nvPr/>
        </p:nvSpPr>
        <p:spPr>
          <a:xfrm>
            <a:off x="2947553" y="2141188"/>
            <a:ext cx="2244437" cy="9381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Static analysis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41F24E1-8348-8DDF-EBDB-2A7ECBC8ECA9}"/>
              </a:ext>
            </a:extLst>
          </p:cNvPr>
          <p:cNvSpPr/>
          <p:nvPr/>
        </p:nvSpPr>
        <p:spPr>
          <a:xfrm>
            <a:off x="2947552" y="4013861"/>
            <a:ext cx="2244437" cy="9381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R" dirty="0"/>
              <a:t>Dynamic analysis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492413-C09A-059E-4DFE-2BFDE0996B86}"/>
              </a:ext>
            </a:extLst>
          </p:cNvPr>
          <p:cNvCxnSpPr>
            <a:stCxn id="1026" idx="3"/>
            <a:endCxn id="4" idx="1"/>
          </p:cNvCxnSpPr>
          <p:nvPr/>
        </p:nvCxnSpPr>
        <p:spPr>
          <a:xfrm flipV="1">
            <a:off x="1823853" y="2610263"/>
            <a:ext cx="1123700" cy="97493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59C05C8-C83C-9200-FE51-0FA7F2817E28}"/>
              </a:ext>
            </a:extLst>
          </p:cNvPr>
          <p:cNvCxnSpPr>
            <a:cxnSpLocks/>
            <a:stCxn id="1026" idx="3"/>
            <a:endCxn id="5" idx="1"/>
          </p:cNvCxnSpPr>
          <p:nvPr/>
        </p:nvCxnSpPr>
        <p:spPr>
          <a:xfrm>
            <a:off x="1823853" y="3585194"/>
            <a:ext cx="1123699" cy="89774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30F640C-E6C2-14DB-13B8-643C8BC38160}"/>
              </a:ext>
            </a:extLst>
          </p:cNvPr>
          <p:cNvSpPr txBox="1"/>
          <p:nvPr/>
        </p:nvSpPr>
        <p:spPr>
          <a:xfrm>
            <a:off x="0" y="4482936"/>
            <a:ext cx="224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Windows</a:t>
            </a:r>
            <a:r>
              <a:rPr lang="zh-CN" altLang="en-US" dirty="0"/>
              <a:t> </a:t>
            </a:r>
            <a:r>
              <a:rPr lang="en-US" altLang="zh-CN" dirty="0"/>
              <a:t>PE</a:t>
            </a:r>
            <a:r>
              <a:rPr lang="zh-CN" altLang="en-US" dirty="0"/>
              <a:t> </a:t>
            </a:r>
            <a:r>
              <a:rPr lang="en-US" altLang="zh-CN" dirty="0"/>
              <a:t>malware</a:t>
            </a:r>
            <a:endParaRPr lang="en-F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326541-FB3C-5B60-9895-A5E3318ECF4E}"/>
              </a:ext>
            </a:extLst>
          </p:cNvPr>
          <p:cNvSpPr txBox="1"/>
          <p:nvPr/>
        </p:nvSpPr>
        <p:spPr>
          <a:xfrm>
            <a:off x="0" y="5034448"/>
            <a:ext cx="2607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Trojan, backdoor, downloader, worm,  spyware, dropper, virus…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FC7BD-3B50-2574-2B5B-213D7EDF7109}"/>
              </a:ext>
            </a:extLst>
          </p:cNvPr>
          <p:cNvSpPr txBox="1"/>
          <p:nvPr/>
        </p:nvSpPr>
        <p:spPr>
          <a:xfrm>
            <a:off x="5791200" y="2141188"/>
            <a:ext cx="2963334" cy="923330"/>
          </a:xfrm>
          <a:prstGeom prst="rect">
            <a:avLst/>
          </a:prstGeom>
          <a:noFill/>
          <a:ln w="2222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FR" dirty="0"/>
              <a:t>PE header / sections / imported DLL/API / raw bytes / opocode / file entropy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BA2556-F289-8BBE-77BB-1E623843CEF9}"/>
              </a:ext>
            </a:extLst>
          </p:cNvPr>
          <p:cNvSpPr txBox="1"/>
          <p:nvPr/>
        </p:nvSpPr>
        <p:spPr>
          <a:xfrm>
            <a:off x="5797746" y="4044046"/>
            <a:ext cx="2963334" cy="923330"/>
          </a:xfrm>
          <a:prstGeom prst="rect">
            <a:avLst/>
          </a:prstGeom>
          <a:noFill/>
          <a:ln w="22225"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FR" dirty="0"/>
              <a:t>Network activity / File IO / Mutexe / Registry operation / services / processes / threads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1C067AA-9F64-B2C0-5BDB-9E27C00B952F}"/>
              </a:ext>
            </a:extLst>
          </p:cNvPr>
          <p:cNvCxnSpPr>
            <a:stCxn id="4" idx="3"/>
            <a:endCxn id="17" idx="1"/>
          </p:cNvCxnSpPr>
          <p:nvPr/>
        </p:nvCxnSpPr>
        <p:spPr>
          <a:xfrm flipV="1">
            <a:off x="5191990" y="2602853"/>
            <a:ext cx="599210" cy="741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970278-06EC-D32F-701D-2842D7E413DE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5146583" y="4505711"/>
            <a:ext cx="651163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Machine learning 01&quot; Icon - Download for free – Iconduck">
            <a:extLst>
              <a:ext uri="{FF2B5EF4-FFF2-40B4-BE49-F238E27FC236}">
                <a16:creationId xmlns:a16="http://schemas.microsoft.com/office/drawing/2014/main" id="{3AA756AB-36EC-6C77-E625-20B1F0546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447" y="2996276"/>
            <a:ext cx="1305020" cy="11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88ABF69-E0C7-53DC-F298-B766468C4127}"/>
              </a:ext>
            </a:extLst>
          </p:cNvPr>
          <p:cNvCxnSpPr>
            <a:stCxn id="17" idx="3"/>
            <a:endCxn id="1028" idx="1"/>
          </p:cNvCxnSpPr>
          <p:nvPr/>
        </p:nvCxnSpPr>
        <p:spPr>
          <a:xfrm>
            <a:off x="8754534" y="2602853"/>
            <a:ext cx="489913" cy="98234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F1CB25-CBC7-E23D-E02F-68E359901BB8}"/>
              </a:ext>
            </a:extLst>
          </p:cNvPr>
          <p:cNvCxnSpPr>
            <a:stCxn id="18" idx="3"/>
            <a:endCxn id="1028" idx="1"/>
          </p:cNvCxnSpPr>
          <p:nvPr/>
        </p:nvCxnSpPr>
        <p:spPr>
          <a:xfrm flipV="1">
            <a:off x="8761080" y="3585194"/>
            <a:ext cx="483367" cy="92051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F49887D-69A6-4CE3-7D60-C19B24006BD2}"/>
              </a:ext>
            </a:extLst>
          </p:cNvPr>
          <p:cNvSpPr txBox="1"/>
          <p:nvPr/>
        </p:nvSpPr>
        <p:spPr>
          <a:xfrm>
            <a:off x="9366837" y="4286993"/>
            <a:ext cx="1305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Machine</a:t>
            </a:r>
            <a:r>
              <a:rPr lang="zh-CN" altLang="en-US" dirty="0"/>
              <a:t> </a:t>
            </a:r>
            <a:r>
              <a:rPr lang="en-US" altLang="zh-CN" dirty="0"/>
              <a:t>Learning</a:t>
            </a:r>
            <a:r>
              <a:rPr lang="zh-CN" altLang="en-US" dirty="0"/>
              <a:t> </a:t>
            </a:r>
            <a:r>
              <a:rPr lang="en-US" altLang="zh-CN" dirty="0"/>
              <a:t>Engine</a:t>
            </a:r>
            <a:endParaRPr lang="en-FR" dirty="0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829A23B7-4A39-4CBC-5732-9CB1FEC68E67}"/>
              </a:ext>
            </a:extLst>
          </p:cNvPr>
          <p:cNvSpPr/>
          <p:nvPr/>
        </p:nvSpPr>
        <p:spPr>
          <a:xfrm>
            <a:off x="10574114" y="2610263"/>
            <a:ext cx="220133" cy="1910919"/>
          </a:xfrm>
          <a:prstGeom prst="leftBrac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999426-88D6-9123-4DF0-70D4ED02314F}"/>
              </a:ext>
            </a:extLst>
          </p:cNvPr>
          <p:cNvSpPr txBox="1"/>
          <p:nvPr/>
        </p:nvSpPr>
        <p:spPr>
          <a:xfrm>
            <a:off x="10802315" y="2123632"/>
            <a:ext cx="151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Family</a:t>
            </a:r>
            <a:r>
              <a:rPr lang="zh-CN" altLang="en-US" dirty="0"/>
              <a:t> </a:t>
            </a:r>
            <a:r>
              <a:rPr lang="en-US" altLang="zh-CN" dirty="0"/>
              <a:t>Classification</a:t>
            </a:r>
            <a:endParaRPr lang="en-FR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3A17D1-8B45-9A4D-1D36-D7502033A95B}"/>
              </a:ext>
            </a:extLst>
          </p:cNvPr>
          <p:cNvSpPr txBox="1"/>
          <p:nvPr/>
        </p:nvSpPr>
        <p:spPr>
          <a:xfrm>
            <a:off x="10794247" y="4219421"/>
            <a:ext cx="138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Malware</a:t>
            </a:r>
            <a:r>
              <a:rPr lang="zh-CN" altLang="en-US" dirty="0"/>
              <a:t> </a:t>
            </a:r>
            <a:r>
              <a:rPr lang="en-FR" dirty="0"/>
              <a:t>Detection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97504-E03C-2128-C568-006656F0ABD5}"/>
              </a:ext>
            </a:extLst>
          </p:cNvPr>
          <p:cNvSpPr txBox="1"/>
          <p:nvPr/>
        </p:nvSpPr>
        <p:spPr>
          <a:xfrm>
            <a:off x="2690469" y="6413841"/>
            <a:ext cx="798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800" dirty="0">
                <a:solidFill>
                  <a:srgbClr val="000000"/>
                </a:solidFill>
                <a:latin typeface="Helvetica" pitchFamily="2" charset="0"/>
              </a:rPr>
              <a:t>Decoding the Secrets of Features in Windows Malware Classification</a:t>
            </a:r>
            <a:endParaRPr lang="en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C7B4B-8E40-87B5-71FA-F3398782DEF8}"/>
              </a:ext>
            </a:extLst>
          </p:cNvPr>
          <p:cNvSpPr txBox="1"/>
          <p:nvPr/>
        </p:nvSpPr>
        <p:spPr>
          <a:xfrm>
            <a:off x="6019444" y="1367522"/>
            <a:ext cx="251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The quality of the extracted feature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140C1-B584-8EA4-364A-87E20FF21751}"/>
              </a:ext>
            </a:extLst>
          </p:cNvPr>
          <p:cNvSpPr txBox="1"/>
          <p:nvPr/>
        </p:nvSpPr>
        <p:spPr>
          <a:xfrm>
            <a:off x="2573060" y="1321645"/>
            <a:ext cx="299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Dataset labelling, diversity, packing/obfuscation efforts   </a:t>
            </a:r>
          </a:p>
        </p:txBody>
      </p:sp>
    </p:spTree>
    <p:extLst>
      <p:ext uri="{BB962C8B-B14F-4D97-AF65-F5344CB8AC3E}">
        <p14:creationId xmlns:p14="http://schemas.microsoft.com/office/powerpoint/2010/main" val="403486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205A-D916-F02D-9C25-A9819797D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Pipeline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malware</a:t>
            </a:r>
            <a:r>
              <a:rPr lang="zh-CN" altLang="en-US" dirty="0"/>
              <a:t> </a:t>
            </a:r>
            <a:r>
              <a:rPr lang="en-US" altLang="zh-CN" dirty="0"/>
              <a:t>classification</a:t>
            </a:r>
            <a:endParaRPr lang="en-FR" dirty="0"/>
          </a:p>
        </p:txBody>
      </p:sp>
      <p:pic>
        <p:nvPicPr>
          <p:cNvPr id="2050" name="Picture 2" descr="Data collection and pre-processing techniques - Qualcomm Developer Network">
            <a:extLst>
              <a:ext uri="{FF2B5EF4-FFF2-40B4-BE49-F238E27FC236}">
                <a16:creationId xmlns:a16="http://schemas.microsoft.com/office/drawing/2014/main" id="{FD899B1A-604F-BBEE-C63A-B706366AA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161205"/>
            <a:ext cx="9577479" cy="410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67CB31-5A83-18FF-4ED7-830C30989DED}"/>
              </a:ext>
            </a:extLst>
          </p:cNvPr>
          <p:cNvSpPr/>
          <p:nvPr/>
        </p:nvSpPr>
        <p:spPr>
          <a:xfrm>
            <a:off x="1811867" y="3397785"/>
            <a:ext cx="1642533" cy="1388533"/>
          </a:xfrm>
          <a:prstGeom prst="rect">
            <a:avLst/>
          </a:prstGeom>
          <a:solidFill>
            <a:schemeClr val="accent1">
              <a:alpha val="32000"/>
            </a:schemeClr>
          </a:solidFill>
          <a:ln w="44450">
            <a:solidFill>
              <a:schemeClr val="accent1">
                <a:shade val="1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02265D-79B8-7378-7604-B9E2F3CF8940}"/>
              </a:ext>
            </a:extLst>
          </p:cNvPr>
          <p:cNvSpPr txBox="1"/>
          <p:nvPr/>
        </p:nvSpPr>
        <p:spPr>
          <a:xfrm>
            <a:off x="1095719" y="2328386"/>
            <a:ext cx="2993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Oversensitive/incorrect labelling, family diversity, packing/obfuscation efforts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B8419C-3758-42B2-2BBD-A0DF49C10A1E}"/>
              </a:ext>
            </a:extLst>
          </p:cNvPr>
          <p:cNvSpPr/>
          <p:nvPr/>
        </p:nvSpPr>
        <p:spPr>
          <a:xfrm>
            <a:off x="3848554" y="3397784"/>
            <a:ext cx="1642533" cy="1388533"/>
          </a:xfrm>
          <a:prstGeom prst="rect">
            <a:avLst/>
          </a:prstGeom>
          <a:solidFill>
            <a:schemeClr val="accent1">
              <a:alpha val="32000"/>
            </a:schemeClr>
          </a:solidFill>
          <a:ln w="44450">
            <a:solidFill>
              <a:schemeClr val="accent1">
                <a:shade val="1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337E37-A779-896F-28BA-42996A0A83F6}"/>
              </a:ext>
            </a:extLst>
          </p:cNvPr>
          <p:cNvSpPr txBox="1"/>
          <p:nvPr/>
        </p:nvSpPr>
        <p:spPr>
          <a:xfrm>
            <a:off x="3733278" y="2381744"/>
            <a:ext cx="251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The quality of the extracted feature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1EE45F-5276-0430-42F1-3260B6D6D84D}"/>
              </a:ext>
            </a:extLst>
          </p:cNvPr>
          <p:cNvSpPr/>
          <p:nvPr/>
        </p:nvSpPr>
        <p:spPr>
          <a:xfrm>
            <a:off x="6700916" y="2703517"/>
            <a:ext cx="1139218" cy="1200329"/>
          </a:xfrm>
          <a:prstGeom prst="rect">
            <a:avLst/>
          </a:prstGeom>
          <a:solidFill>
            <a:schemeClr val="accent1">
              <a:alpha val="32000"/>
            </a:schemeClr>
          </a:solidFill>
          <a:ln w="44450">
            <a:solidFill>
              <a:schemeClr val="accent1">
                <a:shade val="1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D8D0F8-FEAE-E8FF-AADB-179126EA7284}"/>
              </a:ext>
            </a:extLst>
          </p:cNvPr>
          <p:cNvSpPr txBox="1"/>
          <p:nvPr/>
        </p:nvSpPr>
        <p:spPr>
          <a:xfrm>
            <a:off x="8097905" y="2779539"/>
            <a:ext cx="2519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dirty="0"/>
              <a:t>How the testing data is organised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95AFA-B51F-5B91-8B38-F1D26207DA47}"/>
              </a:ext>
            </a:extLst>
          </p:cNvPr>
          <p:cNvSpPr txBox="1"/>
          <p:nvPr/>
        </p:nvSpPr>
        <p:spPr>
          <a:xfrm>
            <a:off x="2690469" y="6413841"/>
            <a:ext cx="798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800" dirty="0">
                <a:solidFill>
                  <a:srgbClr val="000000"/>
                </a:solidFill>
                <a:latin typeface="Helvetica" pitchFamily="2" charset="0"/>
              </a:rPr>
              <a:t>Decoding the Secrets of Features in Windows Malware Classification</a:t>
            </a:r>
            <a:endParaRPr lang="en-F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09960-622C-D1FC-1D10-AD1114612141}"/>
              </a:ext>
            </a:extLst>
          </p:cNvPr>
          <p:cNvSpPr txBox="1"/>
          <p:nvPr/>
        </p:nvSpPr>
        <p:spPr>
          <a:xfrm>
            <a:off x="2026966" y="1525047"/>
            <a:ext cx="84524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FR" dirty="0"/>
              <a:t>Many works declare very high accuracy of classification / detection. Some reviewers even think malware classification is a problem “well addressed”.  But is it true ? </a:t>
            </a:r>
          </a:p>
        </p:txBody>
      </p:sp>
    </p:spTree>
    <p:extLst>
      <p:ext uri="{BB962C8B-B14F-4D97-AF65-F5344CB8AC3E}">
        <p14:creationId xmlns:p14="http://schemas.microsoft.com/office/powerpoint/2010/main" val="135981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2E33-E9B8-7692-936F-14C0A3D68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Research 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790A-80B7-324B-51FC-87DA2CCEF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804" y="1901432"/>
            <a:ext cx="10503354" cy="4042168"/>
          </a:xfrm>
        </p:spPr>
        <p:txBody>
          <a:bodyPr>
            <a:normAutofit fontScale="70000" lnSpcReduction="20000"/>
          </a:bodyPr>
          <a:lstStyle/>
          <a:p>
            <a:r>
              <a:rPr lang="en-FR" dirty="0"/>
              <a:t>We collaborate with AVAST to collect PE malware exeuctables from VirusTotal (VT) composed by </a:t>
            </a:r>
            <a:r>
              <a:rPr lang="en-GB" dirty="0"/>
              <a:t>227,296 samples from 13,894 families, out of which 780 families had at least 100 samples. </a:t>
            </a:r>
          </a:p>
          <a:p>
            <a:r>
              <a:rPr lang="en-GB" dirty="0"/>
              <a:t>We organise a measurement study with different testing scenarios, aiming to answer the following 4 research questions (we have more, but let’s save some space here</a:t>
            </a:r>
            <a:r>
              <a:rPr lang="en-GB" dirty="0">
                <a:sym typeface="Wingdings" pitchFamily="2" charset="2"/>
              </a:rPr>
              <a:t></a:t>
            </a:r>
            <a:r>
              <a:rPr lang="en-GB" dirty="0"/>
              <a:t>): </a:t>
            </a:r>
          </a:p>
          <a:p>
            <a:pPr lvl="1"/>
            <a:endParaRPr lang="en-GB" dirty="0"/>
          </a:p>
          <a:p>
            <a:pPr lvl="1"/>
            <a:r>
              <a:rPr lang="en-GB" sz="2900" b="1" dirty="0"/>
              <a:t>RQ1: What is the contribution of static and dynamic features to the classification accuracy ?</a:t>
            </a:r>
          </a:p>
          <a:p>
            <a:pPr lvl="1"/>
            <a:endParaRPr lang="en-GB" sz="2900" b="1" dirty="0"/>
          </a:p>
          <a:p>
            <a:pPr lvl="1"/>
            <a:r>
              <a:rPr lang="en-GB" sz="2900" b="1" dirty="0"/>
              <a:t>RQ2: Does the presence of off-the-shelf packers and protectors harm the accuracy  (Static features )? </a:t>
            </a:r>
          </a:p>
          <a:p>
            <a:pPr marL="457200" lvl="1" indent="0">
              <a:buNone/>
            </a:pPr>
            <a:r>
              <a:rPr lang="en-GB" sz="2900" b="1" dirty="0"/>
              <a:t> </a:t>
            </a:r>
          </a:p>
          <a:p>
            <a:pPr lvl="1"/>
            <a:r>
              <a:rPr lang="en-GB" sz="2900" b="1" dirty="0"/>
              <a:t>RQ3: Do missing feature values in the run-time behaviours negatively impact the classification results ?(Dynamic features)</a:t>
            </a:r>
          </a:p>
          <a:p>
            <a:pPr lvl="1"/>
            <a:endParaRPr lang="en-GB" sz="2900" b="1" dirty="0"/>
          </a:p>
          <a:p>
            <a:pPr lvl="1"/>
            <a:r>
              <a:rPr lang="en-GB" sz="2900" b="1" dirty="0"/>
              <a:t>RQ4: How do static and dynamic features perform on different malware families in detection and family classification tasks?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C7C01137-8D40-5D6D-C5D4-639C199FA949}"/>
              </a:ext>
            </a:extLst>
          </p:cNvPr>
          <p:cNvSpPr/>
          <p:nvPr/>
        </p:nvSpPr>
        <p:spPr>
          <a:xfrm>
            <a:off x="1256315" y="3178345"/>
            <a:ext cx="138341" cy="2622379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F02A97-C0E6-884B-CDB6-1B04AD9937BD}"/>
              </a:ext>
            </a:extLst>
          </p:cNvPr>
          <p:cNvSpPr txBox="1"/>
          <p:nvPr/>
        </p:nvSpPr>
        <p:spPr>
          <a:xfrm>
            <a:off x="281744" y="4056550"/>
            <a:ext cx="1112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2000" b="1" dirty="0"/>
              <a:t>Feature 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755A7-853A-B246-533D-46B6CE67D83F}"/>
              </a:ext>
            </a:extLst>
          </p:cNvPr>
          <p:cNvSpPr txBox="1"/>
          <p:nvPr/>
        </p:nvSpPr>
        <p:spPr>
          <a:xfrm>
            <a:off x="2690469" y="6413841"/>
            <a:ext cx="798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800" dirty="0">
                <a:solidFill>
                  <a:srgbClr val="000000"/>
                </a:solidFill>
                <a:latin typeface="Helvetica" pitchFamily="2" charset="0"/>
              </a:rPr>
              <a:t>Decoding the Secrets of Features in Windows Malware Classification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05921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48CB-1367-046B-C16C-500F5BA6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Features and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CC8C3-E0D0-0132-734F-E893CD7C4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FR" dirty="0"/>
              <a:t>Static features </a:t>
            </a:r>
          </a:p>
          <a:p>
            <a:pPr lvl="1"/>
            <a:r>
              <a:rPr lang="en-FR" b="1" dirty="0"/>
              <a:t>PE header</a:t>
            </a:r>
            <a:r>
              <a:rPr lang="en-FR" dirty="0"/>
              <a:t>: 29 Bag-of-words features defined over Optional and COFF headers of the executable</a:t>
            </a:r>
          </a:p>
          <a:p>
            <a:pPr lvl="1"/>
            <a:r>
              <a:rPr lang="en-FR" b="1" dirty="0"/>
              <a:t>PE Section</a:t>
            </a:r>
            <a:r>
              <a:rPr lang="en-FR" dirty="0"/>
              <a:t>: 590 boolean features from each section of the executable </a:t>
            </a:r>
          </a:p>
          <a:p>
            <a:pPr lvl="1"/>
            <a:r>
              <a:rPr lang="en-FR" b="1" dirty="0"/>
              <a:t>Imported functions / DLLs</a:t>
            </a:r>
            <a:r>
              <a:rPr lang="en-FR" dirty="0"/>
              <a:t>:  3,863 boolean features extracted from the imported libraries and imported functions in these libraries. </a:t>
            </a:r>
          </a:p>
          <a:p>
            <a:pPr lvl="1"/>
            <a:r>
              <a:rPr lang="en-FR" b="1" dirty="0"/>
              <a:t>N-grams of raw bytes</a:t>
            </a:r>
            <a:r>
              <a:rPr lang="en-FR" dirty="0"/>
              <a:t>: 13,000 features defined by 4-grams, 5-grams and 6-grams extracted from the raw bytes. </a:t>
            </a:r>
          </a:p>
          <a:p>
            <a:pPr lvl="1"/>
            <a:r>
              <a:rPr lang="en-FR" b="1" dirty="0"/>
              <a:t>Opocodes</a:t>
            </a:r>
            <a:r>
              <a:rPr lang="en-FR" dirty="0"/>
              <a:t>: 2,500 n-gram features extracted from the opocdes disassembled using Capstone. </a:t>
            </a:r>
          </a:p>
          <a:p>
            <a:pPr lvl="1"/>
            <a:r>
              <a:rPr lang="en-FR" b="1" dirty="0"/>
              <a:t>String</a:t>
            </a:r>
            <a:r>
              <a:rPr lang="en-FR" dirty="0"/>
              <a:t>: 10,402 boolean features capturing strings of at least 4 characters appearing in over 1% of the files </a:t>
            </a:r>
          </a:p>
          <a:p>
            <a:pPr lvl="1"/>
            <a:r>
              <a:rPr lang="en-FR" b="1" dirty="0"/>
              <a:t>File entropy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E1578-091E-8E49-8AE5-8EBA463205DC}"/>
              </a:ext>
            </a:extLst>
          </p:cNvPr>
          <p:cNvSpPr txBox="1"/>
          <p:nvPr/>
        </p:nvSpPr>
        <p:spPr>
          <a:xfrm>
            <a:off x="2690469" y="6413841"/>
            <a:ext cx="798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800" dirty="0">
                <a:solidFill>
                  <a:srgbClr val="000000"/>
                </a:solidFill>
                <a:latin typeface="Helvetica" pitchFamily="2" charset="0"/>
              </a:rPr>
              <a:t>Decoding the Secrets of Features in Windows Malware Classification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68963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361D-3EB8-C32B-E5BB-16FA763D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Features and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4AE21-32C7-6B79-EAF9-E86C8AA19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863335"/>
            <a:ext cx="11446933" cy="4300401"/>
          </a:xfrm>
        </p:spPr>
        <p:txBody>
          <a:bodyPr>
            <a:normAutofit fontScale="85000" lnSpcReduction="20000"/>
          </a:bodyPr>
          <a:lstStyle/>
          <a:p>
            <a:r>
              <a:rPr lang="en-FR" dirty="0"/>
              <a:t>Dynamic features</a:t>
            </a:r>
          </a:p>
          <a:p>
            <a:pPr lvl="1"/>
            <a:r>
              <a:rPr lang="en-FR" b="1" dirty="0"/>
              <a:t>Network activities</a:t>
            </a:r>
            <a:r>
              <a:rPr lang="en-FR" dirty="0"/>
              <a:t>: 438 features capturing unique domains contcted by the malware and HTTP user agent strings used, as well as the number of HTTP requests, TCP connections and UDP pseudo-sessions. We also include 5 randomness-related features describing the mean/median/min/max/std likelihood of domain names / URL names (we can use Markov Chain to evaluate the randomness.)</a:t>
            </a:r>
          </a:p>
          <a:p>
            <a:pPr lvl="1"/>
            <a:r>
              <a:rPr lang="en-FR" b="1" dirty="0"/>
              <a:t>File I/O</a:t>
            </a:r>
            <a:r>
              <a:rPr lang="en-FR" dirty="0"/>
              <a:t>: 60,555 features capturing the name and extentions of files created / accessed by malware samples</a:t>
            </a:r>
          </a:p>
          <a:p>
            <a:pPr lvl="1"/>
            <a:r>
              <a:rPr lang="en-FR" b="1" dirty="0"/>
              <a:t>Mutex</a:t>
            </a:r>
            <a:r>
              <a:rPr lang="en-FR" dirty="0"/>
              <a:t>: 7 features capturing the number of mutex objects created and the randomness of the mutex names</a:t>
            </a:r>
          </a:p>
          <a:p>
            <a:pPr lvl="1"/>
            <a:r>
              <a:rPr lang="en-FR" b="1" dirty="0"/>
              <a:t>Registry</a:t>
            </a:r>
            <a:r>
              <a:rPr lang="en-FR" dirty="0"/>
              <a:t>:  60 features capturing 55 unqiue registry keys written, adn the count of keys created, opened, read, written and deleted</a:t>
            </a:r>
          </a:p>
          <a:p>
            <a:pPr lvl="1"/>
            <a:r>
              <a:rPr lang="en-FR" b="1" dirty="0"/>
              <a:t>Service</a:t>
            </a:r>
            <a:r>
              <a:rPr lang="en-FR" dirty="0"/>
              <a:t>: 736 features capruing the number of unique names of services and service managers </a:t>
            </a:r>
          </a:p>
          <a:p>
            <a:pPr lvl="1"/>
            <a:r>
              <a:rPr lang="en-FR" b="1" dirty="0"/>
              <a:t>Process</a:t>
            </a:r>
            <a:r>
              <a:rPr lang="en-FR" dirty="0"/>
              <a:t>: 28,198 features capturing the number of unique names of processes created,  terminated  and shell command invoked</a:t>
            </a:r>
          </a:p>
          <a:p>
            <a:pPr lvl="1"/>
            <a:r>
              <a:rPr lang="en-FR" b="1" dirty="0"/>
              <a:t>Thread</a:t>
            </a:r>
            <a:r>
              <a:rPr lang="en-FR" dirty="0"/>
              <a:t>:  7 featuress capturing the number of unique names of threads opened, created, resumed, terminated and suspended, as well as the number of asynchronous procedure calls (APC) queued to a thread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8BC953-0D6D-5F18-87B2-D71D9A35D891}"/>
              </a:ext>
            </a:extLst>
          </p:cNvPr>
          <p:cNvSpPr txBox="1"/>
          <p:nvPr/>
        </p:nvSpPr>
        <p:spPr>
          <a:xfrm>
            <a:off x="2690469" y="6413841"/>
            <a:ext cx="798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800" dirty="0">
                <a:solidFill>
                  <a:srgbClr val="000000"/>
                </a:solidFill>
                <a:latin typeface="Helvetica" pitchFamily="2" charset="0"/>
              </a:rPr>
              <a:t>Decoding the Secrets of Features in Windows Malware Classification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25211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5290D-192A-5BF1-0645-156B2EC6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Features and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101F8-BB21-E654-D762-59F13E94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185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FR" b="1" dirty="0"/>
              <a:t>Models</a:t>
            </a:r>
            <a:r>
              <a:rPr lang="en-FR" dirty="0"/>
              <a:t>:  Random Forest and Gradient Boosted Trees-based Classification, as well as a 5-layered CNN / Sigmoid activated feedforward neural network (thought DNN does not bring further improvement over accuracy)</a:t>
            </a:r>
          </a:p>
          <a:p>
            <a:pPr lvl="1"/>
            <a:r>
              <a:rPr lang="en-FR" dirty="0"/>
              <a:t>Tree-like classifiers can handle categorical features. </a:t>
            </a:r>
          </a:p>
          <a:p>
            <a:pPr lvl="1"/>
            <a:r>
              <a:rPr lang="en-FR" dirty="0"/>
              <a:t>Easy to get the feature-wise contribution to the classification output </a:t>
            </a:r>
          </a:p>
          <a:p>
            <a:r>
              <a:rPr lang="en-FR" dirty="0"/>
              <a:t>Training and testing scenarios</a:t>
            </a:r>
          </a:p>
          <a:p>
            <a:pPr lvl="1"/>
            <a:r>
              <a:rPr lang="en-FR" dirty="0"/>
              <a:t>Training and testing with the same balanced malware data (of course via cross-validation)</a:t>
            </a:r>
          </a:p>
          <a:p>
            <a:pPr lvl="1"/>
            <a:r>
              <a:rPr lang="en-FR" dirty="0"/>
              <a:t>Training and testing with the extremly imbalanced malware data</a:t>
            </a:r>
          </a:p>
          <a:p>
            <a:pPr lvl="1"/>
            <a:r>
              <a:rPr lang="en-FR" dirty="0"/>
              <a:t>Training with the balanced mawlare data, yet testing with the out-of-distribution data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FF022-FC01-756E-B727-754BFB9FC9A5}"/>
              </a:ext>
            </a:extLst>
          </p:cNvPr>
          <p:cNvSpPr txBox="1"/>
          <p:nvPr/>
        </p:nvSpPr>
        <p:spPr>
          <a:xfrm>
            <a:off x="2690469" y="6413841"/>
            <a:ext cx="798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800" dirty="0">
                <a:solidFill>
                  <a:srgbClr val="000000"/>
                </a:solidFill>
                <a:latin typeface="Helvetica" pitchFamily="2" charset="0"/>
              </a:rPr>
              <a:t>Decoding the Secrets of Features in Windows Malware Classification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374194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6061-CFFA-60B0-7809-9EF96EF11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Some lessons learnt…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6F282-CB35-6A08-6428-34CEC4BF0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775" y="1574147"/>
            <a:ext cx="10515600" cy="4351338"/>
          </a:xfrm>
        </p:spPr>
        <p:txBody>
          <a:bodyPr/>
          <a:lstStyle/>
          <a:p>
            <a:r>
              <a:rPr lang="en-GB" dirty="0"/>
              <a:t>Feature class Importance (What is the contribution of static and dynamic features to the classification accuracy ?)</a:t>
            </a:r>
            <a:endParaRPr lang="en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BE363-1C07-D4F8-DA27-D83A681E7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575" y="2283883"/>
            <a:ext cx="4812846" cy="4100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5E6DF2-D8E1-552D-2AD0-2F928521105F}"/>
              </a:ext>
            </a:extLst>
          </p:cNvPr>
          <p:cNvSpPr txBox="1"/>
          <p:nvPr/>
        </p:nvSpPr>
        <p:spPr>
          <a:xfrm>
            <a:off x="208341" y="2582804"/>
            <a:ext cx="555080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effectLst/>
                <a:latin typeface="Helvetica" pitchFamily="2" charset="0"/>
              </a:rPr>
              <a:t>Alignment with manual malware analysis</a:t>
            </a:r>
          </a:p>
          <a:p>
            <a:pPr algn="just"/>
            <a:endParaRPr lang="en-GB" sz="1600" b="1" dirty="0">
              <a:effectLst/>
              <a:latin typeface="Helvetica" pitchFamily="2" charset="0"/>
            </a:endParaRPr>
          </a:p>
          <a:p>
            <a:pPr algn="just"/>
            <a:r>
              <a:rPr lang="en-GB" sz="1600" b="1" dirty="0">
                <a:effectLst/>
                <a:latin typeface="Helvetica" pitchFamily="2" charset="0"/>
              </a:rPr>
              <a:t>Static features</a:t>
            </a:r>
            <a:r>
              <a:rPr lang="en-GB" sz="1600" dirty="0">
                <a:effectLst/>
                <a:latin typeface="Helvetica" pitchFamily="2" charset="0"/>
              </a:rPr>
              <a:t>: The most contributing static feature classes for both classification tasks are s-</a:t>
            </a:r>
            <a:r>
              <a:rPr lang="en-GB" sz="1600" dirty="0" err="1">
                <a:effectLst/>
                <a:latin typeface="Helvetica" pitchFamily="2" charset="0"/>
              </a:rPr>
              <a:t>bytegrams</a:t>
            </a:r>
            <a:r>
              <a:rPr lang="en-GB" sz="1600" dirty="0">
                <a:effectLst/>
                <a:latin typeface="Helvetica" pitchFamily="2" charset="0"/>
              </a:rPr>
              <a:t>, s-</a:t>
            </a:r>
            <a:r>
              <a:rPr lang="en-GB" sz="1600" dirty="0" err="1">
                <a:effectLst/>
                <a:latin typeface="Helvetica" pitchFamily="2" charset="0"/>
              </a:rPr>
              <a:t>opcodegrams</a:t>
            </a:r>
            <a:r>
              <a:rPr lang="en-GB" sz="1600" dirty="0">
                <a:effectLst/>
                <a:latin typeface="Helvetica" pitchFamily="2" charset="0"/>
              </a:rPr>
              <a:t>, and s-strings. This confirms what was previously observed in the literature, with raw and opcode n-grams dominating over other static features. </a:t>
            </a:r>
            <a:r>
              <a:rPr lang="en-GB" sz="1600" b="1" dirty="0">
                <a:effectLst/>
                <a:latin typeface="Helvetica" pitchFamily="2" charset="0"/>
              </a:rPr>
              <a:t>Packing / obfuscation does not bring considerable impact the usefulness of static features (any explanation?)</a:t>
            </a:r>
          </a:p>
          <a:p>
            <a:pPr algn="just"/>
            <a:endParaRPr lang="en-GB" sz="1600" dirty="0">
              <a:latin typeface="Helvetica" pitchFamily="2" charset="0"/>
            </a:endParaRPr>
          </a:p>
          <a:p>
            <a:pPr algn="just"/>
            <a:r>
              <a:rPr lang="en-GB" sz="1600" b="1" dirty="0">
                <a:latin typeface="Helvetica" pitchFamily="2" charset="0"/>
              </a:rPr>
              <a:t>Dynamic features: </a:t>
            </a:r>
            <a:r>
              <a:rPr lang="en-GB" sz="1600" dirty="0">
                <a:latin typeface="Helvetica" pitchFamily="2" charset="0"/>
              </a:rPr>
              <a:t>T</a:t>
            </a:r>
            <a:r>
              <a:rPr lang="en-GB" sz="1600" dirty="0">
                <a:effectLst/>
                <a:latin typeface="Helvetica" pitchFamily="2" charset="0"/>
              </a:rPr>
              <a:t>he most contributing dynamic feature classes for both classification tasks are d-file and d-process. It is interesting to note that even expert human analysts used widely file and processes operations to identify malicious behaviours</a:t>
            </a:r>
            <a:r>
              <a:rPr lang="en-GB" dirty="0">
                <a:effectLst/>
                <a:latin typeface="Helvetica" pitchFamily="2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96F75E-F953-EF88-D054-B2BDA3AF39EC}"/>
              </a:ext>
            </a:extLst>
          </p:cNvPr>
          <p:cNvSpPr txBox="1"/>
          <p:nvPr/>
        </p:nvSpPr>
        <p:spPr>
          <a:xfrm>
            <a:off x="2690469" y="6413841"/>
            <a:ext cx="798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800" dirty="0">
                <a:solidFill>
                  <a:srgbClr val="000000"/>
                </a:solidFill>
                <a:latin typeface="Helvetica" pitchFamily="2" charset="0"/>
              </a:rPr>
              <a:t>Decoding the Secrets of Features in Windows Malware Classification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714665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6D7E2-A46B-248E-3385-2A79DF12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Some lessons learnt…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CD559-B151-6C3F-F0C2-C67D2E8B5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44"/>
            <a:ext cx="10977563" cy="4042169"/>
          </a:xfrm>
        </p:spPr>
        <p:txBody>
          <a:bodyPr>
            <a:normAutofit fontScale="85000" lnSpcReduction="10000"/>
          </a:bodyPr>
          <a:lstStyle/>
          <a:p>
            <a:r>
              <a:rPr lang="en-GB" sz="3000" b="1" dirty="0"/>
              <a:t>Missing features are harmful</a:t>
            </a:r>
            <a:r>
              <a:rPr lang="en-GB" sz="3000" dirty="0"/>
              <a:t>. Over 50% of the malware samples contain missing features values in the d-network and d-service feature classes, thus having missing feature values is likely the reason for their low importance</a:t>
            </a:r>
          </a:p>
          <a:p>
            <a:endParaRPr lang="en-GB" sz="3000" dirty="0"/>
          </a:p>
          <a:p>
            <a:r>
              <a:rPr lang="en-GB" sz="3000" b="1" dirty="0"/>
              <a:t>Different tasks need different features. </a:t>
            </a:r>
            <a:r>
              <a:rPr lang="en-GB" sz="3000" dirty="0"/>
              <a:t>d-registry is helpful for binary classification, but rarely useful for family classification. This means that registry operations are useful to differentiate malware from </a:t>
            </a:r>
            <a:r>
              <a:rPr lang="en-GB" sz="3000" dirty="0" err="1"/>
              <a:t>goodware</a:t>
            </a:r>
            <a:r>
              <a:rPr lang="en-GB" sz="3000" dirty="0"/>
              <a:t>, but they do not provide enough diversity to separate different malware families. </a:t>
            </a:r>
          </a:p>
          <a:p>
            <a:pPr lvl="1"/>
            <a:r>
              <a:rPr lang="en-GB" sz="2600" dirty="0"/>
              <a:t>This likely happens because multiple malware families operate on the same registry keys such as those related to achieving persistence (e.g., auto-start) and those that disable OS security features. In contrast, </a:t>
            </a:r>
            <a:r>
              <a:rPr lang="en-GB" sz="2600" dirty="0" err="1"/>
              <a:t>goodware</a:t>
            </a:r>
            <a:r>
              <a:rPr lang="en-GB" sz="2600" dirty="0"/>
              <a:t> does not need to operate on those keys.</a:t>
            </a:r>
          </a:p>
          <a:p>
            <a:endParaRPr lang="en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C3C4C-F676-7934-9F22-4D7E3599DA79}"/>
              </a:ext>
            </a:extLst>
          </p:cNvPr>
          <p:cNvSpPr txBox="1"/>
          <p:nvPr/>
        </p:nvSpPr>
        <p:spPr>
          <a:xfrm>
            <a:off x="2690469" y="6413841"/>
            <a:ext cx="798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R" sz="1800" dirty="0">
                <a:solidFill>
                  <a:srgbClr val="000000"/>
                </a:solidFill>
                <a:latin typeface="Helvetica" pitchFamily="2" charset="0"/>
              </a:rPr>
              <a:t>Decoding the Secrets of Features in Windows Malware Classification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573246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1316</Words>
  <Application>Microsoft Macintosh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Office Theme</vt:lpstr>
      <vt:lpstr>Decoding the Secrets of Features in Windows Malware Classification</vt:lpstr>
      <vt:lpstr>Pipeline of malware classification</vt:lpstr>
      <vt:lpstr>Pipeline of malware classification</vt:lpstr>
      <vt:lpstr>Research methodology </vt:lpstr>
      <vt:lpstr>Features and models </vt:lpstr>
      <vt:lpstr>Features and models </vt:lpstr>
      <vt:lpstr>Features and models </vt:lpstr>
      <vt:lpstr>Some lessons learnt…</vt:lpstr>
      <vt:lpstr>Some lessons learnt…</vt:lpstr>
      <vt:lpstr>Some lessons learnt…</vt:lpstr>
      <vt:lpstr>Graph-structured malware features: Not just more explanability  </vt:lpstr>
      <vt:lpstr>Thanks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Decoding Malware </dc:title>
  <dc:creator>yufei.han</dc:creator>
  <cp:lastModifiedBy>yufei.han</cp:lastModifiedBy>
  <cp:revision>38</cp:revision>
  <dcterms:created xsi:type="dcterms:W3CDTF">2023-11-04T23:08:10Z</dcterms:created>
  <dcterms:modified xsi:type="dcterms:W3CDTF">2023-11-29T16:20:28Z</dcterms:modified>
</cp:coreProperties>
</file>