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62" r:id="rId5"/>
    <p:sldId id="258" r:id="rId6"/>
    <p:sldId id="259" r:id="rId7"/>
    <p:sldId id="266" r:id="rId8"/>
    <p:sldId id="260" r:id="rId9"/>
    <p:sldId id="261" r:id="rId10"/>
    <p:sldId id="274" r:id="rId11"/>
    <p:sldId id="265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63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A84E1-8327-7648-82FA-7DD1487857AF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B2167-5C41-7243-8434-EDEF4D064EF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7529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—Today’s organizations have a global footprint of IT resources (including databases, and cloud, virtualization, and big data sites) and countless applications, requiring a variety of security tools to protect those resources and applications. As a result, you must monitor an ever-increasing number of alerts generated by all those security tools.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B2167-5C41-7243-8434-EDEF4D064EF6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1952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7A80-5C71-6B24-270B-1A1E4C129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9AE36-602E-6B3C-6A56-69188DC2C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2C3C75-6C5A-DB48-9D4E-01690934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15" y="8485859"/>
            <a:ext cx="1905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46855EF-4F84-10EA-36F6-FECE4B9AD6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48" y="5899822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D924918-F32E-5C54-72CC-7061A15768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59" y="5735637"/>
            <a:ext cx="1905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C2269A0-93A7-60A1-98B1-412126D53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70" y="5499499"/>
            <a:ext cx="1261849" cy="12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6E6AB36-D6A0-63ED-2D0C-A9719AA13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18" y="5647823"/>
            <a:ext cx="19050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E766EC7-760F-9CD3-3E80-DD86AD61C9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41" y="5838323"/>
            <a:ext cx="1905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7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770E-4E86-E393-99CA-AC99AED9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314A3-EABF-7D1D-8DD3-CDC67DCB9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1EB07-47E1-0604-4DCD-32228228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1765-44C8-584F-A16C-FD20F2D76108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014B-559B-F098-F258-C2B34023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F5B2E-CA29-B51E-5894-A31FA958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1B05-F380-8C44-85D9-83BCE3971CE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2421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0A97B-F1A3-5765-68F4-CF1C19654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536F6-5310-D2F0-E8C7-1EC3479AC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BAD34-AA16-59A6-F0F5-58268F44F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1765-44C8-584F-A16C-FD20F2D76108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06638-4FA6-ABF1-BF14-BD23891C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14D74-EF6E-79D5-C517-E78BBC47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1B05-F380-8C44-85D9-83BCE3971CE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6981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9EDD-3756-B535-ACA6-3E3924B7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2587-3CDA-48DA-CDD2-FD0750A0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02DEA-5822-2EDB-068C-4B9FDAB2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R" dirty="0"/>
              <a:t>07/11/2023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B2E04-DD36-B114-711D-173B4476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FR" dirty="0"/>
              <a:t>Why ML is needed for Cyber Security?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F819-6C5F-E748-59F2-3C8E5E54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team.inria.fr</a:t>
            </a:r>
            <a:r>
              <a:rPr lang="en-GB" dirty="0"/>
              <a:t>/</a:t>
            </a:r>
            <a:r>
              <a:rPr lang="en-GB" dirty="0" err="1"/>
              <a:t>cidre</a:t>
            </a:r>
            <a:r>
              <a:rPr lang="en-GB" dirty="0"/>
              <a:t>/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83544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98AE-0B52-692D-086D-989E0840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38558-95BF-4BEF-819A-CF7DCECC0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CE54-9637-49E9-39EC-BD5EB537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1765-44C8-584F-A16C-FD20F2D76108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19378-3399-4C9E-0F67-A782DA80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1015-724C-0AE8-D6B5-24DBAD4E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1B05-F380-8C44-85D9-83BCE3971CE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9754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931C-AB98-CBB6-ADCD-DDC6BCE8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96A69-B53A-7A3D-68F4-74557A530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F6078-AB28-DEAB-F604-72C5E5983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10F22-724A-817A-DA37-12AF85A0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1765-44C8-584F-A16C-FD20F2D76108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7A485-C6D7-E0BF-6B56-8509EA6B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8D35A-8D42-664A-FC94-2B6C97E5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1B05-F380-8C44-85D9-83BCE3971CE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4598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E05B-B511-6015-DA7B-D01B8A5F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CCA2E-F7DC-5307-9B97-02A4565E2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A554B-C059-CC78-704F-281242CBE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E73C3-6DB5-5B1C-AE0D-0D21CAFA9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7A35-7045-B88A-8E36-C970C18D6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6688D-DD6D-9EBE-EE5D-9EEE5EF8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1765-44C8-584F-A16C-FD20F2D76108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CEE4B-BA68-27AA-802B-EF88AE1C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B6783-18AD-DE82-4CBD-4D0DC560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1B05-F380-8C44-85D9-83BCE3971CE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6122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C359-0BB1-4CE0-04E8-336435B7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AFC49-FE24-6CB8-53FA-0AB076B3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R" dirty="0"/>
              <a:t>07/11/2023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766D1-ABB4-6410-6823-E48EBF68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FR" dirty="0"/>
              <a:t>Why ML is needed for Cyber Security?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1128A-59B5-7DC8-2D2B-BE798E00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team.inria.fr</a:t>
            </a:r>
            <a:r>
              <a:rPr lang="en-GB" dirty="0"/>
              <a:t>/</a:t>
            </a:r>
            <a:r>
              <a:rPr lang="en-GB" dirty="0" err="1"/>
              <a:t>cidre</a:t>
            </a:r>
            <a:r>
              <a:rPr lang="en-GB" dirty="0"/>
              <a:t>/</a:t>
            </a:r>
            <a:endParaRPr lang="en-FR" dirty="0"/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9686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D5817-295D-EFBE-FD76-4745DD61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1765-44C8-584F-A16C-FD20F2D76108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8651C-F6FA-B85C-387D-7CA80B1E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C80A2-1D5E-2447-2D89-15AB0974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1B05-F380-8C44-85D9-83BCE3971CE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9490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17E7-9307-AF6A-024F-EA508EAF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2626-10D1-38AC-89DB-5290DCEF0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6B5EF-7D45-6526-EF0C-12BE6195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18287-AD56-3C56-01B1-1BDD8669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1765-44C8-584F-A16C-FD20F2D76108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1DE4A-577B-3F26-3E77-68B3FE53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6C7DD-4E85-C88F-5018-D0F79C73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1B05-F380-8C44-85D9-83BCE3971CE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6989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2F22-4F48-A00C-D90A-DD42D469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936E8-3FE7-69AF-6341-552DF553D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56B7-86C0-212F-3A17-EFB32A5BA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EF964-7264-D7F9-2BEF-440864D2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1765-44C8-584F-A16C-FD20F2D76108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73C8F-D809-A5DE-A435-9090A16A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09146-D6C5-82B5-3AAD-7599B3D5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1B05-F380-8C44-85D9-83BCE3971CE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0519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BE68F-A4B8-B2A7-1F08-15E4DD72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0A9F9-881C-50F2-2ABF-CE461A89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19D16-2CE8-6BA3-F99E-BA2974657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1765-44C8-584F-A16C-FD20F2D76108}" type="datetimeFigureOut">
              <a:rPr lang="en-FR" smtClean="0"/>
              <a:t>30/11/2023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6627-A8AD-4E95-AE30-B53F694DE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D507E-2F08-883F-A3A3-7A7BED3E5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1B05-F380-8C44-85D9-83BCE3971CE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1003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url=https%3A%2F%2Fwww.stout.com%2Fen%2Finsights%2Farticle%2Fcan-machine-learning-help-cybersecurity-systems&amp;psig=AOvVaw2PAo2L6bzMN3xULWmo-t6J&amp;ust=1699199574601000&amp;source=images&amp;cd=vfe&amp;opi=89978449&amp;ved=0CBEQjRxqFwoTCLDRoOrZqoIDFQAAAAAdAAAAABBJ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A2F6-B021-105E-2BBC-4E2DE5F6C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Why Machine Learning is needed for Cyber Security Research and Applications ?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99F0B-BCDC-E067-2E31-1580B35D7A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R" dirty="0"/>
              <a:t>Yufei</a:t>
            </a:r>
            <a:r>
              <a:rPr lang="zh-CN" altLang="en-US" dirty="0"/>
              <a:t> </a:t>
            </a:r>
            <a:r>
              <a:rPr lang="en-US" altLang="zh-CN" dirty="0"/>
              <a:t>Han</a:t>
            </a:r>
          </a:p>
          <a:p>
            <a:r>
              <a:rPr lang="en-US" dirty="0"/>
              <a:t>CIDRE Team (https://</a:t>
            </a:r>
            <a:r>
              <a:rPr lang="en-US" dirty="0" err="1"/>
              <a:t>team.inria.fr</a:t>
            </a:r>
            <a:r>
              <a:rPr lang="en-US" dirty="0"/>
              <a:t>/</a:t>
            </a:r>
            <a:r>
              <a:rPr lang="en-US" dirty="0" err="1"/>
              <a:t>cidre</a:t>
            </a:r>
            <a:r>
              <a:rPr lang="en-US" dirty="0"/>
              <a:t>/) </a:t>
            </a:r>
          </a:p>
          <a:p>
            <a:r>
              <a:rPr lang="en-US" dirty="0"/>
              <a:t>December 1 @ ENSC Bordeaux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08643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8A23-5C0F-C824-EB22-B0C1F836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Use of Machine Learning in Cyber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89371-F071-A9D0-71B8-30822A22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u="sng" dirty="0"/>
              <a:t>Triage of attack campaigns</a:t>
            </a:r>
          </a:p>
        </p:txBody>
      </p:sp>
      <p:pic>
        <p:nvPicPr>
          <p:cNvPr id="15" name="Google Shape;249;p9" descr="Detailed algorithmic flowchart.png">
            <a:extLst>
              <a:ext uri="{FF2B5EF4-FFF2-40B4-BE49-F238E27FC236}">
                <a16:creationId xmlns:a16="http://schemas.microsoft.com/office/drawing/2014/main" id="{DDAE7A0E-C59B-EF10-36E9-87D702AD3E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33" y="2506662"/>
            <a:ext cx="726087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C644D8-373F-022E-03EB-A5EB6AFBFE14}"/>
              </a:ext>
            </a:extLst>
          </p:cNvPr>
          <p:cNvSpPr txBox="1"/>
          <p:nvPr/>
        </p:nvSpPr>
        <p:spPr>
          <a:xfrm>
            <a:off x="6965576" y="3166671"/>
            <a:ext cx="49619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Real-world 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zh-CN" alt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zh-CN" alt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 phishing email classification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660,000 suspicious emails, with only 0.01% of them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10 spear-phishing families, we are able to  achieve 95% detection rate with FP = 0.08%, much better compared to rule-based detectors (Detection rate: 83% with the same FP)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99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1584-A5FF-1578-28B0-27DE1430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Use of Machine Learning in Cyber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D9A05-89A1-0996-BDC7-D4CA2E5EF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u="sng" dirty="0"/>
              <a:t>Unveil semantic explanation to cyber attacks </a:t>
            </a:r>
          </a:p>
        </p:txBody>
      </p:sp>
      <p:pic>
        <p:nvPicPr>
          <p:cNvPr id="10241" name="Picture 1" descr="page5image30710480">
            <a:extLst>
              <a:ext uri="{FF2B5EF4-FFF2-40B4-BE49-F238E27FC236}">
                <a16:creationId xmlns:a16="http://schemas.microsoft.com/office/drawing/2014/main" id="{37FC8F01-6D09-3F3A-7EE6-239E2CBC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3" y="2493800"/>
            <a:ext cx="5976671" cy="37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4174D4-23AE-94A0-C6DD-29459E0DB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640" y="2423717"/>
            <a:ext cx="3449050" cy="1922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8E402-330D-79C7-04BF-A4D42AC939E9}"/>
              </a:ext>
            </a:extLst>
          </p:cNvPr>
          <p:cNvSpPr txBox="1"/>
          <p:nvPr/>
        </p:nvSpPr>
        <p:spPr>
          <a:xfrm>
            <a:off x="838200" y="6317129"/>
            <a:ext cx="478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Structured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cyber</a:t>
            </a:r>
            <a:r>
              <a:rPr lang="zh-CN" altLang="en-US" dirty="0"/>
              <a:t> </a:t>
            </a:r>
            <a:r>
              <a:rPr lang="en-US" altLang="zh-CN" dirty="0"/>
              <a:t>attacks</a:t>
            </a:r>
            <a:endParaRPr lang="en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E9304-D15B-C8C9-61FB-C7DEEC24347A}"/>
              </a:ext>
            </a:extLst>
          </p:cNvPr>
          <p:cNvSpPr txBox="1"/>
          <p:nvPr/>
        </p:nvSpPr>
        <p:spPr>
          <a:xfrm>
            <a:off x="8006025" y="205438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Ransomeware</a:t>
            </a:r>
            <a:r>
              <a:rPr lang="zh-CN" altLang="en-US" dirty="0"/>
              <a:t> </a:t>
            </a:r>
            <a:r>
              <a:rPr lang="en-US" altLang="zh-CN" dirty="0" err="1"/>
              <a:t>Lockbit</a:t>
            </a:r>
            <a:endParaRPr lang="en-FR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1FAC0E-3F94-768B-5AE1-6D756BD76E10}"/>
              </a:ext>
            </a:extLst>
          </p:cNvPr>
          <p:cNvSpPr/>
          <p:nvPr/>
        </p:nvSpPr>
        <p:spPr>
          <a:xfrm>
            <a:off x="7469960" y="4804536"/>
            <a:ext cx="3205729" cy="5513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endParaRPr lang="en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01FCF-A96C-72E1-EEEA-9CA18E10E0E3}"/>
              </a:ext>
            </a:extLst>
          </p:cNvPr>
          <p:cNvSpPr txBox="1"/>
          <p:nvPr/>
        </p:nvSpPr>
        <p:spPr>
          <a:xfrm>
            <a:off x="6566649" y="5763131"/>
            <a:ext cx="157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Unveil new attack behaviours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B612B-4EC3-9EB9-349E-706A1CF88054}"/>
              </a:ext>
            </a:extLst>
          </p:cNvPr>
          <p:cNvSpPr txBox="1"/>
          <p:nvPr/>
        </p:nvSpPr>
        <p:spPr>
          <a:xfrm>
            <a:off x="8294598" y="5899964"/>
            <a:ext cx="19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Detect evading techniques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529A8-AD00-6340-C1D6-B22A4386D124}"/>
              </a:ext>
            </a:extLst>
          </p:cNvPr>
          <p:cNvSpPr txBox="1"/>
          <p:nvPr/>
        </p:nvSpPr>
        <p:spPr>
          <a:xfrm>
            <a:off x="10251142" y="5763131"/>
            <a:ext cx="194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Explaining attack process to reduce false alarms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1FC33-64D0-D81A-1430-28FA022893B3}"/>
              </a:ext>
            </a:extLst>
          </p:cNvPr>
          <p:cNvSpPr txBox="1"/>
          <p:nvPr/>
        </p:nvSpPr>
        <p:spPr>
          <a:xfrm>
            <a:off x="4417453" y="6544391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44486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19D2-25BE-22B5-FA60-47B0E037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Use of Machine Learning in Cyber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FB00-8849-5195-934C-C0AEB949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u="sng" dirty="0"/>
              <a:t>Explore knowledge of cyber attacks and perform causality reasoning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4325257-E008-617A-2C55-15D403AE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81" y="2708761"/>
            <a:ext cx="4977260" cy="35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irusTotal | LinkedIn">
            <a:extLst>
              <a:ext uri="{FF2B5EF4-FFF2-40B4-BE49-F238E27FC236}">
                <a16:creationId xmlns:a16="http://schemas.microsoft.com/office/drawing/2014/main" id="{7A7DA8DD-CF8D-0D93-D263-C8CC09AE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9" y="2624000"/>
            <a:ext cx="4763785" cy="25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796C5B-4E73-7021-4074-BD476E7E6F1D}"/>
              </a:ext>
            </a:extLst>
          </p:cNvPr>
          <p:cNvSpPr txBox="1"/>
          <p:nvPr/>
        </p:nvSpPr>
        <p:spPr>
          <a:xfrm>
            <a:off x="414619" y="5365312"/>
            <a:ext cx="45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Threat intelligence reports of cyber attacks</a:t>
            </a:r>
          </a:p>
        </p:txBody>
      </p:sp>
      <p:pic>
        <p:nvPicPr>
          <p:cNvPr id="11270" name="Picture 6" descr="Can large language models be democratized? - TechTalks">
            <a:extLst>
              <a:ext uri="{FF2B5EF4-FFF2-40B4-BE49-F238E27FC236}">
                <a16:creationId xmlns:a16="http://schemas.microsoft.com/office/drawing/2014/main" id="{5CB82762-E36A-85A9-70CA-C32D95D3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89" y="3556201"/>
            <a:ext cx="1538941" cy="9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94E80-AB94-75D9-451B-59B694EC958B}"/>
              </a:ext>
            </a:extLst>
          </p:cNvPr>
          <p:cNvSpPr txBox="1"/>
          <p:nvPr/>
        </p:nvSpPr>
        <p:spPr>
          <a:xfrm>
            <a:off x="4986618" y="4755655"/>
            <a:ext cx="39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Large Language Models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ECBBA9D-DEC8-BD06-12FA-0AE60229A3B0}"/>
              </a:ext>
            </a:extLst>
          </p:cNvPr>
          <p:cNvSpPr/>
          <p:nvPr/>
        </p:nvSpPr>
        <p:spPr>
          <a:xfrm>
            <a:off x="4986618" y="3737582"/>
            <a:ext cx="271182" cy="7132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236A292-D384-9106-6021-76527D2FE2B7}"/>
              </a:ext>
            </a:extLst>
          </p:cNvPr>
          <p:cNvSpPr/>
          <p:nvPr/>
        </p:nvSpPr>
        <p:spPr>
          <a:xfrm>
            <a:off x="6967090" y="3737581"/>
            <a:ext cx="271182" cy="7132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FF8CA-9742-3C69-39D9-86C6CE94072D}"/>
              </a:ext>
            </a:extLst>
          </p:cNvPr>
          <p:cNvSpPr txBox="1"/>
          <p:nvPr/>
        </p:nvSpPr>
        <p:spPr>
          <a:xfrm>
            <a:off x="8178055" y="6333619"/>
            <a:ext cx="39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Knowledge Graph of cyber attacks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ACC79-563C-0B3D-CA30-796EBF4105A9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419369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5018-AB2B-572A-A860-F1ECE257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Use of Machine Learning in Cyber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F2DA7-88EA-6D07-634F-71953E431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u="sng" dirty="0"/>
              <a:t>Explore knowledge of cyber attacks and perform causality reasoning</a:t>
            </a:r>
          </a:p>
          <a:p>
            <a:pPr lvl="1"/>
            <a:r>
              <a:rPr lang="en-FR" dirty="0"/>
              <a:t>Predict attack behaviours with causality reasoning  </a:t>
            </a:r>
          </a:p>
          <a:p>
            <a:pPr lvl="2" algn="just"/>
            <a:r>
              <a:rPr lang="en-FR" dirty="0"/>
              <a:t>For remote access attacks, if we observe </a:t>
            </a:r>
            <a:r>
              <a:rPr lang="en-GB" dirty="0" err="1"/>
              <a:t>AnyDesk</a:t>
            </a:r>
            <a:r>
              <a:rPr lang="en-GB" dirty="0"/>
              <a:t> remote desktop application is installed onto the compromised device, we will be probably able to detect the execution of legitimate programs such as </a:t>
            </a:r>
            <a:r>
              <a:rPr lang="en-GB" dirty="0" err="1"/>
              <a:t>AmmyyAdmin</a:t>
            </a:r>
            <a:r>
              <a:rPr lang="en-GB" dirty="0"/>
              <a:t> and Team Viewer for remote interactive C2 to the victim device. Finally, the victim device will be controlled remotely via </a:t>
            </a:r>
            <a:r>
              <a:rPr lang="en-GB" dirty="0" err="1"/>
              <a:t>vncDll</a:t>
            </a:r>
            <a:r>
              <a:rPr lang="en-GB" dirty="0"/>
              <a:t> module or cloud service apps like LogMeIn. (Executable File Dropping – C2 connection – Remote Control session established)</a:t>
            </a:r>
          </a:p>
          <a:p>
            <a:pPr lvl="1"/>
            <a:endParaRPr lang="en-GB" sz="2000" dirty="0"/>
          </a:p>
          <a:p>
            <a:pPr lvl="2"/>
            <a:r>
              <a:rPr lang="en-FR" dirty="0"/>
              <a:t>Risk Assessment and Proactive Mitigation </a:t>
            </a:r>
          </a:p>
          <a:p>
            <a:pPr lvl="3"/>
            <a:r>
              <a:rPr lang="en-FR" dirty="0"/>
              <a:t>Cyber Insurance </a:t>
            </a:r>
          </a:p>
          <a:p>
            <a:pPr lvl="3"/>
            <a:r>
              <a:rPr lang="en-FR"/>
              <a:t>Active </a:t>
            </a:r>
            <a:r>
              <a:rPr lang="en-FR" dirty="0"/>
              <a:t>Defense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B3827-69E9-C64B-8C24-FEB39D3CE13E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214223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AF5-E946-371D-69AC-3EA07A4D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Use of Machine Learning in Cyber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BCA42-3DFD-5BA9-7170-7CA80435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Automated Penetration Test </a:t>
            </a:r>
          </a:p>
        </p:txBody>
      </p:sp>
      <p:pic>
        <p:nvPicPr>
          <p:cNvPr id="13314" name="Picture 2" descr="Applsci 13 09467 g001">
            <a:extLst>
              <a:ext uri="{FF2B5EF4-FFF2-40B4-BE49-F238E27FC236}">
                <a16:creationId xmlns:a16="http://schemas.microsoft.com/office/drawing/2014/main" id="{1676E045-68E9-DF2C-924B-574548F5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6" y="2815965"/>
            <a:ext cx="3735992" cy="23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51E0A24C-97E1-D52A-40B2-A2F9D6C2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32" y="2281532"/>
            <a:ext cx="6679312" cy="45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1A475-9CB9-2BF4-81B3-6AF81CEED458}"/>
              </a:ext>
            </a:extLst>
          </p:cNvPr>
          <p:cNvSpPr txBox="1"/>
          <p:nvPr/>
        </p:nvSpPr>
        <p:spPr>
          <a:xfrm>
            <a:off x="565302" y="5388569"/>
            <a:ext cx="405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Deep Reinfrocement Learning as an automated agent to explore attack strategies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C75EC-BB5C-49DF-B350-ED7AAA63D124}"/>
              </a:ext>
            </a:extLst>
          </p:cNvPr>
          <p:cNvSpPr txBox="1"/>
          <p:nvPr/>
        </p:nvSpPr>
        <p:spPr>
          <a:xfrm>
            <a:off x="6242255" y="1684247"/>
            <a:ext cx="529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Attack paths unveiled by an automated pentest agent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F1284-6007-697A-CF13-FA7C5A9A5A46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310680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571F-C43C-3153-2C06-239C916A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Machine Learning EcoSystem </a:t>
            </a:r>
          </a:p>
        </p:txBody>
      </p:sp>
      <p:pic>
        <p:nvPicPr>
          <p:cNvPr id="14340" name="Picture 4" descr="Diving into the ML ecosystem | Deep Learning for Beginners">
            <a:extLst>
              <a:ext uri="{FF2B5EF4-FFF2-40B4-BE49-F238E27FC236}">
                <a16:creationId xmlns:a16="http://schemas.microsoft.com/office/drawing/2014/main" id="{F63B02FA-87BA-C40A-E668-056EB460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9638"/>
            <a:ext cx="12192000" cy="43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F2A76-4612-6F76-8325-E20139D43CEC}"/>
              </a:ext>
            </a:extLst>
          </p:cNvPr>
          <p:cNvSpPr txBox="1"/>
          <p:nvPr/>
        </p:nvSpPr>
        <p:spPr>
          <a:xfrm>
            <a:off x="2987898" y="1690688"/>
            <a:ext cx="685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A life cycle of a Machine Learning-based data analytical system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D446-984C-2C4C-B5C5-0FA23B2BE6AF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236196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D7F2-C97E-377F-2470-3636C2B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952" y="1632878"/>
            <a:ext cx="10515600" cy="1325563"/>
          </a:xfrm>
        </p:spPr>
        <p:txBody>
          <a:bodyPr>
            <a:normAutofit/>
          </a:bodyPr>
          <a:lstStyle/>
          <a:p>
            <a:r>
              <a:rPr lang="en-FR" sz="6000" dirty="0"/>
              <a:t>Thanks 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4017F-3A30-E4B7-28FA-59A1E59AE181}"/>
              </a:ext>
            </a:extLst>
          </p:cNvPr>
          <p:cNvSpPr txBox="1"/>
          <p:nvPr/>
        </p:nvSpPr>
        <p:spPr>
          <a:xfrm>
            <a:off x="3065173" y="3227093"/>
            <a:ext cx="690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4400" dirty="0"/>
              <a:t>It is the Q&amp;A time now </a:t>
            </a:r>
            <a:r>
              <a:rPr lang="en-FR" sz="4400" dirty="0">
                <a:sym typeface="Wingdings" pitchFamily="2" charset="2"/>
              </a:rPr>
              <a:t> </a:t>
            </a:r>
            <a:endParaRPr lang="en-FR" sz="44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864097F-2E50-126D-EB5F-53E89EC4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5" y="5856131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A4E7F437-7F01-085A-D732-C2C5CE365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71" y="5779931"/>
            <a:ext cx="1905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B7B7D045-197D-458F-5A4C-54F58124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72" y="5403761"/>
            <a:ext cx="1290570" cy="12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871FDB2E-718F-30DD-DEDD-5F9D1224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6" y="5566446"/>
            <a:ext cx="19050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1B06BBE6-D8AF-B9A3-4D60-9D8138EE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75" y="5808908"/>
            <a:ext cx="1905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B7AA25-51F2-6D81-D381-74D0FC481F9D}"/>
              </a:ext>
            </a:extLst>
          </p:cNvPr>
          <p:cNvSpPr txBox="1"/>
          <p:nvPr/>
        </p:nvSpPr>
        <p:spPr>
          <a:xfrm>
            <a:off x="3899617" y="4429996"/>
            <a:ext cx="7553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200" dirty="0"/>
              <a:t>https://team.inria.fr/cidre/</a:t>
            </a:r>
          </a:p>
        </p:txBody>
      </p:sp>
    </p:spTree>
    <p:extLst>
      <p:ext uri="{BB962C8B-B14F-4D97-AF65-F5344CB8AC3E}">
        <p14:creationId xmlns:p14="http://schemas.microsoft.com/office/powerpoint/2010/main" val="416904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1352-5460-2DE7-2963-34C28F2C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Cyber Attacks on the rise of 2023</a:t>
            </a:r>
          </a:p>
        </p:txBody>
      </p:sp>
      <p:pic>
        <p:nvPicPr>
          <p:cNvPr id="2054" name="Picture 6" descr="What is Cyber Attack Meaning? Types and Examples">
            <a:extLst>
              <a:ext uri="{FF2B5EF4-FFF2-40B4-BE49-F238E27FC236}">
                <a16:creationId xmlns:a16="http://schemas.microsoft.com/office/drawing/2014/main" id="{5AB2BCC1-3917-93A1-9BEF-82860246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9" y="2306197"/>
            <a:ext cx="5377503" cy="32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629FCB-5B24-C74E-DBF7-EDDDA683F6C6}"/>
              </a:ext>
            </a:extLst>
          </p:cNvPr>
          <p:cNvSpPr txBox="1"/>
          <p:nvPr/>
        </p:nvSpPr>
        <p:spPr>
          <a:xfrm>
            <a:off x="1666754" y="5963542"/>
            <a:ext cx="934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Cyber settacks causing increasingly expenseive loss across big to small, public to private entities  </a:t>
            </a:r>
          </a:p>
        </p:txBody>
      </p:sp>
      <p:pic>
        <p:nvPicPr>
          <p:cNvPr id="2056" name="Picture 8" descr="A Look at 30 Key Cyber Crime Statistics [2023 Data Update] - Hashed Out by  The SSL Store™">
            <a:extLst>
              <a:ext uri="{FF2B5EF4-FFF2-40B4-BE49-F238E27FC236}">
                <a16:creationId xmlns:a16="http://schemas.microsoft.com/office/drawing/2014/main" id="{2BBF218D-2266-9A43-C6E1-CD3AB143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52" y="1941945"/>
            <a:ext cx="6204279" cy="37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12DAF-BC2F-324A-F738-2F6A2BED136C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301133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4904-5227-5E95-0780-28750A5B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Challenges to Cyber Security Service</a:t>
            </a:r>
          </a:p>
        </p:txBody>
      </p:sp>
      <p:sp>
        <p:nvSpPr>
          <p:cNvPr id="4" name="Google Shape;135;p4">
            <a:extLst>
              <a:ext uri="{FF2B5EF4-FFF2-40B4-BE49-F238E27FC236}">
                <a16:creationId xmlns:a16="http://schemas.microsoft.com/office/drawing/2014/main" id="{1D88CD7B-7DD1-8F6D-AEA1-73CB6E11D5A2}"/>
              </a:ext>
            </a:extLst>
          </p:cNvPr>
          <p:cNvSpPr txBox="1"/>
          <p:nvPr/>
        </p:nvSpPr>
        <p:spPr>
          <a:xfrm>
            <a:off x="488511" y="1620066"/>
            <a:ext cx="909532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R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FR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ecurity </a:t>
            </a:r>
            <a:r>
              <a:rPr lang="en-FR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FR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peration </a:t>
            </a:r>
            <a:r>
              <a:rPr lang="en-FR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FR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enter (SOC) of Managed Security Service </a:t>
            </a:r>
            <a:endParaRPr dirty="0"/>
          </a:p>
        </p:txBody>
      </p:sp>
      <p:sp>
        <p:nvSpPr>
          <p:cNvPr id="5" name="Google Shape;136;p4">
            <a:extLst>
              <a:ext uri="{FF2B5EF4-FFF2-40B4-BE49-F238E27FC236}">
                <a16:creationId xmlns:a16="http://schemas.microsoft.com/office/drawing/2014/main" id="{7F114B30-E9D8-9E69-5CA8-53BFB54BE475}"/>
              </a:ext>
            </a:extLst>
          </p:cNvPr>
          <p:cNvSpPr/>
          <p:nvPr/>
        </p:nvSpPr>
        <p:spPr>
          <a:xfrm rot="-3242159">
            <a:off x="6307072" y="3882272"/>
            <a:ext cx="845511" cy="972794"/>
          </a:xfrm>
          <a:prstGeom prst="rightArrow">
            <a:avLst>
              <a:gd name="adj1" fmla="val 66049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37;p4">
            <a:extLst>
              <a:ext uri="{FF2B5EF4-FFF2-40B4-BE49-F238E27FC236}">
                <a16:creationId xmlns:a16="http://schemas.microsoft.com/office/drawing/2014/main" id="{D384FEC0-C49D-695D-4318-AA2FE9DB4BA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0508" y="1820100"/>
            <a:ext cx="3518848" cy="1947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8;p4">
            <a:extLst>
              <a:ext uri="{FF2B5EF4-FFF2-40B4-BE49-F238E27FC236}">
                <a16:creationId xmlns:a16="http://schemas.microsoft.com/office/drawing/2014/main" id="{D052B7EA-DE3D-9346-8628-A151FF2F83A6}"/>
              </a:ext>
            </a:extLst>
          </p:cNvPr>
          <p:cNvSpPr txBox="1"/>
          <p:nvPr/>
        </p:nvSpPr>
        <p:spPr>
          <a:xfrm>
            <a:off x="7340959" y="3993458"/>
            <a:ext cx="437272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FR" sz="1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raised by fast increasing cyber threats</a:t>
            </a:r>
            <a:r>
              <a:rPr lang="en-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F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Huge volume of data input of SOC</a:t>
            </a:r>
            <a:r>
              <a:rPr lang="en-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For example SOC of Norton recevie reports of 3.7 million spear-phishing and website hijacking events. </a:t>
            </a:r>
            <a:r>
              <a:rPr lang="en-F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experts can not verify all of them. 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1/3 reported incidents originate from zero-day vulnerability. </a:t>
            </a:r>
            <a:r>
              <a:rPr lang="en-F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 of potential threats </a:t>
            </a:r>
            <a:r>
              <a:rPr lang="en-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thus important for active defense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F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 regulation:  GDPR compliance in data usage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39;p4">
            <a:extLst>
              <a:ext uri="{FF2B5EF4-FFF2-40B4-BE49-F238E27FC236}">
                <a16:creationId xmlns:a16="http://schemas.microsoft.com/office/drawing/2014/main" id="{F8EF6B2C-009C-9408-2D4E-DB94B7AD52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663" y="2053964"/>
            <a:ext cx="5266596" cy="4015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p4">
            <a:extLst>
              <a:ext uri="{FF2B5EF4-FFF2-40B4-BE49-F238E27FC236}">
                <a16:creationId xmlns:a16="http://schemas.microsoft.com/office/drawing/2014/main" id="{94752C39-8AF1-27CF-9CFB-A78D8B9AC57F}"/>
              </a:ext>
            </a:extLst>
          </p:cNvPr>
          <p:cNvSpPr/>
          <p:nvPr/>
        </p:nvSpPr>
        <p:spPr>
          <a:xfrm>
            <a:off x="3180255" y="4254740"/>
            <a:ext cx="3019917" cy="1848812"/>
          </a:xfrm>
          <a:prstGeom prst="roundRect">
            <a:avLst>
              <a:gd name="adj" fmla="val 16667"/>
            </a:avLst>
          </a:prstGeom>
          <a:solidFill>
            <a:schemeClr val="accent1">
              <a:alpha val="23921"/>
            </a:schemeClr>
          </a:solidFill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8FDFA-4B81-F5FB-2512-5422A5E4BDA3}"/>
              </a:ext>
            </a:extLst>
          </p:cNvPr>
          <p:cNvSpPr txBox="1"/>
          <p:nvPr/>
        </p:nvSpPr>
        <p:spPr>
          <a:xfrm>
            <a:off x="5953259" y="2505482"/>
            <a:ext cx="128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Detection </a:t>
            </a:r>
          </a:p>
          <a:p>
            <a:r>
              <a:rPr lang="en-FR" dirty="0"/>
              <a:t>Mitigation Prevention Monitoring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AF0A1-6614-A701-B109-DFFF214C6083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265080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F0FE-FE10-FFCC-31EC-A430CC5E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Traditional approaches may fail </a:t>
            </a:r>
          </a:p>
        </p:txBody>
      </p:sp>
      <p:pic>
        <p:nvPicPr>
          <p:cNvPr id="5122" name="Picture 2" descr="Signature-based intrusion detection system | Download Scientific Diagram">
            <a:extLst>
              <a:ext uri="{FF2B5EF4-FFF2-40B4-BE49-F238E27FC236}">
                <a16:creationId xmlns:a16="http://schemas.microsoft.com/office/drawing/2014/main" id="{FEE27BB4-7664-6235-64D6-46A996683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" y="2391229"/>
            <a:ext cx="7356545" cy="388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1A149-1EBA-F3CA-030F-D8F6185201D3}"/>
              </a:ext>
            </a:extLst>
          </p:cNvPr>
          <p:cNvSpPr txBox="1"/>
          <p:nvPr/>
        </p:nvSpPr>
        <p:spPr>
          <a:xfrm>
            <a:off x="804005" y="1630523"/>
            <a:ext cx="522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/>
              <a:t>Signature-based cyber attack detection (like intrusion detection / malware classification )</a:t>
            </a:r>
          </a:p>
        </p:txBody>
      </p:sp>
      <p:sp>
        <p:nvSpPr>
          <p:cNvPr id="5" name="AutoShape 4" descr="What is a virus signature, and how is it created? - Surfshark">
            <a:extLst>
              <a:ext uri="{FF2B5EF4-FFF2-40B4-BE49-F238E27FC236}">
                <a16:creationId xmlns:a16="http://schemas.microsoft.com/office/drawing/2014/main" id="{335A1395-6CC7-38C3-1F66-5982B186E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R"/>
          </a:p>
        </p:txBody>
      </p:sp>
      <p:pic>
        <p:nvPicPr>
          <p:cNvPr id="5126" name="Picture 6" descr="Virus Signatures - Colaboratory">
            <a:extLst>
              <a:ext uri="{FF2B5EF4-FFF2-40B4-BE49-F238E27FC236}">
                <a16:creationId xmlns:a16="http://schemas.microsoft.com/office/drawing/2014/main" id="{D7427B92-0DAC-43F1-28C5-86AE9AAE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62" y="4994715"/>
            <a:ext cx="5241188" cy="14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esting for Anti-Virus on File Upload | Explore Security">
            <a:extLst>
              <a:ext uri="{FF2B5EF4-FFF2-40B4-BE49-F238E27FC236}">
                <a16:creationId xmlns:a16="http://schemas.microsoft.com/office/drawing/2014/main" id="{9E2A33D7-6B7D-3F9B-4A49-2C7FEC4E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62" y="2272107"/>
            <a:ext cx="4945392" cy="15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50E6D8FC-1055-608F-57D5-BCBAC5CDB5D5}"/>
              </a:ext>
            </a:extLst>
          </p:cNvPr>
          <p:cNvSpPr/>
          <p:nvPr/>
        </p:nvSpPr>
        <p:spPr>
          <a:xfrm rot="20607629">
            <a:off x="5955852" y="2680799"/>
            <a:ext cx="900933" cy="3169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EAD4F-C352-AE37-0894-D25676D24A5F}"/>
              </a:ext>
            </a:extLst>
          </p:cNvPr>
          <p:cNvSpPr txBox="1"/>
          <p:nvPr/>
        </p:nvSpPr>
        <p:spPr>
          <a:xfrm>
            <a:off x="8032527" y="4440787"/>
            <a:ext cx="294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Attack signature database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559F49A-C115-F340-B7B3-BA38D50AA193}"/>
              </a:ext>
            </a:extLst>
          </p:cNvPr>
          <p:cNvSpPr/>
          <p:nvPr/>
        </p:nvSpPr>
        <p:spPr>
          <a:xfrm rot="1208069">
            <a:off x="5778808" y="4787756"/>
            <a:ext cx="1015394" cy="4077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8B829-15CE-8954-5BF1-C439FD7E0A89}"/>
              </a:ext>
            </a:extLst>
          </p:cNvPr>
          <p:cNvSpPr txBox="1"/>
          <p:nvPr/>
        </p:nvSpPr>
        <p:spPr>
          <a:xfrm>
            <a:off x="5535348" y="1839495"/>
            <a:ext cx="385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Human experts explore signatures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6D92E-191D-3E45-0185-9E74505DCB99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374647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9CB3-E94E-4328-E097-9E041451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Traditional approaches may fail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90DF-6F85-1F60-05B6-4353B621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39913"/>
            <a:ext cx="10515600" cy="4351338"/>
          </a:xfrm>
        </p:spPr>
        <p:txBody>
          <a:bodyPr/>
          <a:lstStyle/>
          <a:p>
            <a:r>
              <a:rPr lang="en-FR" dirty="0"/>
              <a:t>New attacks emerge rapidly: 1/3 of cyber attacks observed belong to zero-day exploitation  </a:t>
            </a:r>
          </a:p>
        </p:txBody>
      </p:sp>
      <p:pic>
        <p:nvPicPr>
          <p:cNvPr id="6146" name="Picture 2" descr="What Are Zero-Day Vulnerabilities?">
            <a:extLst>
              <a:ext uri="{FF2B5EF4-FFF2-40B4-BE49-F238E27FC236}">
                <a16:creationId xmlns:a16="http://schemas.microsoft.com/office/drawing/2014/main" id="{E3B3AE16-F6AC-1A39-4C93-FD10568E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98" y="2722563"/>
            <a:ext cx="6702777" cy="3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gnature-based intrusion detection system | Download Scientific Diagram">
            <a:extLst>
              <a:ext uri="{FF2B5EF4-FFF2-40B4-BE49-F238E27FC236}">
                <a16:creationId xmlns:a16="http://schemas.microsoft.com/office/drawing/2014/main" id="{6080BD2C-FCF2-17DB-967A-6E12C6A0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90" y="2573338"/>
            <a:ext cx="5013278" cy="26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3402A-5301-CC77-0F62-58AC78EA3FBC}"/>
              </a:ext>
            </a:extLst>
          </p:cNvPr>
          <p:cNvSpPr txBox="1"/>
          <p:nvPr/>
        </p:nvSpPr>
        <p:spPr>
          <a:xfrm>
            <a:off x="3805517" y="3227294"/>
            <a:ext cx="157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Unknown attack signature</a:t>
            </a:r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14D3E558-7FEC-D8BB-3E71-23964FF6366F}"/>
              </a:ext>
            </a:extLst>
          </p:cNvPr>
          <p:cNvSpPr/>
          <p:nvPr/>
        </p:nvSpPr>
        <p:spPr>
          <a:xfrm rot="1217477">
            <a:off x="4830342" y="3676445"/>
            <a:ext cx="1558795" cy="573706"/>
          </a:xfrm>
          <a:prstGeom prst="leftRightArrow">
            <a:avLst/>
          </a:prstGeom>
          <a:solidFill>
            <a:schemeClr val="accent1">
              <a:alpha val="2168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6D64E-C9E5-9977-399D-FC308286CC2A}"/>
              </a:ext>
            </a:extLst>
          </p:cNvPr>
          <p:cNvSpPr txBox="1"/>
          <p:nvPr/>
        </p:nvSpPr>
        <p:spPr>
          <a:xfrm>
            <a:off x="4713389" y="4803992"/>
            <a:ext cx="1726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We can detect unknown attacks via signature / rule matching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57AE2-49CD-D584-3FB1-2F13262C1E21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82050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56DF-D255-D6D8-DC78-1E37DE8F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Traditional approaches may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4438-CDAC-33AE-C002-74E1D1E6E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High False Positive Rate: 25% to 75% alerts produced by SOCs are false positives </a:t>
            </a:r>
          </a:p>
          <a:p>
            <a:pPr algn="just"/>
            <a:r>
              <a:rPr lang="en-GB" dirty="0"/>
              <a:t>Benign network traffics / executables could be flagged as malicious if it happened to share similar characteristics to a known threat.</a:t>
            </a:r>
            <a:endParaRPr lang="en-FR" dirty="0"/>
          </a:p>
        </p:txBody>
      </p:sp>
      <p:pic>
        <p:nvPicPr>
          <p:cNvPr id="7170" name="Picture 2" descr="End Alarm Fatigue with CA Application Performance Management">
            <a:extLst>
              <a:ext uri="{FF2B5EF4-FFF2-40B4-BE49-F238E27FC236}">
                <a16:creationId xmlns:a16="http://schemas.microsoft.com/office/drawing/2014/main" id="{01D7BDFB-3B83-2735-BC88-0A240AEB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59" y="4043363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F1B87-17A4-551B-9A72-5A3581CC4992}"/>
              </a:ext>
            </a:extLst>
          </p:cNvPr>
          <p:cNvSpPr txBox="1"/>
          <p:nvPr/>
        </p:nvSpPr>
        <p:spPr>
          <a:xfrm>
            <a:off x="5329518" y="3868639"/>
            <a:ext cx="63950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Inter"/>
              </a:rPr>
              <a:t>Complex IT environments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—SOC must monitor an ever-increasing number of alerts generated by all those security tools.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Inter"/>
            </a:endParaRP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Inter"/>
              </a:rPr>
              <a:t>Lack of context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—Alerts arrive, usually in someone’s email inbox, without any context or actionable information. </a:t>
            </a:r>
          </a:p>
          <a:p>
            <a:endParaRPr lang="en-GB" dirty="0">
              <a:solidFill>
                <a:srgbClr val="000000"/>
              </a:solidFill>
              <a:latin typeface="Inter"/>
            </a:endParaRP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Inter"/>
              </a:rPr>
              <a:t>Alert redundancy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—Different security tools may be issuing alerts for the same issue.</a:t>
            </a:r>
            <a:endParaRPr lang="en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015A3-1A49-D3E7-F952-9A13B9487D47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369723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6409-5344-6FC3-89BA-97AA3B03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Traditional appraoches may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F559-2924-6378-6D8C-94704048E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Signature / rule-based detection heavilly rely on manual signature encoding</a:t>
            </a:r>
          </a:p>
        </p:txBody>
      </p:sp>
      <p:pic>
        <p:nvPicPr>
          <p:cNvPr id="8194" name="Picture 2" descr="Check Point Research Reports a 38% Increase in 2022 Global Cyberattacks -  Check Point Blog">
            <a:extLst>
              <a:ext uri="{FF2B5EF4-FFF2-40B4-BE49-F238E27FC236}">
                <a16:creationId xmlns:a16="http://schemas.microsoft.com/office/drawing/2014/main" id="{EF9422DF-2AAB-3BC4-C46B-B4910B0E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1" y="2828413"/>
            <a:ext cx="5396753" cy="36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7C03-7920-5503-FB3B-A43292A7A9BB}"/>
              </a:ext>
            </a:extLst>
          </p:cNvPr>
          <p:cNvSpPr txBox="1"/>
          <p:nvPr/>
        </p:nvSpPr>
        <p:spPr>
          <a:xfrm>
            <a:off x="1788456" y="6488668"/>
            <a:ext cx="410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38%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cyber</a:t>
            </a:r>
            <a:r>
              <a:rPr lang="zh-CN" altLang="en-US" dirty="0"/>
              <a:t> </a:t>
            </a:r>
            <a:r>
              <a:rPr lang="en-US" altLang="zh-CN" dirty="0"/>
              <a:t>attacks</a:t>
            </a:r>
            <a:endParaRPr lang="en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ADE8B-570F-0DD2-CF6B-EAC5ECB56AA2}"/>
              </a:ext>
            </a:extLst>
          </p:cNvPr>
          <p:cNvSpPr txBox="1"/>
          <p:nvPr/>
        </p:nvSpPr>
        <p:spPr>
          <a:xfrm>
            <a:off x="6822139" y="2505670"/>
            <a:ext cx="410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SOC teams don’t have enough human resources to address all of the reported incidents.</a:t>
            </a:r>
          </a:p>
        </p:txBody>
      </p:sp>
      <p:pic>
        <p:nvPicPr>
          <p:cNvPr id="8196" name="Picture 4" descr="Malware Analysis for Beginners:">
            <a:extLst>
              <a:ext uri="{FF2B5EF4-FFF2-40B4-BE49-F238E27FC236}">
                <a16:creationId xmlns:a16="http://schemas.microsoft.com/office/drawing/2014/main" id="{C6A917CF-8D11-64D7-3375-2D876F65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93" y="3551680"/>
            <a:ext cx="5006788" cy="29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2F60-4F3F-AF53-D3B1-03AFA72B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Use of Machine Learning in Cyber Security </a:t>
            </a:r>
          </a:p>
        </p:txBody>
      </p:sp>
      <p:pic>
        <p:nvPicPr>
          <p:cNvPr id="4101" name="Picture 5" descr="Can Machine Learning Help Cybersecurity Systems? | Stout">
            <a:hlinkClick r:id="rId2"/>
            <a:extLst>
              <a:ext uri="{FF2B5EF4-FFF2-40B4-BE49-F238E27FC236}">
                <a16:creationId xmlns:a16="http://schemas.microsoft.com/office/drawing/2014/main" id="{B4CEC137-7F1B-D51A-6B7C-75249B6B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497965"/>
            <a:ext cx="8572499" cy="49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CF455-65AC-65FB-0A69-3DFA621B8D24}"/>
              </a:ext>
            </a:extLst>
          </p:cNvPr>
          <p:cNvSpPr txBox="1"/>
          <p:nvPr/>
        </p:nvSpPr>
        <p:spPr>
          <a:xfrm>
            <a:off x="4417453" y="6441359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Why ML is needed for Cyber Security ? </a:t>
            </a:r>
          </a:p>
        </p:txBody>
      </p:sp>
    </p:spTree>
    <p:extLst>
      <p:ext uri="{BB962C8B-B14F-4D97-AF65-F5344CB8AC3E}">
        <p14:creationId xmlns:p14="http://schemas.microsoft.com/office/powerpoint/2010/main" val="216217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0F80-71D7-6F0F-4DA2-182F4971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Use of Machine Learning in Cyber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337FA-234F-31D5-C539-EC79F706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u="sng" dirty="0"/>
              <a:t>Triage of attack campaigns </a:t>
            </a:r>
          </a:p>
        </p:txBody>
      </p:sp>
      <p:pic>
        <p:nvPicPr>
          <p:cNvPr id="9220" name="Picture 4" descr="Proposed active learning loop and query strategy. | Download Scientific  Diagram">
            <a:extLst>
              <a:ext uri="{FF2B5EF4-FFF2-40B4-BE49-F238E27FC236}">
                <a16:creationId xmlns:a16="http://schemas.microsoft.com/office/drawing/2014/main" id="{C278AD32-72D8-AFC1-9A0C-AF4CAF3C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61" y="2689410"/>
            <a:ext cx="6037939" cy="35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alFamAware: automatic family identification and malware classification  through online clustering | SpringerLink">
            <a:extLst>
              <a:ext uri="{FF2B5EF4-FFF2-40B4-BE49-F238E27FC236}">
                <a16:creationId xmlns:a16="http://schemas.microsoft.com/office/drawing/2014/main" id="{4818D268-1699-D721-1F60-43021222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5" y="4753524"/>
            <a:ext cx="7032812" cy="19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E682E82C-745C-0B88-3680-55E4F6AD84CE}"/>
              </a:ext>
            </a:extLst>
          </p:cNvPr>
          <p:cNvSpPr/>
          <p:nvPr/>
        </p:nvSpPr>
        <p:spPr>
          <a:xfrm>
            <a:off x="6093518" y="4079585"/>
            <a:ext cx="1411942" cy="4840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8DAE6-10AB-B620-01E0-F25F496BAAE2}"/>
              </a:ext>
            </a:extLst>
          </p:cNvPr>
          <p:cNvSpPr txBox="1"/>
          <p:nvPr/>
        </p:nvSpPr>
        <p:spPr>
          <a:xfrm>
            <a:off x="739588" y="2689410"/>
            <a:ext cx="5177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Self-Supervised Learning + Clustering:</a:t>
            </a:r>
            <a:r>
              <a:rPr lang="en-FR" dirty="0"/>
              <a:t> Triage attack campaigns in the observed security incident logs.  </a:t>
            </a:r>
          </a:p>
          <a:p>
            <a:endParaRPr lang="en-FR" dirty="0"/>
          </a:p>
          <a:p>
            <a:r>
              <a:rPr lang="en-FR" b="1" dirty="0"/>
              <a:t>Active Learning</a:t>
            </a:r>
            <a:r>
              <a:rPr lang="en-FR" dirty="0"/>
              <a:t>: Reduce human manual investigation efforts (Human experts only need to focus on the most representative samples in each cluster 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D3AF55-45A3-6BEE-49D7-20D4047B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642" y="6064312"/>
            <a:ext cx="2848775" cy="7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5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842</Words>
  <Application>Microsoft Macintosh PowerPoint</Application>
  <PresentationFormat>Widescreen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Inter</vt:lpstr>
      <vt:lpstr>Arial</vt:lpstr>
      <vt:lpstr>Calibri</vt:lpstr>
      <vt:lpstr>Calibri Light</vt:lpstr>
      <vt:lpstr>Helvetica</vt:lpstr>
      <vt:lpstr>Office Theme</vt:lpstr>
      <vt:lpstr>Why Machine Learning is needed for Cyber Security Research and Applications ?</vt:lpstr>
      <vt:lpstr>Cyber Attacks on the rise of 2023</vt:lpstr>
      <vt:lpstr>Challenges to Cyber Security Service</vt:lpstr>
      <vt:lpstr>Traditional approaches may fail </vt:lpstr>
      <vt:lpstr>Traditional approaches may fail </vt:lpstr>
      <vt:lpstr>Traditional approaches may fail</vt:lpstr>
      <vt:lpstr>Traditional appraoches may fail</vt:lpstr>
      <vt:lpstr>Use of Machine Learning in Cyber Security </vt:lpstr>
      <vt:lpstr>Use of Machine Learning in Cyber Security </vt:lpstr>
      <vt:lpstr>Use of Machine Learning in Cyber Security </vt:lpstr>
      <vt:lpstr>Use of Machine Learning in Cyber Security </vt:lpstr>
      <vt:lpstr>Use of Machine Learning in Cyber Security </vt:lpstr>
      <vt:lpstr>Use of Machine Learning in Cyber Security </vt:lpstr>
      <vt:lpstr>Use of Machine Learning in Cyber Security </vt:lpstr>
      <vt:lpstr>Machine Learning EcoSystem </vt:lpstr>
      <vt:lpstr>Thanks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Machine Learning is needed for Cyber Security Research and Application</dc:title>
  <dc:creator>yufei.han</dc:creator>
  <cp:lastModifiedBy>yufei.han</cp:lastModifiedBy>
  <cp:revision>11</cp:revision>
  <dcterms:created xsi:type="dcterms:W3CDTF">2023-11-04T12:20:13Z</dcterms:created>
  <dcterms:modified xsi:type="dcterms:W3CDTF">2023-12-01T10:28:32Z</dcterms:modified>
</cp:coreProperties>
</file>