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67" r:id="rId2"/>
    <p:sldMasterId id="2147483665" r:id="rId3"/>
    <p:sldMasterId id="2147483648" r:id="rId4"/>
    <p:sldMasterId id="2147483651" r:id="rId5"/>
    <p:sldMasterId id="2147483653" r:id="rId6"/>
    <p:sldMasterId id="2147483655" r:id="rId7"/>
    <p:sldMasterId id="2147483657" r:id="rId8"/>
    <p:sldMasterId id="2147483659" r:id="rId9"/>
    <p:sldMasterId id="2147483661" r:id="rId10"/>
    <p:sldMasterId id="2147484625" r:id="rId11"/>
  </p:sldMasterIdLst>
  <p:notesMasterIdLst>
    <p:notesMasterId r:id="rId60"/>
  </p:notesMasterIdLst>
  <p:handoutMasterIdLst>
    <p:handoutMasterId r:id="rId61"/>
  </p:handoutMasterIdLst>
  <p:sldIdLst>
    <p:sldId id="258" r:id="rId12"/>
    <p:sldId id="333" r:id="rId13"/>
    <p:sldId id="263" r:id="rId14"/>
    <p:sldId id="290" r:id="rId15"/>
    <p:sldId id="350" r:id="rId16"/>
    <p:sldId id="304" r:id="rId17"/>
    <p:sldId id="306" r:id="rId18"/>
    <p:sldId id="305" r:id="rId19"/>
    <p:sldId id="310" r:id="rId20"/>
    <p:sldId id="311" r:id="rId21"/>
    <p:sldId id="308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8" r:id="rId38"/>
    <p:sldId id="329" r:id="rId39"/>
    <p:sldId id="330" r:id="rId40"/>
    <p:sldId id="331" r:id="rId41"/>
    <p:sldId id="332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344" r:id="rId53"/>
    <p:sldId id="345" r:id="rId54"/>
    <p:sldId id="346" r:id="rId55"/>
    <p:sldId id="347" r:id="rId56"/>
    <p:sldId id="349" r:id="rId57"/>
    <p:sldId id="348" r:id="rId58"/>
    <p:sldId id="278" r:id="rId59"/>
  </p:sldIdLst>
  <p:sldSz cx="9144000" cy="6858000" type="screen4x3"/>
  <p:notesSz cx="6789738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77"/>
    <a:srgbClr val="F9CB13"/>
    <a:srgbClr val="FF9A99"/>
    <a:srgbClr val="D1403C"/>
    <a:srgbClr val="FFDCAD"/>
    <a:srgbClr val="FFC377"/>
    <a:srgbClr val="91B845"/>
    <a:srgbClr val="C7E893"/>
    <a:srgbClr val="EEEDC8"/>
    <a:srgbClr val="EEE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17" autoAdjust="0"/>
  </p:normalViewPr>
  <p:slideViewPr>
    <p:cSldViewPr snapToObjects="1" showGuides="1">
      <p:cViewPr>
        <p:scale>
          <a:sx n="143" d="100"/>
          <a:sy n="143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39.xml"/><Relationship Id="rId51" Type="http://schemas.openxmlformats.org/officeDocument/2006/relationships/slide" Target="slides/slide40.xml"/><Relationship Id="rId52" Type="http://schemas.openxmlformats.org/officeDocument/2006/relationships/slide" Target="slides/slide41.xml"/><Relationship Id="rId53" Type="http://schemas.openxmlformats.org/officeDocument/2006/relationships/slide" Target="slides/slide42.xml"/><Relationship Id="rId54" Type="http://schemas.openxmlformats.org/officeDocument/2006/relationships/slide" Target="slides/slide43.xml"/><Relationship Id="rId55" Type="http://schemas.openxmlformats.org/officeDocument/2006/relationships/slide" Target="slides/slide44.xml"/><Relationship Id="rId56" Type="http://schemas.openxmlformats.org/officeDocument/2006/relationships/slide" Target="slides/slide45.xml"/><Relationship Id="rId57" Type="http://schemas.openxmlformats.org/officeDocument/2006/relationships/slide" Target="slides/slide46.xml"/><Relationship Id="rId58" Type="http://schemas.openxmlformats.org/officeDocument/2006/relationships/slide" Target="slides/slide47.xml"/><Relationship Id="rId59" Type="http://schemas.openxmlformats.org/officeDocument/2006/relationships/slide" Target="slides/slide48.xml"/><Relationship Id="rId40" Type="http://schemas.openxmlformats.org/officeDocument/2006/relationships/slide" Target="slides/slide29.xml"/><Relationship Id="rId41" Type="http://schemas.openxmlformats.org/officeDocument/2006/relationships/slide" Target="slides/slide30.xml"/><Relationship Id="rId42" Type="http://schemas.openxmlformats.org/officeDocument/2006/relationships/slide" Target="slides/slide31.xml"/><Relationship Id="rId43" Type="http://schemas.openxmlformats.org/officeDocument/2006/relationships/slide" Target="slides/slide32.xml"/><Relationship Id="rId44" Type="http://schemas.openxmlformats.org/officeDocument/2006/relationships/slide" Target="slides/slide33.xml"/><Relationship Id="rId45" Type="http://schemas.openxmlformats.org/officeDocument/2006/relationships/slide" Target="slides/slide34.xml"/><Relationship Id="rId46" Type="http://schemas.openxmlformats.org/officeDocument/2006/relationships/slide" Target="slides/slide35.xml"/><Relationship Id="rId47" Type="http://schemas.openxmlformats.org/officeDocument/2006/relationships/slide" Target="slides/slide36.xml"/><Relationship Id="rId48" Type="http://schemas.openxmlformats.org/officeDocument/2006/relationships/slide" Target="slides/slide37.xml"/><Relationship Id="rId49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37" Type="http://schemas.openxmlformats.org/officeDocument/2006/relationships/slide" Target="slides/slide26.xml"/><Relationship Id="rId38" Type="http://schemas.openxmlformats.org/officeDocument/2006/relationships/slide" Target="slides/slide27.xml"/><Relationship Id="rId39" Type="http://schemas.openxmlformats.org/officeDocument/2006/relationships/slide" Target="slides/slide2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3D771-1F5A-FF42-A710-0163A7F550C1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4E4A2-1974-9A4A-827C-5CF4BBC68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53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F0CC5-75DD-2F4C-9E45-7E2869C8A2F9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0838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CE8EF-34E6-A44B-92D0-9E703D16D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284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 everybody,</a:t>
            </a:r>
            <a:r>
              <a:rPr lang="en-US" baseline="0" dirty="0" smtClean="0"/>
              <a:t> I’m A. Lazaric and I’m going to present the Extra-learn project, which focuses on the problem </a:t>
            </a:r>
            <a:r>
              <a:rPr lang="en-US" baseline="0" dirty="0" err="1" smtClean="0"/>
              <a:t>ofExtraction</a:t>
            </a:r>
            <a:r>
              <a:rPr lang="en-US" baseline="0" dirty="0" smtClean="0"/>
              <a:t> and Transfer of Knowledge in the Reinforcement Learning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96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ExTra</a:t>
            </a:r>
            <a:r>
              <a:rPr lang="en-US" dirty="0" smtClean="0"/>
              <a:t>-Learn is funded by ANR through</a:t>
            </a:r>
            <a:r>
              <a:rPr lang="en-US" baseline="0" dirty="0" smtClean="0"/>
              <a:t> the JCJC program and it will be hosted at INRIA Lille within the SequeL team. I am the PI and I will closely collaborate with </a:t>
            </a:r>
            <a:r>
              <a:rPr lang="en-US" baseline="0" dirty="0" err="1" smtClean="0"/>
              <a:t>Munos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Valko</a:t>
            </a:r>
            <a:r>
              <a:rPr lang="en-US" baseline="0" dirty="0" smtClean="0"/>
              <a:t> and Mary, who are also permanent members of the group. Extra-learn will also benefit from the collaboration of a PhD student and a post-doc researcher over two years hired through the ANR funding.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ExTra</a:t>
            </a:r>
            <a:r>
              <a:rPr lang="en-US" dirty="0" smtClean="0"/>
              <a:t>-Learn is funded by ANR through</a:t>
            </a:r>
            <a:r>
              <a:rPr lang="en-US" baseline="0" dirty="0" smtClean="0"/>
              <a:t> the JCJC program and it will be hosted at INRIA Lille within the SequeL team. I am the PI and I will closely collaborate with </a:t>
            </a:r>
            <a:r>
              <a:rPr lang="en-US" baseline="0" dirty="0" err="1" smtClean="0"/>
              <a:t>Munos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Valko</a:t>
            </a:r>
            <a:r>
              <a:rPr lang="en-US" baseline="0" dirty="0" smtClean="0"/>
              <a:t> and Mary, who are also permanent members of the group. Extra-learn will also benefit from the collaboration of a PhD student and a post-doc researcher over two years hired through the ANR funding.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ExTra</a:t>
            </a:r>
            <a:r>
              <a:rPr lang="en-US" dirty="0" smtClean="0"/>
              <a:t>-Learn is funded by ANR through</a:t>
            </a:r>
            <a:r>
              <a:rPr lang="en-US" baseline="0" dirty="0" smtClean="0"/>
              <a:t> the JCJC program and it will be hosted at INRIA Lille within the SequeL team. I am the PI and I will closely collaborate with </a:t>
            </a:r>
            <a:r>
              <a:rPr lang="en-US" baseline="0" dirty="0" err="1" smtClean="0"/>
              <a:t>Munos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Valko</a:t>
            </a:r>
            <a:r>
              <a:rPr lang="en-US" baseline="0" dirty="0" smtClean="0"/>
              <a:t> and Mary, who are also permanent members of the group. Extra-learn will also benefit from the collaboration of a PhD student and a post-doc researcher over two years hired through the ANR funding.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ExTra</a:t>
            </a:r>
            <a:r>
              <a:rPr lang="en-US" dirty="0" smtClean="0"/>
              <a:t>-Learn is funded by ANR through</a:t>
            </a:r>
            <a:r>
              <a:rPr lang="en-US" baseline="0" dirty="0" smtClean="0"/>
              <a:t> the JCJC program and it will be hosted at INRIA Lille within the SequeL team. I am the PI and I will closely collaborate with </a:t>
            </a:r>
            <a:r>
              <a:rPr lang="en-US" baseline="0" dirty="0" err="1" smtClean="0"/>
              <a:t>Munos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Valko</a:t>
            </a:r>
            <a:r>
              <a:rPr lang="en-US" baseline="0" dirty="0" smtClean="0"/>
              <a:t> and Mary, who are also permanent members of the group. Extra-learn will also benefit from the collaboration of a PhD student and a post-doc researcher over two years hired through the ANR funding.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ExTra</a:t>
            </a:r>
            <a:r>
              <a:rPr lang="en-US" dirty="0" smtClean="0"/>
              <a:t>-Learn is funded by ANR through</a:t>
            </a:r>
            <a:r>
              <a:rPr lang="en-US" baseline="0" dirty="0" smtClean="0"/>
              <a:t> the JCJC program and it will be hosted at INRIA Lille within the SequeL team. I am the PI and I will closely collaborate with </a:t>
            </a:r>
            <a:r>
              <a:rPr lang="en-US" baseline="0" dirty="0" err="1" smtClean="0"/>
              <a:t>Munos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Valko</a:t>
            </a:r>
            <a:r>
              <a:rPr lang="en-US" baseline="0" dirty="0" smtClean="0"/>
              <a:t> and Mary, who are also permanent members of the group. Extra-learn will also benefit from the collaboration of a PhD student and a post-doc researcher over two years hired through the ANR funding.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ExTra</a:t>
            </a:r>
            <a:r>
              <a:rPr lang="en-US" dirty="0" smtClean="0"/>
              <a:t>-Learn is funded by ANR through</a:t>
            </a:r>
            <a:r>
              <a:rPr lang="en-US" baseline="0" dirty="0" smtClean="0"/>
              <a:t> the JCJC program and it will be hosted at INRIA Lille within the SequeL team. I am the PI and I will closely collaborate with </a:t>
            </a:r>
            <a:r>
              <a:rPr lang="en-US" baseline="0" dirty="0" err="1" smtClean="0"/>
              <a:t>Munos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Valko</a:t>
            </a:r>
            <a:r>
              <a:rPr lang="en-US" baseline="0" dirty="0" smtClean="0"/>
              <a:t> and Mary, who are also permanent members of the group. Extra-learn will also benefit from the collaboration of a PhD student and a post-doc researcher over two years hired through the ANR funding.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ExTra</a:t>
            </a:r>
            <a:r>
              <a:rPr lang="en-US" dirty="0" smtClean="0"/>
              <a:t>-Learn is funded by ANR through</a:t>
            </a:r>
            <a:r>
              <a:rPr lang="en-US" baseline="0" dirty="0" smtClean="0"/>
              <a:t> the JCJC program and it will be hosted at INRIA Lille within the SequeL team. I am the PI and I will closely collaborate with </a:t>
            </a:r>
            <a:r>
              <a:rPr lang="en-US" baseline="0" dirty="0" err="1" smtClean="0"/>
              <a:t>Munos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Valko</a:t>
            </a:r>
            <a:r>
              <a:rPr lang="en-US" baseline="0" dirty="0" smtClean="0"/>
              <a:t> and Mary, who are also permanent members of the group. Extra-learn will also benefit from the collaboration of a PhD student and a post-doc researcher over two years hired through the ANR funding.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ExTra</a:t>
            </a:r>
            <a:r>
              <a:rPr lang="en-US" dirty="0" smtClean="0"/>
              <a:t>-Learn is funded by ANR through</a:t>
            </a:r>
            <a:r>
              <a:rPr lang="en-US" baseline="0" dirty="0" smtClean="0"/>
              <a:t> the JCJC program and it will be hosted at INRIA Lille within the SequeL team. I am the PI and I will closely collaborate with </a:t>
            </a:r>
            <a:r>
              <a:rPr lang="en-US" baseline="0" dirty="0" err="1" smtClean="0"/>
              <a:t>Munos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Valko</a:t>
            </a:r>
            <a:r>
              <a:rPr lang="en-US" baseline="0" dirty="0" smtClean="0"/>
              <a:t> and Mary, who are also permanent members of the group. Extra-learn will also benefit from the collaboration of a PhD student and a post-doc researcher over two years hired through the ANR funding.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ExTra</a:t>
            </a:r>
            <a:r>
              <a:rPr lang="en-US" dirty="0" smtClean="0"/>
              <a:t>-Learn is funded by ANR through</a:t>
            </a:r>
            <a:r>
              <a:rPr lang="en-US" baseline="0" dirty="0" smtClean="0"/>
              <a:t> the JCJC program and it will be hosted at INRIA Lille within the SequeL team. I am the PI and I will closely collaborate with </a:t>
            </a:r>
            <a:r>
              <a:rPr lang="en-US" baseline="0" dirty="0" err="1" smtClean="0"/>
              <a:t>Munos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Valko</a:t>
            </a:r>
            <a:r>
              <a:rPr lang="en-US" baseline="0" dirty="0" smtClean="0"/>
              <a:t> and Mary, who are also permanent members of the group. Extra-learn will also benefit from the collaboration of a PhD student and a post-doc researcher over two years hired through the ANR funding.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ExTra</a:t>
            </a:r>
            <a:r>
              <a:rPr lang="en-US" dirty="0" smtClean="0"/>
              <a:t>-Learn is funded by ANR through</a:t>
            </a:r>
            <a:r>
              <a:rPr lang="en-US" baseline="0" dirty="0" smtClean="0"/>
              <a:t> the JCJC program and it will be hosted at INRIA Lille within the SequeL team. I am the PI and I will closely collaborate with </a:t>
            </a:r>
            <a:r>
              <a:rPr lang="en-US" baseline="0" dirty="0" err="1" smtClean="0"/>
              <a:t>Munos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Valko</a:t>
            </a:r>
            <a:r>
              <a:rPr lang="en-US" baseline="0" dirty="0" smtClean="0"/>
              <a:t> and Mary, who are also permanent members of the group. Extra-learn will also benefit from the collaboration of a PhD student and a post-doc researcher over two years hired through the ANR funding.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ExTra</a:t>
            </a:r>
            <a:r>
              <a:rPr lang="en-US" dirty="0" smtClean="0"/>
              <a:t>-Learn is funded by ANR through</a:t>
            </a:r>
            <a:r>
              <a:rPr lang="en-US" baseline="0" dirty="0" smtClean="0"/>
              <a:t> the JCJC program and it will be hosted at INRIA Lille within the SequeL team. I am the PI and I will closely collaborate with </a:t>
            </a:r>
            <a:r>
              <a:rPr lang="en-US" baseline="0" dirty="0" err="1" smtClean="0"/>
              <a:t>Munos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Valko</a:t>
            </a:r>
            <a:r>
              <a:rPr lang="en-US" baseline="0" dirty="0" smtClean="0"/>
              <a:t> and Mary, who are also permanent members of the group. Extra-learn will also benefit from the collaboration of a PhD student and a post-doc researcher over two years hired through the ANR funding.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ExTra</a:t>
            </a:r>
            <a:r>
              <a:rPr lang="en-US" dirty="0" smtClean="0"/>
              <a:t>-Learn is funded by ANR through</a:t>
            </a:r>
            <a:r>
              <a:rPr lang="en-US" baseline="0" dirty="0" smtClean="0"/>
              <a:t> the JCJC program and it will be hosted at INRIA Lille within the SequeL team. I am the PI and I will closely collaborate with </a:t>
            </a:r>
            <a:r>
              <a:rPr lang="en-US" baseline="0" dirty="0" err="1" smtClean="0"/>
              <a:t>Munos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Valko</a:t>
            </a:r>
            <a:r>
              <a:rPr lang="en-US" baseline="0" dirty="0" smtClean="0"/>
              <a:t> and Mary, who are also permanent members of the group. Extra-learn will also benefit from the collaboration of a PhD student and a post-doc researcher over two years hired through the ANR funding.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ExTra</a:t>
            </a:r>
            <a:r>
              <a:rPr lang="en-US" dirty="0" smtClean="0"/>
              <a:t>-Learn is funded by ANR through</a:t>
            </a:r>
            <a:r>
              <a:rPr lang="en-US" baseline="0" dirty="0" smtClean="0"/>
              <a:t> the JCJC program and it will be hosted at INRIA Lille within the SequeL team. I am the PI and I will closely collaborate with </a:t>
            </a:r>
            <a:r>
              <a:rPr lang="en-US" baseline="0" dirty="0" err="1" smtClean="0"/>
              <a:t>Munos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Valko</a:t>
            </a:r>
            <a:r>
              <a:rPr lang="en-US" baseline="0" dirty="0" smtClean="0"/>
              <a:t> and Mary, who are also permanent members of the group. Extra-learn will also benefit from the collaboration of a PhD student and a post-doc researcher over two years hired through the ANR funding.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ExTra</a:t>
            </a:r>
            <a:r>
              <a:rPr lang="en-US" dirty="0" smtClean="0"/>
              <a:t>-Learn is funded by ANR through</a:t>
            </a:r>
            <a:r>
              <a:rPr lang="en-US" baseline="0" dirty="0" smtClean="0"/>
              <a:t> the JCJC program and it will be hosted at INRIA Lille within the SequeL team. I am the PI and I will closely collaborate with </a:t>
            </a:r>
            <a:r>
              <a:rPr lang="en-US" baseline="0" dirty="0" err="1" smtClean="0"/>
              <a:t>Munos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Valko</a:t>
            </a:r>
            <a:r>
              <a:rPr lang="en-US" baseline="0" dirty="0" smtClean="0"/>
              <a:t> and Mary, who are also permanent members of the group. Extra-learn will also benefit from the collaboration of a PhD student and a post-doc researcher over two years hired through the ANR funding.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ExTra</a:t>
            </a:r>
            <a:r>
              <a:rPr lang="en-US" dirty="0" smtClean="0"/>
              <a:t>-Learn is funded by ANR through</a:t>
            </a:r>
            <a:r>
              <a:rPr lang="en-US" baseline="0" dirty="0" smtClean="0"/>
              <a:t> the JCJC program and it will be hosted at INRIA Lille within the SequeL team. I am the PI and I will closely collaborate with </a:t>
            </a:r>
            <a:r>
              <a:rPr lang="en-US" baseline="0" dirty="0" err="1" smtClean="0"/>
              <a:t>Munos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Valko</a:t>
            </a:r>
            <a:r>
              <a:rPr lang="en-US" baseline="0" dirty="0" smtClean="0"/>
              <a:t> and Mary, who are also permanent members of the group. Extra-learn will also benefit from the collaboration of a PhD student and a post-doc researcher over two years hired through the ANR funding.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ExTra</a:t>
            </a:r>
            <a:r>
              <a:rPr lang="en-US" dirty="0" smtClean="0"/>
              <a:t>-Learn is funded by ANR through</a:t>
            </a:r>
            <a:r>
              <a:rPr lang="en-US" baseline="0" dirty="0" smtClean="0"/>
              <a:t> the JCJC program and it will be hosted at INRIA Lille within the SequeL team. I am the PI and I will closely collaborate with </a:t>
            </a:r>
            <a:r>
              <a:rPr lang="en-US" baseline="0" dirty="0" err="1" smtClean="0"/>
              <a:t>Munos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Valko</a:t>
            </a:r>
            <a:r>
              <a:rPr lang="en-US" baseline="0" dirty="0" smtClean="0"/>
              <a:t> and Mary, who are also permanent members of the group. Extra-learn will also benefit from the collaboration of a PhD student and a post-doc researcher over two years hired through the ANR funding.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ExTra</a:t>
            </a:r>
            <a:r>
              <a:rPr lang="en-US" dirty="0" smtClean="0"/>
              <a:t>-Learn is funded by ANR through</a:t>
            </a:r>
            <a:r>
              <a:rPr lang="en-US" baseline="0" dirty="0" smtClean="0"/>
              <a:t> the JCJC program and it will be hosted at INRIA Lille within the SequeL team. I am the PI and I will closely collaborate with </a:t>
            </a:r>
            <a:r>
              <a:rPr lang="en-US" baseline="0" dirty="0" err="1" smtClean="0"/>
              <a:t>Munos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Valko</a:t>
            </a:r>
            <a:r>
              <a:rPr lang="en-US" baseline="0" dirty="0" smtClean="0"/>
              <a:t> and Mary, who are also permanent members of the group. Extra-learn will also benefit from the collaboration of a PhD student and a post-doc researcher over two years hired through the ANR funding.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ExTra</a:t>
            </a:r>
            <a:r>
              <a:rPr lang="en-US" dirty="0" smtClean="0"/>
              <a:t>-Learn is funded by ANR through</a:t>
            </a:r>
            <a:r>
              <a:rPr lang="en-US" baseline="0" dirty="0" smtClean="0"/>
              <a:t> the JCJC program and it will be hosted at INRIA Lille within the SequeL team. I am the PI and I will closely collaborate with </a:t>
            </a:r>
            <a:r>
              <a:rPr lang="en-US" baseline="0" dirty="0" err="1" smtClean="0"/>
              <a:t>Munos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Valko</a:t>
            </a:r>
            <a:r>
              <a:rPr lang="en-US" baseline="0" dirty="0" smtClean="0"/>
              <a:t> and Mary, who are also permanent members of the group. Extra-learn will also benefit from the collaboration of a PhD student and a post-doc researcher over two years hired through the ANR funding.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E8EF-34E6-A44B-92D0-9E703D16DC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0.jpe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8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jpe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8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nd_couv_1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031" y="0"/>
            <a:ext cx="913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4175"/>
            <a:ext cx="7626350" cy="1976438"/>
          </a:xfrm>
        </p:spPr>
        <p:txBody>
          <a:bodyPr anchor="b"/>
          <a:lstStyle>
            <a:lvl1pPr>
              <a:lnSpc>
                <a:spcPct val="90000"/>
              </a:lnSpc>
              <a:defRPr sz="3800"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1435100"/>
          </a:xfrm>
        </p:spPr>
        <p:txBody>
          <a:bodyPr/>
          <a:lstStyle>
            <a:lvl1pPr>
              <a:lnSpc>
                <a:spcPct val="100000"/>
              </a:lnSpc>
              <a:defRPr sz="2300" b="1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66F860D-294A-4CE7-BE1D-B7CBC03ABE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A1D0AC6-4B56-4881-82C9-E1C786FED1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56240" y="2105247"/>
            <a:ext cx="4253983" cy="4167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890978" y="2137144"/>
            <a:ext cx="3933936" cy="4282706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0D65655-DFF4-4582-A39B-92EBC772399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C28BF0B-9B5F-4221-8855-72E4D0C970C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A33EBB4-3945-42AF-A5B8-B8A169A617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904ACD3-799D-4BE6-9F31-948BE2D12F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CCF3D89-96BD-44C0-B099-9A47086BB2E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10EFCE8-B2FB-4E4B-96C4-119BB80E853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8630" y="335988"/>
            <a:ext cx="5347904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oran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5D89659B-47F0-4051-B8C2-F34B6A3C139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CC93B46-292B-42F7-951C-C479D70CC24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474663"/>
            <a:ext cx="1884362" cy="598328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474663"/>
            <a:ext cx="5503863" cy="598328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E55A44E-46FB-483C-9632-6FF41985DE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2B384D3-89DE-4328-9A16-5300D4DCD9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C12ACA8-31EF-4CA5-AA57-95821EAAB28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93B2AED-3A07-4029-8615-1A158CE863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88138" y="2158409"/>
            <a:ext cx="4083862" cy="42508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2190307"/>
            <a:ext cx="3955312" cy="422954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759C1DB-1F66-4272-8F5A-629A0D58AF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50F47B8-3F38-47B3-98FC-4F7AF3F137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333C5B7-3750-4A54-8586-C78723FAA0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AB48E4F-37F9-4F79-BBB9-0125FEC456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0580F09-B1EC-472E-AC88-3CFABA1BEB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852996F-463E-4774-935B-A3E0BE0F44F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kak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rgbClr val="80808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rgbClr val="80808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6FC597C9-1F54-46B0-9695-3555D471BD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5763"/>
            <a:ext cx="7626350" cy="1976437"/>
          </a:xfrm>
        </p:spPr>
        <p:txBody>
          <a:bodyPr anchor="b"/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du titre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14366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grpSp>
        <p:nvGrpSpPr>
          <p:cNvPr id="6" name="Groupe 5"/>
          <p:cNvGrpSpPr/>
          <p:nvPr userDrawn="1"/>
        </p:nvGrpSpPr>
        <p:grpSpPr>
          <a:xfrm>
            <a:off x="0" y="0"/>
            <a:ext cx="4318000" cy="3238500"/>
            <a:chOff x="0" y="0"/>
            <a:chExt cx="4318000" cy="3238500"/>
          </a:xfrm>
        </p:grpSpPr>
        <p:pic>
          <p:nvPicPr>
            <p:cNvPr id="4" name="Picture 8" descr="logo_couv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4318000" cy="323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Image 4" descr="tab pour visuel-sc-en.bmp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1151620" y="1594709"/>
              <a:ext cx="2475610" cy="118344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BBE4E4C-D542-484A-BF16-90EBB42224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•"/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F799CCB-3FB7-49AF-883F-7B14B9F1542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8367D39-FA3B-4CAF-9F36-39342E1BD5B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E3CCCAB-CDF9-4B87-B3AA-B07CAC788D8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77505" y="2158409"/>
            <a:ext cx="4094495" cy="4250808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748028" y="2083981"/>
            <a:ext cx="4151423" cy="4325236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477A6C7-62D4-4FEE-9368-D20D98FEBD5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D35C9E3-8D6E-4060-98BD-E38DA67909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AE16350-F62D-4F36-A614-6E2FB6BD3C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•"/>
              <a:defRPr sz="2400"/>
            </a:lvl1pPr>
            <a:lvl2pPr marL="444500" indent="455613"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814388" indent="527050">
              <a:buFont typeface="Arial" pitchFamily="34" charset="0"/>
              <a:buChar char="•"/>
              <a:defRPr sz="2000"/>
            </a:lvl3pPr>
            <a:lvl4pPr marL="1076325" indent="354013">
              <a:defRPr sz="1800"/>
            </a:lvl4pPr>
            <a:lvl5pPr marL="1347788" indent="45085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444500" lvl="1" indent="455613" algn="l" defTabSz="200025" rt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72D17F6-14A7-4F5E-930D-799867F89D2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AE524A20-76BC-447B-9B68-CDCB716F689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•"/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 marL="361950" indent="352425">
              <a:defRPr/>
            </a:lvl2pPr>
            <a:lvl3pPr marL="1076325" indent="361950">
              <a:defRPr sz="2000"/>
            </a:lvl3pPr>
            <a:lvl4pPr marL="1438275" indent="371475">
              <a:defRPr sz="1800"/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2FEFE3E-5266-48F6-9D02-A7873B043B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8542203-7A2F-4F00-8C9C-B877E9137D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•"/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15B99BE-6035-43F0-BAA9-A49E7E3DCE5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2D9AD59-0221-400E-A868-F33C0BCA50B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17E0F9F-BD46-4E55-AF91-DF6BF8BEA4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3"/>
          </p:nvPr>
        </p:nvSpPr>
        <p:spPr>
          <a:xfrm>
            <a:off x="445607" y="1641327"/>
            <a:ext cx="412639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1641327"/>
            <a:ext cx="4008474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B9D243D-F9C0-4E0C-B003-1556338B5C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D68F26B-E493-43B4-A0D1-A7C7B876D2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 marL="444500" indent="455613">
              <a:defRPr sz="2200"/>
            </a:lvl2pPr>
            <a:lvl3pPr marL="814388" indent="527050">
              <a:defRPr sz="2000"/>
            </a:lvl3pPr>
            <a:lvl4pPr marL="1076325" indent="354013">
              <a:defRPr sz="1800"/>
            </a:lvl4pPr>
            <a:lvl5pPr marL="1347788" indent="45085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85B404F-82AA-4656-B7BB-2C42C12A43F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322A8F9-4C25-4794-AD0F-214AA33FDF3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9CDB2FD-9F06-45BF-B617-B7F63325469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FF0000"/>
              </a:buClr>
              <a:defRPr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265A9D1-E72B-4781-A089-9CFF8FA4332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474663"/>
            <a:ext cx="1884362" cy="59166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474663"/>
            <a:ext cx="5503863" cy="5916612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FF0000"/>
              </a:buClr>
              <a:defRPr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4856DA4-6962-4A2C-ACDA-737F7D272E2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ouv_2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4175"/>
            <a:ext cx="7626350" cy="1976438"/>
          </a:xfrm>
        </p:spPr>
        <p:txBody>
          <a:bodyPr anchor="b"/>
          <a:lstStyle>
            <a:lvl1pPr algn="l">
              <a:lnSpc>
                <a:spcPct val="90000"/>
              </a:lnSpc>
              <a:defRPr sz="3800"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844550"/>
          </a:xfrm>
        </p:spPr>
        <p:txBody>
          <a:bodyPr anchor="t"/>
          <a:lstStyle>
            <a:lvl1pPr>
              <a:lnSpc>
                <a:spcPct val="100000"/>
              </a:lnSpc>
              <a:defRPr sz="230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0" y="4187825"/>
            <a:ext cx="2082800" cy="215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7200" y="4187825"/>
            <a:ext cx="2082800" cy="215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789A5F8-C5AD-40C5-9F24-D2B3F53877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31000" y="2924175"/>
            <a:ext cx="2159000" cy="341947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4000" y="2924175"/>
            <a:ext cx="6324600" cy="34194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nd_chapitre_rou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9369D450-F000-4554-8F34-040645730B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sz="2200"/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6A70191-DF56-47E7-AB56-1D430D80D79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2C7F398-9265-4D1D-BFF9-86DBF8CBB21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CBD9D2D-04E2-47AB-BA1D-308FB01BEE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3"/>
          </p:nvPr>
        </p:nvSpPr>
        <p:spPr>
          <a:xfrm>
            <a:off x="485058" y="1555237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554038" indent="-19208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1643729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554038" indent="-19208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844675"/>
            <a:ext cx="3694113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844675"/>
            <a:ext cx="3694112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110FDAA-0935-476E-BE17-36976A8636A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441CF9B-F9C7-4F13-A187-070B8341B9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B9C11B5-B8CD-4D0C-AEC7-7712CE04AF7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771B86B-382E-478A-88E5-AB0B5CA9A4D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CD03587-6801-43A8-B092-B4DA8C13C3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6FEFD86-46FA-40FC-931F-483FD2AC6A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9E4C5E5-3519-4D98-90E5-93323A72C5B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8630" y="335988"/>
            <a:ext cx="5347904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bleu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tabLst>
                <a:tab pos="0" algn="l"/>
              </a:tabLst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04CD2330-D827-4275-B56B-3C2F2C7D81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1692B77-2069-4621-B853-841C1BA9A1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sz="2200"/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509B585-7D53-430F-9A38-89F42C58FA2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6B0E3C2-28EB-4C05-AA7E-D051F78F363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3041399-0EDF-4ABD-9D0D-CF334CF34D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1812" y="1414130"/>
            <a:ext cx="4040188" cy="524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328636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E1002F39-67E2-462D-B2E2-885EF809330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530668" y="1662593"/>
            <a:ext cx="4041332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1673225"/>
            <a:ext cx="42529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A185EBDD-F33F-4741-8A5B-CA72F64F1F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1C3CE58-3CC9-4F2B-AF61-4E01516572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72992F6-FB1B-42F3-8783-AE79FF7B9E8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5BCC863-D291-4416-86C8-3AB93950E0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395995B-0AAA-46A3-A614-79EF27B4C3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23D8292-8682-455E-BC7D-AE3CBE3F45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9375" y="350838"/>
            <a:ext cx="7540625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1349375" y="1673225"/>
            <a:ext cx="7540625" cy="4746625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F336532-6694-4016-A042-AA972B4C230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C4F24F7-7432-4DF5-855C-CF9759C96BA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ver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2867630B-45CD-4371-BE7D-96EB431F5EF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B65A69A-B4DF-4D1B-B014-1C81CC60D0D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sz="2200"/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5A845E5-A98D-4A8C-8898-6C04E63ADC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8B35FB2-9C45-4128-B4AF-273CBDABD3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1458685-9415-4316-82A3-F8BB7C6A73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contenu 2"/>
          <p:cNvSpPr>
            <a:spLocks noGrp="1"/>
          </p:cNvSpPr>
          <p:nvPr>
            <p:ph sz="half" idx="13"/>
          </p:nvPr>
        </p:nvSpPr>
        <p:spPr>
          <a:xfrm>
            <a:off x="466872" y="1683858"/>
            <a:ext cx="4105128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sz="half" idx="14"/>
          </p:nvPr>
        </p:nvSpPr>
        <p:spPr>
          <a:xfrm>
            <a:off x="4720856" y="1673225"/>
            <a:ext cx="4104057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FFC5AE1-ABDC-431E-8985-305A2FE16F4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F626A2F-08A5-426C-B241-01F384EDB34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E20AB34-DA58-4810-9087-9DAB4840E1B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 marL="444500" indent="455613"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814388" indent="527050">
              <a:buFont typeface="Arial" pitchFamily="34" charset="0"/>
              <a:buChar char="•"/>
              <a:defRPr sz="2000"/>
            </a:lvl3pPr>
            <a:lvl4pPr marL="1076325" indent="354013">
              <a:defRPr sz="1800"/>
            </a:lvl4pPr>
            <a:lvl5pPr marL="1347788" indent="45085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444500" lvl="1" indent="455613" algn="l" defTabSz="200025" rt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2B4CAFA-C7E2-4551-9D7E-826ABD079AF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746B3DC-3E7E-4BC7-AA48-32A5E27B17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1D1F8CC-9598-43CE-A4AB-B8D36B8CB3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EB15086-A8F5-4B0C-94A9-4E8652B22C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viole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58F51B24-FE56-46AB-A3F4-8E087E3E0EE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F10DE90-BC0B-4B81-B29C-9917A0F4E27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EE788A7-F2E0-41A0-8D13-FA6E3463B3F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F81611A-CB2B-465A-AE04-B3108DC7397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6"/>
            <a:ext cx="3694113" cy="466378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6"/>
            <a:ext cx="3694113" cy="466378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D410E95-6D95-4E1F-AFCA-146414EE47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45608" y="1641327"/>
            <a:ext cx="4126392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769294" y="1641327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45747E1-EE9D-4614-B0AF-74FE972C5A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5B73C56-2B26-4C2B-9573-3B25E79C247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D974F28-DE1B-4AA1-9D36-426F413850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DE9B9BC-FBFA-44C8-A126-10528C19641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21E8BA3-4716-4C86-BAC1-A8F486E7663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5AD3805-7C73-41ED-8889-9F34E8E2184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A504CC1-6CDA-4542-988C-3CAEAB0C99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gri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596A5885-A02B-4BE5-9341-AACB85DD4DB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BA5ABCA-6361-4CA6-80C5-B9DDA5CD75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D2817EF-C219-4DDD-B1C6-4BED5AA9F5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BBC3F19-3A8D-4359-8018-6028B2EFEB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6"/>
            <a:ext cx="3694113" cy="466378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6"/>
            <a:ext cx="3694113" cy="466378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3956742-25C2-41AF-B500-A39C2F65EAB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45607" y="1694490"/>
            <a:ext cx="4126393" cy="4610617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1711841"/>
            <a:ext cx="4178596" cy="460389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B0E4F27-0EBC-4CE8-8ACB-88FE866AD8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37062F7-CB9E-492B-9FEE-CE5F7FD4E36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210E379-445D-4D2E-93B8-A9BE5659FBD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881072A-E65A-42B2-8A9F-655353B9ECE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 marL="444500" indent="455613"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814388" indent="527050">
              <a:buFont typeface="Arial" pitchFamily="34" charset="0"/>
              <a:buChar char="•"/>
              <a:defRPr sz="2000"/>
            </a:lvl3pPr>
            <a:lvl4pPr marL="1076325" indent="354013">
              <a:defRPr sz="1800"/>
            </a:lvl4pPr>
            <a:lvl5pPr marL="1347788" indent="45085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444500" lvl="1" indent="455613" algn="l" defTabSz="200025" rt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CD52ED7-E3B0-4FBB-ABBC-EA4899ABCD5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97BA2B2-1AAC-4179-BDF0-FE097F2720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408AE31-3B36-4264-82F4-DDAE5927E07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kak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88183FA9-A32E-4BE2-A235-AFB901322D0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CF176FA-7579-4FAD-93EE-FE4CC762E78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E1206D5-4F53-4226-A6DF-522A5ECE7E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A56E8741-B263-4DF1-A4B3-F92A8956846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8.xml"/><Relationship Id="rId13" Type="http://schemas.openxmlformats.org/officeDocument/2006/relationships/theme" Target="../theme/theme10.xml"/><Relationship Id="rId14" Type="http://schemas.openxmlformats.org/officeDocument/2006/relationships/image" Target="../media/image19.jpeg"/><Relationship Id="rId1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0.xml"/><Relationship Id="rId13" Type="http://schemas.openxmlformats.org/officeDocument/2006/relationships/theme" Target="../theme/theme11.xml"/><Relationship Id="rId14" Type="http://schemas.openxmlformats.org/officeDocument/2006/relationships/image" Target="../media/image17.jpeg"/><Relationship Id="rId1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theme" Target="../theme/theme5.xml"/><Relationship Id="rId15" Type="http://schemas.openxmlformats.org/officeDocument/2006/relationships/image" Target="../media/image9.jpe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14" Type="http://schemas.openxmlformats.org/officeDocument/2006/relationships/image" Target="../media/image11.jpeg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14" Type="http://schemas.openxmlformats.org/officeDocument/2006/relationships/image" Target="../media/image13.jpeg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14" Type="http://schemas.openxmlformats.org/officeDocument/2006/relationships/image" Target="../media/image15.jpeg"/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14" Type="http://schemas.openxmlformats.org/officeDocument/2006/relationships/image" Target="../media/image17.jpeg"/><Relationship Id="rId1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ntroduction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474663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844675"/>
            <a:ext cx="754062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7013" y="6489700"/>
            <a:ext cx="2012950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December 10th, 2014</a:t>
            </a:r>
            <a:endParaRPr lang="fr-FR" dirty="0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A9710F7A-C13D-48E1-A362-5248A29095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6" r:id="rId1"/>
    <p:sldLayoutId id="2147485954" r:id="rId2"/>
    <p:sldLayoutId id="2147485955" r:id="rId3"/>
    <p:sldLayoutId id="2147485956" r:id="rId4"/>
    <p:sldLayoutId id="2147485957" r:id="rId5"/>
    <p:sldLayoutId id="2147485958" r:id="rId6"/>
    <p:sldLayoutId id="2147485959" r:id="rId7"/>
    <p:sldLayoutId id="2147485960" r:id="rId8"/>
    <p:sldLayoutId id="2147485961" r:id="rId9"/>
    <p:sldLayoutId id="2147485962" r:id="rId10"/>
    <p:sldLayoutId id="214748596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220663" indent="-21907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»"/>
        <a:defRPr sz="12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5pPr>
      <a:lvl6pPr marL="10144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6pPr>
      <a:lvl7pPr marL="14716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7pPr>
      <a:lvl8pPr marL="19288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8pPr>
      <a:lvl9pPr marL="23860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bandeau_texte_orange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18ABE201-8388-4065-8723-685811BC04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5" r:id="rId1"/>
    <p:sldLayoutId id="2147486083" r:id="rId2"/>
    <p:sldLayoutId id="2147486046" r:id="rId3"/>
    <p:sldLayoutId id="2147486047" r:id="rId4"/>
    <p:sldLayoutId id="2147486048" r:id="rId5"/>
    <p:sldLayoutId id="2147486049" r:id="rId6"/>
    <p:sldLayoutId id="2147486050" r:id="rId7"/>
    <p:sldLayoutId id="2147486051" r:id="rId8"/>
    <p:sldLayoutId id="2147486052" r:id="rId9"/>
    <p:sldLayoutId id="2147486053" r:id="rId10"/>
    <p:sldLayoutId id="2147486054" r:id="rId11"/>
    <p:sldLayoutId id="2147486055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bandeau_texte_kaki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5B93C5D5-3220-4143-9347-D52F744E787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6" r:id="rId1"/>
    <p:sldLayoutId id="2147486067" r:id="rId2"/>
    <p:sldLayoutId id="2147486068" r:id="rId3"/>
    <p:sldLayoutId id="2147486084" r:id="rId4"/>
    <p:sldLayoutId id="2147486069" r:id="rId5"/>
    <p:sldLayoutId id="2147486070" r:id="rId6"/>
    <p:sldLayoutId id="2147486071" r:id="rId7"/>
    <p:sldLayoutId id="2147486072" r:id="rId8"/>
    <p:sldLayoutId id="2147486073" r:id="rId9"/>
    <p:sldLayoutId id="2147486074" r:id="rId10"/>
    <p:sldLayoutId id="2147486075" r:id="rId11"/>
    <p:sldLayoutId id="2147486076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Arial" charset="0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Arial" charset="0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ea typeface="Arial" charset="0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ndeau_texte_rouge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474663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15565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981E926C-E072-4863-8B66-44E1071E449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7" r:id="rId1"/>
    <p:sldLayoutId id="2147485964" r:id="rId2"/>
    <p:sldLayoutId id="2147485965" r:id="rId3"/>
    <p:sldLayoutId id="2147485966" r:id="rId4"/>
    <p:sldLayoutId id="2147485967" r:id="rId5"/>
    <p:sldLayoutId id="2147485968" r:id="rId6"/>
    <p:sldLayoutId id="2147485969" r:id="rId7"/>
    <p:sldLayoutId id="2147485970" r:id="rId8"/>
    <p:sldLayoutId id="2147485971" r:id="rId9"/>
    <p:sldLayoutId id="2147485972" r:id="rId10"/>
    <p:sldLayoutId id="214748597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1588" indent="455613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Clr>
          <a:schemeClr val="bg2"/>
        </a:buClr>
        <a:buChar char="–"/>
        <a:defRPr sz="2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3175" indent="911225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Font typeface="Arial" charset="0"/>
        <a:buChar char="•"/>
        <a:defRPr sz="2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4763" indent="1366838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Char char="–"/>
        <a:defRPr sz="2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6350" indent="1822450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4635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Arial" charset="0"/>
          <a:cs typeface="+mn-cs"/>
        </a:defRPr>
      </a:lvl6pPr>
      <a:lvl7pPr marL="9207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Arial" charset="0"/>
          <a:cs typeface="+mn-cs"/>
        </a:defRPr>
      </a:lvl7pPr>
      <a:lvl8pPr marL="13779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Arial" charset="0"/>
          <a:cs typeface="+mn-cs"/>
        </a:defRPr>
      </a:lvl8pPr>
      <a:lvl9pPr marL="18351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fond_derniere"/>
          <p:cNvPicPr>
            <a:picLocks noChangeAspect="1" noChangeArrowheads="1"/>
          </p:cNvPicPr>
          <p:nvPr/>
        </p:nvPicPr>
        <p:blipFill>
          <a:blip r:embed="rId13" cstate="screen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54000" y="2924175"/>
            <a:ext cx="863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0" y="4187825"/>
            <a:ext cx="43180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8" r:id="rId1"/>
    <p:sldLayoutId id="2147485974" r:id="rId2"/>
    <p:sldLayoutId id="2147485975" r:id="rId3"/>
    <p:sldLayoutId id="2147485976" r:id="rId4"/>
    <p:sldLayoutId id="2147485977" r:id="rId5"/>
    <p:sldLayoutId id="2147485978" r:id="rId6"/>
    <p:sldLayoutId id="2147485979" r:id="rId7"/>
    <p:sldLayoutId id="2147485980" r:id="rId8"/>
    <p:sldLayoutId id="2147485981" r:id="rId9"/>
    <p:sldLayoutId id="2147485982" r:id="rId10"/>
    <p:sldLayoutId id="214748598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6350" indent="-635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None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6350" indent="-635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None/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2pPr>
      <a:lvl3pPr marL="6350" indent="-6350" algn="l" rtl="0" eaLnBrk="0" fontAlgn="base" hangingPunct="0">
        <a:spcBef>
          <a:spcPct val="0"/>
        </a:spcBef>
        <a:spcAft>
          <a:spcPct val="0"/>
        </a:spcAft>
        <a:buFont typeface="Arial" charset="0"/>
        <a:buNone/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3pPr>
      <a:lvl4pPr marL="6350" indent="-6350" algn="l" rtl="0" eaLnBrk="0" fontAlgn="base" hangingPunct="0">
        <a:spcBef>
          <a:spcPct val="0"/>
        </a:spcBef>
        <a:spcAft>
          <a:spcPct val="0"/>
        </a:spcAft>
        <a:buNone/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4pPr>
      <a:lvl5pPr marL="6350" indent="-6350" algn="l" rtl="0" eaLnBrk="0" fontAlgn="base" hangingPunct="0">
        <a:spcBef>
          <a:spcPct val="0"/>
        </a:spcBef>
        <a:spcAft>
          <a:spcPct val="0"/>
        </a:spcAft>
        <a:buNone/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5pPr>
      <a:lvl6pPr marL="4635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6pPr>
      <a:lvl7pPr marL="9207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7pPr>
      <a:lvl8pPr marL="13779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8pPr>
      <a:lvl9pPr marL="18351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bandeau_texte_rouge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4B2E0D1C-B86F-46E2-8541-355641B2F28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5984" r:id="rId2"/>
    <p:sldLayoutId id="2147486077" r:id="rId3"/>
    <p:sldLayoutId id="2147485985" r:id="rId4"/>
    <p:sldLayoutId id="2147485986" r:id="rId5"/>
    <p:sldLayoutId id="2147485987" r:id="rId6"/>
    <p:sldLayoutId id="2147485988" r:id="rId7"/>
    <p:sldLayoutId id="2147485989" r:id="rId8"/>
    <p:sldLayoutId id="2147485990" r:id="rId9"/>
    <p:sldLayoutId id="2147485991" r:id="rId10"/>
    <p:sldLayoutId id="2147485992" r:id="rId11"/>
    <p:sldLayoutId id="2147485993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bandeau_texte_bleu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8E9F12E1-2E0E-47E5-BCF6-58A4EEBCD6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0" r:id="rId1"/>
    <p:sldLayoutId id="2147486078" r:id="rId2"/>
    <p:sldLayoutId id="2147485994" r:id="rId3"/>
    <p:sldLayoutId id="2147485995" r:id="rId4"/>
    <p:sldLayoutId id="2147485996" r:id="rId5"/>
    <p:sldLayoutId id="2147485997" r:id="rId6"/>
    <p:sldLayoutId id="2147485998" r:id="rId7"/>
    <p:sldLayoutId id="2147485999" r:id="rId8"/>
    <p:sldLayoutId id="2147486000" r:id="rId9"/>
    <p:sldLayoutId id="2147486001" r:id="rId10"/>
    <p:sldLayoutId id="2147486002" r:id="rId11"/>
    <p:sldLayoutId id="2147486003" r:id="rId12"/>
    <p:sldLayoutId id="2147486004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bandeau_texte_vert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DB3D3C34-5B49-4363-AD4A-7E904AF947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9" r:id="rId1"/>
    <p:sldLayoutId id="2147486061" r:id="rId2"/>
    <p:sldLayoutId id="2147486005" r:id="rId3"/>
    <p:sldLayoutId id="2147486006" r:id="rId4"/>
    <p:sldLayoutId id="2147486007" r:id="rId5"/>
    <p:sldLayoutId id="2147486008" r:id="rId6"/>
    <p:sldLayoutId id="2147486009" r:id="rId7"/>
    <p:sldLayoutId id="2147486010" r:id="rId8"/>
    <p:sldLayoutId id="2147486011" r:id="rId9"/>
    <p:sldLayoutId id="2147486012" r:id="rId10"/>
    <p:sldLayoutId id="2147486013" r:id="rId11"/>
    <p:sldLayoutId id="2147486014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bandeau_texte_violet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C1C9E7D0-88B9-48AB-B495-713AA66D62E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2" r:id="rId1"/>
    <p:sldLayoutId id="2147486081" r:id="rId2"/>
    <p:sldLayoutId id="2147486015" r:id="rId3"/>
    <p:sldLayoutId id="2147486016" r:id="rId4"/>
    <p:sldLayoutId id="2147486017" r:id="rId5"/>
    <p:sldLayoutId id="2147486018" r:id="rId6"/>
    <p:sldLayoutId id="2147486019" r:id="rId7"/>
    <p:sldLayoutId id="2147486020" r:id="rId8"/>
    <p:sldLayoutId id="2147486021" r:id="rId9"/>
    <p:sldLayoutId id="2147486022" r:id="rId10"/>
    <p:sldLayoutId id="2147486023" r:id="rId11"/>
    <p:sldLayoutId id="2147486024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bandeau_texte_gris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1F446F4D-52F0-4DA9-9948-2A2ADA9CBA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3" r:id="rId1"/>
    <p:sldLayoutId id="2147486080" r:id="rId2"/>
    <p:sldLayoutId id="2147486025" r:id="rId3"/>
    <p:sldLayoutId id="2147486026" r:id="rId4"/>
    <p:sldLayoutId id="2147486027" r:id="rId5"/>
    <p:sldLayoutId id="2147486028" r:id="rId6"/>
    <p:sldLayoutId id="2147486029" r:id="rId7"/>
    <p:sldLayoutId id="2147486030" r:id="rId8"/>
    <p:sldLayoutId id="2147486031" r:id="rId9"/>
    <p:sldLayoutId id="2147486032" r:id="rId10"/>
    <p:sldLayoutId id="2147486033" r:id="rId11"/>
    <p:sldLayoutId id="2147486034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bandeau_texte_kaki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November 4th, 2014</a:t>
            </a:r>
            <a:endParaRPr lang="fr-FR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A. LAZARIC - ExTra-Learn</a:t>
            </a:r>
            <a:endParaRPr lang="fr-FR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89B2ADE1-4AFA-42C4-8316-8D144CBECBD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4" r:id="rId1"/>
    <p:sldLayoutId id="2147486036" r:id="rId2"/>
    <p:sldLayoutId id="2147486082" r:id="rId3"/>
    <p:sldLayoutId id="2147486037" r:id="rId4"/>
    <p:sldLayoutId id="2147486038" r:id="rId5"/>
    <p:sldLayoutId id="2147486039" r:id="rId6"/>
    <p:sldLayoutId id="2147486040" r:id="rId7"/>
    <p:sldLayoutId id="2147486041" r:id="rId8"/>
    <p:sldLayoutId id="2147486042" r:id="rId9"/>
    <p:sldLayoutId id="2147486043" r:id="rId10"/>
    <p:sldLayoutId id="2147486044" r:id="rId11"/>
    <p:sldLayoutId id="2147486045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emf"/><Relationship Id="rId12" Type="http://schemas.openxmlformats.org/officeDocument/2006/relationships/image" Target="../media/image38.emf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w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9" Type="http://schemas.openxmlformats.org/officeDocument/2006/relationships/image" Target="../media/image35.emf"/><Relationship Id="rId10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image" Target="../media/image22.wmf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image" Target="../media/image22.wmf"/><Relationship Id="rId9" Type="http://schemas.openxmlformats.org/officeDocument/2006/relationships/image" Target="../media/image54.emf"/><Relationship Id="rId10" Type="http://schemas.openxmlformats.org/officeDocument/2006/relationships/image" Target="../media/image55.emf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image" Target="../media/image22.wmf"/><Relationship Id="rId9" Type="http://schemas.openxmlformats.org/officeDocument/2006/relationships/image" Target="../media/image56.emf"/><Relationship Id="rId10" Type="http://schemas.openxmlformats.org/officeDocument/2006/relationships/image" Target="../media/image57.emf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image" Target="../media/image22.wmf"/><Relationship Id="rId9" Type="http://schemas.openxmlformats.org/officeDocument/2006/relationships/image" Target="../media/image58.emf"/><Relationship Id="rId10" Type="http://schemas.openxmlformats.org/officeDocument/2006/relationships/image" Target="../media/image59.emf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image" Target="../media/image22.wmf"/><Relationship Id="rId9" Type="http://schemas.openxmlformats.org/officeDocument/2006/relationships/image" Target="../media/image59.emf"/><Relationship Id="rId10" Type="http://schemas.openxmlformats.org/officeDocument/2006/relationships/image" Target="../media/image57.emf"/><Relationship Id="rId11" Type="http://schemas.openxmlformats.org/officeDocument/2006/relationships/image" Target="../media/image55.emf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7" Type="http://schemas.openxmlformats.org/officeDocument/2006/relationships/image" Target="../media/image63.emf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6" Type="http://schemas.openxmlformats.org/officeDocument/2006/relationships/image" Target="../media/image67.jpe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8.jpeg"/><Relationship Id="rId5" Type="http://schemas.openxmlformats.org/officeDocument/2006/relationships/image" Target="../media/image69.jpeg"/><Relationship Id="rId6" Type="http://schemas.openxmlformats.org/officeDocument/2006/relationships/image" Target="../media/image70.jpe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8.emf"/><Relationship Id="rId12" Type="http://schemas.openxmlformats.org/officeDocument/2006/relationships/image" Target="../media/image79.emf"/><Relationship Id="rId13" Type="http://schemas.openxmlformats.org/officeDocument/2006/relationships/image" Target="../media/image68.jpeg"/><Relationship Id="rId14" Type="http://schemas.openxmlformats.org/officeDocument/2006/relationships/image" Target="../media/image69.jpeg"/><Relationship Id="rId15" Type="http://schemas.openxmlformats.org/officeDocument/2006/relationships/image" Target="../media/image70.jpe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4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emf"/><Relationship Id="rId9" Type="http://schemas.openxmlformats.org/officeDocument/2006/relationships/image" Target="../media/image76.emf"/><Relationship Id="rId10" Type="http://schemas.openxmlformats.org/officeDocument/2006/relationships/image" Target="../media/image77.emf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6.emf"/><Relationship Id="rId20" Type="http://schemas.openxmlformats.org/officeDocument/2006/relationships/image" Target="../media/image69.jpeg"/><Relationship Id="rId21" Type="http://schemas.openxmlformats.org/officeDocument/2006/relationships/image" Target="../media/image70.jpeg"/><Relationship Id="rId10" Type="http://schemas.openxmlformats.org/officeDocument/2006/relationships/image" Target="../media/image77.emf"/><Relationship Id="rId11" Type="http://schemas.openxmlformats.org/officeDocument/2006/relationships/image" Target="../media/image78.emf"/><Relationship Id="rId12" Type="http://schemas.openxmlformats.org/officeDocument/2006/relationships/image" Target="../media/image79.emf"/><Relationship Id="rId13" Type="http://schemas.openxmlformats.org/officeDocument/2006/relationships/image" Target="../media/image80.png"/><Relationship Id="rId14" Type="http://schemas.openxmlformats.org/officeDocument/2006/relationships/image" Target="../media/image81.png"/><Relationship Id="rId15" Type="http://schemas.openxmlformats.org/officeDocument/2006/relationships/image" Target="../media/image82.png"/><Relationship Id="rId16" Type="http://schemas.openxmlformats.org/officeDocument/2006/relationships/image" Target="../media/image83.png"/><Relationship Id="rId17" Type="http://schemas.openxmlformats.org/officeDocument/2006/relationships/image" Target="../media/image84.png"/><Relationship Id="rId18" Type="http://schemas.openxmlformats.org/officeDocument/2006/relationships/image" Target="../media/image85.emf"/><Relationship Id="rId19" Type="http://schemas.openxmlformats.org/officeDocument/2006/relationships/image" Target="../media/image68.jpe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4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4" Type="http://schemas.openxmlformats.org/officeDocument/2006/relationships/image" Target="../media/image87.emf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9.emf"/><Relationship Id="rId12" Type="http://schemas.openxmlformats.org/officeDocument/2006/relationships/image" Target="../media/image77.emf"/><Relationship Id="rId13" Type="http://schemas.openxmlformats.org/officeDocument/2006/relationships/image" Target="../media/image88.emf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4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emf"/><Relationship Id="rId9" Type="http://schemas.openxmlformats.org/officeDocument/2006/relationships/image" Target="../media/image76.emf"/><Relationship Id="rId10" Type="http://schemas.openxmlformats.org/officeDocument/2006/relationships/image" Target="../media/image78.emf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6.emf"/><Relationship Id="rId20" Type="http://schemas.microsoft.com/office/2007/relationships/hdphoto" Target="../media/hdphoto4.wdp"/><Relationship Id="rId21" Type="http://schemas.openxmlformats.org/officeDocument/2006/relationships/image" Target="../media/image93.png"/><Relationship Id="rId22" Type="http://schemas.microsoft.com/office/2007/relationships/hdphoto" Target="../media/hdphoto5.wdp"/><Relationship Id="rId23" Type="http://schemas.openxmlformats.org/officeDocument/2006/relationships/image" Target="../media/image88.emf"/><Relationship Id="rId10" Type="http://schemas.openxmlformats.org/officeDocument/2006/relationships/image" Target="../media/image77.emf"/><Relationship Id="rId11" Type="http://schemas.openxmlformats.org/officeDocument/2006/relationships/image" Target="../media/image78.emf"/><Relationship Id="rId12" Type="http://schemas.openxmlformats.org/officeDocument/2006/relationships/image" Target="../media/image79.emf"/><Relationship Id="rId13" Type="http://schemas.openxmlformats.org/officeDocument/2006/relationships/image" Target="../media/image89.png"/><Relationship Id="rId14" Type="http://schemas.microsoft.com/office/2007/relationships/hdphoto" Target="../media/hdphoto1.wdp"/><Relationship Id="rId15" Type="http://schemas.openxmlformats.org/officeDocument/2006/relationships/image" Target="../media/image90.png"/><Relationship Id="rId16" Type="http://schemas.microsoft.com/office/2007/relationships/hdphoto" Target="../media/hdphoto2.wdp"/><Relationship Id="rId17" Type="http://schemas.openxmlformats.org/officeDocument/2006/relationships/image" Target="../media/image91.png"/><Relationship Id="rId18" Type="http://schemas.microsoft.com/office/2007/relationships/hdphoto" Target="../media/hdphoto3.wdp"/><Relationship Id="rId19" Type="http://schemas.openxmlformats.org/officeDocument/2006/relationships/image" Target="../media/image92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4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emf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6.emf"/><Relationship Id="rId20" Type="http://schemas.openxmlformats.org/officeDocument/2006/relationships/image" Target="../media/image97.png"/><Relationship Id="rId21" Type="http://schemas.microsoft.com/office/2007/relationships/hdphoto" Target="../media/hdphoto8.wdp"/><Relationship Id="rId22" Type="http://schemas.openxmlformats.org/officeDocument/2006/relationships/image" Target="../media/image98.png"/><Relationship Id="rId23" Type="http://schemas.microsoft.com/office/2007/relationships/hdphoto" Target="../media/hdphoto9.wdp"/><Relationship Id="rId10" Type="http://schemas.openxmlformats.org/officeDocument/2006/relationships/image" Target="../media/image77.emf"/><Relationship Id="rId11" Type="http://schemas.openxmlformats.org/officeDocument/2006/relationships/image" Target="../media/image78.emf"/><Relationship Id="rId12" Type="http://schemas.openxmlformats.org/officeDocument/2006/relationships/image" Target="../media/image79.emf"/><Relationship Id="rId13" Type="http://schemas.openxmlformats.org/officeDocument/2006/relationships/image" Target="../media/image88.emf"/><Relationship Id="rId14" Type="http://schemas.openxmlformats.org/officeDocument/2006/relationships/image" Target="../media/image94.png"/><Relationship Id="rId15" Type="http://schemas.microsoft.com/office/2007/relationships/hdphoto" Target="../media/hdphoto6.wdp"/><Relationship Id="rId16" Type="http://schemas.openxmlformats.org/officeDocument/2006/relationships/image" Target="../media/image95.png"/><Relationship Id="rId17" Type="http://schemas.microsoft.com/office/2007/relationships/hdphoto" Target="../media/hdphoto7.wdp"/><Relationship Id="rId18" Type="http://schemas.openxmlformats.org/officeDocument/2006/relationships/image" Target="../media/image96.png"/><Relationship Id="rId19" Type="http://schemas.microsoft.com/office/2007/relationships/hdphoto" Target="../media/hdphoto3.wdp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4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emf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6.emf"/><Relationship Id="rId20" Type="http://schemas.openxmlformats.org/officeDocument/2006/relationships/image" Target="../media/image102.png"/><Relationship Id="rId21" Type="http://schemas.microsoft.com/office/2007/relationships/hdphoto" Target="../media/hdphoto4.wdp"/><Relationship Id="rId22" Type="http://schemas.openxmlformats.org/officeDocument/2006/relationships/image" Target="../media/image103.png"/><Relationship Id="rId23" Type="http://schemas.microsoft.com/office/2007/relationships/hdphoto" Target="../media/hdphoto12.wdp"/><Relationship Id="rId10" Type="http://schemas.openxmlformats.org/officeDocument/2006/relationships/image" Target="../media/image77.emf"/><Relationship Id="rId11" Type="http://schemas.openxmlformats.org/officeDocument/2006/relationships/image" Target="../media/image78.emf"/><Relationship Id="rId12" Type="http://schemas.openxmlformats.org/officeDocument/2006/relationships/image" Target="../media/image79.emf"/><Relationship Id="rId13" Type="http://schemas.openxmlformats.org/officeDocument/2006/relationships/image" Target="../media/image88.emf"/><Relationship Id="rId14" Type="http://schemas.openxmlformats.org/officeDocument/2006/relationships/image" Target="../media/image99.png"/><Relationship Id="rId15" Type="http://schemas.microsoft.com/office/2007/relationships/hdphoto" Target="../media/hdphoto10.wdp"/><Relationship Id="rId16" Type="http://schemas.openxmlformats.org/officeDocument/2006/relationships/image" Target="../media/image100.png"/><Relationship Id="rId17" Type="http://schemas.microsoft.com/office/2007/relationships/hdphoto" Target="../media/hdphoto11.wdp"/><Relationship Id="rId18" Type="http://schemas.openxmlformats.org/officeDocument/2006/relationships/image" Target="../media/image101.png"/><Relationship Id="rId19" Type="http://schemas.microsoft.com/office/2007/relationships/hdphoto" Target="../media/hdphoto3.wdp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4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emf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8.emf"/><Relationship Id="rId12" Type="http://schemas.openxmlformats.org/officeDocument/2006/relationships/image" Target="../media/image79.emf"/><Relationship Id="rId13" Type="http://schemas.openxmlformats.org/officeDocument/2006/relationships/image" Target="../media/image88.emf"/><Relationship Id="rId14" Type="http://schemas.openxmlformats.org/officeDocument/2006/relationships/image" Target="../media/image104.png"/><Relationship Id="rId15" Type="http://schemas.openxmlformats.org/officeDocument/2006/relationships/image" Target="../media/image105.png"/><Relationship Id="rId16" Type="http://schemas.openxmlformats.org/officeDocument/2006/relationships/image" Target="../media/image106.png"/><Relationship Id="rId17" Type="http://schemas.openxmlformats.org/officeDocument/2006/relationships/image" Target="../media/image107.png"/><Relationship Id="rId18" Type="http://schemas.openxmlformats.org/officeDocument/2006/relationships/image" Target="../media/image108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4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emf"/><Relationship Id="rId9" Type="http://schemas.openxmlformats.org/officeDocument/2006/relationships/image" Target="../media/image76.emf"/><Relationship Id="rId10" Type="http://schemas.openxmlformats.org/officeDocument/2006/relationships/image" Target="../media/image7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9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4" Type="http://schemas.openxmlformats.org/officeDocument/2006/relationships/image" Target="../media/image112.jpg"/><Relationship Id="rId5" Type="http://schemas.openxmlformats.org/officeDocument/2006/relationships/image" Target="../media/image113.jpg"/><Relationship Id="rId6" Type="http://schemas.openxmlformats.org/officeDocument/2006/relationships/image" Target="../media/image114.jp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4" Type="http://schemas.openxmlformats.org/officeDocument/2006/relationships/image" Target="../media/image116.jpeg"/><Relationship Id="rId5" Type="http://schemas.openxmlformats.org/officeDocument/2006/relationships/image" Target="../media/image117.jpeg"/><Relationship Id="rId6" Type="http://schemas.openxmlformats.org/officeDocument/2006/relationships/image" Target="../media/image118.jpeg"/><Relationship Id="rId7" Type="http://schemas.openxmlformats.org/officeDocument/2006/relationships/image" Target="../media/image119.jp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4" Type="http://schemas.openxmlformats.org/officeDocument/2006/relationships/image" Target="../media/image121.emf"/><Relationship Id="rId5" Type="http://schemas.openxmlformats.org/officeDocument/2006/relationships/image" Target="../media/image122.emf"/><Relationship Id="rId6" Type="http://schemas.openxmlformats.org/officeDocument/2006/relationships/image" Target="../media/image123.emf"/><Relationship Id="rId7" Type="http://schemas.openxmlformats.org/officeDocument/2006/relationships/image" Target="../media/image124.emf"/><Relationship Id="rId8" Type="http://schemas.openxmlformats.org/officeDocument/2006/relationships/image" Target="../media/image125.png"/><Relationship Id="rId9" Type="http://schemas.openxmlformats.org/officeDocument/2006/relationships/image" Target="../media/image126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4" Type="http://schemas.openxmlformats.org/officeDocument/2006/relationships/image" Target="../media/image122.emf"/><Relationship Id="rId5" Type="http://schemas.openxmlformats.org/officeDocument/2006/relationships/image" Target="../media/image123.emf"/><Relationship Id="rId6" Type="http://schemas.openxmlformats.org/officeDocument/2006/relationships/image" Target="../media/image124.emf"/><Relationship Id="rId7" Type="http://schemas.openxmlformats.org/officeDocument/2006/relationships/image" Target="../media/image125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5" Type="http://schemas.openxmlformats.org/officeDocument/2006/relationships/image" Target="../media/image24.wmf"/><Relationship Id="rId6" Type="http://schemas.openxmlformats.org/officeDocument/2006/relationships/image" Target="../media/image25.wmf"/><Relationship Id="rId7" Type="http://schemas.openxmlformats.org/officeDocument/2006/relationships/image" Target="../media/image26.wmf"/><Relationship Id="rId8" Type="http://schemas.openxmlformats.org/officeDocument/2006/relationships/image" Target="../media/image27.png"/><Relationship Id="rId9" Type="http://schemas.openxmlformats.org/officeDocument/2006/relationships/image" Target="../media/image28.wmf"/><Relationship Id="rId10" Type="http://schemas.openxmlformats.org/officeDocument/2006/relationships/image" Target="../media/image29.wmf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28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4" Type="http://schemas.openxmlformats.org/officeDocument/2006/relationships/image" Target="../media/image131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2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4" Type="http://schemas.openxmlformats.org/officeDocument/2006/relationships/image" Target="../media/image133.emf"/><Relationship Id="rId5" Type="http://schemas.openxmlformats.org/officeDocument/2006/relationships/image" Target="../media/image134.emf"/><Relationship Id="rId6" Type="http://schemas.openxmlformats.org/officeDocument/2006/relationships/image" Target="../media/image135.emf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3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59.emf"/><Relationship Id="rId5" Type="http://schemas.openxmlformats.org/officeDocument/2006/relationships/image" Target="../media/image57.emf"/><Relationship Id="rId6" Type="http://schemas.openxmlformats.org/officeDocument/2006/relationships/image" Target="../media/image55.emf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37.jpeg"/><Relationship Id="rId3" Type="http://schemas.openxmlformats.org/officeDocument/2006/relationships/image" Target="../media/image1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emf"/><Relationship Id="rId12" Type="http://schemas.openxmlformats.org/officeDocument/2006/relationships/image" Target="../media/image22.wmf"/><Relationship Id="rId13" Type="http://schemas.openxmlformats.org/officeDocument/2006/relationships/image" Target="../media/image39.emf"/><Relationship Id="rId14" Type="http://schemas.openxmlformats.org/officeDocument/2006/relationships/image" Target="../media/image40.jpeg"/><Relationship Id="rId15" Type="http://schemas.openxmlformats.org/officeDocument/2006/relationships/image" Target="../media/image41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8" Type="http://schemas.openxmlformats.org/officeDocument/2006/relationships/image" Target="../media/image35.emf"/><Relationship Id="rId9" Type="http://schemas.openxmlformats.org/officeDocument/2006/relationships/image" Target="../media/image36.emf"/><Relationship Id="rId10" Type="http://schemas.openxmlformats.org/officeDocument/2006/relationships/image" Target="../media/image3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8" Type="http://schemas.openxmlformats.org/officeDocument/2006/relationships/image" Target="../media/image47.emf"/><Relationship Id="rId9" Type="http://schemas.openxmlformats.org/officeDocument/2006/relationships/image" Target="../media/image48.emf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6475" y="2996952"/>
            <a:ext cx="7626350" cy="133214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Extraction and Transfer of Knowledge in Reinforcement Learning</a:t>
            </a:r>
            <a:endParaRPr lang="en-US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6475" y="4725144"/>
            <a:ext cx="7626350" cy="844550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sz="2400" dirty="0" smtClean="0"/>
              <a:t>LAZARIC</a:t>
            </a:r>
          </a:p>
          <a:p>
            <a:pPr marL="0" indent="0"/>
            <a:r>
              <a:rPr lang="en-US" sz="2400" b="0" i="1" dirty="0" smtClean="0"/>
              <a:t>Inria “30 minutes de Science” Seminars</a:t>
            </a:r>
            <a:endParaRPr lang="en-US" sz="2400" b="0" i="1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white">
          <a:xfrm>
            <a:off x="1239839" y="5940426"/>
            <a:ext cx="270827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en-US" b="1" dirty="0" smtClean="0">
                <a:solidFill>
                  <a:schemeClr val="bg2"/>
                </a:solidFill>
              </a:rPr>
              <a:t>SequeL</a:t>
            </a:r>
          </a:p>
          <a:p>
            <a:endParaRPr lang="en-US" sz="1400" b="1" dirty="0" smtClean="0">
              <a:solidFill>
                <a:schemeClr val="bg2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400" b="1" dirty="0" smtClean="0">
                <a:solidFill>
                  <a:schemeClr val="bg2"/>
                </a:solidFill>
              </a:rPr>
              <a:t>Inria Lille – Nord Europe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white">
          <a:xfrm>
            <a:off x="6705602" y="6488113"/>
            <a:ext cx="19272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US" sz="1100" dirty="0" smtClean="0">
                <a:solidFill>
                  <a:schemeClr val="bg1"/>
                </a:solidFill>
              </a:rPr>
              <a:t>December 10th, 2014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7540625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Reinforcement Learning Algorithms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30398" y="1208653"/>
            <a:ext cx="877009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buClr>
                <a:srgbClr val="800000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Over time</a:t>
            </a:r>
          </a:p>
          <a:p>
            <a:pPr>
              <a:lnSpc>
                <a:spcPct val="140000"/>
              </a:lnSpc>
              <a:buClr>
                <a:srgbClr val="800000"/>
              </a:buClr>
            </a:pPr>
            <a:endParaRPr lang="en-US" sz="10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40000"/>
              </a:lnSpc>
              <a:buClr>
                <a:srgbClr val="800000"/>
              </a:buClr>
              <a:buFont typeface="Arial"/>
              <a:buChar char="•"/>
            </a:pPr>
            <a:r>
              <a:rPr lang="en-US" sz="2400" i="1" dirty="0" smtClean="0">
                <a:solidFill>
                  <a:srgbClr val="000000"/>
                </a:solidFill>
              </a:rPr>
              <a:t>Observe state</a:t>
            </a:r>
          </a:p>
          <a:p>
            <a:pPr marL="457200" indent="-457200">
              <a:lnSpc>
                <a:spcPct val="140000"/>
              </a:lnSpc>
              <a:buClr>
                <a:srgbClr val="800000"/>
              </a:buClr>
              <a:buFont typeface="Arial"/>
              <a:buChar char="•"/>
            </a:pPr>
            <a:r>
              <a:rPr lang="en-US" sz="2400" i="1" dirty="0" smtClean="0">
                <a:solidFill>
                  <a:srgbClr val="000000"/>
                </a:solidFill>
              </a:rPr>
              <a:t>Take an action        </a:t>
            </a:r>
          </a:p>
          <a:p>
            <a:pPr marL="457200" indent="-457200">
              <a:lnSpc>
                <a:spcPct val="140000"/>
              </a:lnSpc>
              <a:buClr>
                <a:srgbClr val="800000"/>
              </a:buClr>
              <a:buFont typeface="Arial"/>
              <a:buChar char="•"/>
            </a:pPr>
            <a:r>
              <a:rPr lang="en-US" sz="2400" i="1" dirty="0" smtClean="0">
                <a:solidFill>
                  <a:srgbClr val="000000"/>
                </a:solidFill>
              </a:rPr>
              <a:t>Observe next state and reward</a:t>
            </a:r>
            <a:endParaRPr lang="en-US" sz="2400" i="1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40000"/>
              </a:lnSpc>
              <a:buClr>
                <a:srgbClr val="800000"/>
              </a:buClr>
              <a:buFont typeface="Arial"/>
              <a:buChar char="•"/>
            </a:pPr>
            <a:r>
              <a:rPr lang="en-US" sz="2400" i="1" dirty="0" smtClean="0">
                <a:solidFill>
                  <a:srgbClr val="000000"/>
                </a:solidFill>
              </a:rPr>
              <a:t>Update policy and value function</a:t>
            </a:r>
            <a:endParaRPr lang="en-US" sz="2000" i="1" dirty="0" smtClean="0">
              <a:solidFill>
                <a:srgbClr val="FF0000"/>
              </a:solidFill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491320"/>
            <a:ext cx="1651000" cy="3175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036" y="2276872"/>
            <a:ext cx="304800" cy="2286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444" y="2816932"/>
            <a:ext cx="279400" cy="2286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060" y="3319016"/>
            <a:ext cx="1104900" cy="2540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3746872"/>
            <a:ext cx="965200" cy="330200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>
          <a:xfrm>
            <a:off x="3630712" y="1808820"/>
            <a:ext cx="2947888" cy="696652"/>
          </a:xfrm>
          <a:prstGeom prst="wedgeRectCallout">
            <a:avLst>
              <a:gd name="adj1" fmla="val -61597"/>
              <a:gd name="adj2" fmla="val 10896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Exploration/exploitation dilemma</a:t>
            </a:r>
            <a:endParaRPr lang="en-US" b="1" dirty="0"/>
          </a:p>
        </p:txBody>
      </p:sp>
      <p:sp>
        <p:nvSpPr>
          <p:cNvPr id="22" name="Rectangular Callout 21"/>
          <p:cNvSpPr/>
          <p:nvPr/>
        </p:nvSpPr>
        <p:spPr>
          <a:xfrm>
            <a:off x="6494302" y="2892446"/>
            <a:ext cx="1894122" cy="696652"/>
          </a:xfrm>
          <a:prstGeom prst="wedgeRectCallout">
            <a:avLst>
              <a:gd name="adj1" fmla="val -55043"/>
              <a:gd name="adj2" fmla="val 9208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Approximation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5049180"/>
            <a:ext cx="77408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RL algorithms often require </a:t>
            </a:r>
            <a:r>
              <a:rPr lang="en-US" sz="2600" b="1" dirty="0" smtClean="0">
                <a:solidFill>
                  <a:srgbClr val="D1403C"/>
                </a:solidFill>
              </a:rPr>
              <a:t>many samples </a:t>
            </a:r>
            <a:r>
              <a:rPr lang="en-US" sz="2600" dirty="0" smtClean="0"/>
              <a:t>and careful </a:t>
            </a:r>
            <a:r>
              <a:rPr lang="en-US" sz="2600" b="1" dirty="0" smtClean="0">
                <a:solidFill>
                  <a:srgbClr val="D1403C"/>
                </a:solidFill>
              </a:rPr>
              <a:t>design </a:t>
            </a:r>
            <a:r>
              <a:rPr lang="en-US" sz="2600" dirty="0" smtClean="0"/>
              <a:t>and </a:t>
            </a:r>
            <a:r>
              <a:rPr lang="en-US" sz="2600" b="1" dirty="0" smtClean="0">
                <a:solidFill>
                  <a:srgbClr val="D1403C"/>
                </a:solidFill>
              </a:rPr>
              <a:t>hand-tuning</a:t>
            </a:r>
            <a:endParaRPr lang="en-US" sz="2600" b="1" dirty="0">
              <a:solidFill>
                <a:srgbClr val="D1403C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463988" y="4365104"/>
            <a:ext cx="468052" cy="612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8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1" animBg="1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7540625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Reinforcement Learning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 descr="j0404601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48" y="1298575"/>
            <a:ext cx="12795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Down Arrow 21"/>
          <p:cNvSpPr/>
          <p:nvPr/>
        </p:nvSpPr>
        <p:spPr>
          <a:xfrm rot="16200000">
            <a:off x="6101308" y="1834035"/>
            <a:ext cx="304800" cy="381000"/>
          </a:xfrm>
          <a:prstGeom prst="down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412776"/>
            <a:ext cx="1447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6824" y="1717576"/>
            <a:ext cx="1447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6424" y="2555776"/>
            <a:ext cx="1485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2624" y="2174776"/>
            <a:ext cx="3175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5024" y="2327176"/>
            <a:ext cx="3175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424" y="2479576"/>
            <a:ext cx="3175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2312429" y="980728"/>
            <a:ext cx="3508375" cy="2125663"/>
            <a:chOff x="2312429" y="980728"/>
            <a:chExt cx="3508375" cy="2125663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890404" y="980728"/>
              <a:ext cx="1096963" cy="61753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agent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3811029" y="2488853"/>
              <a:ext cx="1255713" cy="617538"/>
            </a:xfrm>
            <a:prstGeom prst="roundRect">
              <a:avLst/>
            </a:prstGeom>
            <a:gradFill>
              <a:gsLst>
                <a:gs pos="0">
                  <a:srgbClr val="97FF65"/>
                </a:gs>
                <a:gs pos="33000">
                  <a:srgbClr val="94FF78"/>
                </a:gs>
                <a:gs pos="100000">
                  <a:srgbClr val="D1FFDA"/>
                </a:gs>
              </a:gsLst>
            </a:gradFill>
            <a:ln>
              <a:solidFill>
                <a:srgbClr val="91B845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environment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4026929" y="2284066"/>
              <a:ext cx="823913" cy="342900"/>
            </a:xfrm>
            <a:prstGeom prst="roundRect">
              <a:avLst/>
            </a:prstGeom>
            <a:gradFill>
              <a:gsLst>
                <a:gs pos="0">
                  <a:srgbClr val="FFF13C"/>
                </a:gs>
                <a:gs pos="33000">
                  <a:srgbClr val="FFFD7E"/>
                </a:gs>
                <a:gs pos="100000">
                  <a:srgbClr val="FCFFD2"/>
                </a:gs>
              </a:gsLst>
            </a:gradFill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critic</a:t>
              </a:r>
            </a:p>
          </p:txBody>
        </p:sp>
        <p:cxnSp>
          <p:nvCxnSpPr>
            <p:cNvPr id="13" name="Elbow Connector 12"/>
            <p:cNvCxnSpPr>
              <a:stCxn id="11" idx="1"/>
              <a:endCxn id="10" idx="1"/>
            </p:cNvCxnSpPr>
            <p:nvPr/>
          </p:nvCxnSpPr>
          <p:spPr bwMode="auto">
            <a:xfrm rot="10800000" flipH="1">
              <a:off x="3811029" y="1288703"/>
              <a:ext cx="79375" cy="1509713"/>
            </a:xfrm>
            <a:prstGeom prst="bentConnector3">
              <a:avLst>
                <a:gd name="adj1" fmla="val -500315"/>
              </a:avLst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/>
            <p:nvPr/>
          </p:nvCxnSpPr>
          <p:spPr bwMode="auto">
            <a:xfrm rot="5400000" flipH="1" flipV="1">
              <a:off x="4095986" y="1940372"/>
              <a:ext cx="685800" cy="158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10" idx="3"/>
              <a:endCxn id="11" idx="3"/>
            </p:cNvCxnSpPr>
            <p:nvPr/>
          </p:nvCxnSpPr>
          <p:spPr bwMode="auto">
            <a:xfrm>
              <a:off x="4987367" y="1288703"/>
              <a:ext cx="79375" cy="1509713"/>
            </a:xfrm>
            <a:prstGeom prst="bentConnector3">
              <a:avLst>
                <a:gd name="adj1" fmla="val 675929"/>
              </a:avLst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33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746" y="1940705"/>
              <a:ext cx="216058" cy="19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5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2429" y="1872135"/>
              <a:ext cx="192052" cy="19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6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574" y="1529286"/>
              <a:ext cx="480130" cy="20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7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897" y="1872135"/>
              <a:ext cx="480130" cy="20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Elbow Connector 19"/>
            <p:cNvCxnSpPr>
              <a:stCxn id="11" idx="1"/>
              <a:endCxn id="10" idx="1"/>
            </p:cNvCxnSpPr>
            <p:nvPr/>
          </p:nvCxnSpPr>
          <p:spPr bwMode="auto">
            <a:xfrm rot="10800000" flipH="1">
              <a:off x="3811029" y="1288703"/>
              <a:ext cx="79375" cy="1509713"/>
            </a:xfrm>
            <a:prstGeom prst="bentConnector3">
              <a:avLst>
                <a:gd name="adj1" fmla="val -1495904"/>
              </a:avLst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loud 20"/>
            <p:cNvSpPr/>
            <p:nvPr/>
          </p:nvSpPr>
          <p:spPr bwMode="auto">
            <a:xfrm>
              <a:off x="2929967" y="1941166"/>
              <a:ext cx="892175" cy="479425"/>
            </a:xfrm>
            <a:prstGeom prst="cloud">
              <a:avLst/>
            </a:prstGeom>
            <a:gradFill>
              <a:gsLst>
                <a:gs pos="0">
                  <a:srgbClr val="FFC377"/>
                </a:gs>
                <a:gs pos="100000">
                  <a:srgbClr val="FCFFD2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3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delay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59532" y="3212976"/>
            <a:ext cx="8460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&lt;position, speed&gt;</a:t>
            </a:r>
            <a:endParaRPr lang="en-US" sz="16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2123727" y="3212976"/>
            <a:ext cx="2452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&lt;handlebar, pedals&gt;</a:t>
            </a:r>
            <a:endParaRPr lang="en-US" sz="16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4804792" y="3212976"/>
            <a:ext cx="4087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&lt;new position</a:t>
            </a:r>
            <a:r>
              <a:rPr lang="en-US" sz="1600" i="1" dirty="0"/>
              <a:t>, </a:t>
            </a:r>
            <a:r>
              <a:rPr lang="en-US" sz="1600" i="1" dirty="0" smtClean="0"/>
              <a:t>new speed&gt;, advancement</a:t>
            </a:r>
            <a:endParaRPr lang="en-US" sz="1600" i="1" dirty="0"/>
          </a:p>
        </p:txBody>
      </p:sp>
      <p:sp>
        <p:nvSpPr>
          <p:cNvPr id="38" name="Down Arrow 37"/>
          <p:cNvSpPr/>
          <p:nvPr/>
        </p:nvSpPr>
        <p:spPr>
          <a:xfrm rot="16200000">
            <a:off x="4409120" y="3174876"/>
            <a:ext cx="304800" cy="381000"/>
          </a:xfrm>
          <a:prstGeom prst="down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9" name="Picture 38" descr="learningcurve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429595"/>
            <a:ext cx="41148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xplosion 1 6"/>
          <p:cNvSpPr/>
          <p:nvPr/>
        </p:nvSpPr>
        <p:spPr>
          <a:xfrm>
            <a:off x="4535996" y="3501008"/>
            <a:ext cx="2664296" cy="1993615"/>
          </a:xfrm>
          <a:prstGeom prst="irregularSeal1">
            <a:avLst/>
          </a:prstGeom>
          <a:gradFill>
            <a:gsLst>
              <a:gs pos="0">
                <a:srgbClr val="FF0000"/>
              </a:gs>
              <a:gs pos="100000">
                <a:schemeClr val="bg2">
                  <a:lumMod val="20000"/>
                  <a:lumOff val="80000"/>
                </a:schemeClr>
              </a:gs>
            </a:gsLst>
          </a:gradFill>
          <a:ln>
            <a:solidFill>
              <a:srgbClr val="D140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Very inefficient!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6676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/>
      <p:bldP spid="36" grpId="0"/>
      <p:bldP spid="37" grpId="0"/>
      <p:bldP spid="38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7540625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Transfer in Reinforcement Learning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 descr="j0404601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48" y="1298575"/>
            <a:ext cx="12795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2312429" y="980728"/>
            <a:ext cx="3508375" cy="2125663"/>
            <a:chOff x="2312429" y="980728"/>
            <a:chExt cx="3508375" cy="2125663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890404" y="980728"/>
              <a:ext cx="1096963" cy="61753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agent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3811029" y="2488853"/>
              <a:ext cx="1255713" cy="617538"/>
            </a:xfrm>
            <a:prstGeom prst="roundRect">
              <a:avLst/>
            </a:prstGeom>
            <a:gradFill>
              <a:gsLst>
                <a:gs pos="0">
                  <a:srgbClr val="97FF65"/>
                </a:gs>
                <a:gs pos="33000">
                  <a:srgbClr val="94FF78"/>
                </a:gs>
                <a:gs pos="100000">
                  <a:srgbClr val="D1FFDA"/>
                </a:gs>
              </a:gsLst>
            </a:gradFill>
            <a:ln>
              <a:solidFill>
                <a:srgbClr val="91B845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environment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4026929" y="2284066"/>
              <a:ext cx="823913" cy="342900"/>
            </a:xfrm>
            <a:prstGeom prst="roundRect">
              <a:avLst/>
            </a:prstGeom>
            <a:gradFill>
              <a:gsLst>
                <a:gs pos="0">
                  <a:srgbClr val="FFF13C"/>
                </a:gs>
                <a:gs pos="33000">
                  <a:srgbClr val="FFFD7E"/>
                </a:gs>
                <a:gs pos="100000">
                  <a:srgbClr val="FCFFD2"/>
                </a:gs>
              </a:gsLst>
            </a:gradFill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critic</a:t>
              </a:r>
            </a:p>
          </p:txBody>
        </p:sp>
        <p:cxnSp>
          <p:nvCxnSpPr>
            <p:cNvPr id="13" name="Elbow Connector 12"/>
            <p:cNvCxnSpPr>
              <a:stCxn id="11" idx="1"/>
              <a:endCxn id="10" idx="1"/>
            </p:cNvCxnSpPr>
            <p:nvPr/>
          </p:nvCxnSpPr>
          <p:spPr bwMode="auto">
            <a:xfrm rot="10800000" flipH="1">
              <a:off x="3811029" y="1288703"/>
              <a:ext cx="79375" cy="1509713"/>
            </a:xfrm>
            <a:prstGeom prst="bentConnector3">
              <a:avLst>
                <a:gd name="adj1" fmla="val -500315"/>
              </a:avLst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/>
            <p:nvPr/>
          </p:nvCxnSpPr>
          <p:spPr bwMode="auto">
            <a:xfrm rot="5400000" flipH="1" flipV="1">
              <a:off x="4095986" y="1940372"/>
              <a:ext cx="685800" cy="158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10" idx="3"/>
              <a:endCxn id="11" idx="3"/>
            </p:cNvCxnSpPr>
            <p:nvPr/>
          </p:nvCxnSpPr>
          <p:spPr bwMode="auto">
            <a:xfrm>
              <a:off x="4987367" y="1288703"/>
              <a:ext cx="79375" cy="1509713"/>
            </a:xfrm>
            <a:prstGeom prst="bentConnector3">
              <a:avLst>
                <a:gd name="adj1" fmla="val 675929"/>
              </a:avLst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3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746" y="1940705"/>
              <a:ext cx="216058" cy="19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2429" y="1872135"/>
              <a:ext cx="192052" cy="19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6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574" y="1529286"/>
              <a:ext cx="480130" cy="20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7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897" y="1872135"/>
              <a:ext cx="480130" cy="20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Elbow Connector 19"/>
            <p:cNvCxnSpPr>
              <a:stCxn id="11" idx="1"/>
              <a:endCxn id="10" idx="1"/>
            </p:cNvCxnSpPr>
            <p:nvPr/>
          </p:nvCxnSpPr>
          <p:spPr bwMode="auto">
            <a:xfrm rot="10800000" flipH="1">
              <a:off x="3811029" y="1288703"/>
              <a:ext cx="79375" cy="1509713"/>
            </a:xfrm>
            <a:prstGeom prst="bentConnector3">
              <a:avLst>
                <a:gd name="adj1" fmla="val -1495904"/>
              </a:avLst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loud 20"/>
            <p:cNvSpPr/>
            <p:nvPr/>
          </p:nvSpPr>
          <p:spPr bwMode="auto">
            <a:xfrm>
              <a:off x="2929967" y="1941166"/>
              <a:ext cx="892175" cy="479425"/>
            </a:xfrm>
            <a:prstGeom prst="cloud">
              <a:avLst/>
            </a:prstGeom>
            <a:gradFill>
              <a:gsLst>
                <a:gs pos="0">
                  <a:srgbClr val="FFC377"/>
                </a:gs>
                <a:gs pos="100000">
                  <a:srgbClr val="FCFFD2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3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delay</a:t>
              </a:r>
            </a:p>
          </p:txBody>
        </p:sp>
      </p:grpSp>
      <p:pic>
        <p:nvPicPr>
          <p:cNvPr id="40" name="Picture 50" descr="j0153950.wm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292" y="1380779"/>
            <a:ext cx="165735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/>
          <p:cNvSpPr/>
          <p:nvPr/>
        </p:nvSpPr>
        <p:spPr>
          <a:xfrm>
            <a:off x="5976156" y="1768166"/>
            <a:ext cx="1080120" cy="61671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8144" y="101673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transfer of knowledge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639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7540625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Transfer in Reinforcement Learning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 descr="j0404601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48" y="1298575"/>
            <a:ext cx="12795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2312429" y="980728"/>
            <a:ext cx="3508375" cy="2125663"/>
            <a:chOff x="2312429" y="980728"/>
            <a:chExt cx="3508375" cy="2125663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890404" y="980728"/>
              <a:ext cx="1096963" cy="61753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agent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3811029" y="2488853"/>
              <a:ext cx="1255713" cy="617538"/>
            </a:xfrm>
            <a:prstGeom prst="roundRect">
              <a:avLst/>
            </a:prstGeom>
            <a:gradFill>
              <a:gsLst>
                <a:gs pos="0">
                  <a:srgbClr val="97FF65"/>
                </a:gs>
                <a:gs pos="33000">
                  <a:srgbClr val="94FF78"/>
                </a:gs>
                <a:gs pos="100000">
                  <a:srgbClr val="D1FFDA"/>
                </a:gs>
              </a:gsLst>
            </a:gradFill>
            <a:ln>
              <a:solidFill>
                <a:srgbClr val="91B845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environment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4026929" y="2284066"/>
              <a:ext cx="823913" cy="342900"/>
            </a:xfrm>
            <a:prstGeom prst="roundRect">
              <a:avLst/>
            </a:prstGeom>
            <a:gradFill>
              <a:gsLst>
                <a:gs pos="0">
                  <a:srgbClr val="FFF13C"/>
                </a:gs>
                <a:gs pos="33000">
                  <a:srgbClr val="FFFD7E"/>
                </a:gs>
                <a:gs pos="100000">
                  <a:srgbClr val="FCFFD2"/>
                </a:gs>
              </a:gsLst>
            </a:gradFill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critic</a:t>
              </a:r>
            </a:p>
          </p:txBody>
        </p:sp>
        <p:cxnSp>
          <p:nvCxnSpPr>
            <p:cNvPr id="13" name="Elbow Connector 12"/>
            <p:cNvCxnSpPr>
              <a:stCxn id="11" idx="1"/>
              <a:endCxn id="10" idx="1"/>
            </p:cNvCxnSpPr>
            <p:nvPr/>
          </p:nvCxnSpPr>
          <p:spPr bwMode="auto">
            <a:xfrm rot="10800000" flipH="1">
              <a:off x="3811029" y="1288703"/>
              <a:ext cx="79375" cy="1509713"/>
            </a:xfrm>
            <a:prstGeom prst="bentConnector3">
              <a:avLst>
                <a:gd name="adj1" fmla="val -500315"/>
              </a:avLst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/>
            <p:nvPr/>
          </p:nvCxnSpPr>
          <p:spPr bwMode="auto">
            <a:xfrm rot="5400000" flipH="1" flipV="1">
              <a:off x="4095986" y="1940372"/>
              <a:ext cx="685800" cy="158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10" idx="3"/>
              <a:endCxn id="11" idx="3"/>
            </p:cNvCxnSpPr>
            <p:nvPr/>
          </p:nvCxnSpPr>
          <p:spPr bwMode="auto">
            <a:xfrm>
              <a:off x="4987367" y="1288703"/>
              <a:ext cx="79375" cy="1509713"/>
            </a:xfrm>
            <a:prstGeom prst="bentConnector3">
              <a:avLst>
                <a:gd name="adj1" fmla="val 675929"/>
              </a:avLst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3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746" y="1940705"/>
              <a:ext cx="216058" cy="19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2429" y="1872135"/>
              <a:ext cx="192052" cy="19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6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574" y="1529286"/>
              <a:ext cx="480130" cy="20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7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897" y="1872135"/>
              <a:ext cx="480130" cy="20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Elbow Connector 19"/>
            <p:cNvCxnSpPr>
              <a:stCxn id="11" idx="1"/>
              <a:endCxn id="10" idx="1"/>
            </p:cNvCxnSpPr>
            <p:nvPr/>
          </p:nvCxnSpPr>
          <p:spPr bwMode="auto">
            <a:xfrm rot="10800000" flipH="1">
              <a:off x="3811029" y="1288703"/>
              <a:ext cx="79375" cy="1509713"/>
            </a:xfrm>
            <a:prstGeom prst="bentConnector3">
              <a:avLst>
                <a:gd name="adj1" fmla="val -1495904"/>
              </a:avLst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loud 20"/>
            <p:cNvSpPr/>
            <p:nvPr/>
          </p:nvSpPr>
          <p:spPr bwMode="auto">
            <a:xfrm>
              <a:off x="2929967" y="1941166"/>
              <a:ext cx="892175" cy="479425"/>
            </a:xfrm>
            <a:prstGeom prst="cloud">
              <a:avLst/>
            </a:prstGeom>
            <a:gradFill>
              <a:gsLst>
                <a:gs pos="0">
                  <a:srgbClr val="FFC377"/>
                </a:gs>
                <a:gs pos="100000">
                  <a:srgbClr val="FCFFD2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3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delay</a:t>
              </a:r>
            </a:p>
          </p:txBody>
        </p:sp>
      </p:grpSp>
      <p:pic>
        <p:nvPicPr>
          <p:cNvPr id="40" name="Picture 50" descr="j0153950.wm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292" y="1380779"/>
            <a:ext cx="165735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/>
          <p:cNvSpPr/>
          <p:nvPr/>
        </p:nvSpPr>
        <p:spPr>
          <a:xfrm>
            <a:off x="5976156" y="1768166"/>
            <a:ext cx="1080120" cy="61671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8144" y="101673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transfer of knowledge</a:t>
            </a:r>
            <a:endParaRPr lang="en-US" b="1" dirty="0"/>
          </a:p>
        </p:txBody>
      </p:sp>
      <p:pic>
        <p:nvPicPr>
          <p:cNvPr id="23" name="Picture 22" descr="learningcurve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0692" y="3177567"/>
            <a:ext cx="41148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offsetimprovement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756" y="3172805"/>
            <a:ext cx="41148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4"/>
          <p:cNvSpPr/>
          <p:nvPr/>
        </p:nvSpPr>
        <p:spPr>
          <a:xfrm>
            <a:off x="2414030" y="4838092"/>
            <a:ext cx="7620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841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7540625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Transfer in Reinforcement Learning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 descr="j0404601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48" y="1298575"/>
            <a:ext cx="12795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2312429" y="980728"/>
            <a:ext cx="3508375" cy="2125663"/>
            <a:chOff x="2312429" y="980728"/>
            <a:chExt cx="3508375" cy="2125663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890404" y="980728"/>
              <a:ext cx="1096963" cy="61753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agent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3811029" y="2488853"/>
              <a:ext cx="1255713" cy="617538"/>
            </a:xfrm>
            <a:prstGeom prst="roundRect">
              <a:avLst/>
            </a:prstGeom>
            <a:gradFill>
              <a:gsLst>
                <a:gs pos="0">
                  <a:srgbClr val="97FF65"/>
                </a:gs>
                <a:gs pos="33000">
                  <a:srgbClr val="94FF78"/>
                </a:gs>
                <a:gs pos="100000">
                  <a:srgbClr val="D1FFDA"/>
                </a:gs>
              </a:gsLst>
            </a:gradFill>
            <a:ln>
              <a:solidFill>
                <a:srgbClr val="91B845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environment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4026929" y="2284066"/>
              <a:ext cx="823913" cy="342900"/>
            </a:xfrm>
            <a:prstGeom prst="roundRect">
              <a:avLst/>
            </a:prstGeom>
            <a:gradFill>
              <a:gsLst>
                <a:gs pos="0">
                  <a:srgbClr val="FFF13C"/>
                </a:gs>
                <a:gs pos="33000">
                  <a:srgbClr val="FFFD7E"/>
                </a:gs>
                <a:gs pos="100000">
                  <a:srgbClr val="FCFFD2"/>
                </a:gs>
              </a:gsLst>
            </a:gradFill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critic</a:t>
              </a:r>
            </a:p>
          </p:txBody>
        </p:sp>
        <p:cxnSp>
          <p:nvCxnSpPr>
            <p:cNvPr id="13" name="Elbow Connector 12"/>
            <p:cNvCxnSpPr>
              <a:stCxn id="11" idx="1"/>
              <a:endCxn id="10" idx="1"/>
            </p:cNvCxnSpPr>
            <p:nvPr/>
          </p:nvCxnSpPr>
          <p:spPr bwMode="auto">
            <a:xfrm rot="10800000" flipH="1">
              <a:off x="3811029" y="1288703"/>
              <a:ext cx="79375" cy="1509713"/>
            </a:xfrm>
            <a:prstGeom prst="bentConnector3">
              <a:avLst>
                <a:gd name="adj1" fmla="val -500315"/>
              </a:avLst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/>
            <p:nvPr/>
          </p:nvCxnSpPr>
          <p:spPr bwMode="auto">
            <a:xfrm rot="5400000" flipH="1" flipV="1">
              <a:off x="4095986" y="1940372"/>
              <a:ext cx="685800" cy="158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10" idx="3"/>
              <a:endCxn id="11" idx="3"/>
            </p:cNvCxnSpPr>
            <p:nvPr/>
          </p:nvCxnSpPr>
          <p:spPr bwMode="auto">
            <a:xfrm>
              <a:off x="4987367" y="1288703"/>
              <a:ext cx="79375" cy="1509713"/>
            </a:xfrm>
            <a:prstGeom prst="bentConnector3">
              <a:avLst>
                <a:gd name="adj1" fmla="val 675929"/>
              </a:avLst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3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746" y="1940705"/>
              <a:ext cx="216058" cy="19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2429" y="1872135"/>
              <a:ext cx="192052" cy="19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6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574" y="1529286"/>
              <a:ext cx="480130" cy="20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7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897" y="1872135"/>
              <a:ext cx="480130" cy="20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Elbow Connector 19"/>
            <p:cNvCxnSpPr>
              <a:stCxn id="11" idx="1"/>
              <a:endCxn id="10" idx="1"/>
            </p:cNvCxnSpPr>
            <p:nvPr/>
          </p:nvCxnSpPr>
          <p:spPr bwMode="auto">
            <a:xfrm rot="10800000" flipH="1">
              <a:off x="3811029" y="1288703"/>
              <a:ext cx="79375" cy="1509713"/>
            </a:xfrm>
            <a:prstGeom prst="bentConnector3">
              <a:avLst>
                <a:gd name="adj1" fmla="val -1495904"/>
              </a:avLst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loud 20"/>
            <p:cNvSpPr/>
            <p:nvPr/>
          </p:nvSpPr>
          <p:spPr bwMode="auto">
            <a:xfrm>
              <a:off x="2929967" y="1941166"/>
              <a:ext cx="892175" cy="479425"/>
            </a:xfrm>
            <a:prstGeom prst="cloud">
              <a:avLst/>
            </a:prstGeom>
            <a:gradFill>
              <a:gsLst>
                <a:gs pos="0">
                  <a:srgbClr val="FFC377"/>
                </a:gs>
                <a:gs pos="100000">
                  <a:srgbClr val="FCFFD2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3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delay</a:t>
              </a:r>
            </a:p>
          </p:txBody>
        </p:sp>
      </p:grpSp>
      <p:pic>
        <p:nvPicPr>
          <p:cNvPr id="40" name="Picture 50" descr="j0153950.wm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292" y="1380779"/>
            <a:ext cx="165735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/>
          <p:cNvSpPr/>
          <p:nvPr/>
        </p:nvSpPr>
        <p:spPr>
          <a:xfrm>
            <a:off x="5976156" y="1768166"/>
            <a:ext cx="1080120" cy="61671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8144" y="101673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transfer of knowledge</a:t>
            </a:r>
            <a:endParaRPr lang="en-US" b="1" dirty="0"/>
          </a:p>
        </p:txBody>
      </p:sp>
      <p:pic>
        <p:nvPicPr>
          <p:cNvPr id="26" name="Picture 25" descr="learningcurve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412" y="3181734"/>
            <a:ext cx="41148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speedimprovement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412" y="3176972"/>
            <a:ext cx="41148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/>
          <p:cNvSpPr/>
          <p:nvPr/>
        </p:nvSpPr>
        <p:spPr>
          <a:xfrm>
            <a:off x="2898812" y="3927859"/>
            <a:ext cx="9906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20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7540625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Transfer in Reinforcement Learning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 descr="j0404601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48" y="1298575"/>
            <a:ext cx="12795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2312429" y="980728"/>
            <a:ext cx="3508375" cy="2125663"/>
            <a:chOff x="2312429" y="980728"/>
            <a:chExt cx="3508375" cy="2125663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890404" y="980728"/>
              <a:ext cx="1096963" cy="61753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agent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3811029" y="2488853"/>
              <a:ext cx="1255713" cy="617538"/>
            </a:xfrm>
            <a:prstGeom prst="roundRect">
              <a:avLst/>
            </a:prstGeom>
            <a:gradFill>
              <a:gsLst>
                <a:gs pos="0">
                  <a:srgbClr val="97FF65"/>
                </a:gs>
                <a:gs pos="33000">
                  <a:srgbClr val="94FF78"/>
                </a:gs>
                <a:gs pos="100000">
                  <a:srgbClr val="D1FFDA"/>
                </a:gs>
              </a:gsLst>
            </a:gradFill>
            <a:ln>
              <a:solidFill>
                <a:srgbClr val="91B845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environment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4026929" y="2284066"/>
              <a:ext cx="823913" cy="342900"/>
            </a:xfrm>
            <a:prstGeom prst="roundRect">
              <a:avLst/>
            </a:prstGeom>
            <a:gradFill>
              <a:gsLst>
                <a:gs pos="0">
                  <a:srgbClr val="FFF13C"/>
                </a:gs>
                <a:gs pos="33000">
                  <a:srgbClr val="FFFD7E"/>
                </a:gs>
                <a:gs pos="100000">
                  <a:srgbClr val="FCFFD2"/>
                </a:gs>
              </a:gsLst>
            </a:gradFill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critic</a:t>
              </a:r>
            </a:p>
          </p:txBody>
        </p:sp>
        <p:cxnSp>
          <p:nvCxnSpPr>
            <p:cNvPr id="13" name="Elbow Connector 12"/>
            <p:cNvCxnSpPr>
              <a:stCxn id="11" idx="1"/>
              <a:endCxn id="10" idx="1"/>
            </p:cNvCxnSpPr>
            <p:nvPr/>
          </p:nvCxnSpPr>
          <p:spPr bwMode="auto">
            <a:xfrm rot="10800000" flipH="1">
              <a:off x="3811029" y="1288703"/>
              <a:ext cx="79375" cy="1509713"/>
            </a:xfrm>
            <a:prstGeom prst="bentConnector3">
              <a:avLst>
                <a:gd name="adj1" fmla="val -500315"/>
              </a:avLst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/>
            <p:nvPr/>
          </p:nvCxnSpPr>
          <p:spPr bwMode="auto">
            <a:xfrm rot="5400000" flipH="1" flipV="1">
              <a:off x="4095986" y="1940372"/>
              <a:ext cx="685800" cy="158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10" idx="3"/>
              <a:endCxn id="11" idx="3"/>
            </p:cNvCxnSpPr>
            <p:nvPr/>
          </p:nvCxnSpPr>
          <p:spPr bwMode="auto">
            <a:xfrm>
              <a:off x="4987367" y="1288703"/>
              <a:ext cx="79375" cy="1509713"/>
            </a:xfrm>
            <a:prstGeom prst="bentConnector3">
              <a:avLst>
                <a:gd name="adj1" fmla="val 675929"/>
              </a:avLst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3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746" y="1940705"/>
              <a:ext cx="216058" cy="19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2429" y="1872135"/>
              <a:ext cx="192052" cy="19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6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574" y="1529286"/>
              <a:ext cx="480130" cy="20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7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897" y="1872135"/>
              <a:ext cx="480130" cy="20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Elbow Connector 19"/>
            <p:cNvCxnSpPr>
              <a:stCxn id="11" idx="1"/>
              <a:endCxn id="10" idx="1"/>
            </p:cNvCxnSpPr>
            <p:nvPr/>
          </p:nvCxnSpPr>
          <p:spPr bwMode="auto">
            <a:xfrm rot="10800000" flipH="1">
              <a:off x="3811029" y="1288703"/>
              <a:ext cx="79375" cy="1509713"/>
            </a:xfrm>
            <a:prstGeom prst="bentConnector3">
              <a:avLst>
                <a:gd name="adj1" fmla="val -1495904"/>
              </a:avLst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loud 20"/>
            <p:cNvSpPr/>
            <p:nvPr/>
          </p:nvSpPr>
          <p:spPr bwMode="auto">
            <a:xfrm>
              <a:off x="2929967" y="1941166"/>
              <a:ext cx="892175" cy="479425"/>
            </a:xfrm>
            <a:prstGeom prst="cloud">
              <a:avLst/>
            </a:prstGeom>
            <a:gradFill>
              <a:gsLst>
                <a:gs pos="0">
                  <a:srgbClr val="FFC377"/>
                </a:gs>
                <a:gs pos="100000">
                  <a:srgbClr val="FCFFD2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3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delay</a:t>
              </a:r>
            </a:p>
          </p:txBody>
        </p:sp>
      </p:grpSp>
      <p:pic>
        <p:nvPicPr>
          <p:cNvPr id="40" name="Picture 50" descr="j0153950.wm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292" y="1380779"/>
            <a:ext cx="165735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/>
          <p:cNvSpPr/>
          <p:nvPr/>
        </p:nvSpPr>
        <p:spPr>
          <a:xfrm>
            <a:off x="5976156" y="1768166"/>
            <a:ext cx="1080120" cy="61671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8144" y="101673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transfer of knowledge</a:t>
            </a:r>
            <a:endParaRPr lang="en-US" b="1" dirty="0"/>
          </a:p>
        </p:txBody>
      </p:sp>
      <p:pic>
        <p:nvPicPr>
          <p:cNvPr id="29" name="Picture 28" descr="learningcurve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412" y="3176972"/>
            <a:ext cx="41148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performanceimprovement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412" y="3176972"/>
            <a:ext cx="41148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30"/>
          <p:cNvSpPr/>
          <p:nvPr/>
        </p:nvSpPr>
        <p:spPr>
          <a:xfrm>
            <a:off x="5642012" y="3542097"/>
            <a:ext cx="7620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051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7540625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Transfer in Reinforcement Learning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 descr="j0404601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48" y="1298575"/>
            <a:ext cx="12795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2312429" y="980728"/>
            <a:ext cx="3508375" cy="2125663"/>
            <a:chOff x="2312429" y="980728"/>
            <a:chExt cx="3508375" cy="2125663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890404" y="980728"/>
              <a:ext cx="1096963" cy="61753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agent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3811029" y="2488853"/>
              <a:ext cx="1255713" cy="617538"/>
            </a:xfrm>
            <a:prstGeom prst="roundRect">
              <a:avLst/>
            </a:prstGeom>
            <a:gradFill>
              <a:gsLst>
                <a:gs pos="0">
                  <a:srgbClr val="97FF65"/>
                </a:gs>
                <a:gs pos="33000">
                  <a:srgbClr val="94FF78"/>
                </a:gs>
                <a:gs pos="100000">
                  <a:srgbClr val="D1FFDA"/>
                </a:gs>
              </a:gsLst>
            </a:gradFill>
            <a:ln>
              <a:solidFill>
                <a:srgbClr val="91B845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environment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4026929" y="2284066"/>
              <a:ext cx="823913" cy="342900"/>
            </a:xfrm>
            <a:prstGeom prst="roundRect">
              <a:avLst/>
            </a:prstGeom>
            <a:gradFill>
              <a:gsLst>
                <a:gs pos="0">
                  <a:srgbClr val="FFF13C"/>
                </a:gs>
                <a:gs pos="33000">
                  <a:srgbClr val="FFFD7E"/>
                </a:gs>
                <a:gs pos="100000">
                  <a:srgbClr val="FCFFD2"/>
                </a:gs>
              </a:gsLst>
            </a:gradFill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critic</a:t>
              </a:r>
            </a:p>
          </p:txBody>
        </p:sp>
        <p:cxnSp>
          <p:nvCxnSpPr>
            <p:cNvPr id="13" name="Elbow Connector 12"/>
            <p:cNvCxnSpPr>
              <a:stCxn id="11" idx="1"/>
              <a:endCxn id="10" idx="1"/>
            </p:cNvCxnSpPr>
            <p:nvPr/>
          </p:nvCxnSpPr>
          <p:spPr bwMode="auto">
            <a:xfrm rot="10800000" flipH="1">
              <a:off x="3811029" y="1288703"/>
              <a:ext cx="79375" cy="1509713"/>
            </a:xfrm>
            <a:prstGeom prst="bentConnector3">
              <a:avLst>
                <a:gd name="adj1" fmla="val -500315"/>
              </a:avLst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/>
            <p:nvPr/>
          </p:nvCxnSpPr>
          <p:spPr bwMode="auto">
            <a:xfrm rot="5400000" flipH="1" flipV="1">
              <a:off x="4095986" y="1940372"/>
              <a:ext cx="685800" cy="158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10" idx="3"/>
              <a:endCxn id="11" idx="3"/>
            </p:cNvCxnSpPr>
            <p:nvPr/>
          </p:nvCxnSpPr>
          <p:spPr bwMode="auto">
            <a:xfrm>
              <a:off x="4987367" y="1288703"/>
              <a:ext cx="79375" cy="1509713"/>
            </a:xfrm>
            <a:prstGeom prst="bentConnector3">
              <a:avLst>
                <a:gd name="adj1" fmla="val 675929"/>
              </a:avLst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3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746" y="1940705"/>
              <a:ext cx="216058" cy="19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2429" y="1872135"/>
              <a:ext cx="192052" cy="19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6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574" y="1529286"/>
              <a:ext cx="480130" cy="20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7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897" y="1872135"/>
              <a:ext cx="480130" cy="20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Elbow Connector 19"/>
            <p:cNvCxnSpPr>
              <a:stCxn id="11" idx="1"/>
              <a:endCxn id="10" idx="1"/>
            </p:cNvCxnSpPr>
            <p:nvPr/>
          </p:nvCxnSpPr>
          <p:spPr bwMode="auto">
            <a:xfrm rot="10800000" flipH="1">
              <a:off x="3811029" y="1288703"/>
              <a:ext cx="79375" cy="1509713"/>
            </a:xfrm>
            <a:prstGeom prst="bentConnector3">
              <a:avLst>
                <a:gd name="adj1" fmla="val -1495904"/>
              </a:avLst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loud 20"/>
            <p:cNvSpPr/>
            <p:nvPr/>
          </p:nvSpPr>
          <p:spPr bwMode="auto">
            <a:xfrm>
              <a:off x="2929967" y="1941166"/>
              <a:ext cx="892175" cy="479425"/>
            </a:xfrm>
            <a:prstGeom prst="cloud">
              <a:avLst/>
            </a:prstGeom>
            <a:gradFill>
              <a:gsLst>
                <a:gs pos="0">
                  <a:srgbClr val="FFC377"/>
                </a:gs>
                <a:gs pos="100000">
                  <a:srgbClr val="FCFFD2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3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delay</a:t>
              </a:r>
            </a:p>
          </p:txBody>
        </p:sp>
      </p:grpSp>
      <p:pic>
        <p:nvPicPr>
          <p:cNvPr id="40" name="Picture 50" descr="j0153950.wm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292" y="1380779"/>
            <a:ext cx="165735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/>
          <p:cNvSpPr/>
          <p:nvPr/>
        </p:nvSpPr>
        <p:spPr>
          <a:xfrm>
            <a:off x="5976156" y="1768166"/>
            <a:ext cx="1080120" cy="61671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8144" y="101673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transfer of knowledge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5868143" y="3497390"/>
            <a:ext cx="2721819" cy="2016224"/>
            <a:chOff x="1789348" y="3176972"/>
            <a:chExt cx="4114800" cy="2879725"/>
          </a:xfrm>
        </p:grpSpPr>
        <p:pic>
          <p:nvPicPr>
            <p:cNvPr id="27" name="Picture 26" descr="performanceimprovement.eps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348" y="3176972"/>
              <a:ext cx="4114800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Oval 27"/>
            <p:cNvSpPr/>
            <p:nvPr/>
          </p:nvSpPr>
          <p:spPr>
            <a:xfrm>
              <a:off x="5065948" y="3542097"/>
              <a:ext cx="762000" cy="9906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75968" y="3497390"/>
            <a:ext cx="2756172" cy="2016224"/>
            <a:chOff x="3013484" y="3176972"/>
            <a:chExt cx="4114800" cy="2879725"/>
          </a:xfrm>
        </p:grpSpPr>
        <p:pic>
          <p:nvPicPr>
            <p:cNvPr id="33" name="Picture 32" descr="speedimprovement.eps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484" y="3176972"/>
              <a:ext cx="4114800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Oval 34"/>
            <p:cNvSpPr/>
            <p:nvPr/>
          </p:nvSpPr>
          <p:spPr>
            <a:xfrm>
              <a:off x="3531629" y="3927859"/>
              <a:ext cx="990600" cy="838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4240" y="3537082"/>
            <a:ext cx="2585727" cy="1936841"/>
            <a:chOff x="251520" y="3172805"/>
            <a:chExt cx="4114800" cy="2879725"/>
          </a:xfrm>
        </p:grpSpPr>
        <p:pic>
          <p:nvPicPr>
            <p:cNvPr id="37" name="Picture 36" descr="offsetimprovement.ep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172805"/>
              <a:ext cx="4114800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Oval 37"/>
            <p:cNvSpPr/>
            <p:nvPr/>
          </p:nvSpPr>
          <p:spPr>
            <a:xfrm>
              <a:off x="274514" y="4838092"/>
              <a:ext cx="762000" cy="9906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928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7540625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Outline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5556" y="1232756"/>
            <a:ext cx="7848872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Transfer in Reinforcement Learning</a:t>
            </a:r>
          </a:p>
          <a:p>
            <a:pPr marL="285750" indent="-285750">
              <a:lnSpc>
                <a:spcPct val="200000"/>
              </a:lnSpc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/>
              <a:t>Improving the Exploration Strategy </a:t>
            </a:r>
          </a:p>
          <a:p>
            <a:pPr marL="285750" indent="-285750">
              <a:lnSpc>
                <a:spcPct val="200000"/>
              </a:lnSpc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rgbClr val="BFBFBF"/>
                </a:solidFill>
              </a:rPr>
              <a:t>Improving the Accuracy of Approximation</a:t>
            </a:r>
          </a:p>
          <a:p>
            <a:pPr marL="285750" indent="-285750">
              <a:lnSpc>
                <a:spcPct val="200000"/>
              </a:lnSpc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rgbClr val="BFBFBF"/>
                </a:solidFill>
              </a:rPr>
              <a:t>Conclusions</a:t>
            </a:r>
            <a:endParaRPr lang="en-US" sz="2800" dirty="0">
              <a:solidFill>
                <a:srgbClr val="BFBFB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00514" y="3861048"/>
            <a:ext cx="2756172" cy="2016224"/>
            <a:chOff x="3013484" y="3176972"/>
            <a:chExt cx="4114800" cy="2879725"/>
          </a:xfrm>
        </p:grpSpPr>
        <p:pic>
          <p:nvPicPr>
            <p:cNvPr id="9" name="Picture 8" descr="speedimprovement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484" y="3176972"/>
              <a:ext cx="4114800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3531629" y="3927859"/>
              <a:ext cx="990600" cy="838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4913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8224701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Multi-arm Bandit: a “Simple” RL Problem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74414" y="836712"/>
            <a:ext cx="8554070" cy="3401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rgbClr val="800000"/>
              </a:buClr>
            </a:pPr>
            <a:r>
              <a:rPr lang="en-US" sz="2600" dirty="0" smtClean="0">
                <a:solidFill>
                  <a:srgbClr val="000000"/>
                </a:solidFill>
              </a:rPr>
              <a:t>The Multi-armed bandit problem</a:t>
            </a:r>
          </a:p>
          <a:p>
            <a:pPr>
              <a:lnSpc>
                <a:spcPct val="90000"/>
              </a:lnSpc>
              <a:buClr>
                <a:srgbClr val="800000"/>
              </a:buClr>
            </a:pPr>
            <a:endParaRPr lang="en-US" sz="10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20000"/>
              </a:lnSpc>
              <a:buClr>
                <a:srgbClr val="800000"/>
              </a:buClr>
              <a:buFont typeface="Arial"/>
              <a:buChar char="•"/>
            </a:pPr>
            <a:r>
              <a:rPr lang="en-US" sz="2400" i="1" dirty="0" smtClean="0">
                <a:solidFill>
                  <a:srgbClr val="000000"/>
                </a:solidFill>
              </a:rPr>
              <a:t>Set of states: </a:t>
            </a:r>
            <a:r>
              <a:rPr lang="en-US" sz="2400" b="1" dirty="0" smtClean="0">
                <a:solidFill>
                  <a:srgbClr val="000000"/>
                </a:solidFill>
              </a:rPr>
              <a:t>no state</a:t>
            </a:r>
          </a:p>
          <a:p>
            <a:pPr marL="457200" indent="-457200">
              <a:lnSpc>
                <a:spcPct val="120000"/>
              </a:lnSpc>
              <a:buClr>
                <a:srgbClr val="800000"/>
              </a:buClr>
              <a:buFont typeface="Arial"/>
              <a:buChar char="•"/>
            </a:pPr>
            <a:r>
              <a:rPr lang="en-US" sz="2400" i="1" dirty="0" smtClean="0">
                <a:solidFill>
                  <a:srgbClr val="000000"/>
                </a:solidFill>
              </a:rPr>
              <a:t>Set of actions       (</a:t>
            </a:r>
            <a:r>
              <a:rPr lang="en-US" sz="2400" i="1" dirty="0" err="1" smtClean="0">
                <a:solidFill>
                  <a:srgbClr val="000000"/>
                </a:solidFill>
              </a:rPr>
              <a:t>eg</a:t>
            </a:r>
            <a:r>
              <a:rPr lang="en-US" sz="2400" i="1" dirty="0" smtClean="0">
                <a:solidFill>
                  <a:srgbClr val="000000"/>
                </a:solidFill>
              </a:rPr>
              <a:t>, movies, lessons) </a:t>
            </a:r>
          </a:p>
          <a:p>
            <a:pPr marL="457200" indent="-457200">
              <a:lnSpc>
                <a:spcPct val="120000"/>
              </a:lnSpc>
              <a:buClr>
                <a:srgbClr val="800000"/>
              </a:buClr>
              <a:buFont typeface="Arial"/>
              <a:buChar char="•"/>
            </a:pPr>
            <a:r>
              <a:rPr lang="en-US" sz="2400" i="1" dirty="0" smtClean="0">
                <a:solidFill>
                  <a:srgbClr val="000000"/>
                </a:solidFill>
              </a:rPr>
              <a:t>Dynamics: </a:t>
            </a:r>
            <a:r>
              <a:rPr lang="en-US" sz="2400" b="1" dirty="0" smtClean="0">
                <a:solidFill>
                  <a:srgbClr val="000000"/>
                </a:solidFill>
              </a:rPr>
              <a:t>no dynamics</a:t>
            </a:r>
            <a:endParaRPr lang="en-US" sz="2400" b="1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20000"/>
              </a:lnSpc>
              <a:buClr>
                <a:srgbClr val="800000"/>
              </a:buClr>
              <a:buFont typeface="Arial"/>
              <a:buChar char="•"/>
            </a:pPr>
            <a:r>
              <a:rPr lang="en-US" sz="2400" i="1" dirty="0" smtClean="0">
                <a:solidFill>
                  <a:srgbClr val="000000"/>
                </a:solidFill>
              </a:rPr>
              <a:t>Reward          (</a:t>
            </a:r>
            <a:r>
              <a:rPr lang="en-US" sz="2400" i="1" dirty="0" err="1" smtClean="0">
                <a:solidFill>
                  <a:srgbClr val="000000"/>
                </a:solidFill>
              </a:rPr>
              <a:t>eg</a:t>
            </a:r>
            <a:r>
              <a:rPr lang="en-US" sz="2400" i="1" dirty="0" smtClean="0">
                <a:solidFill>
                  <a:srgbClr val="000000"/>
                </a:solidFill>
              </a:rPr>
              <a:t>, rating, grade)</a:t>
            </a:r>
          </a:p>
          <a:p>
            <a:pPr>
              <a:lnSpc>
                <a:spcPct val="70000"/>
              </a:lnSpc>
              <a:buClr>
                <a:srgbClr val="800000"/>
              </a:buClr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Clr>
                <a:srgbClr val="800000"/>
              </a:buClr>
            </a:pPr>
            <a:r>
              <a:rPr lang="en-US" sz="2400" i="1" dirty="0" smtClean="0">
                <a:solidFill>
                  <a:srgbClr val="000000"/>
                </a:solidFill>
              </a:rPr>
              <a:t>Policy</a:t>
            </a:r>
          </a:p>
          <a:p>
            <a:pPr>
              <a:lnSpc>
                <a:spcPct val="120000"/>
              </a:lnSpc>
              <a:buClr>
                <a:srgbClr val="800000"/>
              </a:buClr>
            </a:pPr>
            <a:endParaRPr lang="en-US" sz="1000" i="1" dirty="0" smtClean="0">
              <a:solidFill>
                <a:srgbClr val="000000"/>
              </a:solidFill>
            </a:endParaRPr>
          </a:p>
        </p:txBody>
      </p:sp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812" y="2008076"/>
            <a:ext cx="304800" cy="304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3609020"/>
            <a:ext cx="2692400" cy="5207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729" y="2888940"/>
            <a:ext cx="609600" cy="3683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632" y="3634296"/>
            <a:ext cx="1587500" cy="279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4414" y="4077072"/>
            <a:ext cx="8554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</a:rPr>
              <a:t>Objective: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maximize </a:t>
            </a:r>
            <a:r>
              <a:rPr lang="en-US" sz="2400" b="1" dirty="0">
                <a:solidFill>
                  <a:srgbClr val="000000"/>
                </a:solidFill>
              </a:rPr>
              <a:t>the </a:t>
            </a:r>
            <a:r>
              <a:rPr lang="en-US" sz="2400" b="1" dirty="0" smtClean="0">
                <a:solidFill>
                  <a:srgbClr val="000000"/>
                </a:solidFill>
              </a:rPr>
              <a:t>reward over time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702329" y="6129300"/>
            <a:ext cx="6310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Online optimization of an unknown stochastic function under computational constraints…</a:t>
            </a:r>
            <a:endParaRPr lang="en-US" sz="1200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916" y="4908069"/>
            <a:ext cx="12827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8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8224701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Sequential Transfer in Bandit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" name="Picture 10" descr="person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836" y="2161256"/>
            <a:ext cx="766231" cy="910861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7905255">
            <a:off x="3547241" y="3319427"/>
            <a:ext cx="794822" cy="339379"/>
          </a:xfrm>
          <a:prstGeom prst="rightArrow">
            <a:avLst>
              <a:gd name="adj1" fmla="val 34752"/>
              <a:gd name="adj2" fmla="val 5828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6200000">
            <a:off x="4060149" y="3352293"/>
            <a:ext cx="794822" cy="339379"/>
          </a:xfrm>
          <a:prstGeom prst="rightArrow">
            <a:avLst>
              <a:gd name="adj1" fmla="val 34752"/>
              <a:gd name="adj2" fmla="val 5828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3694745" flipH="1">
            <a:off x="4568222" y="3319427"/>
            <a:ext cx="794822" cy="339379"/>
          </a:xfrm>
          <a:prstGeom prst="rightArrow">
            <a:avLst>
              <a:gd name="adj1" fmla="val 34752"/>
              <a:gd name="adj2" fmla="val 5828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6" name="Picture 5" descr="iron-man-3-movie-poster-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804" y="3573016"/>
            <a:ext cx="787080" cy="1260000"/>
          </a:xfrm>
          <a:prstGeom prst="rect">
            <a:avLst/>
          </a:prstGeom>
        </p:spPr>
      </p:pic>
      <p:pic>
        <p:nvPicPr>
          <p:cNvPr id="7" name="Picture 6" descr="11174822_80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164" y="3825044"/>
            <a:ext cx="840000" cy="1260000"/>
          </a:xfrm>
          <a:prstGeom prst="rect">
            <a:avLst/>
          </a:prstGeom>
        </p:spPr>
      </p:pic>
      <p:pic>
        <p:nvPicPr>
          <p:cNvPr id="8" name="Picture 7" descr="interstellar_poster_4-620x918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720" y="4041068"/>
            <a:ext cx="850982" cy="126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16116" y="2965216"/>
            <a:ext cx="2613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00"/>
                </a:solidFill>
              </a:rPr>
              <a:t>explore and exploit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7916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915816" y="1775263"/>
            <a:ext cx="2772308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SequeL</a:t>
            </a:r>
          </a:p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Sequential Learning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 descr="30minute-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4059" y="296652"/>
            <a:ext cx="1288117" cy="1592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7731" y="1988840"/>
            <a:ext cx="2620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Master @</a:t>
            </a:r>
            <a:r>
              <a:rPr lang="en-US" sz="1400" dirty="0" err="1" smtClean="0"/>
              <a:t>PoliMi+UIC</a:t>
            </a:r>
            <a:r>
              <a:rPr lang="en-US" sz="1400" dirty="0" smtClean="0"/>
              <a:t> (2005)</a:t>
            </a:r>
          </a:p>
          <a:p>
            <a:pPr algn="ctr"/>
            <a:r>
              <a:rPr lang="en-US" sz="1400" dirty="0" smtClean="0"/>
              <a:t>PhD @PoliMi (2008)</a:t>
            </a:r>
          </a:p>
          <a:p>
            <a:pPr algn="ctr"/>
            <a:r>
              <a:rPr lang="en-US" sz="1400" dirty="0" smtClean="0"/>
              <a:t>Post-doc @SequeL (2010)</a:t>
            </a:r>
          </a:p>
          <a:p>
            <a:pPr algn="ctr"/>
            <a:r>
              <a:rPr lang="en-US" sz="1400" dirty="0" smtClean="0"/>
              <a:t>CR @SequeL since Dec. 2010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00180" y="1356604"/>
            <a:ext cx="1098389" cy="5605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Statistics</a:t>
            </a:r>
            <a:endParaRPr lang="en-US" sz="1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65662" y="3197420"/>
            <a:ext cx="1219200" cy="762000"/>
          </a:xfrm>
          <a:prstGeom prst="roundRect">
            <a:avLst/>
          </a:prstGeom>
          <a:gradFill>
            <a:gsLst>
              <a:gs pos="0">
                <a:srgbClr val="97FF65"/>
              </a:gs>
              <a:gs pos="33000">
                <a:srgbClr val="94FF78"/>
              </a:gs>
              <a:gs pos="100000">
                <a:srgbClr val="D1FFDA"/>
              </a:gs>
            </a:gsLst>
          </a:gradFill>
          <a:ln>
            <a:solidFill>
              <a:srgbClr val="91B84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Multi-arm bandit</a:t>
            </a:r>
            <a:endParaRPr lang="en-US" sz="1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33487" y="620688"/>
            <a:ext cx="1431776" cy="5605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Stochastic approximation</a:t>
            </a:r>
            <a:endParaRPr lang="en-US" sz="1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76128" y="260648"/>
            <a:ext cx="1431776" cy="5605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Online optimization</a:t>
            </a:r>
            <a:endParaRPr lang="en-US" sz="1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80484" y="800708"/>
            <a:ext cx="1431776" cy="5605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Dynamic programming</a:t>
            </a:r>
            <a:endParaRPr lang="en-US" sz="1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968316" y="332656"/>
            <a:ext cx="1431776" cy="5605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Optimal control theory</a:t>
            </a:r>
            <a:endParaRPr lang="en-US" sz="1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1" name="Curved Connector 20"/>
          <p:cNvCxnSpPr>
            <a:stCxn id="16" idx="3"/>
            <a:endCxn id="8" idx="0"/>
          </p:cNvCxnSpPr>
          <p:nvPr/>
        </p:nvCxnSpPr>
        <p:spPr>
          <a:xfrm>
            <a:off x="2065263" y="900942"/>
            <a:ext cx="2236707" cy="874321"/>
          </a:xfrm>
          <a:prstGeom prst="curvedConnector2">
            <a:avLst/>
          </a:prstGeom>
          <a:ln>
            <a:solidFill>
              <a:srgbClr val="D140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12" idx="3"/>
            <a:endCxn id="8" idx="1"/>
          </p:cNvCxnSpPr>
          <p:nvPr/>
        </p:nvCxnSpPr>
        <p:spPr>
          <a:xfrm>
            <a:off x="1898569" y="1636858"/>
            <a:ext cx="1017247" cy="498445"/>
          </a:xfrm>
          <a:prstGeom prst="curvedConnector3">
            <a:avLst>
              <a:gd name="adj1" fmla="val 50000"/>
            </a:avLst>
          </a:prstGeom>
          <a:ln>
            <a:solidFill>
              <a:srgbClr val="D140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7" idx="2"/>
            <a:endCxn id="8" idx="0"/>
          </p:cNvCxnSpPr>
          <p:nvPr/>
        </p:nvCxnSpPr>
        <p:spPr>
          <a:xfrm rot="16200000" flipH="1">
            <a:off x="3169940" y="643232"/>
            <a:ext cx="954107" cy="1309954"/>
          </a:xfrm>
          <a:prstGeom prst="curvedConnector3">
            <a:avLst>
              <a:gd name="adj1" fmla="val 24174"/>
            </a:avLst>
          </a:prstGeom>
          <a:ln>
            <a:solidFill>
              <a:srgbClr val="D140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19" idx="2"/>
            <a:endCxn id="8" idx="0"/>
          </p:cNvCxnSpPr>
          <p:nvPr/>
        </p:nvCxnSpPr>
        <p:spPr>
          <a:xfrm rot="5400000">
            <a:off x="4052038" y="1143096"/>
            <a:ext cx="882099" cy="382234"/>
          </a:xfrm>
          <a:prstGeom prst="curvedConnector3">
            <a:avLst>
              <a:gd name="adj1" fmla="val 50000"/>
            </a:avLst>
          </a:prstGeom>
          <a:ln>
            <a:solidFill>
              <a:srgbClr val="D140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18" idx="2"/>
            <a:endCxn id="8" idx="3"/>
          </p:cNvCxnSpPr>
          <p:nvPr/>
        </p:nvCxnSpPr>
        <p:spPr>
          <a:xfrm rot="5400000">
            <a:off x="5555205" y="1494135"/>
            <a:ext cx="774087" cy="508248"/>
          </a:xfrm>
          <a:prstGeom prst="curvedConnector2">
            <a:avLst/>
          </a:prstGeom>
          <a:ln>
            <a:solidFill>
              <a:srgbClr val="D140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2651555" y="3197420"/>
            <a:ext cx="1606638" cy="762000"/>
          </a:xfrm>
          <a:prstGeom prst="roundRect">
            <a:avLst/>
          </a:prstGeom>
          <a:gradFill>
            <a:gsLst>
              <a:gs pos="0">
                <a:srgbClr val="97FF65"/>
              </a:gs>
              <a:gs pos="33000">
                <a:srgbClr val="94FF78"/>
              </a:gs>
              <a:gs pos="100000">
                <a:srgbClr val="D1FFDA"/>
              </a:gs>
            </a:gsLst>
          </a:gradFill>
          <a:ln>
            <a:solidFill>
              <a:srgbClr val="91B84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Reinforcement Learning</a:t>
            </a:r>
            <a:endParaRPr lang="en-US" sz="1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378336" y="3197420"/>
            <a:ext cx="1606638" cy="762000"/>
          </a:xfrm>
          <a:prstGeom prst="roundRect">
            <a:avLst/>
          </a:prstGeom>
          <a:gradFill>
            <a:gsLst>
              <a:gs pos="0">
                <a:srgbClr val="97FF65"/>
              </a:gs>
              <a:gs pos="33000">
                <a:srgbClr val="94FF78"/>
              </a:gs>
              <a:gs pos="100000">
                <a:srgbClr val="D1FFDA"/>
              </a:gs>
            </a:gsLst>
          </a:gradFill>
          <a:ln>
            <a:solidFill>
              <a:srgbClr val="91B84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Sequence Prediction</a:t>
            </a:r>
            <a:endParaRPr lang="en-US" sz="1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133714" y="3197420"/>
            <a:ext cx="1606638" cy="762000"/>
          </a:xfrm>
          <a:prstGeom prst="roundRect">
            <a:avLst/>
          </a:prstGeom>
          <a:gradFill>
            <a:gsLst>
              <a:gs pos="0">
                <a:srgbClr val="97FF65"/>
              </a:gs>
              <a:gs pos="33000">
                <a:srgbClr val="94FF78"/>
              </a:gs>
              <a:gs pos="100000">
                <a:srgbClr val="D1FFDA"/>
              </a:gs>
            </a:gsLst>
          </a:gradFill>
          <a:ln>
            <a:solidFill>
              <a:srgbClr val="91B84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Online Learning</a:t>
            </a:r>
            <a:endParaRPr lang="en-US" sz="1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7" name="Curved Connector 46"/>
          <p:cNvCxnSpPr>
            <a:stCxn id="8" idx="2"/>
            <a:endCxn id="14" idx="0"/>
          </p:cNvCxnSpPr>
          <p:nvPr/>
        </p:nvCxnSpPr>
        <p:spPr>
          <a:xfrm rot="5400000">
            <a:off x="2737578" y="1633027"/>
            <a:ext cx="702077" cy="2426708"/>
          </a:xfrm>
          <a:prstGeom prst="curvedConnector3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8" idx="2"/>
            <a:endCxn id="43" idx="0"/>
          </p:cNvCxnSpPr>
          <p:nvPr/>
        </p:nvCxnSpPr>
        <p:spPr>
          <a:xfrm rot="5400000">
            <a:off x="3527384" y="2422833"/>
            <a:ext cx="702077" cy="847096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8" idx="2"/>
            <a:endCxn id="44" idx="0"/>
          </p:cNvCxnSpPr>
          <p:nvPr/>
        </p:nvCxnSpPr>
        <p:spPr>
          <a:xfrm rot="16200000" flipH="1">
            <a:off x="4390774" y="2406538"/>
            <a:ext cx="702077" cy="879685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8" idx="2"/>
            <a:endCxn id="45" idx="0"/>
          </p:cNvCxnSpPr>
          <p:nvPr/>
        </p:nvCxnSpPr>
        <p:spPr>
          <a:xfrm rot="16200000" flipH="1">
            <a:off x="5268463" y="1528849"/>
            <a:ext cx="702077" cy="2635063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719572" y="4905164"/>
            <a:ext cx="1964110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Theory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(learnability, sample complexity, regret)</a:t>
            </a:r>
            <a:endParaRPr lang="en-US" sz="12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308265" y="4896198"/>
            <a:ext cx="196411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Algorithms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(online/batch RL, bandit with structure)</a:t>
            </a:r>
            <a:endParaRPr lang="en-US" sz="12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987105" y="4906698"/>
            <a:ext cx="2397442" cy="762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Applications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(finance, recommendation systems, computer games)</a:t>
            </a:r>
            <a:endParaRPr lang="en-US" sz="12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" name="Down Arrow 60"/>
          <p:cNvSpPr/>
          <p:nvPr/>
        </p:nvSpPr>
        <p:spPr>
          <a:xfrm>
            <a:off x="3923928" y="4077072"/>
            <a:ext cx="785163" cy="5400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4631" y="142860"/>
            <a:ext cx="1178997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400" b="1" dirty="0" smtClean="0"/>
              <a:t>Tools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631" y="2628843"/>
            <a:ext cx="1178997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400" b="1" dirty="0" smtClean="0"/>
              <a:t>Problems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631" y="4453565"/>
            <a:ext cx="1178997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400" b="1" dirty="0" smtClean="0"/>
              <a:t>Results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121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5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7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 animBg="1"/>
      <p:bldP spid="14" grpId="0" animBg="1"/>
      <p:bldP spid="14" grpId="1" animBg="1"/>
      <p:bldP spid="16" grpId="0" animBg="1"/>
      <p:bldP spid="17" grpId="0" animBg="1"/>
      <p:bldP spid="18" grpId="0" animBg="1"/>
      <p:bldP spid="19" grpId="0" animBg="1"/>
      <p:bldP spid="43" grpId="0" animBg="1"/>
      <p:bldP spid="43" grpId="1" animBg="1"/>
      <p:bldP spid="44" grpId="0" animBg="1"/>
      <p:bldP spid="45" grpId="0" animBg="1"/>
      <p:bldP spid="45" grpId="1" animBg="1"/>
      <p:bldP spid="58" grpId="0" animBg="1"/>
      <p:bldP spid="59" grpId="0" animBg="1"/>
      <p:bldP spid="60" grpId="0" animBg="1"/>
      <p:bldP spid="61" grpId="0" animBg="1"/>
      <p:bldP spid="32" grpId="0"/>
      <p:bldP spid="33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person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284" y="2168860"/>
            <a:ext cx="766231" cy="910861"/>
          </a:xfrm>
          <a:prstGeom prst="rect">
            <a:avLst/>
          </a:prstGeom>
        </p:spPr>
      </p:pic>
      <p:pic>
        <p:nvPicPr>
          <p:cNvPr id="46" name="Picture 45" descr="person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2168860"/>
            <a:ext cx="766231" cy="910861"/>
          </a:xfrm>
          <a:prstGeom prst="rect">
            <a:avLst/>
          </a:prstGeom>
        </p:spPr>
      </p:pic>
      <p:pic>
        <p:nvPicPr>
          <p:cNvPr id="45" name="Picture 44" descr="person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48" y="2158099"/>
            <a:ext cx="766231" cy="910861"/>
          </a:xfrm>
          <a:prstGeom prst="rect">
            <a:avLst/>
          </a:prstGeom>
        </p:spPr>
      </p:pic>
      <p:pic>
        <p:nvPicPr>
          <p:cNvPr id="44" name="Picture 43" descr="person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168860"/>
            <a:ext cx="766231" cy="910861"/>
          </a:xfrm>
          <a:prstGeom prst="rect">
            <a:avLst/>
          </a:prstGeom>
        </p:spPr>
      </p:pic>
      <p:pic>
        <p:nvPicPr>
          <p:cNvPr id="43" name="Picture 42" descr="person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661" y="2168860"/>
            <a:ext cx="766231" cy="91086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8224701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Sequential Transfer in Bandit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8" name="Picture 17" descr="person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164" y="2165226"/>
            <a:ext cx="766231" cy="910861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17905255">
            <a:off x="3547241" y="3319427"/>
            <a:ext cx="794822" cy="339379"/>
          </a:xfrm>
          <a:prstGeom prst="rightArrow">
            <a:avLst>
              <a:gd name="adj1" fmla="val 34752"/>
              <a:gd name="adj2" fmla="val 5828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16200000">
            <a:off x="4060149" y="3352293"/>
            <a:ext cx="794822" cy="339379"/>
          </a:xfrm>
          <a:prstGeom prst="rightArrow">
            <a:avLst>
              <a:gd name="adj1" fmla="val 34752"/>
              <a:gd name="adj2" fmla="val 5828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3694745" flipH="1">
            <a:off x="4568222" y="3319427"/>
            <a:ext cx="794822" cy="339379"/>
          </a:xfrm>
          <a:prstGeom prst="rightArrow">
            <a:avLst>
              <a:gd name="adj1" fmla="val 34752"/>
              <a:gd name="adj2" fmla="val 5828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7" name="Picture 26" descr="person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316" y="2165226"/>
            <a:ext cx="766231" cy="910861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576185" y="1622639"/>
            <a:ext cx="7490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18577" y="1269891"/>
            <a:ext cx="154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Past users</a:t>
            </a:r>
            <a:endParaRPr lang="en-US" i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480134" y="1434507"/>
            <a:ext cx="0" cy="5879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3392" y="1269891"/>
            <a:ext cx="157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Future users</a:t>
            </a:r>
            <a:endParaRPr lang="en-US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3690852" y="1120045"/>
            <a:ext cx="157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Current user</a:t>
            </a:r>
            <a:endParaRPr lang="en-US" b="1" dirty="0"/>
          </a:p>
        </p:txBody>
      </p:sp>
      <p:pic>
        <p:nvPicPr>
          <p:cNvPr id="25" name="Picture 24" descr="iron-man-3-movie-poster-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572" y="3735124"/>
            <a:ext cx="337320" cy="540000"/>
          </a:xfrm>
          <a:prstGeom prst="rect">
            <a:avLst/>
          </a:prstGeom>
        </p:spPr>
      </p:pic>
      <p:pic>
        <p:nvPicPr>
          <p:cNvPr id="26" name="Picture 25" descr="11174822_80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41" y="3631481"/>
            <a:ext cx="360000" cy="540000"/>
          </a:xfrm>
          <a:prstGeom prst="rect">
            <a:avLst/>
          </a:prstGeom>
        </p:spPr>
      </p:pic>
      <p:pic>
        <p:nvPicPr>
          <p:cNvPr id="28" name="Picture 27" descr="interstellar_poster_4-620x918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542" y="4005124"/>
            <a:ext cx="36470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8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8224701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Sequential Transfer in Bandit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8" name="Picture 17" descr="person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164" y="2165226"/>
            <a:ext cx="766231" cy="910861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17905255">
            <a:off x="3547241" y="3319427"/>
            <a:ext cx="794822" cy="339379"/>
          </a:xfrm>
          <a:prstGeom prst="rightArrow">
            <a:avLst>
              <a:gd name="adj1" fmla="val 34752"/>
              <a:gd name="adj2" fmla="val 5828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16200000">
            <a:off x="4060149" y="3352293"/>
            <a:ext cx="794822" cy="339379"/>
          </a:xfrm>
          <a:prstGeom prst="rightArrow">
            <a:avLst>
              <a:gd name="adj1" fmla="val 34752"/>
              <a:gd name="adj2" fmla="val 5828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3694745" flipH="1">
            <a:off x="4568222" y="3319427"/>
            <a:ext cx="794822" cy="339379"/>
          </a:xfrm>
          <a:prstGeom prst="rightArrow">
            <a:avLst>
              <a:gd name="adj1" fmla="val 34752"/>
              <a:gd name="adj2" fmla="val 5828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5" name="Picture 24" descr="person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114" y="2167803"/>
            <a:ext cx="772425" cy="905706"/>
          </a:xfrm>
          <a:prstGeom prst="rect">
            <a:avLst/>
          </a:prstGeom>
        </p:spPr>
      </p:pic>
      <p:pic>
        <p:nvPicPr>
          <p:cNvPr id="26" name="Picture 25" descr="person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923" y="2166175"/>
            <a:ext cx="775201" cy="908962"/>
          </a:xfrm>
          <a:prstGeom prst="rect">
            <a:avLst/>
          </a:prstGeom>
        </p:spPr>
      </p:pic>
      <p:pic>
        <p:nvPicPr>
          <p:cNvPr id="27" name="Picture 26" descr="person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316" y="2165226"/>
            <a:ext cx="766231" cy="910861"/>
          </a:xfrm>
          <a:prstGeom prst="rect">
            <a:avLst/>
          </a:prstGeom>
        </p:spPr>
      </p:pic>
      <p:pic>
        <p:nvPicPr>
          <p:cNvPr id="28" name="Picture 27" descr="person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613" y="2167803"/>
            <a:ext cx="772425" cy="905706"/>
          </a:xfrm>
          <a:prstGeom prst="rect">
            <a:avLst/>
          </a:prstGeom>
        </p:spPr>
      </p:pic>
      <p:pic>
        <p:nvPicPr>
          <p:cNvPr id="29" name="Picture 28" descr="person6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480" y="2166175"/>
            <a:ext cx="775201" cy="908962"/>
          </a:xfrm>
          <a:prstGeom prst="rect">
            <a:avLst/>
          </a:prstGeom>
        </p:spPr>
      </p:pic>
      <p:pic>
        <p:nvPicPr>
          <p:cNvPr id="30" name="Picture 29" descr="person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69" y="2155536"/>
            <a:ext cx="793349" cy="930241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576185" y="1622639"/>
            <a:ext cx="7490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18577" y="1269891"/>
            <a:ext cx="154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Past users</a:t>
            </a:r>
            <a:endParaRPr lang="en-US" i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480134" y="1434507"/>
            <a:ext cx="0" cy="5879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3392" y="1269891"/>
            <a:ext cx="157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Future users</a:t>
            </a:r>
            <a:endParaRPr lang="en-US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3690852" y="1120045"/>
            <a:ext cx="157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Current user</a:t>
            </a:r>
            <a:endParaRPr lang="en-US" b="1" dirty="0"/>
          </a:p>
        </p:txBody>
      </p: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402" y="3225576"/>
            <a:ext cx="288000" cy="2880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267" y="3225576"/>
            <a:ext cx="288000" cy="2880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227" y="3225576"/>
            <a:ext cx="288000" cy="2880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411" y="3225576"/>
            <a:ext cx="288000" cy="28800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20" y="3225576"/>
            <a:ext cx="288000" cy="288000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395" y="1952387"/>
            <a:ext cx="288000" cy="288000"/>
          </a:xfrm>
          <a:prstGeom prst="rect">
            <a:avLst/>
          </a:prstGeom>
        </p:spPr>
      </p:pic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496" y="3225576"/>
            <a:ext cx="288000" cy="28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545124"/>
            <a:ext cx="849694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Idea</a:t>
            </a:r>
            <a:r>
              <a:rPr lang="en-US" sz="2400" dirty="0" smtClean="0"/>
              <a:t>: although the </a:t>
            </a:r>
            <a:r>
              <a:rPr lang="en-US" sz="2400" b="1" i="1" dirty="0" smtClean="0">
                <a:solidFill>
                  <a:srgbClr val="3366FF"/>
                </a:solidFill>
              </a:rPr>
              <a:t>type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of the user is </a:t>
            </a:r>
            <a:r>
              <a:rPr lang="en-US" sz="2400" b="1" i="1" dirty="0" smtClean="0">
                <a:solidFill>
                  <a:srgbClr val="FF0000"/>
                </a:solidFill>
              </a:rPr>
              <a:t>unknown</a:t>
            </a:r>
            <a:r>
              <a:rPr lang="en-US" sz="2400" dirty="0" smtClean="0"/>
              <a:t>, we may collect knowledge about users and </a:t>
            </a:r>
            <a:r>
              <a:rPr lang="en-US" sz="2400" b="1" i="1" dirty="0" smtClean="0">
                <a:solidFill>
                  <a:srgbClr val="3366FF"/>
                </a:solidFill>
              </a:rPr>
              <a:t>exploit their similarity </a:t>
            </a:r>
            <a:r>
              <a:rPr lang="en-US" sz="2400" dirty="0" smtClean="0"/>
              <a:t>to identify the type and </a:t>
            </a:r>
            <a:r>
              <a:rPr lang="en-US" sz="2400" b="1" i="1" dirty="0" smtClean="0">
                <a:solidFill>
                  <a:srgbClr val="3366FF"/>
                </a:solidFill>
              </a:rPr>
              <a:t>speed-up the learning process</a:t>
            </a:r>
            <a:endParaRPr lang="en-US" sz="2400" b="1" i="1" dirty="0">
              <a:solidFill>
                <a:srgbClr val="3366FF"/>
              </a:solidFill>
            </a:endParaRPr>
          </a:p>
        </p:txBody>
      </p:sp>
      <p:pic>
        <p:nvPicPr>
          <p:cNvPr id="43" name="Picture 42" descr="iron-man-3-movie-poster-3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572" y="3753036"/>
            <a:ext cx="337320" cy="540000"/>
          </a:xfrm>
          <a:prstGeom prst="rect">
            <a:avLst/>
          </a:prstGeom>
        </p:spPr>
      </p:pic>
      <p:pic>
        <p:nvPicPr>
          <p:cNvPr id="44" name="Picture 43" descr="11174822_800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41" y="3649393"/>
            <a:ext cx="360000" cy="540000"/>
          </a:xfrm>
          <a:prstGeom prst="rect">
            <a:avLst/>
          </a:prstGeom>
        </p:spPr>
      </p:pic>
      <p:pic>
        <p:nvPicPr>
          <p:cNvPr id="45" name="Picture 44" descr="interstellar_poster_4-620x918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542" y="4023036"/>
            <a:ext cx="36470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95542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8224701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Sequential Transfer in Bandit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8" name="Picture 17" descr="person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164" y="2165226"/>
            <a:ext cx="766231" cy="910861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17905255">
            <a:off x="3547241" y="3319427"/>
            <a:ext cx="794822" cy="339379"/>
          </a:xfrm>
          <a:prstGeom prst="rightArrow">
            <a:avLst>
              <a:gd name="adj1" fmla="val 34752"/>
              <a:gd name="adj2" fmla="val 5828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16200000">
            <a:off x="4060149" y="3352293"/>
            <a:ext cx="794822" cy="339379"/>
          </a:xfrm>
          <a:prstGeom prst="rightArrow">
            <a:avLst>
              <a:gd name="adj1" fmla="val 34752"/>
              <a:gd name="adj2" fmla="val 5828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3694745" flipH="1">
            <a:off x="4568222" y="3319427"/>
            <a:ext cx="794822" cy="339379"/>
          </a:xfrm>
          <a:prstGeom prst="rightArrow">
            <a:avLst>
              <a:gd name="adj1" fmla="val 34752"/>
              <a:gd name="adj2" fmla="val 5828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5" name="Picture 24" descr="person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114" y="2167803"/>
            <a:ext cx="772425" cy="905706"/>
          </a:xfrm>
          <a:prstGeom prst="rect">
            <a:avLst/>
          </a:prstGeom>
        </p:spPr>
      </p:pic>
      <p:pic>
        <p:nvPicPr>
          <p:cNvPr id="26" name="Picture 25" descr="person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923" y="2166175"/>
            <a:ext cx="775201" cy="908962"/>
          </a:xfrm>
          <a:prstGeom prst="rect">
            <a:avLst/>
          </a:prstGeom>
        </p:spPr>
      </p:pic>
      <p:pic>
        <p:nvPicPr>
          <p:cNvPr id="27" name="Picture 26" descr="person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316" y="2165226"/>
            <a:ext cx="766231" cy="910861"/>
          </a:xfrm>
          <a:prstGeom prst="rect">
            <a:avLst/>
          </a:prstGeom>
        </p:spPr>
      </p:pic>
      <p:pic>
        <p:nvPicPr>
          <p:cNvPr id="28" name="Picture 27" descr="person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613" y="2167803"/>
            <a:ext cx="772425" cy="905706"/>
          </a:xfrm>
          <a:prstGeom prst="rect">
            <a:avLst/>
          </a:prstGeom>
        </p:spPr>
      </p:pic>
      <p:pic>
        <p:nvPicPr>
          <p:cNvPr id="29" name="Picture 28" descr="person6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480" y="2166175"/>
            <a:ext cx="775201" cy="908962"/>
          </a:xfrm>
          <a:prstGeom prst="rect">
            <a:avLst/>
          </a:prstGeom>
        </p:spPr>
      </p:pic>
      <p:pic>
        <p:nvPicPr>
          <p:cNvPr id="30" name="Picture 29" descr="person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69" y="2155536"/>
            <a:ext cx="793349" cy="930241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576185" y="1622639"/>
            <a:ext cx="7490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18577" y="1269891"/>
            <a:ext cx="154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Past users</a:t>
            </a:r>
            <a:endParaRPr lang="en-US" i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480134" y="1434507"/>
            <a:ext cx="0" cy="5879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3392" y="1269891"/>
            <a:ext cx="157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Future users</a:t>
            </a:r>
            <a:endParaRPr lang="en-US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3690852" y="1120045"/>
            <a:ext cx="157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Current user</a:t>
            </a:r>
            <a:endParaRPr lang="en-US" b="1" dirty="0"/>
          </a:p>
        </p:txBody>
      </p: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402" y="3225576"/>
            <a:ext cx="288000" cy="2880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267" y="3225576"/>
            <a:ext cx="288000" cy="2880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227" y="3225576"/>
            <a:ext cx="288000" cy="2880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411" y="3225576"/>
            <a:ext cx="288000" cy="28800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20" y="3225576"/>
            <a:ext cx="288000" cy="288000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395" y="1952387"/>
            <a:ext cx="288000" cy="288000"/>
          </a:xfrm>
          <a:prstGeom prst="rect">
            <a:avLst/>
          </a:prstGeom>
        </p:spPr>
      </p:pic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496" y="3225576"/>
            <a:ext cx="288000" cy="28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67544" y="4401108"/>
            <a:ext cx="3246950" cy="1728463"/>
            <a:chOff x="467544" y="4401108"/>
            <a:chExt cx="3246950" cy="1728463"/>
          </a:xfrm>
        </p:grpSpPr>
        <p:sp>
          <p:nvSpPr>
            <p:cNvPr id="43" name="Oval 42"/>
            <p:cNvSpPr/>
            <p:nvPr/>
          </p:nvSpPr>
          <p:spPr>
            <a:xfrm>
              <a:off x="871302" y="4401108"/>
              <a:ext cx="2843192" cy="1728463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 descr="person7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3511" y="5186150"/>
              <a:ext cx="540000" cy="641928"/>
            </a:xfrm>
            <a:prstGeom prst="rect">
              <a:avLst/>
            </a:prstGeom>
          </p:spPr>
        </p:pic>
        <p:pic>
          <p:nvPicPr>
            <p:cNvPr id="45" name="Picture 44" descr="person1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1317" y="5248067"/>
              <a:ext cx="540000" cy="633177"/>
            </a:xfrm>
            <a:prstGeom prst="rect">
              <a:avLst/>
            </a:prstGeom>
          </p:spPr>
        </p:pic>
        <p:pic>
          <p:nvPicPr>
            <p:cNvPr id="46" name="Picture 45" descr="person5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4634" y="4772634"/>
              <a:ext cx="540000" cy="633177"/>
            </a:xfrm>
            <a:prstGeom prst="rect">
              <a:avLst/>
            </a:prstGeom>
          </p:spPr>
        </p:pic>
        <p:pic>
          <p:nvPicPr>
            <p:cNvPr id="47" name="Picture 46" descr="person6.pn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6851" y="4873937"/>
              <a:ext cx="540000" cy="633177"/>
            </a:xfrm>
            <a:prstGeom prst="rect">
              <a:avLst/>
            </a:prstGeom>
          </p:spPr>
        </p:pic>
        <p:pic>
          <p:nvPicPr>
            <p:cNvPr id="48" name="Picture 47" descr="person3.pn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2092" y="4456045"/>
              <a:ext cx="540000" cy="633177"/>
            </a:xfrm>
            <a:prstGeom prst="rect">
              <a:avLst/>
            </a:prstGeom>
          </p:spPr>
        </p:pic>
        <p:pic>
          <p:nvPicPr>
            <p:cNvPr id="49" name="Picture 48" descr="latex-image-1.pdf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44" y="4870012"/>
              <a:ext cx="304800" cy="355600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3815916" y="4538734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/>
              <a:t>Sanity check:</a:t>
            </a:r>
            <a:r>
              <a:rPr lang="en-US" sz="2200" dirty="0" smtClean="0"/>
              <a:t> develop an algorithm that given the information about possible users as </a:t>
            </a:r>
            <a:r>
              <a:rPr lang="en-US" sz="2200" b="1" i="1" dirty="0" smtClean="0">
                <a:solidFill>
                  <a:srgbClr val="FF0000"/>
                </a:solidFill>
              </a:rPr>
              <a:t>prior knowledge </a:t>
            </a:r>
            <a:r>
              <a:rPr lang="en-US" sz="2200" dirty="0" smtClean="0"/>
              <a:t>can outperform a </a:t>
            </a:r>
            <a:r>
              <a:rPr lang="en-US" sz="2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non-transfer approach</a:t>
            </a:r>
            <a:endParaRPr lang="en-US" sz="2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" name="Picture 50" descr="iron-man-3-movie-poster-3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572" y="3753036"/>
            <a:ext cx="337320" cy="540000"/>
          </a:xfrm>
          <a:prstGeom prst="rect">
            <a:avLst/>
          </a:prstGeom>
        </p:spPr>
      </p:pic>
      <p:pic>
        <p:nvPicPr>
          <p:cNvPr id="52" name="Picture 51" descr="11174822_800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41" y="3649393"/>
            <a:ext cx="360000" cy="540000"/>
          </a:xfrm>
          <a:prstGeom prst="rect">
            <a:avLst/>
          </a:prstGeom>
        </p:spPr>
      </p:pic>
      <p:pic>
        <p:nvPicPr>
          <p:cNvPr id="53" name="Picture 52" descr="interstellar_poster_4-620x918.jp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542" y="4023036"/>
            <a:ext cx="36470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9841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8836769" cy="972108"/>
          </a:xfrm>
        </p:spPr>
        <p:txBody>
          <a:bodyPr/>
          <a:lstStyle/>
          <a:p>
            <a:r>
              <a:rPr lang="en-US" sz="3100" dirty="0" smtClean="0">
                <a:solidFill>
                  <a:srgbClr val="D1403C"/>
                </a:solidFill>
              </a:rPr>
              <a:t>The model-Upper Confidence Bound Algorithm</a:t>
            </a:r>
            <a:endParaRPr lang="en-US" sz="31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30398" y="1208653"/>
            <a:ext cx="8770094" cy="140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buClr>
                <a:srgbClr val="800000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Over time</a:t>
            </a:r>
          </a:p>
          <a:p>
            <a:pPr>
              <a:lnSpc>
                <a:spcPct val="140000"/>
              </a:lnSpc>
              <a:buClr>
                <a:srgbClr val="800000"/>
              </a:buClr>
            </a:pPr>
            <a:endParaRPr lang="en-US" sz="10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40000"/>
              </a:lnSpc>
              <a:buClr>
                <a:srgbClr val="800000"/>
              </a:buClr>
              <a:buFont typeface="Arial"/>
              <a:buChar char="•"/>
            </a:pPr>
            <a:r>
              <a:rPr lang="en-US" sz="2400" i="1" dirty="0" smtClean="0">
                <a:solidFill>
                  <a:srgbClr val="000000"/>
                </a:solidFill>
              </a:rPr>
              <a:t>Select action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971600" y="4027673"/>
            <a:ext cx="3096344" cy="1597571"/>
          </a:xfrm>
          <a:prstGeom prst="wedgeRoundRectCallout">
            <a:avLst>
              <a:gd name="adj1" fmla="val 48429"/>
              <a:gd name="adj2" fmla="val -10183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Exploitation</a:t>
            </a:r>
          </a:p>
          <a:p>
            <a:pPr algn="ctr"/>
            <a:r>
              <a:rPr lang="en-US" i="1" dirty="0"/>
              <a:t>the higher the (estimated) reward the higher the chance to select the action</a:t>
            </a:r>
          </a:p>
          <a:p>
            <a:pPr algn="ctr"/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4968044" y="4027673"/>
            <a:ext cx="3185773" cy="1597570"/>
          </a:xfrm>
          <a:prstGeom prst="wedgeRectCallout">
            <a:avLst>
              <a:gd name="adj1" fmla="val -35784"/>
              <a:gd name="adj2" fmla="val -10065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Exploration</a:t>
            </a:r>
          </a:p>
          <a:p>
            <a:pPr algn="ctr"/>
            <a:r>
              <a:rPr lang="en-US" i="1" dirty="0"/>
              <a:t>the higher the (theoretical) uncertainty the higher the chance to select the action</a:t>
            </a:r>
          </a:p>
          <a:p>
            <a:pPr algn="ctr"/>
            <a:endParaRPr lang="en-US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708920"/>
            <a:ext cx="49149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8836769" cy="972108"/>
          </a:xfrm>
        </p:spPr>
        <p:txBody>
          <a:bodyPr/>
          <a:lstStyle/>
          <a:p>
            <a:r>
              <a:rPr lang="en-US" sz="3100" dirty="0" smtClean="0">
                <a:solidFill>
                  <a:srgbClr val="D1403C"/>
                </a:solidFill>
              </a:rPr>
              <a:t>The model-Upper Confidence Bound Algorithm</a:t>
            </a:r>
            <a:endParaRPr lang="en-US" sz="31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30398" y="1196752"/>
            <a:ext cx="8770094" cy="140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buClr>
                <a:srgbClr val="800000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Over time</a:t>
            </a:r>
          </a:p>
          <a:p>
            <a:pPr>
              <a:lnSpc>
                <a:spcPct val="140000"/>
              </a:lnSpc>
              <a:buClr>
                <a:srgbClr val="800000"/>
              </a:buClr>
            </a:pPr>
            <a:endParaRPr lang="en-US" sz="10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40000"/>
              </a:lnSpc>
              <a:buClr>
                <a:srgbClr val="800000"/>
              </a:buClr>
              <a:buFont typeface="Arial"/>
              <a:buChar char="•"/>
            </a:pPr>
            <a:r>
              <a:rPr lang="en-US" sz="2400" i="1" dirty="0" smtClean="0">
                <a:solidFill>
                  <a:srgbClr val="000000"/>
                </a:solidFill>
              </a:rPr>
              <a:t>Select action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3779912" y="4257092"/>
            <a:ext cx="3096344" cy="1597571"/>
          </a:xfrm>
          <a:prstGeom prst="wedgeRoundRectCallout">
            <a:avLst>
              <a:gd name="adj1" fmla="val 48429"/>
              <a:gd name="adj2" fmla="val -101833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“Transfer”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combine current estimates with prior knowledge about the users in </a:t>
            </a:r>
            <a:r>
              <a:rPr lang="en-US" i="1" dirty="0" err="1" smtClean="0">
                <a:solidFill>
                  <a:schemeClr val="tx1"/>
                </a:solidFill>
              </a:rPr>
              <a:t>Θ</a:t>
            </a:r>
            <a:endParaRPr lang="en-US" i="1" dirty="0" smtClean="0">
              <a:solidFill>
                <a:schemeClr val="tx1"/>
              </a:solidFill>
            </a:endParaRP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708920"/>
            <a:ext cx="4914900" cy="5588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492896"/>
            <a:ext cx="8293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1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8224701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Sequential Transfer in Bandit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8" name="Picture 17" descr="person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164" y="2165226"/>
            <a:ext cx="766231" cy="910861"/>
          </a:xfrm>
          <a:prstGeom prst="rect">
            <a:avLst/>
          </a:prstGeom>
        </p:spPr>
      </p:pic>
      <p:pic>
        <p:nvPicPr>
          <p:cNvPr id="25" name="Picture 24" descr="person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114" y="2167803"/>
            <a:ext cx="772425" cy="905706"/>
          </a:xfrm>
          <a:prstGeom prst="rect">
            <a:avLst/>
          </a:prstGeom>
        </p:spPr>
      </p:pic>
      <p:pic>
        <p:nvPicPr>
          <p:cNvPr id="26" name="Picture 25" descr="person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923" y="2166175"/>
            <a:ext cx="775201" cy="908962"/>
          </a:xfrm>
          <a:prstGeom prst="rect">
            <a:avLst/>
          </a:prstGeom>
        </p:spPr>
      </p:pic>
      <p:pic>
        <p:nvPicPr>
          <p:cNvPr id="27" name="Picture 26" descr="person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316" y="2165226"/>
            <a:ext cx="766231" cy="910861"/>
          </a:xfrm>
          <a:prstGeom prst="rect">
            <a:avLst/>
          </a:prstGeom>
        </p:spPr>
      </p:pic>
      <p:pic>
        <p:nvPicPr>
          <p:cNvPr id="28" name="Picture 27" descr="person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613" y="2167803"/>
            <a:ext cx="772425" cy="905706"/>
          </a:xfrm>
          <a:prstGeom prst="rect">
            <a:avLst/>
          </a:prstGeom>
        </p:spPr>
      </p:pic>
      <p:pic>
        <p:nvPicPr>
          <p:cNvPr id="29" name="Picture 28" descr="person6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480" y="2166175"/>
            <a:ext cx="775201" cy="908962"/>
          </a:xfrm>
          <a:prstGeom prst="rect">
            <a:avLst/>
          </a:prstGeom>
        </p:spPr>
      </p:pic>
      <p:pic>
        <p:nvPicPr>
          <p:cNvPr id="30" name="Picture 29" descr="person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69" y="2155536"/>
            <a:ext cx="793349" cy="930241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576185" y="1622639"/>
            <a:ext cx="7490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18577" y="1269891"/>
            <a:ext cx="154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Past users</a:t>
            </a:r>
            <a:endParaRPr lang="en-US" i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480134" y="1434507"/>
            <a:ext cx="0" cy="5879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3392" y="1269891"/>
            <a:ext cx="157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Future users</a:t>
            </a:r>
            <a:endParaRPr lang="en-US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3690852" y="1120045"/>
            <a:ext cx="157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Current user</a:t>
            </a:r>
            <a:endParaRPr lang="en-US" b="1" dirty="0"/>
          </a:p>
        </p:txBody>
      </p: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402" y="3225576"/>
            <a:ext cx="288000" cy="2880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267" y="3225576"/>
            <a:ext cx="288000" cy="2880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411" y="3225576"/>
            <a:ext cx="288000" cy="28800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20" y="3225576"/>
            <a:ext cx="288000" cy="288000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395" y="1952387"/>
            <a:ext cx="288000" cy="288000"/>
          </a:xfrm>
          <a:prstGeom prst="rect">
            <a:avLst/>
          </a:prstGeom>
        </p:spPr>
      </p:pic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496" y="3225576"/>
            <a:ext cx="288000" cy="288000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627909" y="4077072"/>
            <a:ext cx="2843192" cy="172846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83" y="4401108"/>
            <a:ext cx="304800" cy="469900"/>
          </a:xfrm>
          <a:prstGeom prst="rect">
            <a:avLst/>
          </a:prstGeom>
        </p:spPr>
      </p:pic>
      <p:sp>
        <p:nvSpPr>
          <p:cNvPr id="9" name="Bent Arrow 8"/>
          <p:cNvSpPr/>
          <p:nvPr/>
        </p:nvSpPr>
        <p:spPr>
          <a:xfrm rot="10800000">
            <a:off x="3617317" y="3225576"/>
            <a:ext cx="954683" cy="1931616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0012" y="3933056"/>
            <a:ext cx="141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Collect knowledge</a:t>
            </a:r>
            <a:endParaRPr lang="en-US" dirty="0"/>
          </a:p>
        </p:txBody>
      </p:sp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227" y="3225576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06293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8224701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Sequential Transfer in Bandit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8" name="Picture 17" descr="person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164" y="2165226"/>
            <a:ext cx="766231" cy="910861"/>
          </a:xfrm>
          <a:prstGeom prst="rect">
            <a:avLst/>
          </a:prstGeom>
        </p:spPr>
      </p:pic>
      <p:pic>
        <p:nvPicPr>
          <p:cNvPr id="25" name="Picture 24" descr="person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114" y="2167803"/>
            <a:ext cx="772425" cy="905706"/>
          </a:xfrm>
          <a:prstGeom prst="rect">
            <a:avLst/>
          </a:prstGeom>
        </p:spPr>
      </p:pic>
      <p:pic>
        <p:nvPicPr>
          <p:cNvPr id="26" name="Picture 25" descr="person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923" y="2166175"/>
            <a:ext cx="775201" cy="908962"/>
          </a:xfrm>
          <a:prstGeom prst="rect">
            <a:avLst/>
          </a:prstGeom>
        </p:spPr>
      </p:pic>
      <p:pic>
        <p:nvPicPr>
          <p:cNvPr id="27" name="Picture 26" descr="person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316" y="2165226"/>
            <a:ext cx="766231" cy="910861"/>
          </a:xfrm>
          <a:prstGeom prst="rect">
            <a:avLst/>
          </a:prstGeom>
        </p:spPr>
      </p:pic>
      <p:pic>
        <p:nvPicPr>
          <p:cNvPr id="28" name="Picture 27" descr="person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613" y="2167803"/>
            <a:ext cx="772425" cy="905706"/>
          </a:xfrm>
          <a:prstGeom prst="rect">
            <a:avLst/>
          </a:prstGeom>
        </p:spPr>
      </p:pic>
      <p:pic>
        <p:nvPicPr>
          <p:cNvPr id="29" name="Picture 28" descr="person6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480" y="2166175"/>
            <a:ext cx="775201" cy="908962"/>
          </a:xfrm>
          <a:prstGeom prst="rect">
            <a:avLst/>
          </a:prstGeom>
        </p:spPr>
      </p:pic>
      <p:pic>
        <p:nvPicPr>
          <p:cNvPr id="30" name="Picture 29" descr="person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69" y="2155536"/>
            <a:ext cx="793349" cy="930241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576185" y="1622639"/>
            <a:ext cx="7490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18577" y="1269891"/>
            <a:ext cx="154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Past users</a:t>
            </a:r>
            <a:endParaRPr lang="en-US" i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480134" y="1434507"/>
            <a:ext cx="0" cy="5879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3392" y="1269891"/>
            <a:ext cx="157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Future users</a:t>
            </a:r>
            <a:endParaRPr lang="en-US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3690852" y="1120045"/>
            <a:ext cx="157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Current user</a:t>
            </a:r>
            <a:endParaRPr lang="en-US" b="1" dirty="0"/>
          </a:p>
        </p:txBody>
      </p: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402" y="3225576"/>
            <a:ext cx="288000" cy="2880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267" y="3225576"/>
            <a:ext cx="288000" cy="2880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227" y="3225576"/>
            <a:ext cx="288000" cy="2880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411" y="3225576"/>
            <a:ext cx="288000" cy="28800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20" y="3225576"/>
            <a:ext cx="288000" cy="288000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395" y="1952387"/>
            <a:ext cx="288000" cy="288000"/>
          </a:xfrm>
          <a:prstGeom prst="rect">
            <a:avLst/>
          </a:prstGeom>
        </p:spPr>
      </p:pic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496" y="3225576"/>
            <a:ext cx="288000" cy="288000"/>
          </a:xfrm>
          <a:prstGeom prst="rect">
            <a:avLst/>
          </a:prstGeom>
        </p:spPr>
      </p:pic>
      <p:pic>
        <p:nvPicPr>
          <p:cNvPr id="44" name="Picture 43" descr="person7.png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 radius="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508" y="4966154"/>
            <a:ext cx="540000" cy="641928"/>
          </a:xfrm>
          <a:prstGeom prst="rect">
            <a:avLst/>
          </a:prstGeom>
        </p:spPr>
      </p:pic>
      <p:pic>
        <p:nvPicPr>
          <p:cNvPr id="45" name="Picture 44" descr="person1.png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Blur radius="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314" y="5028071"/>
            <a:ext cx="540000" cy="633177"/>
          </a:xfrm>
          <a:prstGeom prst="rect">
            <a:avLst/>
          </a:prstGeom>
        </p:spPr>
      </p:pic>
      <p:pic>
        <p:nvPicPr>
          <p:cNvPr id="46" name="Picture 45" descr="person5.png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Blur radius="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31" y="4552638"/>
            <a:ext cx="540000" cy="633177"/>
          </a:xfrm>
          <a:prstGeom prst="rect">
            <a:avLst/>
          </a:prstGeom>
        </p:spPr>
      </p:pic>
      <p:pic>
        <p:nvPicPr>
          <p:cNvPr id="47" name="Picture 46" descr="person6.png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Blur radius="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848" y="4653941"/>
            <a:ext cx="540000" cy="633177"/>
          </a:xfrm>
          <a:prstGeom prst="rect">
            <a:avLst/>
          </a:prstGeom>
        </p:spPr>
      </p:pic>
      <p:pic>
        <p:nvPicPr>
          <p:cNvPr id="48" name="Picture 47" descr="person3.png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Blur radius="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089" y="4236049"/>
            <a:ext cx="540000" cy="633177"/>
          </a:xfrm>
          <a:prstGeom prst="rect">
            <a:avLst/>
          </a:prstGeom>
        </p:spPr>
      </p:pic>
      <p:sp>
        <p:nvSpPr>
          <p:cNvPr id="49" name="Oval 48"/>
          <p:cNvSpPr/>
          <p:nvPr/>
        </p:nvSpPr>
        <p:spPr>
          <a:xfrm>
            <a:off x="627909" y="4077072"/>
            <a:ext cx="2843192" cy="172846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latex-image-1.pdf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83" y="4401108"/>
            <a:ext cx="304800" cy="4699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680012" y="3933056"/>
            <a:ext cx="141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Transfer knowledge</a:t>
            </a:r>
            <a:endParaRPr lang="en-US" dirty="0"/>
          </a:p>
        </p:txBody>
      </p:sp>
      <p:sp>
        <p:nvSpPr>
          <p:cNvPr id="6" name="Bent Arrow 5"/>
          <p:cNvSpPr/>
          <p:nvPr/>
        </p:nvSpPr>
        <p:spPr>
          <a:xfrm rot="5400000" flipH="1">
            <a:off x="3325135" y="3666949"/>
            <a:ext cx="1808849" cy="972913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09684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8224701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Sequential Transfer in Bandit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8" name="Picture 17" descr="person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164" y="2165226"/>
            <a:ext cx="766231" cy="910861"/>
          </a:xfrm>
          <a:prstGeom prst="rect">
            <a:avLst/>
          </a:prstGeom>
        </p:spPr>
      </p:pic>
      <p:pic>
        <p:nvPicPr>
          <p:cNvPr id="25" name="Picture 24" descr="person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114" y="2167803"/>
            <a:ext cx="772425" cy="905706"/>
          </a:xfrm>
          <a:prstGeom prst="rect">
            <a:avLst/>
          </a:prstGeom>
        </p:spPr>
      </p:pic>
      <p:pic>
        <p:nvPicPr>
          <p:cNvPr id="26" name="Picture 25" descr="person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923" y="2166175"/>
            <a:ext cx="775201" cy="908962"/>
          </a:xfrm>
          <a:prstGeom prst="rect">
            <a:avLst/>
          </a:prstGeom>
        </p:spPr>
      </p:pic>
      <p:pic>
        <p:nvPicPr>
          <p:cNvPr id="27" name="Picture 26" descr="person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316" y="2165226"/>
            <a:ext cx="766231" cy="910861"/>
          </a:xfrm>
          <a:prstGeom prst="rect">
            <a:avLst/>
          </a:prstGeom>
        </p:spPr>
      </p:pic>
      <p:pic>
        <p:nvPicPr>
          <p:cNvPr id="28" name="Picture 27" descr="person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613" y="2167803"/>
            <a:ext cx="772425" cy="905706"/>
          </a:xfrm>
          <a:prstGeom prst="rect">
            <a:avLst/>
          </a:prstGeom>
        </p:spPr>
      </p:pic>
      <p:pic>
        <p:nvPicPr>
          <p:cNvPr id="29" name="Picture 28" descr="person6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480" y="2166175"/>
            <a:ext cx="775201" cy="908962"/>
          </a:xfrm>
          <a:prstGeom prst="rect">
            <a:avLst/>
          </a:prstGeom>
        </p:spPr>
      </p:pic>
      <p:pic>
        <p:nvPicPr>
          <p:cNvPr id="30" name="Picture 29" descr="person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69" y="2155536"/>
            <a:ext cx="793349" cy="930241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576185" y="1622639"/>
            <a:ext cx="7490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18577" y="1269891"/>
            <a:ext cx="154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Past users</a:t>
            </a:r>
            <a:endParaRPr lang="en-US" i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480134" y="1434507"/>
            <a:ext cx="0" cy="5879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3392" y="1269891"/>
            <a:ext cx="157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Future users</a:t>
            </a:r>
            <a:endParaRPr lang="en-US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3690852" y="1120045"/>
            <a:ext cx="157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Current user</a:t>
            </a:r>
            <a:endParaRPr lang="en-US" b="1" dirty="0"/>
          </a:p>
        </p:txBody>
      </p: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402" y="3225576"/>
            <a:ext cx="288000" cy="2880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267" y="3225576"/>
            <a:ext cx="288000" cy="2880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227" y="3225576"/>
            <a:ext cx="288000" cy="2880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411" y="3225576"/>
            <a:ext cx="288000" cy="28800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20" y="3225576"/>
            <a:ext cx="288000" cy="288000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395" y="1952387"/>
            <a:ext cx="288000" cy="288000"/>
          </a:xfrm>
          <a:prstGeom prst="rect">
            <a:avLst/>
          </a:prstGeom>
        </p:spPr>
      </p:pic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496" y="3225576"/>
            <a:ext cx="288000" cy="288000"/>
          </a:xfrm>
          <a:prstGeom prst="rect">
            <a:avLst/>
          </a:prstGeom>
        </p:spPr>
      </p:pic>
      <p:sp>
        <p:nvSpPr>
          <p:cNvPr id="49" name="Oval 48"/>
          <p:cNvSpPr/>
          <p:nvPr/>
        </p:nvSpPr>
        <p:spPr>
          <a:xfrm>
            <a:off x="627909" y="4077072"/>
            <a:ext cx="2843192" cy="172846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83" y="4401108"/>
            <a:ext cx="304800" cy="4699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680012" y="3933056"/>
            <a:ext cx="1412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Collect &amp; Transfer knowledge</a:t>
            </a:r>
            <a:endParaRPr lang="en-US" dirty="0"/>
          </a:p>
        </p:txBody>
      </p:sp>
      <p:pic>
        <p:nvPicPr>
          <p:cNvPr id="43" name="Picture 42" descr="person7.png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469" y="4966154"/>
            <a:ext cx="540000" cy="641928"/>
          </a:xfrm>
          <a:prstGeom prst="rect">
            <a:avLst/>
          </a:prstGeom>
        </p:spPr>
      </p:pic>
      <p:pic>
        <p:nvPicPr>
          <p:cNvPr id="51" name="Picture 50" descr="person1.png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275" y="5028071"/>
            <a:ext cx="540000" cy="633177"/>
          </a:xfrm>
          <a:prstGeom prst="rect">
            <a:avLst/>
          </a:prstGeom>
        </p:spPr>
      </p:pic>
      <p:pic>
        <p:nvPicPr>
          <p:cNvPr id="52" name="Picture 51" descr="person5.png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552638"/>
            <a:ext cx="540000" cy="633177"/>
          </a:xfrm>
          <a:prstGeom prst="rect">
            <a:avLst/>
          </a:prstGeom>
        </p:spPr>
      </p:pic>
      <p:pic>
        <p:nvPicPr>
          <p:cNvPr id="54" name="Picture 53" descr="person6.png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809" y="4653941"/>
            <a:ext cx="540000" cy="633177"/>
          </a:xfrm>
          <a:prstGeom prst="rect">
            <a:avLst/>
          </a:prstGeom>
        </p:spPr>
      </p:pic>
      <p:pic>
        <p:nvPicPr>
          <p:cNvPr id="55" name="Picture 54" descr="person3.png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050" y="4236049"/>
            <a:ext cx="540000" cy="633177"/>
          </a:xfrm>
          <a:prstGeom prst="rect">
            <a:avLst/>
          </a:prstGeom>
        </p:spPr>
      </p:pic>
      <p:sp>
        <p:nvSpPr>
          <p:cNvPr id="56" name="Left-Up Arrow 55"/>
          <p:cNvSpPr/>
          <p:nvPr/>
        </p:nvSpPr>
        <p:spPr>
          <a:xfrm>
            <a:off x="3570205" y="3284984"/>
            <a:ext cx="1217819" cy="1944216"/>
          </a:xfrm>
          <a:prstGeom prst="leftUpArrow">
            <a:avLst>
              <a:gd name="adj1" fmla="val 21403"/>
              <a:gd name="adj2" fmla="val 25000"/>
              <a:gd name="adj3" fmla="val 25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95626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8224701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Sequential Transfer in Bandit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8" name="Picture 17" descr="person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164" y="2165226"/>
            <a:ext cx="766231" cy="910861"/>
          </a:xfrm>
          <a:prstGeom prst="rect">
            <a:avLst/>
          </a:prstGeom>
        </p:spPr>
      </p:pic>
      <p:pic>
        <p:nvPicPr>
          <p:cNvPr id="25" name="Picture 24" descr="person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114" y="2167803"/>
            <a:ext cx="772425" cy="905706"/>
          </a:xfrm>
          <a:prstGeom prst="rect">
            <a:avLst/>
          </a:prstGeom>
        </p:spPr>
      </p:pic>
      <p:pic>
        <p:nvPicPr>
          <p:cNvPr id="26" name="Picture 25" descr="person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923" y="2166175"/>
            <a:ext cx="775201" cy="908962"/>
          </a:xfrm>
          <a:prstGeom prst="rect">
            <a:avLst/>
          </a:prstGeom>
        </p:spPr>
      </p:pic>
      <p:pic>
        <p:nvPicPr>
          <p:cNvPr id="27" name="Picture 26" descr="person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316" y="2165226"/>
            <a:ext cx="766231" cy="910861"/>
          </a:xfrm>
          <a:prstGeom prst="rect">
            <a:avLst/>
          </a:prstGeom>
        </p:spPr>
      </p:pic>
      <p:pic>
        <p:nvPicPr>
          <p:cNvPr id="28" name="Picture 27" descr="person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613" y="2167803"/>
            <a:ext cx="772425" cy="905706"/>
          </a:xfrm>
          <a:prstGeom prst="rect">
            <a:avLst/>
          </a:prstGeom>
        </p:spPr>
      </p:pic>
      <p:pic>
        <p:nvPicPr>
          <p:cNvPr id="29" name="Picture 28" descr="person6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480" y="2166175"/>
            <a:ext cx="775201" cy="908962"/>
          </a:xfrm>
          <a:prstGeom prst="rect">
            <a:avLst/>
          </a:prstGeom>
        </p:spPr>
      </p:pic>
      <p:pic>
        <p:nvPicPr>
          <p:cNvPr id="30" name="Picture 29" descr="person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69" y="2155536"/>
            <a:ext cx="793349" cy="930241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576185" y="1622639"/>
            <a:ext cx="7490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18577" y="1269891"/>
            <a:ext cx="154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Past users</a:t>
            </a:r>
            <a:endParaRPr lang="en-US" i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480134" y="1434507"/>
            <a:ext cx="0" cy="5879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3392" y="1269891"/>
            <a:ext cx="157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Future users</a:t>
            </a:r>
            <a:endParaRPr lang="en-US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3690852" y="1120045"/>
            <a:ext cx="157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Current user</a:t>
            </a:r>
            <a:endParaRPr lang="en-US" b="1" dirty="0"/>
          </a:p>
        </p:txBody>
      </p: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402" y="3225576"/>
            <a:ext cx="288000" cy="2880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267" y="3225576"/>
            <a:ext cx="288000" cy="2880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227" y="3225576"/>
            <a:ext cx="288000" cy="2880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411" y="3225576"/>
            <a:ext cx="288000" cy="28800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20" y="3225576"/>
            <a:ext cx="288000" cy="288000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395" y="1952387"/>
            <a:ext cx="288000" cy="288000"/>
          </a:xfrm>
          <a:prstGeom prst="rect">
            <a:avLst/>
          </a:prstGeom>
        </p:spPr>
      </p:pic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496" y="3225576"/>
            <a:ext cx="288000" cy="288000"/>
          </a:xfrm>
          <a:prstGeom prst="rect">
            <a:avLst/>
          </a:prstGeom>
        </p:spPr>
      </p:pic>
      <p:sp>
        <p:nvSpPr>
          <p:cNvPr id="49" name="Oval 48"/>
          <p:cNvSpPr/>
          <p:nvPr/>
        </p:nvSpPr>
        <p:spPr>
          <a:xfrm>
            <a:off x="627909" y="4077072"/>
            <a:ext cx="2843192" cy="172846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83" y="4401108"/>
            <a:ext cx="304800" cy="4699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680012" y="3933056"/>
            <a:ext cx="1412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Collect &amp; Transfer knowledge</a:t>
            </a:r>
            <a:endParaRPr lang="en-US" dirty="0"/>
          </a:p>
        </p:txBody>
      </p:sp>
      <p:pic>
        <p:nvPicPr>
          <p:cNvPr id="43" name="Picture 42" descr="person7.png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469" y="4966154"/>
            <a:ext cx="540000" cy="641928"/>
          </a:xfrm>
          <a:prstGeom prst="rect">
            <a:avLst/>
          </a:prstGeom>
        </p:spPr>
      </p:pic>
      <p:pic>
        <p:nvPicPr>
          <p:cNvPr id="51" name="Picture 50" descr="person1.png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275" y="5028071"/>
            <a:ext cx="540000" cy="633177"/>
          </a:xfrm>
          <a:prstGeom prst="rect">
            <a:avLst/>
          </a:prstGeom>
        </p:spPr>
      </p:pic>
      <p:pic>
        <p:nvPicPr>
          <p:cNvPr id="52" name="Picture 51" descr="person5.png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552638"/>
            <a:ext cx="540000" cy="633177"/>
          </a:xfrm>
          <a:prstGeom prst="rect">
            <a:avLst/>
          </a:prstGeom>
        </p:spPr>
      </p:pic>
      <p:pic>
        <p:nvPicPr>
          <p:cNvPr id="54" name="Picture 53" descr="person6.png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809" y="4653941"/>
            <a:ext cx="540000" cy="633177"/>
          </a:xfrm>
          <a:prstGeom prst="rect">
            <a:avLst/>
          </a:prstGeom>
        </p:spPr>
      </p:pic>
      <p:pic>
        <p:nvPicPr>
          <p:cNvPr id="55" name="Picture 54" descr="person3.png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050" y="4236049"/>
            <a:ext cx="540000" cy="633177"/>
          </a:xfrm>
          <a:prstGeom prst="rect">
            <a:avLst/>
          </a:prstGeom>
        </p:spPr>
      </p:pic>
      <p:sp>
        <p:nvSpPr>
          <p:cNvPr id="7" name="Left-Up Arrow 6"/>
          <p:cNvSpPr/>
          <p:nvPr/>
        </p:nvSpPr>
        <p:spPr>
          <a:xfrm>
            <a:off x="3570205" y="3284984"/>
            <a:ext cx="1217819" cy="1944216"/>
          </a:xfrm>
          <a:prstGeom prst="leftUpArrow">
            <a:avLst>
              <a:gd name="adj1" fmla="val 21403"/>
              <a:gd name="adj2" fmla="val 25000"/>
              <a:gd name="adj3" fmla="val 25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09086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8224701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Sequential Transfer in Bandit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8" name="Picture 17" descr="person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164" y="2165226"/>
            <a:ext cx="766231" cy="910861"/>
          </a:xfrm>
          <a:prstGeom prst="rect">
            <a:avLst/>
          </a:prstGeom>
        </p:spPr>
      </p:pic>
      <p:pic>
        <p:nvPicPr>
          <p:cNvPr id="25" name="Picture 24" descr="person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114" y="2167803"/>
            <a:ext cx="772425" cy="905706"/>
          </a:xfrm>
          <a:prstGeom prst="rect">
            <a:avLst/>
          </a:prstGeom>
        </p:spPr>
      </p:pic>
      <p:pic>
        <p:nvPicPr>
          <p:cNvPr id="26" name="Picture 25" descr="person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923" y="2166175"/>
            <a:ext cx="775201" cy="908962"/>
          </a:xfrm>
          <a:prstGeom prst="rect">
            <a:avLst/>
          </a:prstGeom>
        </p:spPr>
      </p:pic>
      <p:pic>
        <p:nvPicPr>
          <p:cNvPr id="27" name="Picture 26" descr="person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316" y="2165226"/>
            <a:ext cx="766231" cy="910861"/>
          </a:xfrm>
          <a:prstGeom prst="rect">
            <a:avLst/>
          </a:prstGeom>
        </p:spPr>
      </p:pic>
      <p:pic>
        <p:nvPicPr>
          <p:cNvPr id="28" name="Picture 27" descr="person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613" y="2167803"/>
            <a:ext cx="772425" cy="905706"/>
          </a:xfrm>
          <a:prstGeom prst="rect">
            <a:avLst/>
          </a:prstGeom>
        </p:spPr>
      </p:pic>
      <p:pic>
        <p:nvPicPr>
          <p:cNvPr id="29" name="Picture 28" descr="person6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480" y="2166175"/>
            <a:ext cx="775201" cy="908962"/>
          </a:xfrm>
          <a:prstGeom prst="rect">
            <a:avLst/>
          </a:prstGeom>
        </p:spPr>
      </p:pic>
      <p:pic>
        <p:nvPicPr>
          <p:cNvPr id="30" name="Picture 29" descr="person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69" y="2155536"/>
            <a:ext cx="793349" cy="930241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576185" y="1622639"/>
            <a:ext cx="7490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18577" y="1269891"/>
            <a:ext cx="154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Past users</a:t>
            </a:r>
            <a:endParaRPr lang="en-US" i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480134" y="1434507"/>
            <a:ext cx="0" cy="5879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3392" y="1269891"/>
            <a:ext cx="157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Future users</a:t>
            </a:r>
            <a:endParaRPr lang="en-US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3690852" y="1120045"/>
            <a:ext cx="157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Current user</a:t>
            </a:r>
            <a:endParaRPr lang="en-US" b="1" dirty="0"/>
          </a:p>
        </p:txBody>
      </p: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402" y="3225576"/>
            <a:ext cx="288000" cy="2880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267" y="3225576"/>
            <a:ext cx="288000" cy="2880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227" y="3225576"/>
            <a:ext cx="288000" cy="2880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411" y="3225576"/>
            <a:ext cx="288000" cy="28800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20" y="3225576"/>
            <a:ext cx="288000" cy="288000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395" y="1952387"/>
            <a:ext cx="288000" cy="288000"/>
          </a:xfrm>
          <a:prstGeom prst="rect">
            <a:avLst/>
          </a:prstGeom>
        </p:spPr>
      </p:pic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496" y="3225576"/>
            <a:ext cx="288000" cy="288000"/>
          </a:xfrm>
          <a:prstGeom prst="rect">
            <a:avLst/>
          </a:prstGeom>
        </p:spPr>
      </p:pic>
      <p:sp>
        <p:nvSpPr>
          <p:cNvPr id="49" name="Oval 48"/>
          <p:cNvSpPr/>
          <p:nvPr/>
        </p:nvSpPr>
        <p:spPr>
          <a:xfrm>
            <a:off x="627909" y="4077072"/>
            <a:ext cx="2843192" cy="172846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83" y="4401108"/>
            <a:ext cx="304800" cy="4699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680012" y="3933056"/>
            <a:ext cx="1412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Collect &amp; Transfer knowledge</a:t>
            </a:r>
            <a:endParaRPr lang="en-US" dirty="0"/>
          </a:p>
        </p:txBody>
      </p:sp>
      <p:pic>
        <p:nvPicPr>
          <p:cNvPr id="43" name="Picture 42" descr="person7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469" y="4966154"/>
            <a:ext cx="540000" cy="641928"/>
          </a:xfrm>
          <a:prstGeom prst="rect">
            <a:avLst/>
          </a:prstGeom>
        </p:spPr>
      </p:pic>
      <p:pic>
        <p:nvPicPr>
          <p:cNvPr id="51" name="Picture 50" descr="person1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275" y="5028071"/>
            <a:ext cx="540000" cy="633177"/>
          </a:xfrm>
          <a:prstGeom prst="rect">
            <a:avLst/>
          </a:prstGeom>
        </p:spPr>
      </p:pic>
      <p:pic>
        <p:nvPicPr>
          <p:cNvPr id="52" name="Picture 51" descr="person5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552638"/>
            <a:ext cx="540000" cy="633177"/>
          </a:xfrm>
          <a:prstGeom prst="rect">
            <a:avLst/>
          </a:prstGeom>
        </p:spPr>
      </p:pic>
      <p:pic>
        <p:nvPicPr>
          <p:cNvPr id="54" name="Picture 53" descr="person6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809" y="4653941"/>
            <a:ext cx="540000" cy="633177"/>
          </a:xfrm>
          <a:prstGeom prst="rect">
            <a:avLst/>
          </a:prstGeom>
        </p:spPr>
      </p:pic>
      <p:pic>
        <p:nvPicPr>
          <p:cNvPr id="55" name="Picture 54" descr="person3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050" y="4236049"/>
            <a:ext cx="540000" cy="633177"/>
          </a:xfrm>
          <a:prstGeom prst="rect">
            <a:avLst/>
          </a:prstGeom>
        </p:spPr>
      </p:pic>
      <p:sp>
        <p:nvSpPr>
          <p:cNvPr id="7" name="Left-Up Arrow 6"/>
          <p:cNvSpPr/>
          <p:nvPr/>
        </p:nvSpPr>
        <p:spPr>
          <a:xfrm>
            <a:off x="3570205" y="3284984"/>
            <a:ext cx="1217819" cy="1944216"/>
          </a:xfrm>
          <a:prstGeom prst="leftUpArrow">
            <a:avLst>
              <a:gd name="adj1" fmla="val 21403"/>
              <a:gd name="adj2" fmla="val 25000"/>
              <a:gd name="adj3" fmla="val 25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35844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9572" y="2096852"/>
            <a:ext cx="7668852" cy="1270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/>
              <a:t>Extraction and Transfer of Knowledge in Reinforcement Learning</a:t>
            </a:r>
            <a:endParaRPr lang="en-US" sz="2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8836769" cy="972108"/>
          </a:xfrm>
        </p:spPr>
        <p:txBody>
          <a:bodyPr/>
          <a:lstStyle/>
          <a:p>
            <a:r>
              <a:rPr lang="en-US" sz="3000" dirty="0" smtClean="0">
                <a:solidFill>
                  <a:srgbClr val="D1403C"/>
                </a:solidFill>
              </a:rPr>
              <a:t>The transfer-Upper Confidence Bound Algorithm</a:t>
            </a:r>
            <a:endParaRPr lang="en-US" sz="30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30398" y="1208653"/>
            <a:ext cx="8770094" cy="140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buClr>
                <a:srgbClr val="800000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Over time</a:t>
            </a:r>
          </a:p>
          <a:p>
            <a:pPr>
              <a:lnSpc>
                <a:spcPct val="140000"/>
              </a:lnSpc>
              <a:buClr>
                <a:srgbClr val="800000"/>
              </a:buClr>
            </a:pPr>
            <a:endParaRPr lang="en-US" sz="10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40000"/>
              </a:lnSpc>
              <a:buClr>
                <a:srgbClr val="800000"/>
              </a:buClr>
              <a:buFont typeface="Arial"/>
              <a:buChar char="•"/>
            </a:pPr>
            <a:r>
              <a:rPr lang="en-US" sz="2400" i="1" dirty="0" smtClean="0">
                <a:solidFill>
                  <a:srgbClr val="000000"/>
                </a:solidFill>
              </a:rPr>
              <a:t>Select action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3779912" y="3969060"/>
            <a:ext cx="3096344" cy="1597571"/>
          </a:xfrm>
          <a:prstGeom prst="wedgeRoundRectCallout">
            <a:avLst>
              <a:gd name="adj1" fmla="val 48429"/>
              <a:gd name="adj2" fmla="val -101833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“Collect and transfer”</a:t>
            </a:r>
            <a:endParaRPr lang="en-US" b="1" dirty="0">
              <a:solidFill>
                <a:srgbClr val="000000"/>
              </a:solidFill>
            </a:endParaRPr>
          </a:p>
          <a:p>
            <a:pPr algn="ctr"/>
            <a:r>
              <a:rPr lang="en-US" i="1" dirty="0" smtClean="0">
                <a:solidFill>
                  <a:srgbClr val="000000"/>
                </a:solidFill>
              </a:rPr>
              <a:t>using </a:t>
            </a:r>
            <a:r>
              <a:rPr lang="en-US" i="1" dirty="0">
                <a:solidFill>
                  <a:srgbClr val="000000"/>
                </a:solidFill>
              </a:rPr>
              <a:t>a method of moment approach to solve a latent variable model </a:t>
            </a:r>
            <a:r>
              <a:rPr lang="en-US" i="1" dirty="0" smtClean="0">
                <a:solidFill>
                  <a:srgbClr val="000000"/>
                </a:solidFill>
              </a:rPr>
              <a:t>problem</a:t>
            </a:r>
            <a:endParaRPr lang="en-US" i="1" dirty="0">
              <a:solidFill>
                <a:srgbClr val="000000"/>
              </a:solidFill>
            </a:endParaRP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0" y="2564904"/>
            <a:ext cx="89789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1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8836769" cy="972108"/>
          </a:xfrm>
        </p:spPr>
        <p:txBody>
          <a:bodyPr/>
          <a:lstStyle/>
          <a:p>
            <a:r>
              <a:rPr lang="en-US" sz="3100" dirty="0" smtClean="0">
                <a:solidFill>
                  <a:srgbClr val="D1403C"/>
                </a:solidFill>
              </a:rPr>
              <a:t>Results</a:t>
            </a:r>
            <a:endParaRPr lang="en-US" sz="31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0398" y="908720"/>
            <a:ext cx="8770094" cy="2909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lnSpc>
                <a:spcPct val="140000"/>
              </a:lnSpc>
              <a:buClr>
                <a:srgbClr val="80000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Theoretical guarantees</a:t>
            </a:r>
          </a:p>
          <a:p>
            <a:pPr marL="730250" lvl="1" indent="-273050">
              <a:lnSpc>
                <a:spcPct val="140000"/>
              </a:lnSpc>
              <a:buClr>
                <a:srgbClr val="800000"/>
              </a:buClr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Improvement </a:t>
            </a:r>
            <a:r>
              <a:rPr lang="en-US" sz="2600" dirty="0" err="1" smtClean="0">
                <a:solidFill>
                  <a:srgbClr val="000000"/>
                </a:solidFill>
              </a:rPr>
              <a:t>wrt</a:t>
            </a:r>
            <a:r>
              <a:rPr lang="en-US" sz="2600" dirty="0" smtClean="0">
                <a:solidFill>
                  <a:srgbClr val="000000"/>
                </a:solidFill>
              </a:rPr>
              <a:t> no-transfer solution</a:t>
            </a:r>
          </a:p>
          <a:p>
            <a:pPr marL="730250" lvl="1" indent="-273050">
              <a:lnSpc>
                <a:spcPct val="140000"/>
              </a:lnSpc>
              <a:buClr>
                <a:srgbClr val="800000"/>
              </a:buClr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Reduction in the regret</a:t>
            </a:r>
          </a:p>
          <a:p>
            <a:pPr marL="730250" lvl="1" indent="-273050">
              <a:lnSpc>
                <a:spcPct val="140000"/>
              </a:lnSpc>
              <a:buClr>
                <a:srgbClr val="800000"/>
              </a:buClr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Dependency on number of “users” and their difference</a:t>
            </a:r>
          </a:p>
        </p:txBody>
      </p:sp>
    </p:spTree>
    <p:extLst>
      <p:ext uri="{BB962C8B-B14F-4D97-AF65-F5344CB8AC3E}">
        <p14:creationId xmlns:p14="http://schemas.microsoft.com/office/powerpoint/2010/main" val="315178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r_episode_regre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36" y="1212304"/>
            <a:ext cx="7607300" cy="4953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8836769" cy="972108"/>
          </a:xfrm>
        </p:spPr>
        <p:txBody>
          <a:bodyPr/>
          <a:lstStyle/>
          <a:p>
            <a:r>
              <a:rPr lang="en-US" sz="3100" dirty="0" smtClean="0">
                <a:solidFill>
                  <a:srgbClr val="D1403C"/>
                </a:solidFill>
              </a:rPr>
              <a:t>Empirical Results</a:t>
            </a:r>
            <a:endParaRPr lang="en-US" sz="31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0398" y="872716"/>
            <a:ext cx="8770094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lnSpc>
                <a:spcPct val="120000"/>
              </a:lnSpc>
              <a:buClr>
                <a:srgbClr val="80000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Synthetic data</a:t>
            </a:r>
          </a:p>
        </p:txBody>
      </p:sp>
      <p:sp>
        <p:nvSpPr>
          <p:cNvPr id="10" name="Up-Down Arrow 9"/>
          <p:cNvSpPr/>
          <p:nvPr/>
        </p:nvSpPr>
        <p:spPr>
          <a:xfrm>
            <a:off x="770458" y="1736812"/>
            <a:ext cx="453170" cy="3996444"/>
          </a:xfrm>
          <a:prstGeom prst="upDownArrow">
            <a:avLst/>
          </a:prstGeom>
          <a:gradFill>
            <a:gsLst>
              <a:gs pos="0">
                <a:srgbClr val="91B845"/>
              </a:gs>
              <a:gs pos="100000">
                <a:srgbClr val="FF0000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3508" y="1592796"/>
            <a:ext cx="771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BAD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3508" y="55799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GOOD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55876" y="91754"/>
            <a:ext cx="555395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400" i="1" dirty="0" smtClean="0">
                <a:solidFill>
                  <a:srgbClr val="000000"/>
                </a:solidFill>
                <a:latin typeface="Arial"/>
                <a:cs typeface="Arial"/>
              </a:rPr>
              <a:t>NIPS 2013, with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E. Brunskill (CMU), M. Azar (Northwestern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Univ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52019" y="2348880"/>
            <a:ext cx="4257815" cy="14401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Currently testing on a “movie recommendation” dataset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7540625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Outline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5556" y="1232756"/>
            <a:ext cx="7848872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Transfer in Reinforcement Learning</a:t>
            </a:r>
          </a:p>
          <a:p>
            <a:pPr marL="285750" indent="-285750">
              <a:lnSpc>
                <a:spcPct val="200000"/>
              </a:lnSpc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Improving the Exploration Strategy </a:t>
            </a:r>
          </a:p>
          <a:p>
            <a:pPr marL="285750" indent="-285750">
              <a:lnSpc>
                <a:spcPct val="200000"/>
              </a:lnSpc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rgbClr val="000000"/>
                </a:solidFill>
              </a:rPr>
              <a:t>Improving the Accuracy of Approximation</a:t>
            </a:r>
          </a:p>
          <a:p>
            <a:pPr marL="285750" indent="-285750">
              <a:lnSpc>
                <a:spcPct val="200000"/>
              </a:lnSpc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rgbClr val="BFBFBF"/>
                </a:solidFill>
              </a:rPr>
              <a:t>Conclusions</a:t>
            </a:r>
            <a:endParaRPr lang="en-US" sz="2800" dirty="0">
              <a:solidFill>
                <a:srgbClr val="BFBFB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96719" y="3933056"/>
            <a:ext cx="2721819" cy="2016224"/>
            <a:chOff x="1789348" y="3176972"/>
            <a:chExt cx="4114800" cy="2879725"/>
          </a:xfrm>
        </p:grpSpPr>
        <p:pic>
          <p:nvPicPr>
            <p:cNvPr id="9" name="Picture 8" descr="performanceimprovement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348" y="3176972"/>
              <a:ext cx="4114800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5065948" y="3542097"/>
              <a:ext cx="762000" cy="9906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4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8836769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Sparse Multi-task Reinforcement Learning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1" name="Picture 10" descr="phi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596" y="1340768"/>
            <a:ext cx="2654300" cy="3581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11960" y="1160748"/>
            <a:ext cx="4644516" cy="4221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dirty="0" smtClean="0"/>
              <a:t>Learning to play poker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200" i="1" dirty="0" smtClean="0"/>
              <a:t>States</a:t>
            </a:r>
            <a:r>
              <a:rPr lang="en-US" sz="2200" dirty="0" smtClean="0"/>
              <a:t>: cards, chips, …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200" i="1" dirty="0" smtClean="0"/>
              <a:t>Action</a:t>
            </a:r>
            <a:r>
              <a:rPr lang="en-US" sz="2200" dirty="0" smtClean="0"/>
              <a:t>: stay, call, fold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200" i="1" dirty="0" smtClean="0"/>
              <a:t>Dynamics</a:t>
            </a:r>
            <a:r>
              <a:rPr lang="en-US" sz="2200" dirty="0" smtClean="0"/>
              <a:t>: deck, opponent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200" i="1" dirty="0" smtClean="0"/>
              <a:t>Reward</a:t>
            </a:r>
            <a:r>
              <a:rPr lang="en-US" sz="2200" dirty="0" smtClean="0"/>
              <a:t>: money</a:t>
            </a:r>
          </a:p>
          <a:p>
            <a:pPr>
              <a:lnSpc>
                <a:spcPct val="200000"/>
              </a:lnSpc>
            </a:pPr>
            <a:r>
              <a:rPr lang="en-US" sz="2200" b="1" i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200" b="1" i="1" dirty="0">
                <a:sym typeface="Wingdings"/>
              </a:rPr>
              <a:t> </a:t>
            </a:r>
            <a:r>
              <a:rPr lang="en-US" sz="2200" b="1" i="1" dirty="0" smtClean="0">
                <a:solidFill>
                  <a:srgbClr val="0000FF"/>
                </a:solidFill>
              </a:rPr>
              <a:t>Use RL to solve it!</a:t>
            </a:r>
          </a:p>
        </p:txBody>
      </p:sp>
    </p:spTree>
    <p:extLst>
      <p:ext uri="{BB962C8B-B14F-4D97-AF65-F5344CB8AC3E}">
        <p14:creationId xmlns:p14="http://schemas.microsoft.com/office/powerpoint/2010/main" val="271615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8836769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Sparse Multi-task Reinforcement Learning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1" name="Picture 10" descr="phi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596" y="1340768"/>
            <a:ext cx="2654300" cy="3581400"/>
          </a:xfrm>
          <a:prstGeom prst="rect">
            <a:avLst/>
          </a:prstGeom>
        </p:spPr>
      </p:pic>
      <p:pic>
        <p:nvPicPr>
          <p:cNvPr id="7" name="Picture 6" descr="hansen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637" y="1645696"/>
            <a:ext cx="3151456" cy="3151456"/>
          </a:xfrm>
          <a:prstGeom prst="rect">
            <a:avLst/>
          </a:prstGeom>
        </p:spPr>
      </p:pic>
      <p:pic>
        <p:nvPicPr>
          <p:cNvPr id="6" name="Picture 5" descr="young-poker-play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2600908"/>
            <a:ext cx="3719417" cy="2789563"/>
          </a:xfrm>
          <a:prstGeom prst="rect">
            <a:avLst/>
          </a:prstGeom>
        </p:spPr>
      </p:pic>
      <p:pic>
        <p:nvPicPr>
          <p:cNvPr id="8" name="Picture 7" descr="28794661310d14d4dc0f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458" y="1016732"/>
            <a:ext cx="3851080" cy="23953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3588" y="558924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This is a </a:t>
            </a:r>
            <a:r>
              <a:rPr lang="en-US" sz="2800" b="1" dirty="0" smtClean="0">
                <a:solidFill>
                  <a:srgbClr val="0000FF"/>
                </a:solidFill>
              </a:rPr>
              <a:t>Multi-Task </a:t>
            </a:r>
            <a:r>
              <a:rPr lang="en-US" sz="2800" dirty="0" smtClean="0"/>
              <a:t>RL problem!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62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8836769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Sparse Multi-task Reinforcement Learning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3723" y="944724"/>
            <a:ext cx="8836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Let’s use as much information as possible to solve the problem!</a:t>
            </a:r>
            <a:endParaRPr lang="en-US" sz="2400" dirty="0"/>
          </a:p>
        </p:txBody>
      </p:sp>
      <p:pic>
        <p:nvPicPr>
          <p:cNvPr id="12" name="Picture 11" descr="chip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011" y="1974825"/>
            <a:ext cx="2093407" cy="1854758"/>
          </a:xfrm>
          <a:prstGeom prst="rect">
            <a:avLst/>
          </a:prstGeom>
        </p:spPr>
      </p:pic>
      <p:pic>
        <p:nvPicPr>
          <p:cNvPr id="13" name="Picture 12" descr="horoscop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999" y="3315926"/>
            <a:ext cx="2638397" cy="1998546"/>
          </a:xfrm>
          <a:prstGeom prst="rect">
            <a:avLst/>
          </a:prstGeom>
        </p:spPr>
      </p:pic>
      <p:pic>
        <p:nvPicPr>
          <p:cNvPr id="15" name="Picture 14" descr="blackjack2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03" y="1592796"/>
            <a:ext cx="2652295" cy="1989221"/>
          </a:xfrm>
          <a:prstGeom prst="rect">
            <a:avLst/>
          </a:prstGeom>
        </p:spPr>
      </p:pic>
      <p:pic>
        <p:nvPicPr>
          <p:cNvPr id="19" name="Picture 18" descr="deal-river-crazy-pineapple-poker-800x80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739" y="1786080"/>
            <a:ext cx="2890624" cy="1625976"/>
          </a:xfrm>
          <a:prstGeom prst="rect">
            <a:avLst/>
          </a:prstGeom>
        </p:spPr>
      </p:pic>
      <p:pic>
        <p:nvPicPr>
          <p:cNvPr id="21" name="Picture 20" descr="2010-06-16-puti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619" y="3177845"/>
            <a:ext cx="2966720" cy="22250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3588" y="558924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Not all the “features” are equally </a:t>
            </a:r>
            <a:r>
              <a:rPr lang="en-US" sz="2800" b="1" dirty="0" smtClean="0">
                <a:solidFill>
                  <a:srgbClr val="FF0000"/>
                </a:solidFill>
              </a:rPr>
              <a:t>useful</a:t>
            </a:r>
            <a:r>
              <a:rPr lang="en-US" sz="2800" dirty="0" smtClean="0"/>
              <a:t>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848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regression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124" y="2240868"/>
            <a:ext cx="3384376" cy="240863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8836769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The linear Fitted Q-Iteration Algorithm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97714" y="980728"/>
            <a:ext cx="2304256" cy="61072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Collect samples from the environment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431540" y="1772814"/>
            <a:ext cx="5436604" cy="335349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105726" y="2239456"/>
            <a:ext cx="2088232" cy="75608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Create a regression dataset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05726" y="3499596"/>
            <a:ext cx="2088232" cy="75608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Solve a linear regression problem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05726" y="5337212"/>
            <a:ext cx="2088232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Return the greedy policy</a:t>
            </a:r>
            <a:endParaRPr lang="en-US" sz="1600" dirty="0"/>
          </a:p>
        </p:txBody>
      </p:sp>
      <p:cxnSp>
        <p:nvCxnSpPr>
          <p:cNvPr id="11" name="Elbow Connector 10"/>
          <p:cNvCxnSpPr>
            <a:endCxn id="8" idx="0"/>
          </p:cNvCxnSpPr>
          <p:nvPr/>
        </p:nvCxnSpPr>
        <p:spPr>
          <a:xfrm>
            <a:off x="3149842" y="1591454"/>
            <a:ext cx="0" cy="6480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0"/>
          <p:cNvCxnSpPr/>
          <p:nvPr/>
        </p:nvCxnSpPr>
        <p:spPr>
          <a:xfrm>
            <a:off x="3149842" y="2995540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10"/>
          <p:cNvCxnSpPr>
            <a:stCxn id="16" idx="2"/>
            <a:endCxn id="17" idx="0"/>
          </p:cNvCxnSpPr>
          <p:nvPr/>
        </p:nvCxnSpPr>
        <p:spPr>
          <a:xfrm>
            <a:off x="3149842" y="4255680"/>
            <a:ext cx="0" cy="10815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6" idx="2"/>
            <a:endCxn id="8" idx="1"/>
          </p:cNvCxnSpPr>
          <p:nvPr/>
        </p:nvCxnSpPr>
        <p:spPr>
          <a:xfrm rot="5400000" flipH="1">
            <a:off x="1808693" y="2914531"/>
            <a:ext cx="1638182" cy="1044116"/>
          </a:xfrm>
          <a:prstGeom prst="bentConnector4">
            <a:avLst>
              <a:gd name="adj1" fmla="val -13954"/>
              <a:gd name="adj2" fmla="val 121894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10"/>
          <p:cNvCxnSpPr>
            <a:stCxn id="17" idx="3"/>
          </p:cNvCxnSpPr>
          <p:nvPr/>
        </p:nvCxnSpPr>
        <p:spPr>
          <a:xfrm>
            <a:off x="4193958" y="5625244"/>
            <a:ext cx="5580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5523644"/>
            <a:ext cx="254000" cy="2032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648" y="1871680"/>
            <a:ext cx="1836420" cy="29718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144" y="3071544"/>
            <a:ext cx="1165860" cy="320040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4203360"/>
            <a:ext cx="2392680" cy="845820"/>
          </a:xfrm>
          <a:prstGeom prst="rect">
            <a:avLst/>
          </a:prstGeom>
        </p:spPr>
      </p:pic>
      <p:pic>
        <p:nvPicPr>
          <p:cNvPr id="52" name="Picture 51" descr="sparse_weights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388" y="1213596"/>
            <a:ext cx="628650" cy="4572000"/>
          </a:xfrm>
          <a:prstGeom prst="rect">
            <a:avLst/>
          </a:prstGeom>
        </p:spPr>
      </p:pic>
      <p:pic>
        <p:nvPicPr>
          <p:cNvPr id="53" name="Picture 52" descr="weight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380" y="1213596"/>
            <a:ext cx="615950" cy="45720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976156" y="1871680"/>
            <a:ext cx="523220" cy="33935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200" b="1" dirty="0" smtClean="0"/>
              <a:t>features</a:t>
            </a:r>
            <a:endParaRPr lang="en-US" sz="2200" b="1" dirty="0"/>
          </a:p>
        </p:txBody>
      </p:sp>
      <p:sp>
        <p:nvSpPr>
          <p:cNvPr id="55" name="Oval 54"/>
          <p:cNvSpPr/>
          <p:nvPr/>
        </p:nvSpPr>
        <p:spPr>
          <a:xfrm>
            <a:off x="4680012" y="4255681"/>
            <a:ext cx="684076" cy="64948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>
            <a:off x="7344308" y="3391584"/>
            <a:ext cx="612068" cy="4694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0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6" grpId="0" animBg="1"/>
      <p:bldP spid="17" grpId="0" animBg="1"/>
      <p:bldP spid="54" grpId="0"/>
      <p:bldP spid="55" grpId="0" animBg="1"/>
      <p:bldP spid="5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8836769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Sparse Linear Fitted Q-Iteration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97714" y="980728"/>
            <a:ext cx="2304256" cy="61072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Collect samples from the environment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431540" y="1772814"/>
            <a:ext cx="5436604" cy="335349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105726" y="2239456"/>
            <a:ext cx="2088232" cy="75608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Create a regression dataset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05726" y="3499596"/>
            <a:ext cx="2088232" cy="75608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Solve a </a:t>
            </a:r>
            <a:r>
              <a:rPr lang="en-US" sz="1600" b="1" dirty="0" smtClean="0">
                <a:solidFill>
                  <a:srgbClr val="000000"/>
                </a:solidFill>
              </a:rPr>
              <a:t>sparse </a:t>
            </a:r>
            <a:r>
              <a:rPr lang="en-US" sz="1600" dirty="0" smtClean="0">
                <a:solidFill>
                  <a:srgbClr val="000000"/>
                </a:solidFill>
              </a:rPr>
              <a:t>linear regression problem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05726" y="5337212"/>
            <a:ext cx="2088232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Return the greedy policy</a:t>
            </a:r>
            <a:endParaRPr lang="en-US" sz="1600" dirty="0"/>
          </a:p>
        </p:txBody>
      </p:sp>
      <p:cxnSp>
        <p:nvCxnSpPr>
          <p:cNvPr id="11" name="Elbow Connector 10"/>
          <p:cNvCxnSpPr>
            <a:endCxn id="8" idx="0"/>
          </p:cNvCxnSpPr>
          <p:nvPr/>
        </p:nvCxnSpPr>
        <p:spPr>
          <a:xfrm>
            <a:off x="3149842" y="1591454"/>
            <a:ext cx="0" cy="6480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0"/>
          <p:cNvCxnSpPr/>
          <p:nvPr/>
        </p:nvCxnSpPr>
        <p:spPr>
          <a:xfrm>
            <a:off x="3149842" y="2995540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10"/>
          <p:cNvCxnSpPr>
            <a:stCxn id="16" idx="2"/>
            <a:endCxn id="17" idx="0"/>
          </p:cNvCxnSpPr>
          <p:nvPr/>
        </p:nvCxnSpPr>
        <p:spPr>
          <a:xfrm>
            <a:off x="3149842" y="4255680"/>
            <a:ext cx="0" cy="10815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6" idx="2"/>
            <a:endCxn id="8" idx="1"/>
          </p:cNvCxnSpPr>
          <p:nvPr/>
        </p:nvCxnSpPr>
        <p:spPr>
          <a:xfrm rot="5400000" flipH="1">
            <a:off x="1808693" y="2914531"/>
            <a:ext cx="1638182" cy="1044116"/>
          </a:xfrm>
          <a:prstGeom prst="bentConnector4">
            <a:avLst>
              <a:gd name="adj1" fmla="val -13954"/>
              <a:gd name="adj2" fmla="val 121894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10"/>
          <p:cNvCxnSpPr>
            <a:stCxn id="17" idx="3"/>
          </p:cNvCxnSpPr>
          <p:nvPr/>
        </p:nvCxnSpPr>
        <p:spPr>
          <a:xfrm>
            <a:off x="4193958" y="5625244"/>
            <a:ext cx="5580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5523644"/>
            <a:ext cx="254000" cy="2032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648" y="1871680"/>
            <a:ext cx="1836420" cy="29718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144" y="3071544"/>
            <a:ext cx="1165860" cy="320040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4203360"/>
            <a:ext cx="2392680" cy="845820"/>
          </a:xfrm>
          <a:prstGeom prst="rect">
            <a:avLst/>
          </a:prstGeom>
        </p:spPr>
      </p:pic>
      <p:pic>
        <p:nvPicPr>
          <p:cNvPr id="26" name="Picture 25" descr="sparse_weights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276" y="1213596"/>
            <a:ext cx="628650" cy="4572000"/>
          </a:xfrm>
          <a:prstGeom prst="rect">
            <a:avLst/>
          </a:prstGeom>
        </p:spPr>
      </p:pic>
      <p:sp>
        <p:nvSpPr>
          <p:cNvPr id="9" name="Explosion 1 8"/>
          <p:cNvSpPr/>
          <p:nvPr/>
        </p:nvSpPr>
        <p:spPr>
          <a:xfrm>
            <a:off x="3743908" y="2995540"/>
            <a:ext cx="1863207" cy="1441572"/>
          </a:xfrm>
          <a:prstGeom prst="irregularSeal1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The LASSO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00571" y="5949280"/>
            <a:ext cx="2727913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400" i="1" dirty="0" smtClean="0">
                <a:solidFill>
                  <a:srgbClr val="000000"/>
                </a:solidFill>
                <a:latin typeface="Arial"/>
                <a:cs typeface="Arial"/>
              </a:rPr>
              <a:t>L1-regularized least-squares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54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8836769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The Multi-task Joint </a:t>
            </a:r>
            <a:r>
              <a:rPr lang="en-US" sz="3200" dirty="0" err="1" smtClean="0">
                <a:solidFill>
                  <a:srgbClr val="D1403C"/>
                </a:solidFill>
              </a:rPr>
              <a:t>Sparsity</a:t>
            </a:r>
            <a:r>
              <a:rPr lang="en-US" sz="3200" dirty="0" smtClean="0">
                <a:solidFill>
                  <a:srgbClr val="D1403C"/>
                </a:solidFill>
              </a:rPr>
              <a:t> Assumption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780356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9" name="Picture 8" descr="sparse-blu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632" y="1109825"/>
            <a:ext cx="5854700" cy="4394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87178" y="1610163"/>
            <a:ext cx="523220" cy="33935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200" b="1" dirty="0" smtClean="0"/>
              <a:t>features</a:t>
            </a:r>
            <a:endParaRPr lang="en-US" sz="2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206904" y="5590401"/>
            <a:ext cx="4852156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200" b="1" dirty="0" smtClean="0"/>
              <a:t>tasks</a:t>
            </a:r>
          </a:p>
        </p:txBody>
      </p:sp>
    </p:spTree>
    <p:extLst>
      <p:ext uri="{BB962C8B-B14F-4D97-AF65-F5344CB8AC3E}">
        <p14:creationId xmlns:p14="http://schemas.microsoft.com/office/powerpoint/2010/main" val="10087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50" descr="j0153950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68760"/>
            <a:ext cx="165735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j0404601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170409"/>
            <a:ext cx="12795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4634334"/>
            <a:ext cx="17462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2805534"/>
            <a:ext cx="1897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575" y="2653134"/>
            <a:ext cx="13938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1163" y="3262734"/>
            <a:ext cx="1646237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4710534"/>
            <a:ext cx="1397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4075" y="1052934"/>
            <a:ext cx="1406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14"/>
          <p:cNvSpPr/>
          <p:nvPr/>
        </p:nvSpPr>
        <p:spPr>
          <a:xfrm>
            <a:off x="1104900" y="476672"/>
            <a:ext cx="3090863" cy="796925"/>
          </a:xfrm>
          <a:custGeom>
            <a:avLst/>
            <a:gdLst>
              <a:gd name="connsiteX0" fmla="*/ 0 w 3092174"/>
              <a:gd name="connsiteY0" fmla="*/ 682856 h 682856"/>
              <a:gd name="connsiteX1" fmla="*/ 784087 w 3092174"/>
              <a:gd name="connsiteY1" fmla="*/ 97551 h 682856"/>
              <a:gd name="connsiteX2" fmla="*/ 2319130 w 3092174"/>
              <a:gd name="connsiteY2" fmla="*/ 97551 h 682856"/>
              <a:gd name="connsiteX3" fmla="*/ 3092174 w 3092174"/>
              <a:gd name="connsiteY3" fmla="*/ 450943 h 682856"/>
              <a:gd name="connsiteX0" fmla="*/ 0 w 3092174"/>
              <a:gd name="connsiteY0" fmla="*/ 796604 h 796604"/>
              <a:gd name="connsiteX1" fmla="*/ 784087 w 3092174"/>
              <a:gd name="connsiteY1" fmla="*/ 211299 h 796604"/>
              <a:gd name="connsiteX2" fmla="*/ 2090530 w 3092174"/>
              <a:gd name="connsiteY2" fmla="*/ 58899 h 796604"/>
              <a:gd name="connsiteX3" fmla="*/ 3092174 w 3092174"/>
              <a:gd name="connsiteY3" fmla="*/ 564691 h 79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2174" h="796604">
                <a:moveTo>
                  <a:pt x="0" y="796604"/>
                </a:moveTo>
                <a:cubicBezTo>
                  <a:pt x="198782" y="552727"/>
                  <a:pt x="435665" y="334250"/>
                  <a:pt x="784087" y="211299"/>
                </a:cubicBezTo>
                <a:cubicBezTo>
                  <a:pt x="1132509" y="88348"/>
                  <a:pt x="1705849" y="0"/>
                  <a:pt x="2090530" y="58899"/>
                </a:cubicBezTo>
                <a:cubicBezTo>
                  <a:pt x="2475211" y="117798"/>
                  <a:pt x="2897992" y="417444"/>
                  <a:pt x="3092174" y="564691"/>
                </a:cubicBezTo>
              </a:path>
            </a:pathLst>
          </a:custGeom>
          <a:ln w="38100">
            <a:solidFill>
              <a:schemeClr val="tx2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Good transfer</a:t>
            </a:r>
          </a:p>
        </p:txBody>
      </p:sp>
      <p:sp>
        <p:nvSpPr>
          <p:cNvPr id="16" name="Freeform 15"/>
          <p:cNvSpPr/>
          <p:nvPr/>
        </p:nvSpPr>
        <p:spPr>
          <a:xfrm>
            <a:off x="4724400" y="478259"/>
            <a:ext cx="2590800" cy="650875"/>
          </a:xfrm>
          <a:custGeom>
            <a:avLst/>
            <a:gdLst>
              <a:gd name="connsiteX0" fmla="*/ 0 w 2009914"/>
              <a:gd name="connsiteY0" fmla="*/ 636841 h 636841"/>
              <a:gd name="connsiteX1" fmla="*/ 706783 w 2009914"/>
              <a:gd name="connsiteY1" fmla="*/ 73623 h 636841"/>
              <a:gd name="connsiteX2" fmla="*/ 1535044 w 2009914"/>
              <a:gd name="connsiteY2" fmla="*/ 195102 h 636841"/>
              <a:gd name="connsiteX3" fmla="*/ 2009914 w 2009914"/>
              <a:gd name="connsiteY3" fmla="*/ 393884 h 636841"/>
              <a:gd name="connsiteX0" fmla="*/ 0 w 2009914"/>
              <a:gd name="connsiteY0" fmla="*/ 636841 h 636841"/>
              <a:gd name="connsiteX1" fmla="*/ 830387 w 2009914"/>
              <a:gd name="connsiteY1" fmla="*/ 73623 h 636841"/>
              <a:gd name="connsiteX2" fmla="*/ 1535044 w 2009914"/>
              <a:gd name="connsiteY2" fmla="*/ 195102 h 636841"/>
              <a:gd name="connsiteX3" fmla="*/ 2009914 w 2009914"/>
              <a:gd name="connsiteY3" fmla="*/ 393884 h 636841"/>
              <a:gd name="connsiteX0" fmla="*/ 0 w 2009914"/>
              <a:gd name="connsiteY0" fmla="*/ 657657 h 657657"/>
              <a:gd name="connsiteX1" fmla="*/ 830387 w 2009914"/>
              <a:gd name="connsiteY1" fmla="*/ 94439 h 657657"/>
              <a:gd name="connsiteX2" fmla="*/ 1658648 w 2009914"/>
              <a:gd name="connsiteY2" fmla="*/ 91024 h 657657"/>
              <a:gd name="connsiteX3" fmla="*/ 2009914 w 2009914"/>
              <a:gd name="connsiteY3" fmla="*/ 414700 h 657657"/>
              <a:gd name="connsiteX0" fmla="*/ 0 w 2009914"/>
              <a:gd name="connsiteY0" fmla="*/ 657657 h 657657"/>
              <a:gd name="connsiteX1" fmla="*/ 397772 w 2009914"/>
              <a:gd name="connsiteY1" fmla="*/ 94439 h 657657"/>
              <a:gd name="connsiteX2" fmla="*/ 1658648 w 2009914"/>
              <a:gd name="connsiteY2" fmla="*/ 91024 h 657657"/>
              <a:gd name="connsiteX3" fmla="*/ 2009914 w 2009914"/>
              <a:gd name="connsiteY3" fmla="*/ 414700 h 657657"/>
              <a:gd name="connsiteX0" fmla="*/ 0 w 2009914"/>
              <a:gd name="connsiteY0" fmla="*/ 657657 h 657657"/>
              <a:gd name="connsiteX1" fmla="*/ 521377 w 2009914"/>
              <a:gd name="connsiteY1" fmla="*/ 94439 h 657657"/>
              <a:gd name="connsiteX2" fmla="*/ 1658648 w 2009914"/>
              <a:gd name="connsiteY2" fmla="*/ 91024 h 657657"/>
              <a:gd name="connsiteX3" fmla="*/ 2009914 w 2009914"/>
              <a:gd name="connsiteY3" fmla="*/ 414700 h 65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914" h="657657">
                <a:moveTo>
                  <a:pt x="0" y="657657"/>
                </a:moveTo>
                <a:cubicBezTo>
                  <a:pt x="225471" y="412859"/>
                  <a:pt x="244936" y="188878"/>
                  <a:pt x="521377" y="94439"/>
                </a:cubicBezTo>
                <a:cubicBezTo>
                  <a:pt x="797818" y="0"/>
                  <a:pt x="1410559" y="37647"/>
                  <a:pt x="1658648" y="91024"/>
                </a:cubicBezTo>
                <a:cubicBezTo>
                  <a:pt x="1906737" y="144401"/>
                  <a:pt x="1881073" y="341997"/>
                  <a:pt x="2009914" y="414700"/>
                </a:cubicBezTo>
              </a:path>
            </a:pathLst>
          </a:custGeom>
          <a:ln w="38100">
            <a:solidFill>
              <a:schemeClr val="tx2">
                <a:lumMod val="60000"/>
                <a:lumOff val="40000"/>
              </a:schemeClr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Positive transfer</a:t>
            </a:r>
          </a:p>
        </p:txBody>
      </p:sp>
      <p:sp>
        <p:nvSpPr>
          <p:cNvPr id="17" name="Freeform 16"/>
          <p:cNvSpPr/>
          <p:nvPr/>
        </p:nvSpPr>
        <p:spPr>
          <a:xfrm>
            <a:off x="676275" y="2510259"/>
            <a:ext cx="1381125" cy="828675"/>
          </a:xfrm>
          <a:custGeom>
            <a:avLst/>
            <a:gdLst>
              <a:gd name="connsiteX0" fmla="*/ 119637 w 1367550"/>
              <a:gd name="connsiteY0" fmla="*/ 0 h 971826"/>
              <a:gd name="connsiteX1" fmla="*/ 207985 w 1367550"/>
              <a:gd name="connsiteY1" fmla="*/ 496957 h 971826"/>
              <a:gd name="connsiteX2" fmla="*/ 1367550 w 1367550"/>
              <a:gd name="connsiteY2" fmla="*/ 971826 h 97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7550" h="971826">
                <a:moveTo>
                  <a:pt x="119637" y="0"/>
                </a:moveTo>
                <a:cubicBezTo>
                  <a:pt x="59818" y="167493"/>
                  <a:pt x="0" y="334986"/>
                  <a:pt x="207985" y="496957"/>
                </a:cubicBezTo>
                <a:cubicBezTo>
                  <a:pt x="415970" y="658928"/>
                  <a:pt x="891760" y="815377"/>
                  <a:pt x="1367550" y="971826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No </a:t>
            </a:r>
            <a:b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   transfer</a:t>
            </a:r>
          </a:p>
        </p:txBody>
      </p:sp>
      <p:sp>
        <p:nvSpPr>
          <p:cNvPr id="18" name="Freeform 17"/>
          <p:cNvSpPr/>
          <p:nvPr/>
        </p:nvSpPr>
        <p:spPr>
          <a:xfrm>
            <a:off x="2640013" y="3567534"/>
            <a:ext cx="1093787" cy="1236663"/>
          </a:xfrm>
          <a:custGeom>
            <a:avLst/>
            <a:gdLst>
              <a:gd name="connsiteX0" fmla="*/ 519043 w 738072"/>
              <a:gd name="connsiteY0" fmla="*/ 0 h 1236870"/>
              <a:gd name="connsiteX1" fmla="*/ 651565 w 738072"/>
              <a:gd name="connsiteY1" fmla="*/ 552174 h 1236870"/>
              <a:gd name="connsiteX2" fmla="*/ 0 w 738072"/>
              <a:gd name="connsiteY2" fmla="*/ 1236870 h 123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8072" h="1236870">
                <a:moveTo>
                  <a:pt x="519043" y="0"/>
                </a:moveTo>
                <a:cubicBezTo>
                  <a:pt x="628557" y="173014"/>
                  <a:pt x="738072" y="346029"/>
                  <a:pt x="651565" y="552174"/>
                </a:cubicBezTo>
                <a:cubicBezTo>
                  <a:pt x="565058" y="758319"/>
                  <a:pt x="0" y="1236870"/>
                  <a:pt x="0" y="1236870"/>
                </a:cubicBezTo>
              </a:path>
            </a:pathLst>
          </a:custGeom>
          <a:ln w="508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Negative transfer</a:t>
            </a:r>
          </a:p>
        </p:txBody>
      </p:sp>
      <p:sp>
        <p:nvSpPr>
          <p:cNvPr id="19" name="Freeform 18"/>
          <p:cNvSpPr/>
          <p:nvPr/>
        </p:nvSpPr>
        <p:spPr>
          <a:xfrm>
            <a:off x="7686675" y="4232697"/>
            <a:ext cx="803275" cy="1006475"/>
          </a:xfrm>
          <a:custGeom>
            <a:avLst/>
            <a:gdLst>
              <a:gd name="connsiteX0" fmla="*/ 784087 w 804333"/>
              <a:gd name="connsiteY0" fmla="*/ 0 h 1004956"/>
              <a:gd name="connsiteX1" fmla="*/ 673652 w 804333"/>
              <a:gd name="connsiteY1" fmla="*/ 673652 h 1004956"/>
              <a:gd name="connsiteX2" fmla="*/ 0 w 804333"/>
              <a:gd name="connsiteY2" fmla="*/ 1004956 h 1004956"/>
              <a:gd name="connsiteX3" fmla="*/ 0 w 804333"/>
              <a:gd name="connsiteY3" fmla="*/ 1004956 h 1004956"/>
              <a:gd name="connsiteX4" fmla="*/ 0 w 804333"/>
              <a:gd name="connsiteY4" fmla="*/ 1004956 h 100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333" h="1004956">
                <a:moveTo>
                  <a:pt x="784087" y="0"/>
                </a:moveTo>
                <a:cubicBezTo>
                  <a:pt x="794210" y="253079"/>
                  <a:pt x="804333" y="506159"/>
                  <a:pt x="673652" y="673652"/>
                </a:cubicBezTo>
                <a:cubicBezTo>
                  <a:pt x="542971" y="841145"/>
                  <a:pt x="0" y="1004956"/>
                  <a:pt x="0" y="1004956"/>
                </a:cubicBezTo>
                <a:lnTo>
                  <a:pt x="0" y="1004956"/>
                </a:lnTo>
                <a:lnTo>
                  <a:pt x="0" y="1004956"/>
                </a:lnTo>
              </a:path>
            </a:pathLst>
          </a:custGeom>
          <a:ln>
            <a:solidFill>
              <a:schemeClr val="accent1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378450" y="2024484"/>
            <a:ext cx="514350" cy="1601788"/>
          </a:xfrm>
          <a:custGeom>
            <a:avLst/>
            <a:gdLst>
              <a:gd name="connsiteX0" fmla="*/ 0 w 515362"/>
              <a:gd name="connsiteY0" fmla="*/ 0 h 1601304"/>
              <a:gd name="connsiteX1" fmla="*/ 474869 w 515362"/>
              <a:gd name="connsiteY1" fmla="*/ 817217 h 1601304"/>
              <a:gd name="connsiteX2" fmla="*/ 242956 w 515362"/>
              <a:gd name="connsiteY2" fmla="*/ 1601304 h 160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362" h="1601304">
                <a:moveTo>
                  <a:pt x="0" y="0"/>
                </a:moveTo>
                <a:cubicBezTo>
                  <a:pt x="217188" y="275166"/>
                  <a:pt x="434376" y="550333"/>
                  <a:pt x="474869" y="817217"/>
                </a:cubicBezTo>
                <a:cubicBezTo>
                  <a:pt x="515362" y="1084101"/>
                  <a:pt x="379159" y="1342702"/>
                  <a:pt x="242956" y="1601304"/>
                </a:cubicBezTo>
              </a:path>
            </a:pathLst>
          </a:cu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592888" y="1980034"/>
            <a:ext cx="365125" cy="1093788"/>
          </a:xfrm>
          <a:custGeom>
            <a:avLst/>
            <a:gdLst>
              <a:gd name="connsiteX0" fmla="*/ 364435 w 364435"/>
              <a:gd name="connsiteY0" fmla="*/ 0 h 1093305"/>
              <a:gd name="connsiteX1" fmla="*/ 11044 w 364435"/>
              <a:gd name="connsiteY1" fmla="*/ 596348 h 1093305"/>
              <a:gd name="connsiteX2" fmla="*/ 298174 w 364435"/>
              <a:gd name="connsiteY2" fmla="*/ 1093305 h 109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435" h="1093305">
                <a:moveTo>
                  <a:pt x="364435" y="0"/>
                </a:moveTo>
                <a:cubicBezTo>
                  <a:pt x="193261" y="207065"/>
                  <a:pt x="22088" y="414130"/>
                  <a:pt x="11044" y="596348"/>
                </a:cubicBezTo>
                <a:cubicBezTo>
                  <a:pt x="0" y="778566"/>
                  <a:pt x="149087" y="935935"/>
                  <a:pt x="298174" y="1093305"/>
                </a:cubicBezTo>
              </a:path>
            </a:pathLst>
          </a:custGeom>
          <a:ln>
            <a:solidFill>
              <a:schemeClr val="accent1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491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8836769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Multi-task Sparse Linear Fitted Q-Iteration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97714" y="980728"/>
            <a:ext cx="2304256" cy="61072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Collect samples from </a:t>
            </a:r>
            <a:r>
              <a:rPr lang="en-US" sz="1600" b="1" dirty="0" smtClean="0">
                <a:solidFill>
                  <a:schemeClr val="tx1"/>
                </a:solidFill>
              </a:rPr>
              <a:t>each task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540" y="1772814"/>
            <a:ext cx="5436604" cy="335349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051720" y="2239456"/>
            <a:ext cx="2196244" cy="75608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Create </a:t>
            </a:r>
            <a:r>
              <a:rPr lang="en-US" sz="1600" b="1" i="1" dirty="0" smtClean="0">
                <a:solidFill>
                  <a:schemeClr val="tx1"/>
                </a:solidFill>
              </a:rPr>
              <a:t>T</a:t>
            </a:r>
            <a:r>
              <a:rPr lang="en-US" sz="1600" b="1" dirty="0" smtClean="0">
                <a:solidFill>
                  <a:schemeClr val="tx1"/>
                </a:solidFill>
              </a:rPr>
              <a:t> regression datasets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05726" y="3499596"/>
            <a:ext cx="2088232" cy="75608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Solve a </a:t>
            </a:r>
            <a:r>
              <a:rPr lang="en-US" sz="1600" b="1" dirty="0" smtClean="0">
                <a:solidFill>
                  <a:srgbClr val="000000"/>
                </a:solidFill>
              </a:rPr>
              <a:t>MT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</a:rPr>
              <a:t>sparse </a:t>
            </a:r>
            <a:r>
              <a:rPr lang="en-US" sz="1600" dirty="0" smtClean="0">
                <a:solidFill>
                  <a:srgbClr val="000000"/>
                </a:solidFill>
              </a:rPr>
              <a:t>linear regression problem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05726" y="5337212"/>
            <a:ext cx="2088232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Return the greedy policies</a:t>
            </a:r>
            <a:endParaRPr lang="en-US" sz="1600" dirty="0"/>
          </a:p>
        </p:txBody>
      </p:sp>
      <p:cxnSp>
        <p:nvCxnSpPr>
          <p:cNvPr id="11" name="Elbow Connector 10"/>
          <p:cNvCxnSpPr>
            <a:stCxn id="6" idx="2"/>
            <a:endCxn id="8" idx="0"/>
          </p:cNvCxnSpPr>
          <p:nvPr/>
        </p:nvCxnSpPr>
        <p:spPr>
          <a:xfrm>
            <a:off x="3149842" y="1591454"/>
            <a:ext cx="0" cy="6480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0"/>
          <p:cNvCxnSpPr/>
          <p:nvPr/>
        </p:nvCxnSpPr>
        <p:spPr>
          <a:xfrm>
            <a:off x="3149842" y="2995540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10"/>
          <p:cNvCxnSpPr>
            <a:stCxn id="16" idx="2"/>
            <a:endCxn id="17" idx="0"/>
          </p:cNvCxnSpPr>
          <p:nvPr/>
        </p:nvCxnSpPr>
        <p:spPr>
          <a:xfrm>
            <a:off x="3149842" y="4255680"/>
            <a:ext cx="0" cy="10815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6" idx="2"/>
            <a:endCxn id="8" idx="1"/>
          </p:cNvCxnSpPr>
          <p:nvPr/>
        </p:nvCxnSpPr>
        <p:spPr>
          <a:xfrm rot="5400000" flipH="1">
            <a:off x="1781690" y="2887528"/>
            <a:ext cx="1638182" cy="1098122"/>
          </a:xfrm>
          <a:prstGeom prst="bentConnector4">
            <a:avLst>
              <a:gd name="adj1" fmla="val -13954"/>
              <a:gd name="adj2" fmla="val 120817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10"/>
          <p:cNvCxnSpPr>
            <a:stCxn id="17" idx="3"/>
          </p:cNvCxnSpPr>
          <p:nvPr/>
        </p:nvCxnSpPr>
        <p:spPr>
          <a:xfrm>
            <a:off x="4193958" y="5625244"/>
            <a:ext cx="5580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9" y="5323423"/>
            <a:ext cx="1422400" cy="520700"/>
          </a:xfrm>
          <a:prstGeom prst="rect">
            <a:avLst/>
          </a:prstGeom>
        </p:spPr>
      </p:pic>
      <p:sp>
        <p:nvSpPr>
          <p:cNvPr id="25" name="Explosion 1 24"/>
          <p:cNvSpPr/>
          <p:nvPr/>
        </p:nvSpPr>
        <p:spPr>
          <a:xfrm>
            <a:off x="3671900" y="2780928"/>
            <a:ext cx="2232248" cy="1764196"/>
          </a:xfrm>
          <a:prstGeom prst="irregularSeal1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The Group LASSO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2161" y="5949280"/>
            <a:ext cx="291632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400" i="1" dirty="0" smtClean="0">
                <a:solidFill>
                  <a:srgbClr val="000000"/>
                </a:solidFill>
                <a:latin typeface="Arial"/>
                <a:cs typeface="Arial"/>
              </a:rPr>
              <a:t>L-(1,2)-regularized least-squares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5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_overlin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903064"/>
            <a:ext cx="6235700" cy="49022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8836769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The Multi-task Joint </a:t>
            </a:r>
            <a:r>
              <a:rPr lang="en-US" sz="3200" dirty="0" err="1" smtClean="0">
                <a:solidFill>
                  <a:srgbClr val="D1403C"/>
                </a:solidFill>
              </a:rPr>
              <a:t>Sparsity</a:t>
            </a:r>
            <a:r>
              <a:rPr lang="en-US" sz="3200" dirty="0" smtClean="0">
                <a:solidFill>
                  <a:srgbClr val="D1403C"/>
                </a:solidFill>
              </a:rPr>
              <a:t> Assumption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780356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87178" y="1610163"/>
            <a:ext cx="523220" cy="33935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200" b="1" dirty="0" smtClean="0"/>
              <a:t>features</a:t>
            </a:r>
            <a:endParaRPr lang="en-US" sz="2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206904" y="5590401"/>
            <a:ext cx="4852156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200" b="1" dirty="0" smtClean="0"/>
              <a:t>tasks</a:t>
            </a:r>
          </a:p>
        </p:txBody>
      </p:sp>
      <p:sp>
        <p:nvSpPr>
          <p:cNvPr id="7" name="&quot;No&quot; Symbol 6"/>
          <p:cNvSpPr/>
          <p:nvPr/>
        </p:nvSpPr>
        <p:spPr>
          <a:xfrm>
            <a:off x="6192180" y="1736812"/>
            <a:ext cx="2232248" cy="2160240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0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8836769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Learning a sparse representation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780356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9" name="Picture 8" descr="svd_v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1861986"/>
            <a:ext cx="2937657" cy="2334123"/>
          </a:xfrm>
          <a:prstGeom prst="rect">
            <a:avLst/>
          </a:prstGeom>
        </p:spPr>
      </p:pic>
      <p:pic>
        <p:nvPicPr>
          <p:cNvPr id="10" name="Picture 9" descr="svd_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27" y="1850961"/>
            <a:ext cx="2937657" cy="2334123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671900" y="2651005"/>
            <a:ext cx="1800200" cy="7560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&quot;No&quot; Symbol 14"/>
          <p:cNvSpPr/>
          <p:nvPr/>
        </p:nvSpPr>
        <p:spPr>
          <a:xfrm>
            <a:off x="2375756" y="1490921"/>
            <a:ext cx="1296144" cy="1202225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7884" y="3392996"/>
            <a:ext cx="1908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transformation of the features</a:t>
            </a:r>
          </a:p>
          <a:p>
            <a:pPr algn="ctr"/>
            <a:r>
              <a:rPr lang="en-US" sz="1200" i="1" dirty="0" smtClean="0"/>
              <a:t>(aka dictionary learning)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274827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8836769" cy="972108"/>
          </a:xfrm>
        </p:spPr>
        <p:txBody>
          <a:bodyPr/>
          <a:lstStyle/>
          <a:p>
            <a:r>
              <a:rPr lang="en-US" dirty="0" smtClean="0">
                <a:solidFill>
                  <a:srgbClr val="D1403C"/>
                </a:solidFill>
              </a:rPr>
              <a:t>Multi-task Feature Learning Linear Fitted Q-Iteration</a:t>
            </a:r>
            <a:endParaRPr lang="en-US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97714" y="980728"/>
            <a:ext cx="2304256" cy="61072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Collect samples from </a:t>
            </a:r>
            <a:r>
              <a:rPr lang="en-US" sz="1600" b="1" dirty="0" smtClean="0">
                <a:solidFill>
                  <a:schemeClr val="tx1"/>
                </a:solidFill>
              </a:rPr>
              <a:t>each task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540" y="1772814"/>
            <a:ext cx="5436604" cy="335349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051720" y="1935141"/>
            <a:ext cx="2196244" cy="75608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Create </a:t>
            </a:r>
            <a:r>
              <a:rPr lang="en-US" sz="1600" b="1" i="1" dirty="0" smtClean="0">
                <a:solidFill>
                  <a:schemeClr val="tx1"/>
                </a:solidFill>
              </a:rPr>
              <a:t>T</a:t>
            </a:r>
            <a:r>
              <a:rPr lang="en-US" sz="1600" b="1" dirty="0" smtClean="0">
                <a:solidFill>
                  <a:schemeClr val="tx1"/>
                </a:solidFill>
              </a:rPr>
              <a:t> regression datasets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05726" y="5337212"/>
            <a:ext cx="2088232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Return the greedy policies</a:t>
            </a:r>
            <a:endParaRPr lang="en-US" sz="1600" dirty="0"/>
          </a:p>
        </p:txBody>
      </p:sp>
      <p:cxnSp>
        <p:nvCxnSpPr>
          <p:cNvPr id="20" name="Elbow Connector 10"/>
          <p:cNvCxnSpPr/>
          <p:nvPr/>
        </p:nvCxnSpPr>
        <p:spPr>
          <a:xfrm>
            <a:off x="3149842" y="2995540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10"/>
          <p:cNvCxnSpPr>
            <a:stCxn id="17" idx="3"/>
          </p:cNvCxnSpPr>
          <p:nvPr/>
        </p:nvCxnSpPr>
        <p:spPr>
          <a:xfrm>
            <a:off x="4193958" y="5625244"/>
            <a:ext cx="5580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03648" y="2790171"/>
            <a:ext cx="3492388" cy="215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9" y="5323423"/>
            <a:ext cx="1422400" cy="520700"/>
          </a:xfrm>
          <a:prstGeom prst="rect">
            <a:avLst/>
          </a:prstGeom>
        </p:spPr>
      </p:pic>
      <p:sp>
        <p:nvSpPr>
          <p:cNvPr id="25" name="Explosion 1 24"/>
          <p:cNvSpPr/>
          <p:nvPr/>
        </p:nvSpPr>
        <p:spPr>
          <a:xfrm>
            <a:off x="5040052" y="3086962"/>
            <a:ext cx="2952328" cy="1764196"/>
          </a:xfrm>
          <a:prstGeom prst="irregularSeal1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The MT-Feature Learning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051720" y="2924944"/>
            <a:ext cx="2196244" cy="75608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Learn a sparse representation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05726" y="3969060"/>
            <a:ext cx="2088232" cy="75608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Solve a </a:t>
            </a:r>
            <a:r>
              <a:rPr lang="en-US" sz="1600" b="1" dirty="0" smtClean="0">
                <a:solidFill>
                  <a:srgbClr val="000000"/>
                </a:solidFill>
              </a:rPr>
              <a:t>MT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</a:rPr>
              <a:t>sparse </a:t>
            </a:r>
            <a:r>
              <a:rPr lang="en-US" sz="1600" dirty="0" smtClean="0">
                <a:solidFill>
                  <a:srgbClr val="000000"/>
                </a:solidFill>
              </a:rPr>
              <a:t>linear regression problem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23" name="Elbow Connector 10"/>
          <p:cNvCxnSpPr/>
          <p:nvPr/>
        </p:nvCxnSpPr>
        <p:spPr>
          <a:xfrm>
            <a:off x="3149842" y="4725144"/>
            <a:ext cx="0" cy="612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6" idx="2"/>
            <a:endCxn id="8" idx="1"/>
          </p:cNvCxnSpPr>
          <p:nvPr/>
        </p:nvCxnSpPr>
        <p:spPr>
          <a:xfrm rot="5400000" flipH="1">
            <a:off x="1394800" y="2970103"/>
            <a:ext cx="2411961" cy="1098122"/>
          </a:xfrm>
          <a:prstGeom prst="bentConnector4">
            <a:avLst>
              <a:gd name="adj1" fmla="val -14586"/>
              <a:gd name="adj2" fmla="val 211444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3149842" y="1591454"/>
            <a:ext cx="0" cy="3436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10"/>
          <p:cNvCxnSpPr/>
          <p:nvPr/>
        </p:nvCxnSpPr>
        <p:spPr>
          <a:xfrm>
            <a:off x="3149842" y="2691225"/>
            <a:ext cx="0" cy="2337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10"/>
          <p:cNvCxnSpPr/>
          <p:nvPr/>
        </p:nvCxnSpPr>
        <p:spPr>
          <a:xfrm>
            <a:off x="3149842" y="368102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6" idx="2"/>
            <a:endCxn id="18" idx="1"/>
          </p:cNvCxnSpPr>
          <p:nvPr/>
        </p:nvCxnSpPr>
        <p:spPr>
          <a:xfrm rot="5400000" flipH="1">
            <a:off x="1889702" y="3465004"/>
            <a:ext cx="1422158" cy="1098122"/>
          </a:xfrm>
          <a:prstGeom prst="bentConnector4">
            <a:avLst>
              <a:gd name="adj1" fmla="val -9410"/>
              <a:gd name="adj2" fmla="val 120817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54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8836769" cy="972108"/>
          </a:xfrm>
        </p:spPr>
        <p:txBody>
          <a:bodyPr/>
          <a:lstStyle/>
          <a:p>
            <a:r>
              <a:rPr lang="en-US" dirty="0" smtClean="0">
                <a:solidFill>
                  <a:srgbClr val="D1403C"/>
                </a:solidFill>
              </a:rPr>
              <a:t>Theoretical Results</a:t>
            </a:r>
            <a:endParaRPr lang="en-US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135831" y="944724"/>
            <a:ext cx="6784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Number of samples </a:t>
            </a:r>
            <a:r>
              <a:rPr lang="en-US" sz="2400" b="1" dirty="0" smtClean="0"/>
              <a:t>(per task)</a:t>
            </a:r>
            <a:r>
              <a:rPr lang="en-US" sz="2400" dirty="0" smtClean="0"/>
              <a:t> needed to have an accurate approximation using </a:t>
            </a:r>
            <a:r>
              <a:rPr lang="en-US" sz="2400" b="1" i="1" dirty="0" smtClean="0"/>
              <a:t>d</a:t>
            </a:r>
            <a:r>
              <a:rPr lang="en-US" sz="2400" b="1" dirty="0" smtClean="0"/>
              <a:t> features</a:t>
            </a:r>
            <a:endParaRPr lang="en-US" sz="2400" b="1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28" y="2473077"/>
            <a:ext cx="533400" cy="276225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224" y="2292102"/>
            <a:ext cx="2200275" cy="638175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596" y="2292102"/>
            <a:ext cx="1819275" cy="6381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71618" y="3212976"/>
            <a:ext cx="8728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Std</a:t>
            </a:r>
            <a:r>
              <a:rPr lang="en-US" sz="2400" i="1" dirty="0" smtClean="0"/>
              <a:t> approach: </a:t>
            </a:r>
            <a:r>
              <a:rPr lang="en-US" sz="2400" dirty="0" smtClean="0"/>
              <a:t>Linearly proportional… </a:t>
            </a:r>
            <a:r>
              <a:rPr lang="en-US" sz="2400" b="1" dirty="0" smtClean="0">
                <a:solidFill>
                  <a:srgbClr val="FF0000"/>
                </a:solidFill>
              </a:rPr>
              <a:t>too many samples</a:t>
            </a:r>
            <a:r>
              <a:rPr lang="en-US" sz="2400" dirty="0" smtClean="0"/>
              <a:t>!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17612" y="3720514"/>
            <a:ext cx="883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</a:rPr>
              <a:t>Lasso: </a:t>
            </a:r>
            <a:r>
              <a:rPr lang="en-US" sz="2400" b="1" dirty="0" smtClean="0">
                <a:solidFill>
                  <a:srgbClr val="3366FF"/>
                </a:solidFill>
              </a:rPr>
              <a:t>Only </a:t>
            </a:r>
            <a:r>
              <a:rPr lang="en-US" sz="2400" b="1" i="1" dirty="0" smtClean="0">
                <a:solidFill>
                  <a:srgbClr val="3366FF"/>
                </a:solidFill>
              </a:rPr>
              <a:t>log(d)</a:t>
            </a:r>
            <a:r>
              <a:rPr lang="en-US" sz="2400" dirty="0" smtClean="0"/>
              <a:t>! But no advantage from </a:t>
            </a:r>
            <a:r>
              <a:rPr lang="en-US" sz="2400" b="1" dirty="0" smtClean="0">
                <a:solidFill>
                  <a:srgbClr val="FF0000"/>
                </a:solidFill>
              </a:rPr>
              <a:t>multiple tasks</a:t>
            </a:r>
            <a:r>
              <a:rPr lang="en-US" sz="2400" dirty="0" smtClean="0"/>
              <a:t>…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1500" y="4218183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</a:rPr>
              <a:t>G-Lasso: </a:t>
            </a:r>
            <a:r>
              <a:rPr lang="en-US" sz="2400" b="1" dirty="0" smtClean="0">
                <a:solidFill>
                  <a:srgbClr val="3366FF"/>
                </a:solidFill>
              </a:rPr>
              <a:t>Decreasing in </a:t>
            </a:r>
            <a:r>
              <a:rPr lang="en-US" sz="2400" b="1" i="1" dirty="0" smtClean="0">
                <a:solidFill>
                  <a:srgbClr val="3366FF"/>
                </a:solidFill>
              </a:rPr>
              <a:t>T</a:t>
            </a:r>
            <a:r>
              <a:rPr lang="en-US" sz="2400" dirty="0" smtClean="0"/>
              <a:t>! But joint </a:t>
            </a:r>
            <a:r>
              <a:rPr lang="en-US" sz="2400" dirty="0" err="1" smtClean="0"/>
              <a:t>sparsity</a:t>
            </a:r>
            <a:r>
              <a:rPr lang="en-US" sz="2400" dirty="0" smtClean="0"/>
              <a:t> may be </a:t>
            </a:r>
            <a:r>
              <a:rPr lang="en-US" sz="2400" b="1" dirty="0" smtClean="0">
                <a:solidFill>
                  <a:srgbClr val="FF0000"/>
                </a:solidFill>
              </a:rPr>
              <a:t>poor</a:t>
            </a:r>
            <a:r>
              <a:rPr lang="en-US" sz="2400" dirty="0" smtClean="0"/>
              <a:t>…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39577" y="4761148"/>
            <a:ext cx="8192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</a:rPr>
              <a:t>Rep. learn.: </a:t>
            </a:r>
            <a:r>
              <a:rPr lang="en-US" sz="2400" b="1" dirty="0" smtClean="0">
                <a:solidFill>
                  <a:srgbClr val="3366FF"/>
                </a:solidFill>
              </a:rPr>
              <a:t>Smallest number of important features</a:t>
            </a:r>
            <a:r>
              <a:rPr lang="en-US" sz="2400" dirty="0" smtClean="0"/>
              <a:t>! But learning the representation may be </a:t>
            </a:r>
            <a:r>
              <a:rPr lang="en-US" sz="2400" b="1" dirty="0" smtClean="0">
                <a:solidFill>
                  <a:srgbClr val="FF0000"/>
                </a:solidFill>
              </a:rPr>
              <a:t>expensive</a:t>
            </a:r>
            <a:r>
              <a:rPr lang="en-US" sz="2400" dirty="0" smtClean="0"/>
              <a:t>…</a:t>
            </a:r>
            <a:endParaRPr lang="en-US" sz="2400" b="1" dirty="0"/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275278"/>
            <a:ext cx="20193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8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8836769" cy="972108"/>
          </a:xfrm>
        </p:spPr>
        <p:txBody>
          <a:bodyPr/>
          <a:lstStyle/>
          <a:p>
            <a:r>
              <a:rPr lang="en-US" dirty="0" smtClean="0">
                <a:solidFill>
                  <a:srgbClr val="D1403C"/>
                </a:solidFill>
              </a:rPr>
              <a:t>Empirical Results: the </a:t>
            </a:r>
            <a:r>
              <a:rPr lang="en-US" dirty="0" err="1" smtClean="0">
                <a:solidFill>
                  <a:srgbClr val="D1403C"/>
                </a:solidFill>
              </a:rPr>
              <a:t>BlackJack</a:t>
            </a:r>
            <a:endParaRPr lang="en-US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464267" y="5949280"/>
            <a:ext cx="555395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400" i="1" dirty="0" smtClean="0">
                <a:solidFill>
                  <a:srgbClr val="000000"/>
                </a:solidFill>
                <a:latin typeface="Arial"/>
                <a:cs typeface="Arial"/>
              </a:rPr>
              <a:t>NIPS 2014, with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D. Calandriello and M. Restelli (PoliMi) 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9" name="Picture 18" descr="reduced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728700"/>
            <a:ext cx="7020272" cy="526520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752019" y="2348880"/>
            <a:ext cx="4257815" cy="14401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Under study:</a:t>
            </a:r>
            <a:r>
              <a:rPr lang="en-US" sz="2400" b="1" dirty="0" smtClean="0">
                <a:solidFill>
                  <a:schemeClr val="bg1"/>
                </a:solidFill>
              </a:rPr>
              <a:t> application to other computer games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8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7540625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Outline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5556" y="1232756"/>
            <a:ext cx="7848872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Transfer in Reinforcement Learning</a:t>
            </a:r>
          </a:p>
          <a:p>
            <a:pPr marL="285750" indent="-285750">
              <a:lnSpc>
                <a:spcPct val="200000"/>
              </a:lnSpc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Improving the Exploration Strategy </a:t>
            </a:r>
          </a:p>
          <a:p>
            <a:pPr marL="285750" indent="-285750">
              <a:lnSpc>
                <a:spcPct val="200000"/>
              </a:lnSpc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Improving the Accuracy of Approximation</a:t>
            </a:r>
          </a:p>
          <a:p>
            <a:pPr marL="285750" indent="-285750">
              <a:lnSpc>
                <a:spcPct val="200000"/>
              </a:lnSpc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/>
              <a:t>Conclusions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949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8836769" cy="972108"/>
          </a:xfrm>
        </p:spPr>
        <p:txBody>
          <a:bodyPr/>
          <a:lstStyle/>
          <a:p>
            <a:r>
              <a:rPr lang="en-US" dirty="0" smtClean="0">
                <a:solidFill>
                  <a:srgbClr val="D1403C"/>
                </a:solidFill>
              </a:rPr>
              <a:t>Conclusions</a:t>
            </a:r>
            <a:endParaRPr lang="en-US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9" name="Picture 8" descr="learningcurv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5968" y="836712"/>
            <a:ext cx="3008300" cy="210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868143" y="3465004"/>
            <a:ext cx="2721819" cy="2016224"/>
            <a:chOff x="1789348" y="3176972"/>
            <a:chExt cx="4114800" cy="2879725"/>
          </a:xfrm>
        </p:grpSpPr>
        <p:pic>
          <p:nvPicPr>
            <p:cNvPr id="11" name="Picture 10" descr="performanceimprovement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348" y="3176972"/>
              <a:ext cx="4114800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5065948" y="3542097"/>
              <a:ext cx="762000" cy="9906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75968" y="3465004"/>
            <a:ext cx="2756172" cy="2016224"/>
            <a:chOff x="3013484" y="3176972"/>
            <a:chExt cx="4114800" cy="2879725"/>
          </a:xfrm>
        </p:grpSpPr>
        <p:pic>
          <p:nvPicPr>
            <p:cNvPr id="14" name="Picture 13" descr="speedimprovement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484" y="3176972"/>
              <a:ext cx="4114800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3531629" y="3927859"/>
              <a:ext cx="990600" cy="838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4240" y="3504696"/>
            <a:ext cx="2585727" cy="1936841"/>
            <a:chOff x="251520" y="3172805"/>
            <a:chExt cx="4114800" cy="2879725"/>
          </a:xfrm>
        </p:grpSpPr>
        <p:pic>
          <p:nvPicPr>
            <p:cNvPr id="17" name="Picture 16" descr="offsetimprovement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172805"/>
              <a:ext cx="4114800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Oval 17"/>
            <p:cNvSpPr/>
            <p:nvPr/>
          </p:nvSpPr>
          <p:spPr>
            <a:xfrm>
              <a:off x="274514" y="4838092"/>
              <a:ext cx="762000" cy="9906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9" name="Titre 1"/>
          <p:cNvSpPr txBox="1">
            <a:spLocks/>
          </p:cNvSpPr>
          <p:nvPr/>
        </p:nvSpPr>
        <p:spPr bwMode="gray">
          <a:xfrm>
            <a:off x="3062412" y="3068960"/>
            <a:ext cx="3021856" cy="5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/>
            <a:r>
              <a:rPr lang="fr-FR" sz="2600" dirty="0" err="1" smtClean="0">
                <a:solidFill>
                  <a:schemeClr val="tx1"/>
                </a:solidFill>
              </a:rPr>
              <a:t>With</a:t>
            </a:r>
            <a:r>
              <a:rPr lang="fr-FR" sz="2600" dirty="0" smtClean="0">
                <a:solidFill>
                  <a:schemeClr val="tx1"/>
                </a:solidFill>
              </a:rPr>
              <a:t> Transfer</a:t>
            </a:r>
            <a:endParaRPr lang="fr-FR" sz="2600" b="0" dirty="0">
              <a:solidFill>
                <a:schemeClr val="tx1"/>
              </a:solidFill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 bwMode="gray">
          <a:xfrm>
            <a:off x="3062412" y="692696"/>
            <a:ext cx="3021856" cy="55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/>
            <a:r>
              <a:rPr lang="fr-FR" sz="2600" dirty="0" err="1" smtClean="0">
                <a:solidFill>
                  <a:schemeClr val="tx1"/>
                </a:solidFill>
              </a:rPr>
              <a:t>Without</a:t>
            </a:r>
            <a:r>
              <a:rPr lang="fr-FR" sz="2600" dirty="0" smtClean="0">
                <a:solidFill>
                  <a:schemeClr val="tx1"/>
                </a:solidFill>
              </a:rPr>
              <a:t> Transfer</a:t>
            </a:r>
            <a:endParaRPr lang="fr-FR" sz="2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0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000" y="2598166"/>
            <a:ext cx="8636000" cy="794830"/>
          </a:xfrm>
        </p:spPr>
        <p:txBody>
          <a:bodyPr/>
          <a:lstStyle/>
          <a:p>
            <a:r>
              <a:rPr lang="fr-FR" sz="4500" dirty="0" err="1" smtClean="0"/>
              <a:t>Thanks</a:t>
            </a:r>
            <a:r>
              <a:rPr lang="fr-FR" sz="4500" dirty="0" smtClean="0"/>
              <a:t>!!</a:t>
            </a:r>
            <a:endParaRPr lang="fr-FR" sz="4500" b="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0" y="4187826"/>
            <a:ext cx="4318000" cy="2155825"/>
          </a:xfrm>
          <a:prstGeom prst="rect">
            <a:avLst/>
          </a:prstGeom>
        </p:spPr>
        <p:txBody>
          <a:bodyPr anchor="b"/>
          <a:lstStyle/>
          <a:p>
            <a:pPr marL="1588" marR="0" lvl="1" indent="-1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23" charset="-128"/>
                <a:cs typeface="+mn-cs"/>
              </a:rPr>
              <a:t>Inria Lille – Nord Europe</a:t>
            </a:r>
          </a:p>
          <a:p>
            <a:pPr marL="1588" marR="0" lvl="0" indent="-1588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2400" b="1" kern="0" dirty="0" smtClean="0">
                <a:solidFill>
                  <a:schemeClr val="bg1"/>
                </a:solidFill>
                <a:latin typeface="+mn-lt"/>
                <a:ea typeface="+mn-ea"/>
              </a:rPr>
              <a:t>www.inria.fr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label ANR bleu CMJ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356" y="152637"/>
            <a:ext cx="1248483" cy="1291826"/>
          </a:xfrm>
          <a:prstGeom prst="rect">
            <a:avLst/>
          </a:prstGeom>
        </p:spPr>
      </p:pic>
      <p:pic>
        <p:nvPicPr>
          <p:cNvPr id="3" name="Picture 2" descr="complac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288" y="1592796"/>
            <a:ext cx="1181305" cy="1222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9572" y="2096852"/>
            <a:ext cx="7668852" cy="2306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Can we design algorithms able to </a:t>
            </a:r>
            <a:r>
              <a:rPr lang="en-US" sz="2600" dirty="0" smtClean="0">
                <a:solidFill>
                  <a:srgbClr val="0000FF"/>
                </a:solidFill>
                <a:latin typeface="Arial Black"/>
                <a:cs typeface="Arial Black"/>
              </a:rPr>
              <a:t>learn from experience</a:t>
            </a:r>
            <a:r>
              <a:rPr lang="en-US" sz="260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lang="en-US" sz="2600" dirty="0" smtClean="0">
                <a:solidFill>
                  <a:srgbClr val="0000FF"/>
                </a:solidFill>
                <a:latin typeface="Arial Black"/>
                <a:cs typeface="Arial Black"/>
              </a:rPr>
              <a:t>transfer knowledge </a:t>
            </a:r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across different problems to </a:t>
            </a:r>
            <a:r>
              <a:rPr lang="en-US" sz="2600" dirty="0" smtClean="0">
                <a:solidFill>
                  <a:srgbClr val="FF0000"/>
                </a:solidFill>
                <a:latin typeface="Arial Black"/>
                <a:cs typeface="Arial Black"/>
              </a:rPr>
              <a:t>improve their learning performance</a:t>
            </a:r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lang="en-US" sz="2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89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7540625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Outline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5556" y="1232756"/>
            <a:ext cx="7848872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/>
              <a:t>Transfer in Reinforcement Learning</a:t>
            </a:r>
          </a:p>
          <a:p>
            <a:pPr marL="285750" indent="-285750">
              <a:lnSpc>
                <a:spcPct val="200000"/>
              </a:lnSpc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/>
              <a:t>Improving the Exploration Strategy </a:t>
            </a:r>
          </a:p>
          <a:p>
            <a:pPr marL="285750" indent="-285750">
              <a:lnSpc>
                <a:spcPct val="200000"/>
              </a:lnSpc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/>
              <a:t>Improving the Accuracy of Approximation</a:t>
            </a:r>
          </a:p>
          <a:p>
            <a:pPr marL="285750" indent="-285750">
              <a:lnSpc>
                <a:spcPct val="200000"/>
              </a:lnSpc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/>
              <a:t>Conclusions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056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7540625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Outline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5556" y="1232756"/>
            <a:ext cx="7848872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/>
              <a:t>Transfer in Reinforcement Learning</a:t>
            </a:r>
          </a:p>
          <a:p>
            <a:pPr marL="285750" indent="-285750">
              <a:lnSpc>
                <a:spcPct val="200000"/>
              </a:lnSpc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Improving the Exploration Strategy</a:t>
            </a:r>
          </a:p>
          <a:p>
            <a:pPr marL="285750" indent="-285750">
              <a:lnSpc>
                <a:spcPct val="200000"/>
              </a:lnSpc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Improving the Accuracy of Approximation</a:t>
            </a:r>
          </a:p>
          <a:p>
            <a:pPr marL="285750" indent="-285750">
              <a:lnSpc>
                <a:spcPct val="200000"/>
              </a:lnSpc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6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7540625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Reinforcement Learning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6200000">
            <a:off x="6101308" y="1770720"/>
            <a:ext cx="304800" cy="381000"/>
          </a:xfrm>
          <a:prstGeom prst="down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340768"/>
            <a:ext cx="1447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6824" y="1645568"/>
            <a:ext cx="1447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6424" y="2483768"/>
            <a:ext cx="1485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2624" y="2102768"/>
            <a:ext cx="3175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5024" y="2255168"/>
            <a:ext cx="3175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424" y="2407568"/>
            <a:ext cx="3175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2312429" y="980728"/>
            <a:ext cx="3508375" cy="2125663"/>
            <a:chOff x="2312429" y="980728"/>
            <a:chExt cx="3508375" cy="2125663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890404" y="980728"/>
              <a:ext cx="1096963" cy="61753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agent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3811029" y="2488853"/>
              <a:ext cx="1255713" cy="617538"/>
            </a:xfrm>
            <a:prstGeom prst="roundRect">
              <a:avLst/>
            </a:prstGeom>
            <a:gradFill>
              <a:gsLst>
                <a:gs pos="0">
                  <a:srgbClr val="97FF65"/>
                </a:gs>
                <a:gs pos="33000">
                  <a:srgbClr val="94FF78"/>
                </a:gs>
                <a:gs pos="100000">
                  <a:srgbClr val="D1FFDA"/>
                </a:gs>
              </a:gsLst>
            </a:gradFill>
            <a:ln>
              <a:solidFill>
                <a:srgbClr val="91B845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environment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4026929" y="2284066"/>
              <a:ext cx="823913" cy="342900"/>
            </a:xfrm>
            <a:prstGeom prst="roundRect">
              <a:avLst/>
            </a:prstGeom>
            <a:gradFill>
              <a:gsLst>
                <a:gs pos="0">
                  <a:srgbClr val="FFF13C"/>
                </a:gs>
                <a:gs pos="33000">
                  <a:srgbClr val="FFFD7E"/>
                </a:gs>
                <a:gs pos="100000">
                  <a:srgbClr val="FCFFD2"/>
                </a:gs>
              </a:gsLst>
            </a:gradFill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critic</a:t>
              </a:r>
            </a:p>
          </p:txBody>
        </p:sp>
        <p:cxnSp>
          <p:nvCxnSpPr>
            <p:cNvPr id="13" name="Elbow Connector 12"/>
            <p:cNvCxnSpPr>
              <a:stCxn id="11" idx="1"/>
              <a:endCxn id="10" idx="1"/>
            </p:cNvCxnSpPr>
            <p:nvPr/>
          </p:nvCxnSpPr>
          <p:spPr bwMode="auto">
            <a:xfrm rot="10800000" flipH="1">
              <a:off x="3811029" y="1288703"/>
              <a:ext cx="79375" cy="1509713"/>
            </a:xfrm>
            <a:prstGeom prst="bentConnector3">
              <a:avLst>
                <a:gd name="adj1" fmla="val -500315"/>
              </a:avLst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/>
            <p:nvPr/>
          </p:nvCxnSpPr>
          <p:spPr bwMode="auto">
            <a:xfrm rot="5400000" flipH="1" flipV="1">
              <a:off x="4095986" y="1940372"/>
              <a:ext cx="685800" cy="158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10" idx="3"/>
              <a:endCxn id="11" idx="3"/>
            </p:cNvCxnSpPr>
            <p:nvPr/>
          </p:nvCxnSpPr>
          <p:spPr bwMode="auto">
            <a:xfrm>
              <a:off x="4987367" y="1288703"/>
              <a:ext cx="79375" cy="1509713"/>
            </a:xfrm>
            <a:prstGeom prst="bentConnector3">
              <a:avLst>
                <a:gd name="adj1" fmla="val 675929"/>
              </a:avLst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33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746" y="1940705"/>
              <a:ext cx="216058" cy="19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5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2429" y="1872135"/>
              <a:ext cx="192052" cy="19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6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574" y="1529286"/>
              <a:ext cx="480130" cy="20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7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897" y="1872135"/>
              <a:ext cx="480130" cy="20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Elbow Connector 19"/>
            <p:cNvCxnSpPr>
              <a:stCxn id="11" idx="1"/>
              <a:endCxn id="10" idx="1"/>
            </p:cNvCxnSpPr>
            <p:nvPr/>
          </p:nvCxnSpPr>
          <p:spPr bwMode="auto">
            <a:xfrm rot="10800000" flipH="1">
              <a:off x="3811029" y="1288703"/>
              <a:ext cx="79375" cy="1509713"/>
            </a:xfrm>
            <a:prstGeom prst="bentConnector3">
              <a:avLst>
                <a:gd name="adj1" fmla="val -1495904"/>
              </a:avLst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loud 20"/>
            <p:cNvSpPr/>
            <p:nvPr/>
          </p:nvSpPr>
          <p:spPr bwMode="auto">
            <a:xfrm>
              <a:off x="2929967" y="1941166"/>
              <a:ext cx="892175" cy="479425"/>
            </a:xfrm>
            <a:prstGeom prst="cloud">
              <a:avLst/>
            </a:prstGeom>
            <a:gradFill>
              <a:gsLst>
                <a:gs pos="0">
                  <a:srgbClr val="FFC377"/>
                </a:gs>
                <a:gs pos="100000">
                  <a:srgbClr val="FCFFD2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3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delay</a:t>
              </a:r>
            </a:p>
          </p:txBody>
        </p:sp>
      </p:grpSp>
      <p:cxnSp>
        <p:nvCxnSpPr>
          <p:cNvPr id="29" name="Elbow Connector 28"/>
          <p:cNvCxnSpPr/>
          <p:nvPr/>
        </p:nvCxnSpPr>
        <p:spPr bwMode="auto">
          <a:xfrm rot="10800000" flipH="1">
            <a:off x="3815917" y="1304764"/>
            <a:ext cx="79375" cy="1509713"/>
          </a:xfrm>
          <a:prstGeom prst="bentConnector3">
            <a:avLst>
              <a:gd name="adj1" fmla="val -1495904"/>
            </a:avLst>
          </a:prstGeom>
          <a:ln w="50800">
            <a:solidFill>
              <a:srgbClr val="FF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 bwMode="auto">
          <a:xfrm rot="10800000" flipH="1">
            <a:off x="3815917" y="1304764"/>
            <a:ext cx="79375" cy="1509713"/>
          </a:xfrm>
          <a:prstGeom prst="bentConnector3">
            <a:avLst>
              <a:gd name="adj1" fmla="val -500315"/>
            </a:avLst>
          </a:prstGeom>
          <a:ln w="50800">
            <a:solidFill>
              <a:srgbClr val="FF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 bwMode="auto">
          <a:xfrm rot="5400000" flipH="1" flipV="1">
            <a:off x="4097319" y="1936581"/>
            <a:ext cx="685800" cy="1587"/>
          </a:xfrm>
          <a:prstGeom prst="bent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 bwMode="auto">
          <a:xfrm>
            <a:off x="4985240" y="1295777"/>
            <a:ext cx="79375" cy="1509713"/>
          </a:xfrm>
          <a:prstGeom prst="bentConnector3">
            <a:avLst>
              <a:gd name="adj1" fmla="val 675929"/>
            </a:avLst>
          </a:prstGeom>
          <a:ln w="50800">
            <a:solidFill>
              <a:srgbClr val="FF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9532" y="3212976"/>
            <a:ext cx="8460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&lt;position, speed&gt;</a:t>
            </a:r>
            <a:endParaRPr lang="en-US" sz="16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2123727" y="3212976"/>
            <a:ext cx="2452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&lt;handlebar, pedals&gt;</a:t>
            </a:r>
            <a:endParaRPr lang="en-US" sz="16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4804792" y="3212976"/>
            <a:ext cx="4087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&lt;new position</a:t>
            </a:r>
            <a:r>
              <a:rPr lang="en-US" sz="1600" i="1" dirty="0"/>
              <a:t>, </a:t>
            </a:r>
            <a:r>
              <a:rPr lang="en-US" sz="1600" i="1" dirty="0" smtClean="0"/>
              <a:t>new speed&gt;, advancement</a:t>
            </a:r>
            <a:endParaRPr lang="en-US" sz="1600" i="1" dirty="0"/>
          </a:p>
        </p:txBody>
      </p:sp>
      <p:sp>
        <p:nvSpPr>
          <p:cNvPr id="38" name="Down Arrow 37"/>
          <p:cNvSpPr/>
          <p:nvPr/>
        </p:nvSpPr>
        <p:spPr>
          <a:xfrm rot="16200000">
            <a:off x="4409120" y="3174876"/>
            <a:ext cx="304800" cy="381000"/>
          </a:xfrm>
          <a:prstGeom prst="down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9" name="Picture 38" descr="learningcurve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7724" y="3429595"/>
            <a:ext cx="41148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0" descr="j0153950.wm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54547"/>
            <a:ext cx="165735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 68"/>
          <p:cNvGrpSpPr>
            <a:grpSpLocks/>
          </p:cNvGrpSpPr>
          <p:nvPr/>
        </p:nvGrpSpPr>
        <p:grpSpPr bwMode="auto">
          <a:xfrm>
            <a:off x="6829338" y="3717032"/>
            <a:ext cx="1143000" cy="1143000"/>
            <a:chOff x="1600200" y="4495800"/>
            <a:chExt cx="1638300" cy="1638300"/>
          </a:xfrm>
        </p:grpSpPr>
        <p:pic>
          <p:nvPicPr>
            <p:cNvPr id="43" name="Picture 66" descr="grid.eps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495800"/>
              <a:ext cx="1394460" cy="1394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67" descr="images.jpe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5638800"/>
              <a:ext cx="4953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236" y="5121188"/>
            <a:ext cx="1415504" cy="106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" name="Down Arrow 45"/>
          <p:cNvSpPr/>
          <p:nvPr/>
        </p:nvSpPr>
        <p:spPr>
          <a:xfrm rot="14374699">
            <a:off x="6219558" y="4323973"/>
            <a:ext cx="304800" cy="381000"/>
          </a:xfrm>
          <a:prstGeom prst="down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Down Arrow 46"/>
          <p:cNvSpPr/>
          <p:nvPr/>
        </p:nvSpPr>
        <p:spPr>
          <a:xfrm rot="18076503">
            <a:off x="6173704" y="5159840"/>
            <a:ext cx="304800" cy="381000"/>
          </a:xfrm>
          <a:prstGeom prst="down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8027837" y="5195971"/>
            <a:ext cx="103197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i="1" dirty="0" smtClean="0">
                <a:solidFill>
                  <a:srgbClr val="000000"/>
                </a:solidFill>
              </a:rPr>
              <a:t>Value Function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8064388" y="3933056"/>
            <a:ext cx="103197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i="1" dirty="0" smtClean="0">
                <a:solidFill>
                  <a:srgbClr val="000000"/>
                </a:solidFill>
              </a:rPr>
              <a:t>Control</a:t>
            </a:r>
          </a:p>
          <a:p>
            <a:pPr algn="ctr" eaLnBrk="1" hangingPunct="1"/>
            <a:r>
              <a:rPr lang="en-US" sz="1600" i="1" dirty="0" smtClean="0">
                <a:solidFill>
                  <a:srgbClr val="000000"/>
                </a:solidFill>
              </a:rPr>
              <a:t>Policy</a:t>
            </a:r>
          </a:p>
        </p:txBody>
      </p:sp>
    </p:spTree>
    <p:extLst>
      <p:ext uri="{BB962C8B-B14F-4D97-AF65-F5344CB8AC3E}">
        <p14:creationId xmlns:p14="http://schemas.microsoft.com/office/powerpoint/2010/main" val="162007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/>
      <p:bldP spid="36" grpId="0"/>
      <p:bldP spid="37" grpId="0"/>
      <p:bldP spid="38" grpId="0" animBg="1"/>
      <p:bldP spid="46" grpId="0" animBg="1"/>
      <p:bldP spid="47" grpId="0" animBg="1"/>
      <p:bldP spid="48" grpId="0"/>
      <p:bldP spid="48" grpId="1"/>
      <p:bldP spid="49" grpId="0"/>
      <p:bldP spid="4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23" y="44624"/>
            <a:ext cx="7540625" cy="972108"/>
          </a:xfrm>
        </p:spPr>
        <p:txBody>
          <a:bodyPr/>
          <a:lstStyle/>
          <a:p>
            <a:r>
              <a:rPr lang="en-US" sz="3200" dirty="0" smtClean="0">
                <a:solidFill>
                  <a:srgbClr val="D1403C"/>
                </a:solidFill>
              </a:rPr>
              <a:t>Markov Decision Process (MDP)</a:t>
            </a:r>
            <a:endParaRPr lang="en-US" sz="3200" dirty="0">
              <a:solidFill>
                <a:srgbClr val="D1403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6578600" y="6504322"/>
            <a:ext cx="2011363" cy="273050"/>
          </a:xfrm>
        </p:spPr>
        <p:txBody>
          <a:bodyPr/>
          <a:lstStyle/>
          <a:p>
            <a:r>
              <a:rPr lang="en-US" dirty="0" smtClean="0"/>
              <a:t>December 10th,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502735"/>
            <a:ext cx="5218113" cy="273050"/>
          </a:xfrm>
        </p:spPr>
        <p:txBody>
          <a:bodyPr/>
          <a:lstStyle/>
          <a:p>
            <a:r>
              <a:rPr lang="en-US" dirty="0" smtClean="0"/>
              <a:t>A. LAZARIC – Transfer in RL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502735"/>
            <a:ext cx="525462" cy="273050"/>
          </a:xfrm>
        </p:spPr>
        <p:txBody>
          <a:bodyPr/>
          <a:lstStyle/>
          <a:p>
            <a:r>
              <a:rPr lang="en-US" smtClean="0"/>
              <a:t>- </a:t>
            </a:r>
            <a:fld id="{CCD8A327-4A42-4F42-8894-A6F43B7F265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74415" y="980728"/>
            <a:ext cx="7848872" cy="365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rgbClr val="800000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A Markov Decision Process        is</a:t>
            </a:r>
          </a:p>
          <a:p>
            <a:pPr>
              <a:lnSpc>
                <a:spcPct val="90000"/>
              </a:lnSpc>
              <a:buClr>
                <a:srgbClr val="800000"/>
              </a:buClr>
            </a:pPr>
            <a:endParaRPr lang="en-US" sz="10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20000"/>
              </a:lnSpc>
              <a:buClr>
                <a:srgbClr val="800000"/>
              </a:buClr>
              <a:buFont typeface="Arial"/>
              <a:buChar char="•"/>
            </a:pPr>
            <a:r>
              <a:rPr lang="en-US" sz="2400" i="1" dirty="0" smtClean="0">
                <a:solidFill>
                  <a:srgbClr val="000000"/>
                </a:solidFill>
              </a:rPr>
              <a:t>Set of states</a:t>
            </a:r>
          </a:p>
          <a:p>
            <a:pPr marL="457200" indent="-457200">
              <a:lnSpc>
                <a:spcPct val="120000"/>
              </a:lnSpc>
              <a:buClr>
                <a:srgbClr val="800000"/>
              </a:buClr>
              <a:buFont typeface="Arial"/>
              <a:buChar char="•"/>
            </a:pPr>
            <a:r>
              <a:rPr lang="en-US" sz="2400" i="1" dirty="0" smtClean="0">
                <a:solidFill>
                  <a:srgbClr val="000000"/>
                </a:solidFill>
              </a:rPr>
              <a:t>Set of actions</a:t>
            </a:r>
          </a:p>
          <a:p>
            <a:pPr marL="457200" indent="-457200">
              <a:lnSpc>
                <a:spcPct val="120000"/>
              </a:lnSpc>
              <a:buClr>
                <a:srgbClr val="800000"/>
              </a:buClr>
              <a:buFont typeface="Arial"/>
              <a:buChar char="•"/>
            </a:pPr>
            <a:r>
              <a:rPr lang="en-US" sz="2400" i="1" dirty="0" smtClean="0">
                <a:solidFill>
                  <a:srgbClr val="000000"/>
                </a:solidFill>
              </a:rPr>
              <a:t>Dynamics                     (probability of transition)</a:t>
            </a:r>
            <a:endParaRPr lang="en-US" sz="2400" i="1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20000"/>
              </a:lnSpc>
              <a:buClr>
                <a:srgbClr val="800000"/>
              </a:buClr>
              <a:buFont typeface="Arial"/>
              <a:buChar char="•"/>
            </a:pPr>
            <a:r>
              <a:rPr lang="en-US" sz="2400" i="1" dirty="0" smtClean="0">
                <a:solidFill>
                  <a:srgbClr val="000000"/>
                </a:solidFill>
              </a:rPr>
              <a:t>Reward</a:t>
            </a:r>
          </a:p>
          <a:p>
            <a:pPr>
              <a:lnSpc>
                <a:spcPct val="70000"/>
              </a:lnSpc>
              <a:buClr>
                <a:srgbClr val="800000"/>
              </a:buClr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Clr>
                <a:srgbClr val="800000"/>
              </a:buClr>
            </a:pPr>
            <a:r>
              <a:rPr lang="en-US" sz="2400" i="1" dirty="0" smtClean="0">
                <a:solidFill>
                  <a:srgbClr val="000000"/>
                </a:solidFill>
              </a:rPr>
              <a:t>Policy</a:t>
            </a:r>
          </a:p>
          <a:p>
            <a:pPr>
              <a:lnSpc>
                <a:spcPct val="120000"/>
              </a:lnSpc>
              <a:buClr>
                <a:srgbClr val="800000"/>
              </a:buClr>
            </a:pPr>
            <a:r>
              <a:rPr lang="en-US" sz="2400" i="1" dirty="0" smtClean="0">
                <a:solidFill>
                  <a:srgbClr val="000000"/>
                </a:solidFill>
              </a:rPr>
              <a:t>Objective</a:t>
            </a:r>
            <a:r>
              <a:rPr lang="en-US" sz="2400" dirty="0" smtClean="0">
                <a:solidFill>
                  <a:srgbClr val="000000"/>
                </a:solidFill>
              </a:rPr>
              <a:t>: maximize the value function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686" y="1149799"/>
            <a:ext cx="451285" cy="315900"/>
          </a:xfrm>
          <a:prstGeom prst="rect">
            <a:avLst/>
          </a:prstGeom>
        </p:spPr>
      </p:pic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644" y="3789040"/>
            <a:ext cx="1651000" cy="279400"/>
          </a:xfrm>
          <a:prstGeom prst="rect">
            <a:avLst/>
          </a:prstGeom>
        </p:spPr>
      </p:pic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0679" y="1736812"/>
            <a:ext cx="304800" cy="279400"/>
          </a:xfrm>
          <a:prstGeom prst="rect">
            <a:avLst/>
          </a:prstGeom>
        </p:spPr>
      </p:pic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691" y="2168860"/>
            <a:ext cx="304800" cy="304800"/>
          </a:xfrm>
          <a:prstGeom prst="rect">
            <a:avLst/>
          </a:prstGeom>
        </p:spPr>
      </p:pic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299" y="2600908"/>
            <a:ext cx="1460500" cy="393700"/>
          </a:xfrm>
          <a:prstGeom prst="rect">
            <a:avLst/>
          </a:prstGeom>
        </p:spPr>
      </p:pic>
      <p:pic>
        <p:nvPicPr>
          <p:cNvPr id="57" name="Picture 5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632" y="3067203"/>
            <a:ext cx="965200" cy="3683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751" y="4700021"/>
            <a:ext cx="47117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6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r_PPT-sc-en">
  <a:themeElements>
    <a:clrScheme name="inr-PPT(2)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inr-PPT(2)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inr-PPT(2)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xte et chapitre orange">
  <a:themeElements>
    <a:clrScheme name="Texte et chapitre orang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orang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orang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exte et chapitre kaki">
  <a:themeElements>
    <a:clrScheme name="Texte et chapitre kaki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kaki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kaki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uv visuel et sommaire">
  <a:themeElements>
    <a:clrScheme name="Couv visuel et sommair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ouv visuel et sommair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uv visuel et sommair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uv logo equipe  et dernière">
  <a:themeElements>
    <a:clrScheme name="Couv logo equipe  et dernièr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ouv logo equipe  et dernièr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uv logo equipe  et dernièr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xte et chapitre rou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xte et chapitre roug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roug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xte et chapitre bleu">
  <a:themeElements>
    <a:clrScheme name="Texte et chapitre bleu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bleu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bleu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xte et chapitre vert">
  <a:themeElements>
    <a:clrScheme name="Texte et chapitre ver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vert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ver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xte et chapitre violet">
  <a:themeElements>
    <a:clrScheme name="Texte et chapitre viole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violet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viole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xte et chapitre gris">
  <a:themeElements>
    <a:clrScheme name="Texte et chapitre gris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gris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gris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xte et chapitre kaki">
  <a:themeElements>
    <a:clrScheme name="Texte et chapitre kaki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kaki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kaki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1899</TotalTime>
  <Words>3214</Words>
  <Application>Microsoft Macintosh PowerPoint</Application>
  <PresentationFormat>On-screen Show (4:3)</PresentationFormat>
  <Paragraphs>483</Paragraphs>
  <Slides>48</Slides>
  <Notes>47</Notes>
  <HiddenSlides>5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inr_PPT-sc-en</vt:lpstr>
      <vt:lpstr>Couv visuel et sommaire</vt:lpstr>
      <vt:lpstr>Couv logo equipe  et dernière</vt:lpstr>
      <vt:lpstr>Texte et chapitre rouge</vt:lpstr>
      <vt:lpstr>Texte et chapitre bleu</vt:lpstr>
      <vt:lpstr>Texte et chapitre vert</vt:lpstr>
      <vt:lpstr>Texte et chapitre violet</vt:lpstr>
      <vt:lpstr>Texte et chapitre gris</vt:lpstr>
      <vt:lpstr>Texte et chapitre kaki</vt:lpstr>
      <vt:lpstr>Texte et chapitre orange</vt:lpstr>
      <vt:lpstr>1_Texte et chapitre kaki</vt:lpstr>
      <vt:lpstr>Extraction and Transfer of Knowledge in Reinforcement Learning</vt:lpstr>
      <vt:lpstr>PowerPoint Presentation</vt:lpstr>
      <vt:lpstr>PowerPoint Presentation</vt:lpstr>
      <vt:lpstr>PowerPoint Presentation</vt:lpstr>
      <vt:lpstr>PowerPoint Presentation</vt:lpstr>
      <vt:lpstr>Outline</vt:lpstr>
      <vt:lpstr>Outline</vt:lpstr>
      <vt:lpstr>Reinforcement Learning</vt:lpstr>
      <vt:lpstr>Markov Decision Process (MDP)</vt:lpstr>
      <vt:lpstr>Reinforcement Learning Algorithms</vt:lpstr>
      <vt:lpstr>Reinforcement Learning</vt:lpstr>
      <vt:lpstr>Transfer in Reinforcement Learning</vt:lpstr>
      <vt:lpstr>Transfer in Reinforcement Learning</vt:lpstr>
      <vt:lpstr>Transfer in Reinforcement Learning</vt:lpstr>
      <vt:lpstr>Transfer in Reinforcement Learning</vt:lpstr>
      <vt:lpstr>Transfer in Reinforcement Learning</vt:lpstr>
      <vt:lpstr>Outline</vt:lpstr>
      <vt:lpstr>Multi-arm Bandit: a “Simple” RL Problem</vt:lpstr>
      <vt:lpstr>Sequential Transfer in Bandit</vt:lpstr>
      <vt:lpstr>Sequential Transfer in Bandit</vt:lpstr>
      <vt:lpstr>Sequential Transfer in Bandit</vt:lpstr>
      <vt:lpstr>Sequential Transfer in Bandit</vt:lpstr>
      <vt:lpstr>The model-Upper Confidence Bound Algorithm</vt:lpstr>
      <vt:lpstr>The model-Upper Confidence Bound Algorithm</vt:lpstr>
      <vt:lpstr>Sequential Transfer in Bandit</vt:lpstr>
      <vt:lpstr>Sequential Transfer in Bandit</vt:lpstr>
      <vt:lpstr>Sequential Transfer in Bandit</vt:lpstr>
      <vt:lpstr>Sequential Transfer in Bandit</vt:lpstr>
      <vt:lpstr>Sequential Transfer in Bandit</vt:lpstr>
      <vt:lpstr>The transfer-Upper Confidence Bound Algorithm</vt:lpstr>
      <vt:lpstr>Results</vt:lpstr>
      <vt:lpstr>Empirical Results</vt:lpstr>
      <vt:lpstr>Outline</vt:lpstr>
      <vt:lpstr>Sparse Multi-task Reinforcement Learning</vt:lpstr>
      <vt:lpstr>Sparse Multi-task Reinforcement Learning</vt:lpstr>
      <vt:lpstr>Sparse Multi-task Reinforcement Learning</vt:lpstr>
      <vt:lpstr>The linear Fitted Q-Iteration Algorithm</vt:lpstr>
      <vt:lpstr>Sparse Linear Fitted Q-Iteration</vt:lpstr>
      <vt:lpstr>The Multi-task Joint Sparsity Assumption</vt:lpstr>
      <vt:lpstr>Multi-task Sparse Linear Fitted Q-Iteration</vt:lpstr>
      <vt:lpstr>The Multi-task Joint Sparsity Assumption</vt:lpstr>
      <vt:lpstr>Learning a sparse representation</vt:lpstr>
      <vt:lpstr>Multi-task Feature Learning Linear Fitted Q-Iteration</vt:lpstr>
      <vt:lpstr>Theoretical Results</vt:lpstr>
      <vt:lpstr>Empirical Results: the BlackJack</vt:lpstr>
      <vt:lpstr>Outline</vt:lpstr>
      <vt:lpstr>Conclusions</vt:lpstr>
      <vt:lpstr>Thanks!!</vt:lpstr>
    </vt:vector>
  </TitlesOfParts>
  <Company>INRIA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SUR 1 OU 2 LIGNES MAXIMUM</dc:title>
  <dc:creator>Anne BRES</dc:creator>
  <cp:lastModifiedBy>xxx</cp:lastModifiedBy>
  <cp:revision>250</cp:revision>
  <dcterms:created xsi:type="dcterms:W3CDTF">2011-12-20T10:47:48Z</dcterms:created>
  <dcterms:modified xsi:type="dcterms:W3CDTF">2014-12-10T14:32:26Z</dcterms:modified>
</cp:coreProperties>
</file>