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9D3E0D4-E7D9-4B97-AFD9-1CEBAFEA51F3}">
  <a:tblStyle styleId="{99D3E0D4-E7D9-4B97-AFD9-1CEBAFEA51F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ef958da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6ef958da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ebdc39830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6ebdc39830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ebdc3983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6ebdc3983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ebdc39830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6ebdc3983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6ebdc3983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6ebdc3983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6ebdc39830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6ebdc3983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6f3bc4630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6f3bc4630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6f3bc463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6f3bc463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6f3bc4630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6f3bc4630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ebdc39830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6ebdc3983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6ebdc39830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6ebdc3983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6ef958da2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6ef958da2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09817" y="882218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625" y="99800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273265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8" name="Google Shape;78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09792" y="880318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015738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7650" y="16405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16075" y="4073675"/>
            <a:ext cx="2075025" cy="67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>
            <a:off x="2431350" y="4820400"/>
            <a:ext cx="4281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Cardozo, Montero - AIMLAI@CIKM ‘22</a:t>
            </a:r>
            <a:endParaRPr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-129225" y="4785100"/>
            <a:ext cx="152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October 21st, 2022</a:t>
            </a:r>
            <a:endParaRPr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" name="Google Shape;36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7" name="Google Shape;37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" name="Google Shape;45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6" name="Google Shape;46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" name="Google Shape;55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0" name="Google Shape;60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7" name="Google Shape;67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0" name="Google Shape;70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1" name="Google Shape;71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729625" y="99800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680"/>
              <a:t>Explainer Divergence Scores (EDS): </a:t>
            </a:r>
            <a:endParaRPr sz="26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680"/>
              <a:t>Some Post-Hoc Explanations May be Effective for Detecting Unknown Spurious Correlations</a:t>
            </a:r>
            <a:endParaRPr sz="2680"/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729627" y="273265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-GB" sz="1050"/>
              <a:t>Shea </a:t>
            </a:r>
            <a:r>
              <a:rPr lang="en-GB" sz="1050"/>
              <a:t>Cardozo</a:t>
            </a:r>
            <a:r>
              <a:rPr baseline="30000" lang="en-GB" sz="1050"/>
              <a:t>1, 2</a:t>
            </a:r>
            <a:r>
              <a:rPr lang="en-GB" sz="1050"/>
              <a:t>, </a:t>
            </a:r>
            <a:r>
              <a:rPr b="1" lang="en-GB" sz="1050"/>
              <a:t>Gabriel Islas</a:t>
            </a:r>
            <a:r>
              <a:rPr lang="en-GB" sz="1050"/>
              <a:t> Montero</a:t>
            </a:r>
            <a:r>
              <a:rPr baseline="30000" lang="en-GB" sz="1050"/>
              <a:t>1, 2</a:t>
            </a:r>
            <a:r>
              <a:rPr lang="en-GB" sz="1050"/>
              <a:t>, </a:t>
            </a:r>
            <a:r>
              <a:rPr b="1" lang="en-GB" sz="1050"/>
              <a:t>Dmitry </a:t>
            </a:r>
            <a:r>
              <a:rPr lang="en-GB" sz="1050"/>
              <a:t>Kazhdan</a:t>
            </a:r>
            <a:r>
              <a:rPr baseline="30000" lang="en-GB" sz="1050"/>
              <a:t>1,3</a:t>
            </a:r>
            <a:r>
              <a:rPr lang="en-GB" sz="1050"/>
              <a:t>, </a:t>
            </a:r>
            <a:r>
              <a:rPr b="1" lang="en-GB" sz="1050"/>
              <a:t>Botty </a:t>
            </a:r>
            <a:r>
              <a:rPr lang="en-GB" sz="1050"/>
              <a:t>Dimanov</a:t>
            </a:r>
            <a:r>
              <a:rPr baseline="30000" lang="en-GB" sz="1050"/>
              <a:t>1</a:t>
            </a:r>
            <a:r>
              <a:rPr lang="en-GB" sz="1050"/>
              <a:t>, </a:t>
            </a:r>
            <a:r>
              <a:rPr b="1" lang="en-GB" sz="1050"/>
              <a:t>Maleakhi </a:t>
            </a:r>
            <a:r>
              <a:rPr lang="en-GB" sz="1050"/>
              <a:t>Wijaya</a:t>
            </a:r>
            <a:r>
              <a:rPr baseline="30000" lang="en-GB" sz="1050"/>
              <a:t>1</a:t>
            </a:r>
            <a:r>
              <a:rPr lang="en-GB" sz="1050"/>
              <a:t>, </a:t>
            </a:r>
            <a:r>
              <a:rPr b="1" lang="en-GB" sz="1050"/>
              <a:t>Mateja </a:t>
            </a:r>
            <a:r>
              <a:rPr lang="en-GB" sz="1050"/>
              <a:t>Jamnik</a:t>
            </a:r>
            <a:r>
              <a:rPr baseline="30000" lang="en-GB" sz="1050"/>
              <a:t>3</a:t>
            </a:r>
            <a:r>
              <a:rPr lang="en-GB" sz="1050"/>
              <a:t> and </a:t>
            </a:r>
            <a:r>
              <a:rPr b="1" lang="en-GB" sz="1050"/>
              <a:t>Pietro </a:t>
            </a:r>
            <a:r>
              <a:rPr lang="en-GB" sz="1050"/>
              <a:t>Lio</a:t>
            </a:r>
            <a:r>
              <a:rPr baseline="30000" lang="en-GB" sz="1050"/>
              <a:t>3</a:t>
            </a:r>
            <a:endParaRPr sz="1050"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25" y="3897075"/>
            <a:ext cx="2633275" cy="8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6594025" y="2944775"/>
            <a:ext cx="1568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Tenyks</a:t>
            </a:r>
            <a:endParaRPr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University of Toronto</a:t>
            </a:r>
            <a:endParaRPr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University of Cambridge</a:t>
            </a:r>
            <a:endParaRPr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5250" y="3463250"/>
            <a:ext cx="2589256" cy="172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729450" y="1015738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EDS - Properties</a:t>
            </a:r>
            <a:endParaRPr/>
          </a:p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727650" y="1640550"/>
            <a:ext cx="7688700" cy="28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-GB" sz="1200"/>
              <a:t>Comparable </a:t>
            </a:r>
            <a:endParaRPr b="1"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 sz="1200"/>
              <a:t>EDS are comparable between wildly different types of explainers on any arbitrary task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 sz="1200"/>
              <a:t>E.g. comparing the performances of heatmaps and influential examples directly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-GB" sz="1200"/>
              <a:t>Interpretable </a:t>
            </a:r>
            <a:endParaRPr b="1"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 sz="1200"/>
              <a:t>An EDS of 80% would indicate a user trying to diagnose a neural network using a single given explanation would diagnose correctly 80% of the time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 sz="1200"/>
              <a:t>An EDS of 50% or less would indicate a useless explainer (cannot do better than random guessing)</a:t>
            </a:r>
            <a:endParaRPr sz="12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The loss of our trained classifier can be shown to be an estimate of the Jensen-Shannon divergence between the distributions of explanations from defective and non-defective neural networks respectively.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729450" y="1015738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Experimental Results </a:t>
            </a:r>
            <a:endParaRPr/>
          </a:p>
        </p:txBody>
      </p:sp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68" name="Google Shape;168;p23"/>
          <p:cNvGraphicFramePr/>
          <p:nvPr/>
        </p:nvGraphicFramePr>
        <p:xfrm>
          <a:off x="729450" y="155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{99D3E0D4-E7D9-4B97-AFD9-1CEBAFEA51F3}</a:tableStyleId>
              </a:tblPr>
              <a:tblGrid>
                <a:gridCol w="647700"/>
                <a:gridCol w="771525"/>
                <a:gridCol w="495300"/>
                <a:gridCol w="495300"/>
                <a:gridCol w="457200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Heatmap</a:t>
                      </a:r>
                      <a:endParaRPr sz="800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Influence</a:t>
                      </a:r>
                      <a:endParaRPr sz="800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Concept</a:t>
                      </a:r>
                      <a:endParaRPr sz="800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 row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Ours</a:t>
                      </a:r>
                      <a:r>
                        <a:rPr lang="en-GB" sz="800"/>
                        <a:t>: Explainer Divergence Scores</a:t>
                      </a:r>
                      <a:endParaRPr sz="800"/>
                    </a:p>
                  </a:txBody>
                  <a:tcPr marT="19050" marB="19050" marR="28575" marL="28575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Overall</a:t>
                      </a:r>
                      <a:endParaRPr sz="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0.799</a:t>
                      </a:r>
                      <a:endParaRPr sz="800"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0.887</a:t>
                      </a:r>
                      <a:endParaRPr b="1" sz="800"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0.715</a:t>
                      </a:r>
                      <a:endParaRPr sz="8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2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Spurious class without artifact</a:t>
                      </a:r>
                      <a:endParaRPr sz="5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0.837</a:t>
                      </a:r>
                      <a:endParaRPr sz="800"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0.937</a:t>
                      </a:r>
                      <a:endParaRPr b="1" sz="800"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0.645</a:t>
                      </a:r>
                      <a:endParaRPr sz="8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000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Non-spurious class without artifact</a:t>
                      </a:r>
                      <a:endParaRPr sz="5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0.590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0.860</a:t>
                      </a:r>
                      <a:endParaRPr b="1"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0.578</a:t>
                      </a:r>
                      <a:endParaRPr sz="8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762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Spurious class with artifact</a:t>
                      </a:r>
                      <a:endParaRPr sz="5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0.902</a:t>
                      </a:r>
                      <a:endParaRPr b="1"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0.891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0.827</a:t>
                      </a:r>
                      <a:endParaRPr sz="8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095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/>
                        <a:t>Non-spurious class with artifact</a:t>
                      </a:r>
                      <a:endParaRPr sz="5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0.916</a:t>
                      </a:r>
                      <a:endParaRPr b="1" sz="800"/>
                    </a:p>
                  </a:txBody>
                  <a:tcPr marT="19050" marB="19050" marR="28575" marL="28575" anchor="b"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0.887</a:t>
                      </a:r>
                      <a:endParaRPr sz="800"/>
                    </a:p>
                  </a:txBody>
                  <a:tcPr marT="19050" marB="19050" marR="28575" marL="28575" anchor="b"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0.831</a:t>
                      </a:r>
                      <a:endParaRPr sz="8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Adebayo et al. Metrics</a:t>
                      </a:r>
                      <a:endParaRPr sz="800"/>
                    </a:p>
                  </a:txBody>
                  <a:tcPr marT="19050" marB="19050" marR="28575" marL="28575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KSSD</a:t>
                      </a:r>
                      <a:endParaRPr sz="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0.851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0.562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-0.0062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CCM</a:t>
                      </a:r>
                      <a:endParaRPr sz="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0.877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0.991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-0.074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FAM</a:t>
                      </a:r>
                      <a:endParaRPr sz="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0.837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0.989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-0.076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9" name="Google Shape;169;p23"/>
          <p:cNvSpPr txBox="1"/>
          <p:nvPr/>
        </p:nvSpPr>
        <p:spPr>
          <a:xfrm>
            <a:off x="729413" y="4257250"/>
            <a:ext cx="286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Lato"/>
                <a:ea typeface="Lato"/>
                <a:cs typeface="Lato"/>
                <a:sym typeface="Lato"/>
              </a:rPr>
              <a:t>Table 1. EDS on the </a:t>
            </a:r>
            <a:r>
              <a:rPr lang="en-GB" sz="1000">
                <a:latin typeface="Lato"/>
                <a:ea typeface="Lato"/>
                <a:cs typeface="Lato"/>
                <a:sym typeface="Lato"/>
              </a:rPr>
              <a:t>dSprites dataset for a Square spurious artifact.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4336825" y="1550950"/>
            <a:ext cx="4381200" cy="28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-GB" sz="1200"/>
              <a:t>Strong Results for </a:t>
            </a:r>
            <a:r>
              <a:rPr b="1" i="1" lang="en-GB" sz="1200"/>
              <a:t>Heatmaps</a:t>
            </a:r>
            <a:r>
              <a:rPr b="1" lang="en-GB" sz="1200"/>
              <a:t> and </a:t>
            </a:r>
            <a:r>
              <a:rPr b="1" i="1" lang="en-GB" sz="1200"/>
              <a:t>Influential Examples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-GB" sz="1200"/>
              <a:t>Comparatively poor results </a:t>
            </a:r>
            <a:r>
              <a:rPr b="1" lang="en-GB" sz="1200"/>
              <a:t>for </a:t>
            </a:r>
            <a:r>
              <a:rPr b="1" i="1" lang="en-GB" sz="1200"/>
              <a:t>Concept Extraction</a:t>
            </a:r>
            <a:r>
              <a:rPr b="1" lang="en-GB" sz="1200"/>
              <a:t> 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-GB" sz="1200"/>
              <a:t>General drop in performance across all explainers for images from </a:t>
            </a:r>
            <a:r>
              <a:rPr b="1" i="1" lang="en-GB" sz="1200"/>
              <a:t>Non-Spurious Classes without  the Spurious Artifact</a:t>
            </a:r>
            <a:r>
              <a:rPr b="1" lang="en-GB" sz="1200"/>
              <a:t> (still above 0.5, with strong results for </a:t>
            </a:r>
            <a:r>
              <a:rPr b="1" i="1" lang="en-GB" sz="1200"/>
              <a:t>Influential Examples</a:t>
            </a:r>
            <a:r>
              <a:rPr b="1" lang="en-GB" sz="1200"/>
              <a:t>)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-GB" sz="1200"/>
              <a:t>We find better Explainer performance for more visible spurious artifacts</a:t>
            </a:r>
            <a:endParaRPr b="1" sz="12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b="1" lang="en-GB" sz="1200"/>
              <a:t>Limitations of the state-of-the-art vs our method</a:t>
            </a:r>
            <a:endParaRPr b="1"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729450" y="1015738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 and Future Directions</a:t>
            </a:r>
            <a:endParaRPr/>
          </a:p>
        </p:txBody>
      </p:sp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727650" y="16405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-GB"/>
              <a:t>We present Explainer Divergence Scores - an </a:t>
            </a:r>
            <a:r>
              <a:rPr b="1" lang="en-GB"/>
              <a:t>interpretable</a:t>
            </a:r>
            <a:r>
              <a:rPr b="1" lang="en-GB"/>
              <a:t> and comparable way to evaluate a post-hoc explainer’s ability to detect spurious correlations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W</a:t>
            </a:r>
            <a:r>
              <a:rPr lang="en-GB"/>
              <a:t>e find our chosen </a:t>
            </a:r>
            <a:r>
              <a:rPr i="1" lang="en-GB"/>
              <a:t>heatmap </a:t>
            </a:r>
            <a:r>
              <a:rPr lang="en-GB"/>
              <a:t>and </a:t>
            </a:r>
            <a:r>
              <a:rPr i="1" lang="en-GB"/>
              <a:t>influential example</a:t>
            </a:r>
            <a:r>
              <a:rPr lang="en-GB"/>
              <a:t> methods consistently outperforming </a:t>
            </a:r>
            <a:r>
              <a:rPr i="1" lang="en-GB"/>
              <a:t>concept extraction</a:t>
            </a:r>
            <a:r>
              <a:rPr lang="en-GB"/>
              <a:t> methods at identifying spurious correlations across multiple tasks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We find high EDS </a:t>
            </a:r>
            <a:r>
              <a:rPr lang="en-GB"/>
              <a:t>performance</a:t>
            </a:r>
            <a:r>
              <a:rPr lang="en-GB"/>
              <a:t> in surprising circumstances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Human Uninterpretable Explanations - suggesting that a focus on extracting ‘hidden’ information from explanations may be just as important for effectively diagnosing problems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Non-Spurious Classes - suggesting that spurious correlations can affect a network’s ability to learn </a:t>
            </a:r>
            <a:r>
              <a:rPr b="1" lang="en-GB"/>
              <a:t>entirely unrelated</a:t>
            </a:r>
            <a:r>
              <a:rPr lang="en-GB"/>
              <a:t> classes in ways detectable by </a:t>
            </a:r>
            <a:r>
              <a:rPr lang="en-GB"/>
              <a:t>contemporary</a:t>
            </a:r>
            <a:r>
              <a:rPr lang="en-GB"/>
              <a:t> explainers</a:t>
            </a:r>
            <a:endParaRPr/>
          </a:p>
        </p:txBody>
      </p:sp>
      <p:sp>
        <p:nvSpPr>
          <p:cNvPr id="177" name="Google Shape;177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727650" y="1474750"/>
            <a:ext cx="7688700" cy="23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Julius Adebayo, Michael Muelly, Harold Abelson, and Been Kim. 2022. Post hoc Explanations may be Ineffective for Detecting Unknown Spurious Correlation. In International Conference on Learning Representations.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Julius Adebayo, Michael Muelly, Ilaria Liccardi, and Been Kim. 2020. Debugging Tests for Model Explanations. In Advances in Neural Information Processing Systems 33: Annual Conference on Neural Information Processing Systems 2020, NeurIPS 2020, December 6-12, 2020, virtual, Hugo Larochelle, Marc’Aurelio Ranzato, Raia Hadsell, Maria-Florina Balcan, and Hsuan-Tien Lin (Eds.)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Dmitry Kazhdan, Botty Dimanov, Mateja Jamnik, Pietro Liò, and Adrian Weller. 2020. Now You See Me (CME): Concept-based Model Extraction. In Proceedings of the CIKM 2020 Workshops co-located with 29th ACM International Conference on Information and Knowledge Management (CIKM 2020), Galway, Ireland, October 19-23, 2020 (CEUR Workshop Proceedings, Vol. 2699), Stefan Conrad and Ilaria Tiddi (Eds.). CEUR-WS.org.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Amirata Ghorbani, Abubakar Abid, and James Y. Zou. 2017. Interpretation of Neural Networks is Fragile. CoRR abs/1710.10547 (2017).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Pang Wei Koh and Percy Liang. 2017. Understanding Black-box Predictions via Influence Functions. In Proceedings of the 34th International Conference on Machine Learning, ICML 2017, Sydney, NSW, Australia, 6-11 August 2017 (Proceedings of Machine Learning Research, Vol. 70), Doina Precup and Yee Whye Teh (Eds.). PMLR, 1885–1894.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Yao-Yuan Yang and Kamalika Chaudhuri. 2022. Understanding Rare Spurious Correlations in Neural Networks. CoRR abs/2202.05189 (2022).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83" name="Google Shape;183;p25"/>
          <p:cNvSpPr txBox="1"/>
          <p:nvPr>
            <p:ph type="title"/>
          </p:nvPr>
        </p:nvSpPr>
        <p:spPr>
          <a:xfrm>
            <a:off x="727650" y="1015738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References</a:t>
            </a:r>
            <a:endParaRPr/>
          </a:p>
        </p:txBody>
      </p:sp>
      <p:sp>
        <p:nvSpPr>
          <p:cNvPr id="184" name="Google Shape;184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729450" y="1015738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Lato"/>
                <a:ea typeface="Lato"/>
                <a:cs typeface="Lato"/>
                <a:sym typeface="Lato"/>
              </a:rPr>
              <a:t>Presentation Breakdown</a:t>
            </a: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727650" y="16405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-GB" sz="1350"/>
              <a:t>Motivation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-GB" sz="1350"/>
              <a:t>Contributions 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-GB" sz="1350"/>
              <a:t>Background</a:t>
            </a:r>
            <a:endParaRPr sz="1350"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○"/>
            </a:pPr>
            <a:r>
              <a:rPr lang="en-GB" sz="1350"/>
              <a:t>Related Work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-GB" sz="1350"/>
              <a:t>Explainer Divergence Scores (EDS)</a:t>
            </a:r>
            <a:endParaRPr sz="1350"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○"/>
            </a:pPr>
            <a:r>
              <a:rPr lang="en-GB" sz="1350"/>
              <a:t>Definition </a:t>
            </a:r>
            <a:endParaRPr sz="1350"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○"/>
            </a:pPr>
            <a:r>
              <a:rPr lang="en-GB" sz="1350"/>
              <a:t>Properties</a:t>
            </a:r>
            <a:endParaRPr sz="1350"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○"/>
            </a:pPr>
            <a:r>
              <a:rPr lang="en-GB" sz="1350"/>
              <a:t>Experimental Results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-GB" sz="1350"/>
              <a:t>Conclusion and Future Directions</a:t>
            </a:r>
            <a:endParaRPr sz="1350"/>
          </a:p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729450" y="1015738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727650" y="1745875"/>
            <a:ext cx="7155000" cy="22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-GB">
                <a:solidFill>
                  <a:srgbClr val="000000"/>
                </a:solidFill>
              </a:rPr>
              <a:t>Existing explanation-based spurious correlation detectors cannot compare performances across different explainers. 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-GB">
                <a:solidFill>
                  <a:srgbClr val="000000"/>
                </a:solidFill>
              </a:rPr>
              <a:t>Why is this important? </a:t>
            </a:r>
            <a:r>
              <a:rPr lang="en-GB">
                <a:solidFill>
                  <a:srgbClr val="000000"/>
                </a:solidFill>
              </a:rPr>
              <a:t>A comparable metric across explainers would enable us to select the best explanation approach in a variety of spurious scenarios.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729450" y="1015738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Contributions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727650" y="1745875"/>
            <a:ext cx="7155000" cy="22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-GB">
                <a:solidFill>
                  <a:srgbClr val="000000"/>
                </a:solidFill>
              </a:rPr>
              <a:t>The first method  able to compare the performance </a:t>
            </a:r>
            <a:r>
              <a:rPr lang="en-GB">
                <a:solidFill>
                  <a:srgbClr val="000000"/>
                </a:solidFill>
              </a:rPr>
              <a:t>across</a:t>
            </a:r>
            <a:r>
              <a:rPr lang="en-GB">
                <a:solidFill>
                  <a:srgbClr val="000000"/>
                </a:solidFill>
              </a:rPr>
              <a:t> different post-hoc explainers.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-GB">
                <a:solidFill>
                  <a:srgbClr val="000000"/>
                </a:solidFill>
              </a:rPr>
              <a:t>A novel Information Theory approach that relates the information extracted by a explainer to a </a:t>
            </a:r>
            <a:r>
              <a:rPr lang="en-GB">
                <a:solidFill>
                  <a:srgbClr val="000000"/>
                </a:solidFill>
              </a:rPr>
              <a:t>model’s dependency on </a:t>
            </a:r>
            <a:r>
              <a:rPr lang="en-GB">
                <a:solidFill>
                  <a:srgbClr val="000000"/>
                </a:solidFill>
              </a:rPr>
              <a:t>spurious correlations.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-GB">
                <a:solidFill>
                  <a:srgbClr val="000000"/>
                </a:solidFill>
              </a:rPr>
              <a:t>Our approach can evaluate non-apparent </a:t>
            </a:r>
            <a:r>
              <a:rPr lang="en-GB">
                <a:solidFill>
                  <a:srgbClr val="000000"/>
                </a:solidFill>
              </a:rPr>
              <a:t>dependencies on spurious correlations</a:t>
            </a:r>
            <a:r>
              <a:rPr lang="en-GB">
                <a:solidFill>
                  <a:srgbClr val="000000"/>
                </a:solidFill>
              </a:rPr>
              <a:t> .</a:t>
            </a:r>
            <a:endParaRPr/>
          </a:p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729450" y="1015738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Background - Post-Hoc Explanations</a:t>
            </a:r>
            <a:endParaRPr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727650" y="1640550"/>
            <a:ext cx="5644500" cy="24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Aims to </a:t>
            </a:r>
            <a:r>
              <a:rPr b="1" lang="en-GB"/>
              <a:t>explain</a:t>
            </a:r>
            <a:r>
              <a:rPr lang="en-GB"/>
              <a:t> a black box model once a prediction has been made.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Types of explanations vary: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Feature Attribution (‘Heatmaps’)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Influential Examples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Concept Extraction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Many others…</a:t>
            </a:r>
            <a:endParaRPr/>
          </a:p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4560" y="1715450"/>
            <a:ext cx="1403373" cy="125629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6006488" y="3052601"/>
            <a:ext cx="3079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Lato"/>
                <a:ea typeface="Lato"/>
                <a:cs typeface="Lato"/>
                <a:sym typeface="Lato"/>
              </a:rPr>
              <a:t>Figure 1. A feature attribution heatmap, ‘explaining’ what a classifier </a:t>
            </a:r>
            <a:r>
              <a:rPr i="1" lang="en-GB" sz="800">
                <a:latin typeface="Lato"/>
                <a:ea typeface="Lato"/>
                <a:cs typeface="Lato"/>
                <a:sym typeface="Lato"/>
              </a:rPr>
              <a:t>pays attention</a:t>
            </a:r>
            <a:r>
              <a:rPr lang="en-GB" sz="800">
                <a:latin typeface="Lato"/>
                <a:ea typeface="Lato"/>
                <a:cs typeface="Lato"/>
                <a:sym typeface="Lato"/>
              </a:rPr>
              <a:t> to during inference.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729450" y="1015738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Background - Spurious Correlations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727650" y="1640550"/>
            <a:ext cx="3906000" cy="24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0194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650"/>
              <a:t>Pattern present in training distribution, but does not generalize to production distribution</a:t>
            </a:r>
            <a:endParaRPr sz="165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/>
          </a:p>
          <a:p>
            <a:pPr indent="-30194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en-GB" sz="1650"/>
              <a:t>Motivation</a:t>
            </a:r>
            <a:r>
              <a:rPr b="1" lang="en-GB" sz="1650"/>
              <a:t>: </a:t>
            </a:r>
            <a:r>
              <a:rPr lang="en-GB" sz="1650"/>
              <a:t>We are interested in </a:t>
            </a:r>
            <a:r>
              <a:rPr i="1" lang="en-GB" sz="1650"/>
              <a:t>quantitatively </a:t>
            </a:r>
            <a:r>
              <a:rPr lang="en-GB" sz="1650"/>
              <a:t>analyzing the effectiveness of post-hoc explanations in identifying when a neural network suffers from a spurious correlation.</a:t>
            </a:r>
            <a:endParaRPr/>
          </a:p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759" y="2041375"/>
            <a:ext cx="1610646" cy="89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4799" y="2051476"/>
            <a:ext cx="707290" cy="87242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4981575" y="2931524"/>
            <a:ext cx="4052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Lato"/>
                <a:ea typeface="Lato"/>
                <a:cs typeface="Lato"/>
                <a:sym typeface="Lato"/>
              </a:rPr>
              <a:t>Figure 2. </a:t>
            </a:r>
            <a:r>
              <a:rPr i="1" lang="en-GB" sz="700">
                <a:latin typeface="Lato"/>
                <a:ea typeface="Lato"/>
                <a:cs typeface="Lato"/>
                <a:sym typeface="Lato"/>
              </a:rPr>
              <a:t>Left</a:t>
            </a:r>
            <a:r>
              <a:rPr lang="en-GB" sz="700">
                <a:latin typeface="Lato"/>
                <a:ea typeface="Lato"/>
                <a:cs typeface="Lato"/>
                <a:sym typeface="Lato"/>
              </a:rPr>
              <a:t>: training data with a classic example of a camel in a desert, and a cow on a green background. </a:t>
            </a:r>
            <a:r>
              <a:rPr i="1" lang="en-GB" sz="700">
                <a:latin typeface="Lato"/>
                <a:ea typeface="Lato"/>
                <a:cs typeface="Lato"/>
                <a:sym typeface="Lato"/>
              </a:rPr>
              <a:t>Right</a:t>
            </a:r>
            <a:r>
              <a:rPr lang="en-GB" sz="700">
                <a:latin typeface="Lato"/>
                <a:ea typeface="Lato"/>
                <a:cs typeface="Lato"/>
                <a:sym typeface="Lato"/>
              </a:rPr>
              <a:t>: test data with an unexpected camel on a green background: </a:t>
            </a:r>
            <a:r>
              <a:rPr b="1" lang="en-GB" sz="700">
                <a:latin typeface="Lato"/>
                <a:ea typeface="Lato"/>
                <a:cs typeface="Lato"/>
                <a:sym typeface="Lato"/>
              </a:rPr>
              <a:t>what will a classifier predict?</a:t>
            </a:r>
            <a:r>
              <a:rPr lang="en-GB" sz="700">
                <a:latin typeface="Lato"/>
                <a:ea typeface="Lato"/>
                <a:cs typeface="Lato"/>
                <a:sym typeface="Lato"/>
              </a:rPr>
              <a:t> Image credits: L. Moneda.</a:t>
            </a:r>
            <a:endParaRPr sz="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729450" y="1015738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Related Work</a:t>
            </a:r>
            <a:endParaRPr/>
          </a:p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727650" y="16405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Metrics to evaluate post-hoc explainers do exist….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Comparison with ‘ground truth’ expected explanations</a:t>
            </a:r>
            <a:r>
              <a:rPr lang="en-GB" sz="1300"/>
              <a:t> (Adebayo et. al. 2021)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Synthetic tasks (Error identification/</a:t>
            </a:r>
            <a:r>
              <a:rPr lang="en-GB" sz="1300"/>
              <a:t>Retrieval</a:t>
            </a:r>
            <a:r>
              <a:rPr lang="en-GB" sz="1300"/>
              <a:t>) (Argawal et. al. 2022, Liu et. al. 2021)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Feature attribution only (Alvarez-Melis et al. 2018, Dai et. al 2021)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…but they lack </a:t>
            </a:r>
            <a:r>
              <a:rPr b="1" lang="en-GB"/>
              <a:t>interpretability</a:t>
            </a:r>
            <a:r>
              <a:rPr lang="en-GB"/>
              <a:t> and </a:t>
            </a:r>
            <a:r>
              <a:rPr b="1" lang="en-GB"/>
              <a:t>comparability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Unclear what a ‘good’ or ‘bad’ result is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Only comparable between similar explainers within the same category (i.e. heatmaps)</a:t>
            </a:r>
            <a:endParaRPr sz="1300"/>
          </a:p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729450" y="1015738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Explainer Divergence Scores (EDS) - Definition</a:t>
            </a:r>
            <a:endParaRPr/>
          </a:p>
        </p:txBody>
      </p:sp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727650" y="1640550"/>
            <a:ext cx="8019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We define EDS as the performance of a binary classifier trained to predict whether a post-hoc explanation was generated from a defective (relying a spurious correlation) or non-defective </a:t>
            </a:r>
            <a:r>
              <a:rPr b="1" lang="en-GB" sz="1800"/>
              <a:t>neural</a:t>
            </a:r>
            <a:r>
              <a:rPr b="1" lang="en-GB" sz="1800"/>
              <a:t> network.</a:t>
            </a:r>
            <a:endParaRPr b="1"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729450" y="1015738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EDS - Experimental Setup</a:t>
            </a:r>
            <a:endParaRPr/>
          </a:p>
        </p:txBody>
      </p:sp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550" y="1550938"/>
            <a:ext cx="5844912" cy="3287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FC9F36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8B1A99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