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42"/>
  </p:notesMasterIdLst>
  <p:handoutMasterIdLst>
    <p:handoutMasterId r:id="rId43"/>
  </p:handoutMasterIdLst>
  <p:sldIdLst>
    <p:sldId id="263" r:id="rId2"/>
    <p:sldId id="264" r:id="rId3"/>
    <p:sldId id="273" r:id="rId4"/>
    <p:sldId id="307" r:id="rId5"/>
    <p:sldId id="305" r:id="rId6"/>
    <p:sldId id="313" r:id="rId7"/>
    <p:sldId id="306" r:id="rId8"/>
    <p:sldId id="308" r:id="rId9"/>
    <p:sldId id="309" r:id="rId10"/>
    <p:sldId id="312" r:id="rId11"/>
    <p:sldId id="274" r:id="rId12"/>
    <p:sldId id="275" r:id="rId13"/>
    <p:sldId id="276" r:id="rId14"/>
    <p:sldId id="277" r:id="rId15"/>
    <p:sldId id="278" r:id="rId16"/>
    <p:sldId id="279" r:id="rId17"/>
    <p:sldId id="310" r:id="rId18"/>
    <p:sldId id="311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2" r:id="rId30"/>
    <p:sldId id="293" r:id="rId31"/>
    <p:sldId id="294" r:id="rId32"/>
    <p:sldId id="295" r:id="rId33"/>
    <p:sldId id="296" r:id="rId34"/>
    <p:sldId id="298" r:id="rId35"/>
    <p:sldId id="299" r:id="rId36"/>
    <p:sldId id="300" r:id="rId37"/>
    <p:sldId id="301" r:id="rId38"/>
    <p:sldId id="302" r:id="rId39"/>
    <p:sldId id="303" r:id="rId40"/>
    <p:sldId id="272" r:id="rId41"/>
  </p:sldIdLst>
  <p:sldSz cx="12192000" cy="6858000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E0E"/>
    <a:srgbClr val="BBC2C5"/>
    <a:srgbClr val="408000"/>
    <a:srgbClr val="008040"/>
    <a:srgbClr val="E84E0F"/>
    <a:srgbClr val="0070BA"/>
    <a:srgbClr val="5A5D5E"/>
    <a:srgbClr val="F49712"/>
    <a:srgbClr val="0099DA"/>
    <a:srgbClr val="DC3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21" autoAdjust="0"/>
  </p:normalViewPr>
  <p:slideViewPr>
    <p:cSldViewPr snapToGrid="0" snapToObjects="1">
      <p:cViewPr varScale="1">
        <p:scale>
          <a:sx n="67" d="100"/>
          <a:sy n="67" d="100"/>
        </p:scale>
        <p:origin x="644" y="60"/>
      </p:cViewPr>
      <p:guideLst>
        <p:guide orient="horz" pos="208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8" d="100"/>
          <a:sy n="138" d="100"/>
        </p:scale>
        <p:origin x="348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r>
              <a:rPr lang="en-US" dirty="0">
                <a:solidFill>
                  <a:srgbClr val="5A5D5E"/>
                </a:solidFill>
              </a:rPr>
              <a:t>Headline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fld id="{31E5452A-8BE4-524F-BE7F-D7C31320C231}" type="datetimeFigureOut">
              <a:rPr lang="en-US" smtClean="0">
                <a:solidFill>
                  <a:srgbClr val="5A5D5E"/>
                </a:solidFill>
              </a:rPr>
              <a:t>12/13/2017</a:t>
            </a:fld>
            <a:endParaRPr lang="en-US" dirty="0">
              <a:solidFill>
                <a:srgbClr val="5A5D5E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r>
              <a:rPr lang="en-US" dirty="0">
                <a:solidFill>
                  <a:srgbClr val="5A5D5E"/>
                </a:solidFill>
              </a:rPr>
              <a:t>Footer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fld id="{2366F28F-0343-E64F-9D50-E641B33E0486}" type="slidenum">
              <a:rPr lang="en-US" smtClean="0">
                <a:solidFill>
                  <a:srgbClr val="5A5D5E"/>
                </a:solidFill>
              </a:rPr>
              <a:t>‹#›</a:t>
            </a:fld>
            <a:endParaRPr lang="en-US" dirty="0">
              <a:solidFill>
                <a:srgbClr val="5A5D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890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A5D5E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A5D5E"/>
                </a:solidFill>
              </a:defRPr>
            </a:lvl1pPr>
          </a:lstStyle>
          <a:p>
            <a:fld id="{FB48DD7D-D681-DE4C-99D8-6B5B63F82116}" type="datetimeFigureOut">
              <a:rPr lang="en-US" noProof="0" smtClean="0"/>
              <a:pPr/>
              <a:t>12/13/2017</a:t>
            </a:fld>
            <a:endParaRPr lang="en-US" noProof="0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 </a:t>
            </a:r>
          </a:p>
          <a:p>
            <a:pPr lvl="1"/>
            <a:r>
              <a:rPr lang="en-US" noProof="0" dirty="0"/>
              <a:t>The second level 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A5D5E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A5D5E"/>
                </a:solidFill>
              </a:defRPr>
            </a:lvl1pPr>
          </a:lstStyle>
          <a:p>
            <a:fld id="{F3B5F818-5AA3-E041-8876-71CA25346C3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5429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rgbClr val="0070BA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100" kern="1200">
        <a:solidFill>
          <a:srgbClr val="5A5D5E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ytuł 12"/>
          <p:cNvSpPr>
            <a:spLocks noGrp="1"/>
          </p:cNvSpPr>
          <p:nvPr>
            <p:ph type="title" hasCustomPrompt="1"/>
          </p:nvPr>
        </p:nvSpPr>
        <p:spPr>
          <a:xfrm>
            <a:off x="849488" y="1653051"/>
            <a:ext cx="10521499" cy="400110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algn="ctr">
              <a:lnSpc>
                <a:spcPct val="90000"/>
              </a:lnSpc>
              <a:defRPr sz="2800" b="0" i="0" spc="0">
                <a:solidFill>
                  <a:srgbClr val="0070BA"/>
                </a:solidFill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42" name="Symbol zastępczy tekstu 5"/>
          <p:cNvSpPr>
            <a:spLocks noGrp="1"/>
          </p:cNvSpPr>
          <p:nvPr>
            <p:ph type="body" sz="quarter" idx="17" hasCustomPrompt="1"/>
          </p:nvPr>
        </p:nvSpPr>
        <p:spPr>
          <a:xfrm>
            <a:off x="848785" y="2148957"/>
            <a:ext cx="10522203" cy="35266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2500" kern="1200" spc="0" baseline="0">
                <a:solidFill>
                  <a:srgbClr val="0099D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9" name="Symbol zastępczy obrazu 19"/>
          <p:cNvSpPr>
            <a:spLocks noGrp="1"/>
          </p:cNvSpPr>
          <p:nvPr>
            <p:ph type="pic" sz="quarter" idx="13" hasCustomPrompt="1"/>
          </p:nvPr>
        </p:nvSpPr>
        <p:spPr>
          <a:xfrm>
            <a:off x="848785" y="2770746"/>
            <a:ext cx="10550349" cy="2670089"/>
          </a:xfrm>
          <a:prstGeom prst="rect">
            <a:avLst/>
          </a:prstGeom>
          <a:effectLst>
            <a:reflection blurRad="6350" stA="25000" endA="300" endPos="15000" dir="5400000" sy="-100000" algn="bl" rotWithShape="0"/>
          </a:effectLst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0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r>
              <a:rPr lang="en-US" noProof="0"/>
              <a:t>Click on the image icon</a:t>
            </a:r>
          </a:p>
        </p:txBody>
      </p:sp>
      <p:sp>
        <p:nvSpPr>
          <p:cNvPr id="41" name="Symbol zastępczy zawartości 40"/>
          <p:cNvSpPr>
            <a:spLocks noGrp="1"/>
          </p:cNvSpPr>
          <p:nvPr>
            <p:ph sz="quarter" idx="16" hasCustomPrompt="1"/>
          </p:nvPr>
        </p:nvSpPr>
        <p:spPr>
          <a:xfrm>
            <a:off x="2406760" y="5808861"/>
            <a:ext cx="7408115" cy="184150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400" baseline="0">
                <a:solidFill>
                  <a:srgbClr val="5A5D5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to edit Author</a:t>
            </a:r>
          </a:p>
        </p:txBody>
      </p:sp>
      <p:sp>
        <p:nvSpPr>
          <p:cNvPr id="8" name="Symbol zastępczy zawartości 40"/>
          <p:cNvSpPr>
            <a:spLocks noGrp="1"/>
          </p:cNvSpPr>
          <p:nvPr>
            <p:ph sz="quarter" idx="18" hasCustomPrompt="1"/>
          </p:nvPr>
        </p:nvSpPr>
        <p:spPr>
          <a:xfrm>
            <a:off x="2406760" y="6031387"/>
            <a:ext cx="7408115" cy="184150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400" baseline="0">
                <a:solidFill>
                  <a:srgbClr val="5A5D5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to edit date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2766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  <p:sp>
        <p:nvSpPr>
          <p:cNvPr id="14" name="PoleTekstowe 4"/>
          <p:cNvSpPr txBox="1"/>
          <p:nvPr userDrawn="1"/>
        </p:nvSpPr>
        <p:spPr>
          <a:xfrm>
            <a:off x="2406760" y="6570647"/>
            <a:ext cx="3578988" cy="1231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l"/>
            <a:r>
              <a:rPr lang="en-US" sz="800" noProof="0">
                <a:solidFill>
                  <a:srgbClr val="BBC2C5"/>
                </a:solidFill>
                <a:latin typeface="Arial"/>
                <a:cs typeface="Arial"/>
              </a:rPr>
              <a:t>Copyright © ESI Group, 2017. All rights reserved.</a:t>
            </a:r>
          </a:p>
        </p:txBody>
      </p:sp>
      <p:sp>
        <p:nvSpPr>
          <p:cNvPr id="20" name="PoleTekstowe 3"/>
          <p:cNvSpPr txBox="1"/>
          <p:nvPr userDrawn="1"/>
        </p:nvSpPr>
        <p:spPr>
          <a:xfrm>
            <a:off x="10142678" y="6317505"/>
            <a:ext cx="1161799" cy="1231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/>
            <a:r>
              <a:rPr lang="en-US" sz="700" kern="1900" spc="0" noProof="0">
                <a:solidFill>
                  <a:srgbClr val="E84E0E"/>
                </a:solidFill>
                <a:latin typeface="Arial"/>
                <a:cs typeface="Arial"/>
              </a:rPr>
              <a:t>www.esi-group.com</a:t>
            </a:r>
          </a:p>
        </p:txBody>
      </p:sp>
    </p:spTree>
    <p:extLst>
      <p:ext uri="{BB962C8B-B14F-4D97-AF65-F5344CB8AC3E}">
        <p14:creationId xmlns:p14="http://schemas.microsoft.com/office/powerpoint/2010/main" val="262167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lnSpc>
                <a:spcPct val="90000"/>
              </a:lnSpc>
              <a:defRPr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6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4" y="932389"/>
            <a:ext cx="11001973" cy="3526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500">
                <a:solidFill>
                  <a:srgbClr val="0099DA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423834" y="1512888"/>
            <a:ext cx="7179733" cy="4445000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8"/>
          </p:nvPr>
        </p:nvSpPr>
        <p:spPr>
          <a:xfrm>
            <a:off x="601134" y="1512888"/>
            <a:ext cx="3611033" cy="4445000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3472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8784" y="2789239"/>
            <a:ext cx="10521949" cy="446087"/>
          </a:xfrm>
        </p:spPr>
        <p:txBody>
          <a:bodyPr>
            <a:normAutofit/>
          </a:bodyPr>
          <a:lstStyle>
            <a:lvl1pPr marL="0" indent="0" algn="ctr">
              <a:buNone/>
              <a:defRPr sz="2800" b="1" spc="300" baseline="0">
                <a:solidFill>
                  <a:srgbClr val="0070BA"/>
                </a:solidFill>
              </a:defRPr>
            </a:lvl1pPr>
            <a:lvl2pPr>
              <a:defRPr sz="2800" b="1"/>
            </a:lvl2pPr>
            <a:lvl3pPr>
              <a:defRPr sz="2800" b="1"/>
            </a:lvl3pPr>
            <a:lvl4pPr>
              <a:defRPr sz="2800" b="1"/>
            </a:lvl4pPr>
            <a:lvl5pPr>
              <a:defRPr sz="2800" b="1"/>
            </a:lvl5pPr>
          </a:lstStyle>
          <a:p>
            <a:pPr lvl="0"/>
            <a:r>
              <a:rPr lang="en-US" noProof="0"/>
              <a:t>CLICK TO EDIT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152116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ytuł 12"/>
          <p:cNvSpPr>
            <a:spLocks noGrp="1"/>
          </p:cNvSpPr>
          <p:nvPr>
            <p:ph type="title" hasCustomPrompt="1"/>
          </p:nvPr>
        </p:nvSpPr>
        <p:spPr>
          <a:xfrm>
            <a:off x="849488" y="1653051"/>
            <a:ext cx="10521499" cy="400110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algn="ctr">
              <a:lnSpc>
                <a:spcPct val="90000"/>
              </a:lnSpc>
              <a:defRPr sz="2800" b="0" i="0" spc="0">
                <a:solidFill>
                  <a:srgbClr val="0070BA"/>
                </a:solidFill>
                <a:latin typeface="Arial"/>
                <a:cs typeface="Arial"/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9" name="Symbol zastępczy tekstu 5"/>
          <p:cNvSpPr>
            <a:spLocks noGrp="1"/>
          </p:cNvSpPr>
          <p:nvPr>
            <p:ph type="body" sz="quarter" idx="17" hasCustomPrompt="1"/>
          </p:nvPr>
        </p:nvSpPr>
        <p:spPr>
          <a:xfrm>
            <a:off x="848785" y="2148956"/>
            <a:ext cx="10522203" cy="35266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2500" kern="1200" spc="0" baseline="0">
                <a:solidFill>
                  <a:srgbClr val="0099D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Section subtitle</a:t>
            </a:r>
          </a:p>
        </p:txBody>
      </p:sp>
      <p:sp>
        <p:nvSpPr>
          <p:cNvPr id="13" name="PoleTekstowe 9"/>
          <p:cNvSpPr txBox="1"/>
          <p:nvPr userDrawn="1"/>
        </p:nvSpPr>
        <p:spPr>
          <a:xfrm>
            <a:off x="11640635" y="6309599"/>
            <a:ext cx="636312" cy="1168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2500" lnSpcReduction="20000"/>
          </a:bodyPr>
          <a:lstStyle/>
          <a:p>
            <a:pPr algn="ctr"/>
            <a:fld id="{45E86FC3-E182-DE44-A4ED-1A70DF50D571}" type="slidenum">
              <a:rPr lang="en-US" sz="1000" noProof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sz="1000" noProof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  <p:sp>
        <p:nvSpPr>
          <p:cNvPr id="14" name="PoleTekstowe 4"/>
          <p:cNvSpPr txBox="1"/>
          <p:nvPr userDrawn="1"/>
        </p:nvSpPr>
        <p:spPr>
          <a:xfrm>
            <a:off x="1682477" y="6570647"/>
            <a:ext cx="3578988" cy="1231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l"/>
            <a:r>
              <a:rPr lang="en-US" sz="800" noProof="0">
                <a:solidFill>
                  <a:srgbClr val="BBC2C5"/>
                </a:solidFill>
                <a:latin typeface="Arial"/>
                <a:cs typeface="Arial"/>
              </a:rPr>
              <a:t>Copyright © ESI Group, 2017. All rights reserved.</a:t>
            </a:r>
          </a:p>
        </p:txBody>
      </p:sp>
      <p:sp>
        <p:nvSpPr>
          <p:cNvPr id="15" name="PoleTekstowe 3"/>
          <p:cNvSpPr txBox="1"/>
          <p:nvPr userDrawn="1"/>
        </p:nvSpPr>
        <p:spPr>
          <a:xfrm>
            <a:off x="10142678" y="6317505"/>
            <a:ext cx="1161799" cy="1231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/>
            <a:r>
              <a:rPr lang="en-US" sz="700" kern="1900" spc="0" noProof="0">
                <a:solidFill>
                  <a:srgbClr val="E84E0E"/>
                </a:solidFill>
                <a:latin typeface="Arial"/>
                <a:cs typeface="Arial"/>
              </a:rPr>
              <a:t>www.esi-group.com</a:t>
            </a:r>
          </a:p>
        </p:txBody>
      </p:sp>
    </p:spTree>
    <p:extLst>
      <p:ext uri="{BB962C8B-B14F-4D97-AF65-F5344CB8AC3E}">
        <p14:creationId xmlns:p14="http://schemas.microsoft.com/office/powerpoint/2010/main" val="347009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3" y="932389"/>
            <a:ext cx="11001597" cy="3526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500">
                <a:solidFill>
                  <a:srgbClr val="0099DA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lnSpc>
                <a:spcPct val="90000"/>
              </a:lnSpc>
              <a:defRPr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01134" y="1679576"/>
            <a:ext cx="11002433" cy="4278313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 marL="627063" indent="-268288">
              <a:buFont typeface="Arial" charset="0"/>
              <a:buChar char="•"/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 marL="1344613" indent="-266700">
              <a:buFont typeface="Arial" charset="0"/>
              <a:buChar char="•"/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413981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5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3" y="932389"/>
            <a:ext cx="11001597" cy="3526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buFontTx/>
              <a:buNone/>
              <a:defRPr sz="2500">
                <a:solidFill>
                  <a:srgbClr val="0099DA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221575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/>
          <a:p>
            <a:r>
              <a:rPr lang="en-US" noProof="0"/>
              <a:t>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6"/>
          </p:nvPr>
        </p:nvSpPr>
        <p:spPr>
          <a:xfrm>
            <a:off x="601134" y="938724"/>
            <a:ext cx="11002433" cy="5019165"/>
          </a:xfrm>
        </p:spPr>
        <p:txBody>
          <a:bodyPr>
            <a:normAutofit/>
          </a:bodyPr>
          <a:lstStyle>
            <a:lvl2pPr marL="627063" indent="-268288">
              <a:buFont typeface="Arial" charset="0"/>
              <a:buChar char="•"/>
              <a:defRPr/>
            </a:lvl2pPr>
            <a:lvl4pPr marL="1344613" indent="-266700">
              <a:buFont typeface="Arial" charset="0"/>
              <a:buChar char="•"/>
              <a:defRPr/>
            </a:lvl4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39732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/>
          <a:p>
            <a:r>
              <a:rPr lang="en-US" noProof="0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8826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lnSpc>
                <a:spcPct val="90000"/>
              </a:lnSpc>
              <a:defRPr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4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4" y="932389"/>
            <a:ext cx="5380893" cy="3526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500">
                <a:solidFill>
                  <a:srgbClr val="0099DA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Symbol zastępczy tekstu 18"/>
          <p:cNvSpPr>
            <a:spLocks noGrp="1"/>
          </p:cNvSpPr>
          <p:nvPr>
            <p:ph type="body" sz="quarter" idx="18" hasCustomPrompt="1"/>
          </p:nvPr>
        </p:nvSpPr>
        <p:spPr>
          <a:xfrm>
            <a:off x="6210152" y="932389"/>
            <a:ext cx="5393019" cy="3526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500">
                <a:solidFill>
                  <a:srgbClr val="0099DA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/>
          </p:nvPr>
        </p:nvSpPr>
        <p:spPr>
          <a:xfrm>
            <a:off x="601134" y="1679576"/>
            <a:ext cx="5380567" cy="4278313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1"/>
          </p:nvPr>
        </p:nvSpPr>
        <p:spPr>
          <a:xfrm>
            <a:off x="6210301" y="1679576"/>
            <a:ext cx="5380567" cy="4278313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46255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lnSpc>
                <a:spcPct val="90000"/>
              </a:lnSpc>
              <a:defRPr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8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3" y="932389"/>
            <a:ext cx="11001597" cy="3526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500">
                <a:solidFill>
                  <a:srgbClr val="0099DA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589468" y="2455864"/>
            <a:ext cx="5376333" cy="3502025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0"/>
          </p:nvPr>
        </p:nvSpPr>
        <p:spPr>
          <a:xfrm>
            <a:off x="6222603" y="2455864"/>
            <a:ext cx="5380567" cy="3502025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588434" y="1677988"/>
            <a:ext cx="5376333" cy="6429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E84E0E"/>
                </a:solidFill>
                <a:latin typeface="Arial"/>
                <a:cs typeface="Arial"/>
              </a:defRPr>
            </a:lvl1pPr>
            <a:lvl2pPr marL="358775" indent="0">
              <a:buNone/>
              <a:defRPr sz="1600">
                <a:solidFill>
                  <a:srgbClr val="E84E0E"/>
                </a:solidFill>
              </a:defRPr>
            </a:lvl2pPr>
            <a:lvl3pPr marL="719138" indent="0">
              <a:buNone/>
              <a:defRPr sz="1600">
                <a:solidFill>
                  <a:srgbClr val="E84E0E"/>
                </a:solidFill>
              </a:defRPr>
            </a:lvl3pPr>
            <a:lvl4pPr marL="1077913" indent="0">
              <a:buNone/>
              <a:defRPr sz="1600">
                <a:solidFill>
                  <a:srgbClr val="E84E0E"/>
                </a:solidFill>
              </a:defRPr>
            </a:lvl4pPr>
            <a:lvl5pPr marL="1436687" indent="0">
              <a:buNone/>
              <a:defRPr sz="1600">
                <a:solidFill>
                  <a:srgbClr val="E84E0E"/>
                </a:solidFill>
              </a:defRPr>
            </a:lvl5pPr>
          </a:lstStyle>
          <a:p>
            <a:pPr lvl="0"/>
            <a:r>
              <a:rPr lang="en-US" noProof="0"/>
              <a:t>Click to edit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6223001" y="1677988"/>
            <a:ext cx="5380567" cy="6429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E84E0E"/>
                </a:solidFill>
                <a:latin typeface="Arial"/>
                <a:cs typeface="Arial"/>
              </a:defRPr>
            </a:lvl1pPr>
            <a:lvl2pPr marL="358775" indent="0">
              <a:buNone/>
              <a:defRPr sz="1600">
                <a:solidFill>
                  <a:srgbClr val="E84E0E"/>
                </a:solidFill>
              </a:defRPr>
            </a:lvl2pPr>
            <a:lvl3pPr marL="719138" indent="0">
              <a:buNone/>
              <a:defRPr sz="1600">
                <a:solidFill>
                  <a:srgbClr val="E84E0E"/>
                </a:solidFill>
              </a:defRPr>
            </a:lvl3pPr>
            <a:lvl4pPr marL="1077913" indent="0">
              <a:buNone/>
              <a:defRPr sz="1600">
                <a:solidFill>
                  <a:srgbClr val="E84E0E"/>
                </a:solidFill>
              </a:defRPr>
            </a:lvl4pPr>
            <a:lvl5pPr marL="1436687" indent="0">
              <a:buNone/>
              <a:defRPr sz="1600">
                <a:solidFill>
                  <a:srgbClr val="E84E0E"/>
                </a:solidFill>
              </a:defRPr>
            </a:lvl5pPr>
          </a:lstStyle>
          <a:p>
            <a:pPr lvl="0"/>
            <a:r>
              <a:rPr lang="en-US" noProof="0"/>
              <a:t>Click to edit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184820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6"/>
          <p:cNvSpPr>
            <a:spLocks noGrp="1"/>
          </p:cNvSpPr>
          <p:nvPr>
            <p:ph type="pic" sz="quarter" idx="15" hasCustomPrompt="1"/>
          </p:nvPr>
        </p:nvSpPr>
        <p:spPr>
          <a:xfrm>
            <a:off x="3303059" y="932389"/>
            <a:ext cx="5585884" cy="34935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800" baseline="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r>
              <a:rPr lang="en-US" noProof="0"/>
              <a:t>Click on the image 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lnSpc>
                <a:spcPct val="90000"/>
              </a:lnSpc>
              <a:defRPr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 hasCustomPrompt="1"/>
          </p:nvPr>
        </p:nvSpPr>
        <p:spPr>
          <a:xfrm>
            <a:off x="3303059" y="5381712"/>
            <a:ext cx="5585884" cy="65881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/>
                <a:cs typeface="Arial"/>
              </a:defRPr>
            </a:lvl1pPr>
            <a:lvl2pPr marL="358775" indent="0">
              <a:buNone/>
              <a:defRPr sz="1400"/>
            </a:lvl2pPr>
            <a:lvl3pPr marL="719138" indent="0">
              <a:buNone/>
              <a:defRPr sz="1400"/>
            </a:lvl3pPr>
            <a:lvl4pPr marL="1077913" indent="0">
              <a:buNone/>
              <a:defRPr sz="1400"/>
            </a:lvl4pPr>
            <a:lvl5pPr marL="1436687" indent="0">
              <a:buNone/>
              <a:defRPr sz="1400"/>
            </a:lvl5pPr>
          </a:lstStyle>
          <a:p>
            <a:pPr lvl="0"/>
            <a:r>
              <a:rPr lang="en-US" noProof="0"/>
              <a:t>Click to edit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303058" y="4554625"/>
            <a:ext cx="5586943" cy="70961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E84E0E"/>
                </a:solidFill>
                <a:latin typeface="Arial"/>
                <a:cs typeface="Arial"/>
              </a:defRPr>
            </a:lvl1pPr>
            <a:lvl2pPr marL="358775" indent="0">
              <a:buNone/>
              <a:defRPr sz="1600">
                <a:solidFill>
                  <a:srgbClr val="E84E0E"/>
                </a:solidFill>
              </a:defRPr>
            </a:lvl2pPr>
            <a:lvl3pPr marL="719138" indent="0">
              <a:buNone/>
              <a:defRPr sz="1600">
                <a:solidFill>
                  <a:srgbClr val="E84E0E"/>
                </a:solidFill>
              </a:defRPr>
            </a:lvl3pPr>
            <a:lvl4pPr marL="1077913" indent="0">
              <a:buNone/>
              <a:defRPr sz="1600">
                <a:solidFill>
                  <a:srgbClr val="E84E0E"/>
                </a:solidFill>
              </a:defRPr>
            </a:lvl4pPr>
            <a:lvl5pPr marL="1436687" indent="0">
              <a:buNone/>
              <a:defRPr sz="1600">
                <a:solidFill>
                  <a:srgbClr val="E84E0E"/>
                </a:solidFill>
              </a:defRPr>
            </a:lvl5pPr>
          </a:lstStyle>
          <a:p>
            <a:pPr lvl="0"/>
            <a:r>
              <a:rPr lang="en-US" noProof="0"/>
              <a:t>Click to edit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390802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1593" y="409030"/>
            <a:ext cx="11001597" cy="39801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noProof="0"/>
              <a:t>Title</a:t>
            </a:r>
          </a:p>
        </p:txBody>
      </p:sp>
      <p:sp>
        <p:nvSpPr>
          <p:cNvPr id="13" name="PoleTekstowe 9"/>
          <p:cNvSpPr txBox="1"/>
          <p:nvPr/>
        </p:nvSpPr>
        <p:spPr>
          <a:xfrm>
            <a:off x="11640635" y="6309599"/>
            <a:ext cx="636312" cy="1168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2500" lnSpcReduction="20000"/>
          </a:bodyPr>
          <a:lstStyle/>
          <a:p>
            <a:pPr algn="ctr"/>
            <a:fld id="{45E86FC3-E182-DE44-A4ED-1A70DF50D571}" type="slidenum">
              <a:rPr lang="en-US" sz="1000" noProof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sz="1000" noProof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PoleTekstowe 3"/>
          <p:cNvSpPr txBox="1"/>
          <p:nvPr/>
        </p:nvSpPr>
        <p:spPr>
          <a:xfrm>
            <a:off x="10142678" y="6317505"/>
            <a:ext cx="1161799" cy="1231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/>
            <a:r>
              <a:rPr lang="en-US" sz="700" kern="1900" spc="0" noProof="0">
                <a:solidFill>
                  <a:srgbClr val="E84E0E"/>
                </a:solidFill>
                <a:latin typeface="Arial"/>
                <a:cs typeface="Arial"/>
              </a:rPr>
              <a:t>www.esi-group.com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9511"/>
            <a:ext cx="10972800" cy="427815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9" name="PoleTekstowe 4"/>
          <p:cNvSpPr txBox="1"/>
          <p:nvPr/>
        </p:nvSpPr>
        <p:spPr>
          <a:xfrm>
            <a:off x="1682477" y="6570647"/>
            <a:ext cx="3578988" cy="1231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l"/>
            <a:r>
              <a:rPr lang="en-US" sz="800" noProof="0">
                <a:solidFill>
                  <a:srgbClr val="BBC2C5"/>
                </a:solidFill>
                <a:latin typeface="Arial"/>
                <a:cs typeface="Arial"/>
              </a:rPr>
              <a:t>Copyright © ESI Group, 2017.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3430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78" r:id="rId2"/>
    <p:sldLayoutId id="2147483767" r:id="rId3"/>
    <p:sldLayoutId id="2147483779" r:id="rId4"/>
    <p:sldLayoutId id="2147483783" r:id="rId5"/>
    <p:sldLayoutId id="2147483784" r:id="rId6"/>
    <p:sldLayoutId id="2147483774" r:id="rId7"/>
    <p:sldLayoutId id="2147483776" r:id="rId8"/>
    <p:sldLayoutId id="2147483777" r:id="rId9"/>
    <p:sldLayoutId id="2147483782" r:id="rId10"/>
    <p:sldLayoutId id="2147483772" r:id="rId11"/>
  </p:sldLayoutIdLst>
  <p:hf hdr="0" ftr="0" dt="0"/>
  <p:txStyles>
    <p:titleStyle>
      <a:lvl1pPr marL="0" marR="0" indent="0" algn="l" defTabSz="4572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0" kern="1200">
          <a:solidFill>
            <a:srgbClr val="0070BA"/>
          </a:solidFill>
          <a:latin typeface="Arial"/>
          <a:ea typeface="+mj-ea"/>
          <a:cs typeface="Arial"/>
        </a:defRPr>
      </a:lvl1pPr>
    </p:titleStyle>
    <p:bodyStyle>
      <a:lvl1pPr marL="266700" marR="0" indent="-266700" algn="l" defTabSz="45720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lang="pl-PL" sz="2200" kern="1200" noProof="0" dirty="0" smtClean="0">
          <a:solidFill>
            <a:srgbClr val="5A5D5E"/>
          </a:solidFill>
          <a:latin typeface="Arial"/>
          <a:ea typeface="+mn-ea"/>
          <a:cs typeface="Arial"/>
        </a:defRPr>
      </a:lvl1pPr>
      <a:lvl2pPr marL="627063" marR="0" indent="-268288" algn="l" defTabSz="45720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rgbClr val="0070BA"/>
        </a:buClr>
        <a:buSzTx/>
        <a:buFont typeface="Arial" charset="0"/>
        <a:buChar char="•"/>
        <a:tabLst/>
        <a:defRPr lang="pl-PL" sz="2000" kern="1200" noProof="0" dirty="0" smtClean="0">
          <a:solidFill>
            <a:srgbClr val="5A5D5E"/>
          </a:solidFill>
          <a:latin typeface="Arial"/>
          <a:ea typeface="+mn-ea"/>
          <a:cs typeface="Arial"/>
        </a:defRPr>
      </a:lvl2pPr>
      <a:lvl3pPr marL="985838" marR="0" indent="-266700" algn="l" defTabSz="45720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rgbClr val="E84E0E"/>
        </a:buClr>
        <a:buSzTx/>
        <a:buFont typeface="Arial"/>
        <a:buChar char="•"/>
        <a:tabLst/>
        <a:defRPr lang="pl-PL" sz="1800" kern="1200" noProof="0" dirty="0" smtClean="0">
          <a:solidFill>
            <a:srgbClr val="5A5D5E"/>
          </a:solidFill>
          <a:latin typeface="Arial"/>
          <a:ea typeface="+mn-ea"/>
          <a:cs typeface="Arial"/>
        </a:defRPr>
      </a:lvl3pPr>
      <a:lvl4pPr marL="1344613" marR="0" indent="-266700" algn="l" defTabSz="45720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rgbClr val="0099DA"/>
        </a:buClr>
        <a:buSzTx/>
        <a:buFont typeface="Arial" charset="0"/>
        <a:buChar char="•"/>
        <a:tabLst/>
        <a:defRPr lang="pl-PL" sz="1600" kern="1200" noProof="0" dirty="0" smtClean="0">
          <a:solidFill>
            <a:srgbClr val="5A5D5E"/>
          </a:solidFill>
          <a:latin typeface="Arial"/>
          <a:ea typeface="+mn-ea"/>
          <a:cs typeface="Arial"/>
        </a:defRPr>
      </a:lvl4pPr>
      <a:lvl5pPr marL="1704975" marR="0" indent="-268288" algn="l" defTabSz="45720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rgbClr val="F49712"/>
        </a:buClr>
        <a:buSzTx/>
        <a:buFont typeface="Arial"/>
        <a:buChar char="•"/>
        <a:tabLst/>
        <a:defRPr lang="en-US" sz="1400" kern="1200" noProof="0" dirty="0">
          <a:solidFill>
            <a:srgbClr val="5A5D5E"/>
          </a:solidFill>
          <a:latin typeface="Arial"/>
          <a:ea typeface="+mn-ea"/>
          <a:cs typeface="Arial"/>
        </a:defRPr>
      </a:lvl5pPr>
      <a:lvl6pPr marL="1254125" marR="0" indent="-180975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E84E0E"/>
        </a:buClr>
        <a:buSzTx/>
        <a:buFont typeface="Arial"/>
        <a:buChar char="•"/>
        <a:tabLst/>
        <a:defRPr sz="2600" kern="1200">
          <a:solidFill>
            <a:schemeClr val="tx1"/>
          </a:solidFill>
          <a:latin typeface="+mj-lt"/>
          <a:ea typeface="+mn-ea"/>
          <a:cs typeface="+mn-cs"/>
        </a:defRPr>
      </a:lvl6pPr>
      <a:lvl7pPr marL="1252538" marR="0" indent="-180975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E84E0E"/>
        </a:buClr>
        <a:buSzTx/>
        <a:buFont typeface="Arial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612900" indent="-176213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nicolas.zerbib@esi-group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27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13" Type="http://schemas.openxmlformats.org/officeDocument/2006/relationships/image" Target="../media/image300.png"/><Relationship Id="rId18" Type="http://schemas.openxmlformats.org/officeDocument/2006/relationships/image" Target="../media/image350.png"/><Relationship Id="rId7" Type="http://schemas.openxmlformats.org/officeDocument/2006/relationships/image" Target="../media/image62.png"/><Relationship Id="rId12" Type="http://schemas.openxmlformats.org/officeDocument/2006/relationships/image" Target="../media/image290.png"/><Relationship Id="rId17" Type="http://schemas.openxmlformats.org/officeDocument/2006/relationships/image" Target="../media/image45.png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80.png"/><Relationship Id="rId15" Type="http://schemas.openxmlformats.org/officeDocument/2006/relationships/image" Target="../media/image320.png"/><Relationship Id="rId10" Type="http://schemas.openxmlformats.org/officeDocument/2006/relationships/image" Target="../media/image36.png"/><Relationship Id="rId19" Type="http://schemas.openxmlformats.org/officeDocument/2006/relationships/image" Target="../media/image360.png"/><Relationship Id="rId9" Type="http://schemas.openxmlformats.org/officeDocument/2006/relationships/image" Target="../media/image60.png"/><Relationship Id="rId14" Type="http://schemas.openxmlformats.org/officeDocument/2006/relationships/image" Target="../media/image310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0.png"/><Relationship Id="rId18" Type="http://schemas.openxmlformats.org/officeDocument/2006/relationships/image" Target="../media/image46.png"/><Relationship Id="rId3" Type="http://schemas.openxmlformats.org/officeDocument/2006/relationships/image" Target="../media/image380.png"/><Relationship Id="rId12" Type="http://schemas.openxmlformats.org/officeDocument/2006/relationships/image" Target="../media/image280.png"/><Relationship Id="rId17" Type="http://schemas.openxmlformats.org/officeDocument/2006/relationships/image" Target="../media/image450.png"/><Relationship Id="rId2" Type="http://schemas.openxmlformats.org/officeDocument/2006/relationships/image" Target="../media/image370.png"/><Relationship Id="rId16" Type="http://schemas.openxmlformats.org/officeDocument/2006/relationships/image" Target="../media/image4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0.png"/><Relationship Id="rId11" Type="http://schemas.openxmlformats.org/officeDocument/2006/relationships/image" Target="../media/image60.png"/><Relationship Id="rId5" Type="http://schemas.openxmlformats.org/officeDocument/2006/relationships/image" Target="../media/image400.png"/><Relationship Id="rId15" Type="http://schemas.openxmlformats.org/officeDocument/2006/relationships/image" Target="../media/image430.png"/><Relationship Id="rId10" Type="http://schemas.openxmlformats.org/officeDocument/2006/relationships/image" Target="../media/image590.png"/><Relationship Id="rId19" Type="http://schemas.openxmlformats.org/officeDocument/2006/relationships/image" Target="../media/image37.jpeg"/><Relationship Id="rId4" Type="http://schemas.openxmlformats.org/officeDocument/2006/relationships/image" Target="../media/image390.png"/><Relationship Id="rId9" Type="http://schemas.openxmlformats.org/officeDocument/2006/relationships/image" Target="../media/image62.png"/><Relationship Id="rId14" Type="http://schemas.openxmlformats.org/officeDocument/2006/relationships/image" Target="../media/image4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28.png"/><Relationship Id="rId7" Type="http://schemas.openxmlformats.org/officeDocument/2006/relationships/image" Target="../media/image5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00.png"/><Relationship Id="rId7" Type="http://schemas.openxmlformats.org/officeDocument/2006/relationships/image" Target="../media/image32.png"/><Relationship Id="rId12" Type="http://schemas.openxmlformats.org/officeDocument/2006/relationships/image" Target="../media/image5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54.png"/><Relationship Id="rId5" Type="http://schemas.openxmlformats.org/officeDocument/2006/relationships/image" Target="../media/image510.png"/><Relationship Id="rId10" Type="http://schemas.openxmlformats.org/officeDocument/2006/relationships/image" Target="../media/image53.png"/><Relationship Id="rId4" Type="http://schemas.openxmlformats.org/officeDocument/2006/relationships/image" Target="../media/image27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8.png"/><Relationship Id="rId7" Type="http://schemas.openxmlformats.org/officeDocument/2006/relationships/image" Target="../media/image58.png"/><Relationship Id="rId12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4.png"/><Relationship Id="rId5" Type="http://schemas.openxmlformats.org/officeDocument/2006/relationships/image" Target="../media/image34.png"/><Relationship Id="rId10" Type="http://schemas.openxmlformats.org/officeDocument/2006/relationships/image" Target="../media/image63.png"/><Relationship Id="rId4" Type="http://schemas.openxmlformats.org/officeDocument/2006/relationships/image" Target="../media/image32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65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95.png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7.png"/><Relationship Id="rId5" Type="http://schemas.openxmlformats.org/officeDocument/2006/relationships/image" Target="../media/image92.wmf"/><Relationship Id="rId10" Type="http://schemas.openxmlformats.org/officeDocument/2006/relationships/image" Target="../media/image9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4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image" Target="../media/image98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5.png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071" y="2819113"/>
            <a:ext cx="9666537" cy="40011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Use of </a:t>
            </a:r>
            <a:r>
              <a:rPr lang="fr-FR" b="1" dirty="0" err="1"/>
              <a:t>OpenFOAM</a:t>
            </a:r>
            <a:r>
              <a:rPr lang="fr-FR" b="1" dirty="0"/>
              <a:t> </a:t>
            </a:r>
            <a:r>
              <a:rPr lang="fr-FR" b="1" dirty="0" err="1"/>
              <a:t>coupled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a </a:t>
            </a:r>
            <a:r>
              <a:rPr lang="fr-FR" b="1" dirty="0" err="1"/>
              <a:t>Hybridization</a:t>
            </a:r>
            <a:r>
              <a:rPr lang="fr-FR" b="1" dirty="0"/>
              <a:t> of </a:t>
            </a:r>
            <a:r>
              <a:rPr lang="fr-FR" b="1" dirty="0" err="1"/>
              <a:t>Finite</a:t>
            </a:r>
            <a:r>
              <a:rPr lang="fr-FR" b="1" dirty="0"/>
              <a:t> </a:t>
            </a:r>
            <a:r>
              <a:rPr lang="fr-FR" b="1" dirty="0" err="1"/>
              <a:t>Element-Boundary</a:t>
            </a:r>
            <a:r>
              <a:rPr lang="fr-FR" b="1" dirty="0"/>
              <a:t> </a:t>
            </a:r>
            <a:r>
              <a:rPr lang="fr-FR" b="1" dirty="0" err="1"/>
              <a:t>Element</a:t>
            </a:r>
            <a:r>
              <a:rPr lang="fr-FR" b="1" dirty="0"/>
              <a:t> Methods </a:t>
            </a:r>
            <a:r>
              <a:rPr lang="fr-FR" b="1" dirty="0" err="1"/>
              <a:t>using</a:t>
            </a:r>
            <a:r>
              <a:rPr lang="fr-FR" b="1" dirty="0"/>
              <a:t> an Adaptive </a:t>
            </a:r>
            <a:r>
              <a:rPr lang="fr-FR" b="1" dirty="0" err="1"/>
              <a:t>Absorbing</a:t>
            </a:r>
            <a:r>
              <a:rPr lang="fr-FR" b="1" dirty="0"/>
              <a:t> </a:t>
            </a:r>
            <a:r>
              <a:rPr lang="fr-FR" b="1" dirty="0" err="1"/>
              <a:t>Boundary</a:t>
            </a:r>
            <a:r>
              <a:rPr lang="fr-FR" b="1" dirty="0"/>
              <a:t> Condition for Wind Noise Simulation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34898" y="4606882"/>
            <a:ext cx="10522203" cy="352661"/>
          </a:xfrm>
        </p:spPr>
        <p:txBody>
          <a:bodyPr>
            <a:normAutofit fontScale="40000" lnSpcReduction="20000"/>
          </a:bodyPr>
          <a:lstStyle/>
          <a:p>
            <a:r>
              <a:rPr lang="en-US" sz="4000" b="1" cap="all" dirty="0"/>
              <a:t>N. ZERBIB</a:t>
            </a:r>
            <a:endParaRPr lang="en-US" sz="4000" baseline="30000" dirty="0"/>
          </a:p>
          <a:p>
            <a:r>
              <a:rPr lang="fr-FR" i="1" dirty="0"/>
              <a:t>ESI GROUP, VA </a:t>
            </a:r>
            <a:r>
              <a:rPr lang="fr-FR" i="1" dirty="0" err="1"/>
              <a:t>CoE</a:t>
            </a:r>
            <a:r>
              <a:rPr lang="fr-FR" i="1" dirty="0"/>
              <a:t>, 8 rue Clément Bayard, 60200 </a:t>
            </a:r>
            <a:r>
              <a:rPr lang="fr-FR" i="1" dirty="0" err="1"/>
              <a:t>Compiegne</a:t>
            </a:r>
            <a:r>
              <a:rPr lang="fr-FR" i="1" dirty="0"/>
              <a:t>, France, </a:t>
            </a:r>
            <a:r>
              <a:rPr lang="fr-FR" i="1" u="sng" dirty="0">
                <a:hlinkClick r:id="rId2"/>
              </a:rPr>
              <a:t>nicolas.zerbib@esi-group.com</a:t>
            </a:r>
            <a:endParaRPr lang="fr-FR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 12">
            <a:extLst>
              <a:ext uri="{FF2B5EF4-FFF2-40B4-BE49-F238E27FC236}">
                <a16:creationId xmlns:a16="http://schemas.microsoft.com/office/drawing/2014/main" id="{B6AF00D1-4021-41BA-A88F-CD88CD38A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919" y="745617"/>
            <a:ext cx="2768686" cy="1736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503C05-2A2A-4651-AC75-70F6540AC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560" y="4481165"/>
            <a:ext cx="3082097" cy="1367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98D8A7-0FA3-424B-863B-584BE8397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88" y="4430217"/>
            <a:ext cx="2894253" cy="14696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393D88A-FD2F-4B10-91E1-E1B31D3693D5}"/>
              </a:ext>
            </a:extLst>
          </p:cNvPr>
          <p:cNvSpPr txBox="1">
            <a:spLocks/>
          </p:cNvSpPr>
          <p:nvPr/>
        </p:nvSpPr>
        <p:spPr>
          <a:xfrm>
            <a:off x="674395" y="1048868"/>
            <a:ext cx="5640680" cy="112647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lnSpcReduction="10000"/>
          </a:bodyPr>
          <a:lstStyle>
            <a:lvl1pPr marL="0" marR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kern="1200" spc="0">
                <a:solidFill>
                  <a:srgbClr val="0070BA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</a:t>
            </a:r>
          </a:p>
          <a:p>
            <a:r>
              <a:rPr lang="fr-FR" b="1" dirty="0">
                <a:solidFill>
                  <a:schemeClr val="accent1"/>
                </a:solidFill>
              </a:rPr>
              <a:t>Professor Abderrahmane Bendali</a:t>
            </a:r>
          </a:p>
          <a:p>
            <a:r>
              <a:rPr lang="fr-FR" b="1" dirty="0">
                <a:solidFill>
                  <a:schemeClr val="accent1"/>
                </a:solidFill>
              </a:rPr>
              <a:t>PAU, </a:t>
            </a:r>
            <a:r>
              <a:rPr lang="fr-FR" b="1" dirty="0" err="1">
                <a:solidFill>
                  <a:schemeClr val="accent1"/>
                </a:solidFill>
              </a:rPr>
              <a:t>December</a:t>
            </a:r>
            <a:r>
              <a:rPr lang="fr-FR" b="1" dirty="0">
                <a:solidFill>
                  <a:schemeClr val="accent1"/>
                </a:solidFill>
              </a:rPr>
              <a:t> 12-14 2017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35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 descr="image001">
            <a:extLst>
              <a:ext uri="{FF2B5EF4-FFF2-40B4-BE49-F238E27FC236}">
                <a16:creationId xmlns:a16="http://schemas.microsoft.com/office/drawing/2014/main" id="{FBA0C509-F0A9-4D00-9F31-560DADA3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80" y="1184736"/>
            <a:ext cx="7400449" cy="517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236343" y="6570647"/>
            <a:ext cx="4486325" cy="12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F6E69F9B-8EE8-4C7D-911E-3AD20F4B48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93" y="1449409"/>
            <a:ext cx="11485632" cy="4278313"/>
          </a:xfrm>
        </p:spPr>
        <p:txBody>
          <a:bodyPr/>
          <a:lstStyle/>
          <a:p>
            <a:r>
              <a:rPr lang="fr-FR" sz="2200" dirty="0" err="1"/>
              <a:t>Methodology</a:t>
            </a:r>
            <a:r>
              <a:rPr lang="fr-FR" sz="2200" dirty="0"/>
              <a:t>:</a:t>
            </a:r>
            <a:endParaRPr lang="fr-FR" dirty="0"/>
          </a:p>
          <a:p>
            <a:endParaRPr lang="fr-FR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22F93E3D-FF91-40A9-8265-4F9BA013C578}"/>
              </a:ext>
            </a:extLst>
          </p:cNvPr>
          <p:cNvSpPr/>
          <p:nvPr/>
        </p:nvSpPr>
        <p:spPr>
          <a:xfrm>
            <a:off x="4623436" y="3300730"/>
            <a:ext cx="1501775" cy="92392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1E70084C-8C5D-4234-91A9-98D600CFCFCE}"/>
              </a:ext>
            </a:extLst>
          </p:cNvPr>
          <p:cNvSpPr/>
          <p:nvPr/>
        </p:nvSpPr>
        <p:spPr>
          <a:xfrm>
            <a:off x="6495615" y="4112895"/>
            <a:ext cx="1631116" cy="79057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38DBDA5E-BC5D-4032-B1E4-DD9A1E9FF785}"/>
              </a:ext>
            </a:extLst>
          </p:cNvPr>
          <p:cNvSpPr/>
          <p:nvPr/>
        </p:nvSpPr>
        <p:spPr>
          <a:xfrm>
            <a:off x="8302704" y="5261388"/>
            <a:ext cx="1030605" cy="718681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F9635-A031-438B-A8B3-DF70106EFE04}"/>
              </a:ext>
            </a:extLst>
          </p:cNvPr>
          <p:cNvSpPr/>
          <p:nvPr/>
        </p:nvSpPr>
        <p:spPr>
          <a:xfrm>
            <a:off x="792746" y="2005296"/>
            <a:ext cx="23184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a typeface="Verdana" panose="020B0604030504040204" pitchFamily="34" charset="0"/>
                <a:cs typeface="Verdana" panose="020B0604030504040204" pitchFamily="34" charset="0"/>
              </a:rPr>
              <a:t>Efficient and </a:t>
            </a:r>
            <a:r>
              <a:rPr lang="fr-FR" dirty="0" err="1">
                <a:ea typeface="Verdana" panose="020B0604030504040204" pitchFamily="34" charset="0"/>
                <a:cs typeface="Verdana" panose="020B0604030504040204" pitchFamily="34" charset="0"/>
              </a:rPr>
              <a:t>Robust</a:t>
            </a:r>
            <a:endParaRPr lang="fr-FR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/>
              <a:t>Optimize the CPU time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B94EB8-5F49-4C85-84B5-049C02F1AEEE}"/>
              </a:ext>
            </a:extLst>
          </p:cNvPr>
          <p:cNvSpPr/>
          <p:nvPr/>
        </p:nvSpPr>
        <p:spPr>
          <a:xfrm>
            <a:off x="727214" y="5150257"/>
            <a:ext cx="244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Aero-</a:t>
            </a:r>
            <a:r>
              <a:rPr lang="fr-FR" dirty="0" err="1"/>
              <a:t>Acoustic</a:t>
            </a:r>
            <a:r>
              <a:rPr lang="fr-FR" dirty="0"/>
              <a:t> Analogies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50851361-B94C-4BA2-A059-F72D797C15BD}"/>
              </a:ext>
            </a:extLst>
          </p:cNvPr>
          <p:cNvSpPr/>
          <p:nvPr/>
        </p:nvSpPr>
        <p:spPr>
          <a:xfrm flipV="1">
            <a:off x="5986314" y="4230764"/>
            <a:ext cx="551241" cy="543897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54447B87-D3F4-48D9-B35B-A41F9098B406}"/>
              </a:ext>
            </a:extLst>
          </p:cNvPr>
          <p:cNvSpPr/>
          <p:nvPr/>
        </p:nvSpPr>
        <p:spPr>
          <a:xfrm flipV="1">
            <a:off x="7991141" y="4903470"/>
            <a:ext cx="536473" cy="854518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8693FF-B29F-43CE-ADB0-AF3E6AB6C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55" y="2743049"/>
            <a:ext cx="3683821" cy="22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9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30AFB3F-EA9A-465A-A6BC-E0E88A19916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93" y="2164852"/>
            <a:ext cx="11314182" cy="4278313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sz="1800" dirty="0"/>
              <a:t>CFD computation: incompressible DDES delivers the aerodynamic pressure (</a:t>
            </a:r>
            <a:r>
              <a:rPr lang="en-US" sz="1800" dirty="0" err="1"/>
              <a:t>OpenFoam</a:t>
            </a:r>
            <a:r>
              <a:rPr lang="en-US" sz="1800" dirty="0"/>
              <a:t>)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dirty="0"/>
              <a:t>Conservative mapping from the source mesh (CFD) to the target mesh (acoustic). Use specific/adapted mesh for each physics. Fast Fourier Transform Time to Frequency domain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dirty="0"/>
              <a:t>Acoustic propagation using analogies by Boundary Element, Finite Element Methods or FEM/BEM hybridization (</a:t>
            </a:r>
            <a:r>
              <a:rPr lang="en-US" sz="1800" dirty="0" err="1"/>
              <a:t>VAOne</a:t>
            </a:r>
            <a:r>
              <a:rPr lang="en-US" sz="1800" dirty="0"/>
              <a:t>)</a:t>
            </a:r>
          </a:p>
          <a:p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9D7AA8-191E-4E23-B894-9833E45537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04" y="3688725"/>
            <a:ext cx="7260339" cy="25791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C920985B-A54D-45F1-B99C-5C4501B01FDE}"/>
              </a:ext>
            </a:extLst>
          </p:cNvPr>
          <p:cNvSpPr txBox="1">
            <a:spLocks/>
          </p:cNvSpPr>
          <p:nvPr/>
        </p:nvSpPr>
        <p:spPr>
          <a:xfrm>
            <a:off x="601593" y="1467623"/>
            <a:ext cx="8938050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Process</a:t>
            </a:r>
            <a:r>
              <a:rPr lang="fr-FR" dirty="0"/>
              <a:t> of CAA for Flow </a:t>
            </a:r>
            <a:r>
              <a:rPr lang="fr-FR" dirty="0" err="1"/>
              <a:t>induced</a:t>
            </a:r>
            <a:r>
              <a:rPr lang="fr-FR" dirty="0"/>
              <a:t> noise: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1303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713612" y="6514640"/>
            <a:ext cx="4486325" cy="123111"/>
          </a:xfrm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D1B38B-F512-41CF-882D-478C73224675}"/>
                  </a:ext>
                </a:extLst>
              </p:cNvPr>
              <p:cNvSpPr/>
              <p:nvPr/>
            </p:nvSpPr>
            <p:spPr>
              <a:xfrm>
                <a:off x="1018535" y="1892547"/>
                <a:ext cx="3053913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̂"/>
                          <m:ctrlPr>
                            <a:rPr lang="fr-FR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𝒊𝒏</m:t>
                      </m:r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𝑪𝑭𝑫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D1B38B-F512-41CF-882D-478C73224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535" y="1892547"/>
                <a:ext cx="3053913" cy="376770"/>
              </a:xfrm>
              <a:prstGeom prst="rect">
                <a:avLst/>
              </a:prstGeom>
              <a:blipFill>
                <a:blip r:embed="rId2"/>
                <a:stretch>
                  <a:fillRect t="-3226" b="-80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829C21-2F18-4C55-8C1C-E8CC02E7F1AE}"/>
                  </a:ext>
                </a:extLst>
              </p:cNvPr>
              <p:cNvSpPr/>
              <p:nvPr/>
            </p:nvSpPr>
            <p:spPr>
              <a:xfrm>
                <a:off x="4419558" y="1910954"/>
                <a:ext cx="2362442" cy="401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sSup>
                        <m:sSup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num>
                        <m:den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den>
                      </m:f>
                      <m:sSub>
                        <m:sSub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829C21-2F18-4C55-8C1C-E8CC02E7F1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558" y="1910954"/>
                <a:ext cx="2362442" cy="401135"/>
              </a:xfrm>
              <a:prstGeom prst="rect">
                <a:avLst/>
              </a:prstGeom>
              <a:blipFill>
                <a:blip r:embed="rId3"/>
                <a:stretch>
                  <a:fillRect t="-104545" b="-1575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01801BD-AC92-4FB0-92ED-024B9665DB1D}"/>
                  </a:ext>
                </a:extLst>
              </p:cNvPr>
              <p:cNvSpPr/>
              <p:nvPr/>
            </p:nvSpPr>
            <p:spPr>
              <a:xfrm>
                <a:off x="704210" y="4706278"/>
                <a:ext cx="8594437" cy="1235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d>
                        <m:d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sSub>
                        <m:sSub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  <m:f>
                            <m:f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fr-FR" b="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b="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num>
                            <m:den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𝒅𝑽</m:t>
                          </m:r>
                        </m:e>
                      </m:nary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f>
                            <m:f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𝒅𝑺</m:t>
                          </m:r>
                        </m:e>
                      </m:nary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f>
                            <m:f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b="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b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acc>
                            </m:num>
                            <m:den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𝒅𝑺</m:t>
                          </m:r>
                        </m:e>
                      </m:nary>
                    </m:oMath>
                  </m:oMathPara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01801BD-AC92-4FB0-92ED-024B9665DB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10" y="4706278"/>
                <a:ext cx="8594437" cy="12356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9">
            <a:extLst>
              <a:ext uri="{FF2B5EF4-FFF2-40B4-BE49-F238E27FC236}">
                <a16:creationId xmlns:a16="http://schemas.microsoft.com/office/drawing/2014/main" id="{8AD435C1-A8FC-44C8-8011-27F4E142B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292" y="1966961"/>
            <a:ext cx="5448637" cy="19310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EAE3DE3-12EA-4471-B72B-3E26C746D410}"/>
                  </a:ext>
                </a:extLst>
              </p:cNvPr>
              <p:cNvSpPr/>
              <p:nvPr/>
            </p:nvSpPr>
            <p:spPr>
              <a:xfrm>
                <a:off x="8892862" y="1467623"/>
                <a:ext cx="1825563" cy="379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type m:val="lin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𝒊𝒌𝒓</m:t>
                              </m:r>
                            </m:sup>
                          </m:sSup>
                        </m:num>
                        <m:den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EAE3DE3-12EA-4471-B72B-3E26C746D4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862" y="1467623"/>
                <a:ext cx="1825563" cy="379784"/>
              </a:xfrm>
              <a:prstGeom prst="rect">
                <a:avLst/>
              </a:prstGeom>
              <a:blipFill>
                <a:blip r:embed="rId6"/>
                <a:stretch>
                  <a:fillRect t="-111290" r="-8696" b="-1741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580813EB-7EFB-4000-9665-6EA7FD810292}"/>
              </a:ext>
            </a:extLst>
          </p:cNvPr>
          <p:cNvSpPr txBox="1">
            <a:spLocks/>
          </p:cNvSpPr>
          <p:nvPr/>
        </p:nvSpPr>
        <p:spPr>
          <a:xfrm>
            <a:off x="1568920" y="5924904"/>
            <a:ext cx="2592289" cy="405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Blip>
                <a:blip r:embed="rId7"/>
              </a:buBlip>
              <a:defRPr lang="fr-FR" sz="2000" b="0" kern="1200">
                <a:solidFill>
                  <a:srgbClr val="5C5C5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7620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8"/>
              </a:buBlip>
              <a:defRPr lang="fr-FR"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60000"/>
              <a:buFontTx/>
              <a:buBlip>
                <a:blip r:embed="rId9"/>
              </a:buBlip>
              <a:defRPr lang="fr-FR"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-"/>
              <a:defRPr lang="fr-FR"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4263" indent="-276225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fr-FR"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Volume source </a:t>
            </a:r>
            <a:r>
              <a:rPr kumimoji="0" lang="fr-FR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A10DBD-0D85-40CD-A1E7-FA515B41C83A}"/>
              </a:ext>
            </a:extLst>
          </p:cNvPr>
          <p:cNvSpPr/>
          <p:nvPr/>
        </p:nvSpPr>
        <p:spPr>
          <a:xfrm>
            <a:off x="1112506" y="4676344"/>
            <a:ext cx="1450484" cy="422114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374C0EF9-DED2-41C5-893A-91663FD33E2F}"/>
              </a:ext>
            </a:extLst>
          </p:cNvPr>
          <p:cNvSpPr txBox="1">
            <a:spLocks/>
          </p:cNvSpPr>
          <p:nvPr/>
        </p:nvSpPr>
        <p:spPr>
          <a:xfrm>
            <a:off x="2750692" y="4811060"/>
            <a:ext cx="1750985" cy="313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Blip>
                <a:blip r:embed="rId7"/>
              </a:buBlip>
              <a:defRPr lang="fr-FR" sz="2000" b="0" kern="1200">
                <a:solidFill>
                  <a:srgbClr val="5C5C5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7620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8"/>
              </a:buBlip>
              <a:defRPr lang="fr-FR"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60000"/>
              <a:buFontTx/>
              <a:buBlip>
                <a:blip r:embed="rId9"/>
              </a:buBlip>
              <a:defRPr lang="fr-FR"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-"/>
              <a:defRPr lang="fr-FR"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4263" indent="-276225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fr-FR"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Acoustic</a:t>
            </a:r>
            <a:r>
              <a:rPr kumimoji="0" lang="fr-FR" sz="1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pressure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99DAEC-F091-442E-82C2-5C9A26F4C820}"/>
              </a:ext>
            </a:extLst>
          </p:cNvPr>
          <p:cNvSpPr/>
          <p:nvPr/>
        </p:nvSpPr>
        <p:spPr>
          <a:xfrm>
            <a:off x="4530840" y="5111009"/>
            <a:ext cx="1716657" cy="830928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space réservé du texte 2">
                <a:extLst>
                  <a:ext uri="{FF2B5EF4-FFF2-40B4-BE49-F238E27FC236}">
                    <a16:creationId xmlns:a16="http://schemas.microsoft.com/office/drawing/2014/main" id="{B7D77043-C6A4-41A8-8330-DCA640FEF7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80716" y="6006386"/>
                <a:ext cx="2971951" cy="3817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Blip>
                    <a:blip r:embed="rId7"/>
                  </a:buBlip>
                  <a:defRPr lang="fr-FR" sz="2000" b="0" kern="1200">
                    <a:solidFill>
                      <a:srgbClr val="5C5C5C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742950" indent="-285750" algn="l" defTabSz="7620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Tx/>
                  <a:buBlip>
                    <a:blip r:embed="rId8"/>
                  </a:buBlip>
                  <a:defRPr lang="fr-FR" sz="1800" b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itchFamily="34" charset="0"/>
                  </a:defRPr>
                </a:lvl2pPr>
                <a:lvl3pPr marL="1143000" indent="-228600" algn="l" defTabSz="7620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SzPct val="60000"/>
                  <a:buFontTx/>
                  <a:buBlip>
                    <a:blip r:embed="rId9"/>
                  </a:buBlip>
                  <a:defRPr lang="fr-FR" sz="1600" b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itchFamily="34" charset="0"/>
                  </a:defRPr>
                </a:lvl3pPr>
                <a:lvl4pPr marL="1600200" indent="-228600" algn="l" defTabSz="7620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Char char="-"/>
                  <a:defRPr lang="fr-FR" sz="1600" b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084263" indent="-276225" algn="l" defTabSz="7620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None/>
                  <a:defRPr lang="fr-FR" sz="1800" b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  <a:defRPr/>
                </a:pPr>
                <a:r>
                  <a:rPr kumimoji="0" lang="fr-F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Surface source </a:t>
                </a:r>
                <a:r>
                  <a:rPr kumimoji="0" lang="fr-FR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term</a:t>
                </a:r>
                <a:r>
                  <a:rPr lang="fr-FR" sz="10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</a:t>
                </a:r>
                <a:r>
                  <a:rPr kumimoji="0" lang="fr-FR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aerodynamic</a:t>
                </a:r>
                <a:r>
                  <a:rPr kumimoji="0" lang="fr-FR" sz="10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pressure</a:t>
                </a:r>
                <a:r>
                  <a:rPr kumimoji="0" lang="fr-F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MMI1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sz="1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MMI10"/>
                              </a:rPr>
                            </m:ctrlPr>
                          </m:accPr>
                          <m:e>
                            <m:r>
                              <a:rPr lang="en-US" sz="1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MMI1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sz="1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MMI10"/>
                          </a:rPr>
                          <m:t>𝒉</m:t>
                        </m:r>
                      </m:sub>
                    </m:sSub>
                  </m:oMath>
                </a14:m>
                <a:r>
                  <a:rPr kumimoji="0" lang="fr-F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kumimoji="0" lang="fr-FR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from</a:t>
                </a:r>
                <a:r>
                  <a:rPr kumimoji="0" lang="fr-F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sz="10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incompressible CFD</a:t>
                </a:r>
                <a:endPara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Espace réservé du texte 2">
                <a:extLst>
                  <a:ext uri="{FF2B5EF4-FFF2-40B4-BE49-F238E27FC236}">
                    <a16:creationId xmlns:a16="http://schemas.microsoft.com/office/drawing/2014/main" id="{B7D77043-C6A4-41A8-8330-DCA640FEF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716" y="6006386"/>
                <a:ext cx="2971951" cy="381797"/>
              </a:xfrm>
              <a:prstGeom prst="rect">
                <a:avLst/>
              </a:prstGeom>
              <a:blipFill>
                <a:blip r:embed="rId10"/>
                <a:stretch>
                  <a:fillRect t="-3175" b="-47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9C58AC1D-D99F-4B2D-9334-C1826640EEF9}"/>
              </a:ext>
            </a:extLst>
          </p:cNvPr>
          <p:cNvSpPr/>
          <p:nvPr/>
        </p:nvSpPr>
        <p:spPr>
          <a:xfrm>
            <a:off x="6435199" y="5111009"/>
            <a:ext cx="2443355" cy="868391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2E0EB5A-CA4C-4AF9-9B8D-099B564E0FB1}"/>
                  </a:ext>
                </a:extLst>
              </p:cNvPr>
              <p:cNvSpPr/>
              <p:nvPr/>
            </p:nvSpPr>
            <p:spPr>
              <a:xfrm>
                <a:off x="1053564" y="2985583"/>
                <a:ext cx="2990113" cy="7285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𝐥𝐢𝐦</m:t>
                              </m:r>
                            </m:e>
                            <m:li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den>
                              </m:f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𝒊𝒌</m:t>
                              </m:r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</m:d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func>
                    </m:oMath>
                  </m:oMathPara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2E0EB5A-CA4C-4AF9-9B8D-099B564E0F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64" y="2985583"/>
                <a:ext cx="2990113" cy="7285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2B0645A3-2945-4DF9-BFBA-CED43CD53101}"/>
              </a:ext>
            </a:extLst>
          </p:cNvPr>
          <p:cNvSpPr txBox="1">
            <a:spLocks/>
          </p:cNvSpPr>
          <p:nvPr/>
        </p:nvSpPr>
        <p:spPr>
          <a:xfrm>
            <a:off x="601593" y="1467623"/>
            <a:ext cx="8938050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Curle</a:t>
            </a:r>
            <a:r>
              <a:rPr lang="fr-FR" dirty="0"/>
              <a:t> </a:t>
            </a:r>
            <a:r>
              <a:rPr lang="fr-FR" dirty="0" err="1"/>
              <a:t>analogy</a:t>
            </a:r>
            <a:r>
              <a:rPr lang="fr-FR" dirty="0"/>
              <a:t> [1,2,3,4]: </a:t>
            </a:r>
          </a:p>
          <a:p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117D30-F3BE-4F00-AF1A-566374F5544E}"/>
              </a:ext>
            </a:extLst>
          </p:cNvPr>
          <p:cNvSpPr/>
          <p:nvPr/>
        </p:nvSpPr>
        <p:spPr>
          <a:xfrm>
            <a:off x="1448079" y="5137432"/>
            <a:ext cx="2833973" cy="74849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6223559-6812-430D-B980-185E9DC9315D}"/>
                  </a:ext>
                </a:extLst>
              </p:cNvPr>
              <p:cNvSpPr/>
              <p:nvPr/>
            </p:nvSpPr>
            <p:spPr>
              <a:xfrm>
                <a:off x="8148108" y="4517058"/>
                <a:ext cx="2783070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1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b="1" i="1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static solution (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) </a:t>
                </a:r>
                <a:endParaRPr lang="fr-FR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6223559-6812-430D-B980-185E9DC931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8108" y="4517058"/>
                <a:ext cx="2783070" cy="376770"/>
              </a:xfrm>
              <a:prstGeom prst="rect">
                <a:avLst/>
              </a:prstGeom>
              <a:blipFill>
                <a:blip r:embed="rId12"/>
                <a:stretch>
                  <a:fillRect t="-6452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1633151-E91D-41C0-8A1C-520FCF2AA745}"/>
                  </a:ext>
                </a:extLst>
              </p:cNvPr>
              <p:cNvSpPr/>
              <p:nvPr/>
            </p:nvSpPr>
            <p:spPr>
              <a:xfrm>
                <a:off x="1018535" y="3900192"/>
                <a:ext cx="4230259" cy="653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Incompressible flow at low Mach number</a:t>
                </a:r>
              </a:p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fr-FR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fr-FR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1633151-E91D-41C0-8A1C-520FCF2AA7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535" y="3900192"/>
                <a:ext cx="4230259" cy="653769"/>
              </a:xfrm>
              <a:prstGeom prst="rect">
                <a:avLst/>
              </a:prstGeom>
              <a:blipFill>
                <a:blip r:embed="rId13"/>
                <a:stretch>
                  <a:fillRect l="-1153" t="-5607" b="-9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56F2A1E-E4F5-4E09-9CA7-7C2EEEE264DC}"/>
                  </a:ext>
                </a:extLst>
              </p:cNvPr>
              <p:cNvSpPr/>
              <p:nvPr/>
            </p:nvSpPr>
            <p:spPr>
              <a:xfrm>
                <a:off x="6679639" y="4073687"/>
                <a:ext cx="5448637" cy="406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solidFill>
                      <a:schemeClr val="accent6">
                        <a:lumMod val="50000"/>
                      </a:schemeClr>
                    </a:solidFill>
                  </a:rPr>
                  <a:t>Lighthill </a:t>
                </a:r>
                <a:r>
                  <a:rPr lang="fr-FR" dirty="0" err="1">
                    <a:solidFill>
                      <a:schemeClr val="accent6">
                        <a:lumMod val="50000"/>
                      </a:schemeClr>
                    </a:solidFill>
                  </a:rPr>
                  <a:t>Tensor</a:t>
                </a:r>
                <a:r>
                  <a:rPr lang="fr-FR" dirty="0">
                    <a:solidFill>
                      <a:schemeClr val="accent6">
                        <a:lumMod val="50000"/>
                      </a:schemeClr>
                    </a:solidFill>
                  </a:rPr>
                  <a:t> (high Reynolds </a:t>
                </a:r>
                <a:r>
                  <a:rPr lang="fr-FR" dirty="0" err="1">
                    <a:solidFill>
                      <a:schemeClr val="accent6">
                        <a:lumMod val="50000"/>
                      </a:schemeClr>
                    </a:solidFill>
                  </a:rPr>
                  <a:t>number</a:t>
                </a:r>
                <a:r>
                  <a:rPr lang="fr-FR" dirty="0">
                    <a:solidFill>
                      <a:schemeClr val="accent6">
                        <a:lumMod val="50000"/>
                      </a:schemeClr>
                    </a:solidFill>
                  </a:rPr>
                  <a:t>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en-US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sSub>
                      <m:sSubPr>
                        <m:ctrlPr>
                          <a:rPr lang="fr-FR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sSub>
                      <m:sSubPr>
                        <m:ctrlPr>
                          <a:rPr lang="fr-FR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56F2A1E-E4F5-4E09-9CA7-7C2EEEE26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639" y="4073687"/>
                <a:ext cx="5448637" cy="406346"/>
              </a:xfrm>
              <a:prstGeom prst="rect">
                <a:avLst/>
              </a:prstGeom>
              <a:blipFill>
                <a:blip r:embed="rId14"/>
                <a:stretch>
                  <a:fillRect l="-1007" t="-5970" b="-149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D54A61A-846C-4231-B82F-E8D0C20ABB5A}"/>
                  </a:ext>
                </a:extLst>
              </p:cNvPr>
              <p:cNvSpPr/>
              <p:nvPr/>
            </p:nvSpPr>
            <p:spPr>
              <a:xfrm>
                <a:off x="1053564" y="2329185"/>
                <a:ext cx="2665538" cy="6563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num>
                        <m:den>
                          <m:r>
                            <a:rPr lang="fr-FR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  <m:r>
                        <a:rPr lang="fr-FR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  <m:r>
                        <a:rPr lang="fr-FR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𝒐𝒏</m:t>
                      </m:r>
                      <m:r>
                        <a:rPr lang="fr-FR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D54A61A-846C-4231-B82F-E8D0C20ABB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64" y="2329185"/>
                <a:ext cx="2665538" cy="6563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9671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BE8DA-94E7-4302-B009-287CB8C045C4}"/>
              </a:ext>
            </a:extLst>
          </p:cNvPr>
          <p:cNvSpPr/>
          <p:nvPr/>
        </p:nvSpPr>
        <p:spPr>
          <a:xfrm>
            <a:off x="4631432" y="1187460"/>
            <a:ext cx="3053079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Citations to the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Curle’s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work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6A09EB-DC22-4EDC-9E9C-BA7AE0D7468E}"/>
              </a:ext>
            </a:extLst>
          </p:cNvPr>
          <p:cNvSpPr/>
          <p:nvPr/>
        </p:nvSpPr>
        <p:spPr>
          <a:xfrm>
            <a:off x="3524961" y="5877272"/>
            <a:ext cx="5230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Total number of citations to the 1955 paper: 482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8443660-28CE-453B-A5CD-4D8B6C8EB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03" y="1610539"/>
            <a:ext cx="8119434" cy="426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324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3B7922F-5502-470A-AEEF-FE48C1E3EA2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99345" y="1962251"/>
            <a:ext cx="8251825" cy="427831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7E3985F0-5004-4FC7-8BDF-CE13623F32BF}"/>
              </a:ext>
            </a:extLst>
          </p:cNvPr>
          <p:cNvSpPr txBox="1">
            <a:spLocks/>
          </p:cNvSpPr>
          <p:nvPr/>
        </p:nvSpPr>
        <p:spPr>
          <a:xfrm>
            <a:off x="614033" y="1451711"/>
            <a:ext cx="8853202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Lighthill</a:t>
            </a:r>
            <a:r>
              <a:rPr lang="fr-FR" dirty="0"/>
              <a:t> </a:t>
            </a:r>
            <a:r>
              <a:rPr lang="fr-FR" dirty="0" err="1"/>
              <a:t>analogy</a:t>
            </a:r>
            <a:r>
              <a:rPr lang="fr-FR" dirty="0"/>
              <a:t> [5,6,7]: </a:t>
            </a:r>
          </a:p>
          <a:p>
            <a:endParaRPr lang="fr-FR" dirty="0"/>
          </a:p>
        </p:txBody>
      </p:sp>
      <p:grpSp>
        <p:nvGrpSpPr>
          <p:cNvPr id="8" name="Groupe 16">
            <a:extLst>
              <a:ext uri="{FF2B5EF4-FFF2-40B4-BE49-F238E27FC236}">
                <a16:creationId xmlns:a16="http://schemas.microsoft.com/office/drawing/2014/main" id="{A8627E16-B2CD-4CB1-9AE6-86BDAB4FFB99}"/>
              </a:ext>
            </a:extLst>
          </p:cNvPr>
          <p:cNvGrpSpPr/>
          <p:nvPr/>
        </p:nvGrpSpPr>
        <p:grpSpPr>
          <a:xfrm>
            <a:off x="3956719" y="5037621"/>
            <a:ext cx="4627878" cy="1278002"/>
            <a:chOff x="2084845" y="4378498"/>
            <a:chExt cx="4215347" cy="1216331"/>
          </a:xfrm>
        </p:grpSpPr>
        <p:sp>
          <p:nvSpPr>
            <p:cNvPr id="9" name="Forme libre 59">
              <a:extLst>
                <a:ext uri="{FF2B5EF4-FFF2-40B4-BE49-F238E27FC236}">
                  <a16:creationId xmlns:a16="http://schemas.microsoft.com/office/drawing/2014/main" id="{7499E8DD-A82D-4A55-A494-523AB0CD4266}"/>
                </a:ext>
              </a:extLst>
            </p:cNvPr>
            <p:cNvSpPr/>
            <p:nvPr/>
          </p:nvSpPr>
          <p:spPr>
            <a:xfrm>
              <a:off x="3398724" y="4776117"/>
              <a:ext cx="157544" cy="152696"/>
            </a:xfrm>
            <a:custGeom>
              <a:avLst/>
              <a:gdLst>
                <a:gd name="connsiteX0" fmla="*/ 0 w 1105592"/>
                <a:gd name="connsiteY0" fmla="*/ 375123 h 1070670"/>
                <a:gd name="connsiteX1" fmla="*/ 210312 w 1105592"/>
                <a:gd name="connsiteY1" fmla="*/ 91659 h 1070670"/>
                <a:gd name="connsiteX2" fmla="*/ 512064 w 1105592"/>
                <a:gd name="connsiteY2" fmla="*/ 219 h 1070670"/>
                <a:gd name="connsiteX3" fmla="*/ 822960 w 1105592"/>
                <a:gd name="connsiteY3" fmla="*/ 73371 h 1070670"/>
                <a:gd name="connsiteX4" fmla="*/ 1051560 w 1105592"/>
                <a:gd name="connsiteY4" fmla="*/ 283683 h 1070670"/>
                <a:gd name="connsiteX5" fmla="*/ 1097280 w 1105592"/>
                <a:gd name="connsiteY5" fmla="*/ 594579 h 1070670"/>
                <a:gd name="connsiteX6" fmla="*/ 923544 w 1105592"/>
                <a:gd name="connsiteY6" fmla="*/ 932907 h 1070670"/>
                <a:gd name="connsiteX7" fmla="*/ 576072 w 1105592"/>
                <a:gd name="connsiteY7" fmla="*/ 1070067 h 1070670"/>
                <a:gd name="connsiteX8" fmla="*/ 219456 w 1105592"/>
                <a:gd name="connsiteY8" fmla="*/ 887187 h 1070670"/>
                <a:gd name="connsiteX9" fmla="*/ 118872 w 1105592"/>
                <a:gd name="connsiteY9" fmla="*/ 576291 h 1070670"/>
                <a:gd name="connsiteX10" fmla="*/ 228600 w 1105592"/>
                <a:gd name="connsiteY10" fmla="*/ 265395 h 1070670"/>
                <a:gd name="connsiteX11" fmla="*/ 576072 w 1105592"/>
                <a:gd name="connsiteY11" fmla="*/ 164811 h 1070670"/>
                <a:gd name="connsiteX12" fmla="*/ 859536 w 1105592"/>
                <a:gd name="connsiteY12" fmla="*/ 301971 h 1070670"/>
                <a:gd name="connsiteX13" fmla="*/ 932688 w 1105592"/>
                <a:gd name="connsiteY13" fmla="*/ 503139 h 1070670"/>
                <a:gd name="connsiteX14" fmla="*/ 896112 w 1105592"/>
                <a:gd name="connsiteY14" fmla="*/ 777459 h 1070670"/>
                <a:gd name="connsiteX15" fmla="*/ 603504 w 1105592"/>
                <a:gd name="connsiteY15" fmla="*/ 932907 h 1070670"/>
                <a:gd name="connsiteX16" fmla="*/ 347472 w 1105592"/>
                <a:gd name="connsiteY16" fmla="*/ 786603 h 1070670"/>
                <a:gd name="connsiteX17" fmla="*/ 265176 w 1105592"/>
                <a:gd name="connsiteY17" fmla="*/ 503139 h 1070670"/>
                <a:gd name="connsiteX18" fmla="*/ 484632 w 1105592"/>
                <a:gd name="connsiteY18" fmla="*/ 320259 h 1070670"/>
                <a:gd name="connsiteX19" fmla="*/ 740664 w 1105592"/>
                <a:gd name="connsiteY19" fmla="*/ 420843 h 1070670"/>
                <a:gd name="connsiteX20" fmla="*/ 758952 w 1105592"/>
                <a:gd name="connsiteY20" fmla="*/ 713451 h 1070670"/>
                <a:gd name="connsiteX21" fmla="*/ 457200 w 1105592"/>
                <a:gd name="connsiteY21" fmla="*/ 695163 h 1070670"/>
                <a:gd name="connsiteX22" fmla="*/ 429768 w 1105592"/>
                <a:gd name="connsiteY22" fmla="*/ 466563 h 1070670"/>
                <a:gd name="connsiteX23" fmla="*/ 603504 w 1105592"/>
                <a:gd name="connsiteY23" fmla="*/ 512283 h 10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5592" h="1070670">
                  <a:moveTo>
                    <a:pt x="0" y="375123"/>
                  </a:moveTo>
                  <a:cubicBezTo>
                    <a:pt x="62484" y="264633"/>
                    <a:pt x="124968" y="154143"/>
                    <a:pt x="210312" y="91659"/>
                  </a:cubicBezTo>
                  <a:cubicBezTo>
                    <a:pt x="295656" y="29175"/>
                    <a:pt x="409956" y="3267"/>
                    <a:pt x="512064" y="219"/>
                  </a:cubicBezTo>
                  <a:cubicBezTo>
                    <a:pt x="614172" y="-2829"/>
                    <a:pt x="733044" y="26127"/>
                    <a:pt x="822960" y="73371"/>
                  </a:cubicBezTo>
                  <a:cubicBezTo>
                    <a:pt x="912876" y="120615"/>
                    <a:pt x="1005840" y="196815"/>
                    <a:pt x="1051560" y="283683"/>
                  </a:cubicBezTo>
                  <a:cubicBezTo>
                    <a:pt x="1097280" y="370551"/>
                    <a:pt x="1118616" y="486375"/>
                    <a:pt x="1097280" y="594579"/>
                  </a:cubicBezTo>
                  <a:cubicBezTo>
                    <a:pt x="1075944" y="702783"/>
                    <a:pt x="1010412" y="853659"/>
                    <a:pt x="923544" y="932907"/>
                  </a:cubicBezTo>
                  <a:cubicBezTo>
                    <a:pt x="836676" y="1012155"/>
                    <a:pt x="693420" y="1077687"/>
                    <a:pt x="576072" y="1070067"/>
                  </a:cubicBezTo>
                  <a:cubicBezTo>
                    <a:pt x="458724" y="1062447"/>
                    <a:pt x="295656" y="969483"/>
                    <a:pt x="219456" y="887187"/>
                  </a:cubicBezTo>
                  <a:cubicBezTo>
                    <a:pt x="143256" y="804891"/>
                    <a:pt x="117348" y="679923"/>
                    <a:pt x="118872" y="576291"/>
                  </a:cubicBezTo>
                  <a:cubicBezTo>
                    <a:pt x="120396" y="472659"/>
                    <a:pt x="152400" y="333975"/>
                    <a:pt x="228600" y="265395"/>
                  </a:cubicBezTo>
                  <a:cubicBezTo>
                    <a:pt x="304800" y="196815"/>
                    <a:pt x="470916" y="158715"/>
                    <a:pt x="576072" y="164811"/>
                  </a:cubicBezTo>
                  <a:cubicBezTo>
                    <a:pt x="681228" y="170907"/>
                    <a:pt x="800100" y="245583"/>
                    <a:pt x="859536" y="301971"/>
                  </a:cubicBezTo>
                  <a:cubicBezTo>
                    <a:pt x="918972" y="358359"/>
                    <a:pt x="926592" y="423891"/>
                    <a:pt x="932688" y="503139"/>
                  </a:cubicBezTo>
                  <a:cubicBezTo>
                    <a:pt x="938784" y="582387"/>
                    <a:pt x="950976" y="705831"/>
                    <a:pt x="896112" y="777459"/>
                  </a:cubicBezTo>
                  <a:cubicBezTo>
                    <a:pt x="841248" y="849087"/>
                    <a:pt x="694944" y="931383"/>
                    <a:pt x="603504" y="932907"/>
                  </a:cubicBezTo>
                  <a:cubicBezTo>
                    <a:pt x="512064" y="934431"/>
                    <a:pt x="403860" y="858231"/>
                    <a:pt x="347472" y="786603"/>
                  </a:cubicBezTo>
                  <a:cubicBezTo>
                    <a:pt x="291084" y="714975"/>
                    <a:pt x="242316" y="580863"/>
                    <a:pt x="265176" y="503139"/>
                  </a:cubicBezTo>
                  <a:cubicBezTo>
                    <a:pt x="288036" y="425415"/>
                    <a:pt x="405384" y="333975"/>
                    <a:pt x="484632" y="320259"/>
                  </a:cubicBezTo>
                  <a:cubicBezTo>
                    <a:pt x="563880" y="306543"/>
                    <a:pt x="694944" y="355311"/>
                    <a:pt x="740664" y="420843"/>
                  </a:cubicBezTo>
                  <a:cubicBezTo>
                    <a:pt x="786384" y="486375"/>
                    <a:pt x="806196" y="667731"/>
                    <a:pt x="758952" y="713451"/>
                  </a:cubicBezTo>
                  <a:cubicBezTo>
                    <a:pt x="711708" y="759171"/>
                    <a:pt x="512064" y="736311"/>
                    <a:pt x="457200" y="695163"/>
                  </a:cubicBezTo>
                  <a:cubicBezTo>
                    <a:pt x="402336" y="654015"/>
                    <a:pt x="405384" y="497043"/>
                    <a:pt x="429768" y="466563"/>
                  </a:cubicBezTo>
                  <a:cubicBezTo>
                    <a:pt x="454152" y="436083"/>
                    <a:pt x="528828" y="474183"/>
                    <a:pt x="603504" y="512283"/>
                  </a:cubicBezTo>
                </a:path>
              </a:pathLst>
            </a:custGeom>
            <a:noFill/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e 18">
              <a:extLst>
                <a:ext uri="{FF2B5EF4-FFF2-40B4-BE49-F238E27FC236}">
                  <a16:creationId xmlns:a16="http://schemas.microsoft.com/office/drawing/2014/main" id="{3E627B51-1D56-44AF-9A2F-16E78054A234}"/>
                </a:ext>
              </a:extLst>
            </p:cNvPr>
            <p:cNvGrpSpPr/>
            <p:nvPr/>
          </p:nvGrpSpPr>
          <p:grpSpPr>
            <a:xfrm>
              <a:off x="2084845" y="4450651"/>
              <a:ext cx="4215347" cy="1128515"/>
              <a:chOff x="2066843" y="4775760"/>
              <a:chExt cx="4215347" cy="1128515"/>
            </a:xfrm>
          </p:grpSpPr>
          <p:grpSp>
            <p:nvGrpSpPr>
              <p:cNvPr id="39" name="Groupe 47">
                <a:extLst>
                  <a:ext uri="{FF2B5EF4-FFF2-40B4-BE49-F238E27FC236}">
                    <a16:creationId xmlns:a16="http://schemas.microsoft.com/office/drawing/2014/main" id="{2CE6560B-A679-4F11-B8D4-D4C90C16078C}"/>
                  </a:ext>
                </a:extLst>
              </p:cNvPr>
              <p:cNvGrpSpPr/>
              <p:nvPr/>
            </p:nvGrpSpPr>
            <p:grpSpPr>
              <a:xfrm>
                <a:off x="2066843" y="4775760"/>
                <a:ext cx="4215347" cy="374043"/>
                <a:chOff x="2066843" y="4775760"/>
                <a:chExt cx="4215347" cy="374043"/>
              </a:xfrm>
            </p:grpSpPr>
            <p:cxnSp>
              <p:nvCxnSpPr>
                <p:cNvPr id="46" name="Connecteur droit 54">
                  <a:extLst>
                    <a:ext uri="{FF2B5EF4-FFF2-40B4-BE49-F238E27FC236}">
                      <a16:creationId xmlns:a16="http://schemas.microsoft.com/office/drawing/2014/main" id="{BDA1B7B0-A7D5-4067-B5FC-4D46A74633EB}"/>
                    </a:ext>
                  </a:extLst>
                </p:cNvPr>
                <p:cNvCxnSpPr/>
                <p:nvPr/>
              </p:nvCxnSpPr>
              <p:spPr>
                <a:xfrm>
                  <a:off x="2066843" y="4779150"/>
                  <a:ext cx="434927" cy="0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55">
                  <a:extLst>
                    <a:ext uri="{FF2B5EF4-FFF2-40B4-BE49-F238E27FC236}">
                      <a16:creationId xmlns:a16="http://schemas.microsoft.com/office/drawing/2014/main" id="{0DB6CB8D-553E-43D0-82EA-25933C3981EA}"/>
                    </a:ext>
                  </a:extLst>
                </p:cNvPr>
                <p:cNvCxnSpPr/>
                <p:nvPr/>
              </p:nvCxnSpPr>
              <p:spPr>
                <a:xfrm>
                  <a:off x="2996825" y="4779150"/>
                  <a:ext cx="3285365" cy="0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56">
                  <a:extLst>
                    <a:ext uri="{FF2B5EF4-FFF2-40B4-BE49-F238E27FC236}">
                      <a16:creationId xmlns:a16="http://schemas.microsoft.com/office/drawing/2014/main" id="{247293B0-CD42-471D-A4A4-AD750AEFB581}"/>
                    </a:ext>
                  </a:extLst>
                </p:cNvPr>
                <p:cNvCxnSpPr/>
                <p:nvPr/>
              </p:nvCxnSpPr>
              <p:spPr>
                <a:xfrm>
                  <a:off x="2501770" y="4779150"/>
                  <a:ext cx="0" cy="370653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57">
                  <a:extLst>
                    <a:ext uri="{FF2B5EF4-FFF2-40B4-BE49-F238E27FC236}">
                      <a16:creationId xmlns:a16="http://schemas.microsoft.com/office/drawing/2014/main" id="{265E5D81-531F-4F02-91D3-911F9E47E96B}"/>
                    </a:ext>
                  </a:extLst>
                </p:cNvPr>
                <p:cNvCxnSpPr/>
                <p:nvPr/>
              </p:nvCxnSpPr>
              <p:spPr>
                <a:xfrm>
                  <a:off x="2996825" y="4775760"/>
                  <a:ext cx="0" cy="370653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58">
                  <a:extLst>
                    <a:ext uri="{FF2B5EF4-FFF2-40B4-BE49-F238E27FC236}">
                      <a16:creationId xmlns:a16="http://schemas.microsoft.com/office/drawing/2014/main" id="{088EDEAD-C0A1-48A2-8F98-37E2D5165C0E}"/>
                    </a:ext>
                  </a:extLst>
                </p:cNvPr>
                <p:cNvCxnSpPr/>
                <p:nvPr/>
              </p:nvCxnSpPr>
              <p:spPr>
                <a:xfrm>
                  <a:off x="2501770" y="5144872"/>
                  <a:ext cx="495055" cy="0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e 48">
                <a:extLst>
                  <a:ext uri="{FF2B5EF4-FFF2-40B4-BE49-F238E27FC236}">
                    <a16:creationId xmlns:a16="http://schemas.microsoft.com/office/drawing/2014/main" id="{7A640E6F-7F9B-4F04-84BA-CCCEBF9F9AE1}"/>
                  </a:ext>
                </a:extLst>
              </p:cNvPr>
              <p:cNvGrpSpPr/>
              <p:nvPr/>
            </p:nvGrpSpPr>
            <p:grpSpPr>
              <a:xfrm flipV="1">
                <a:off x="2066843" y="5530232"/>
                <a:ext cx="4215347" cy="374043"/>
                <a:chOff x="2066843" y="4775760"/>
                <a:chExt cx="4215347" cy="374043"/>
              </a:xfrm>
            </p:grpSpPr>
            <p:cxnSp>
              <p:nvCxnSpPr>
                <p:cNvPr id="41" name="Connecteur droit 49">
                  <a:extLst>
                    <a:ext uri="{FF2B5EF4-FFF2-40B4-BE49-F238E27FC236}">
                      <a16:creationId xmlns:a16="http://schemas.microsoft.com/office/drawing/2014/main" id="{C658A56A-6347-4375-97E5-A81E79D544F3}"/>
                    </a:ext>
                  </a:extLst>
                </p:cNvPr>
                <p:cNvCxnSpPr/>
                <p:nvPr/>
              </p:nvCxnSpPr>
              <p:spPr>
                <a:xfrm>
                  <a:off x="2066843" y="4779150"/>
                  <a:ext cx="434927" cy="0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50">
                  <a:extLst>
                    <a:ext uri="{FF2B5EF4-FFF2-40B4-BE49-F238E27FC236}">
                      <a16:creationId xmlns:a16="http://schemas.microsoft.com/office/drawing/2014/main" id="{BEDA3D4B-836D-4BA9-BEFB-93E08F7D1BBD}"/>
                    </a:ext>
                  </a:extLst>
                </p:cNvPr>
                <p:cNvCxnSpPr/>
                <p:nvPr/>
              </p:nvCxnSpPr>
              <p:spPr>
                <a:xfrm>
                  <a:off x="2996825" y="4779150"/>
                  <a:ext cx="3285365" cy="0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51">
                  <a:extLst>
                    <a:ext uri="{FF2B5EF4-FFF2-40B4-BE49-F238E27FC236}">
                      <a16:creationId xmlns:a16="http://schemas.microsoft.com/office/drawing/2014/main" id="{0DA6C9E5-734E-4C67-AB8C-B7D312520561}"/>
                    </a:ext>
                  </a:extLst>
                </p:cNvPr>
                <p:cNvCxnSpPr/>
                <p:nvPr/>
              </p:nvCxnSpPr>
              <p:spPr>
                <a:xfrm>
                  <a:off x="2501770" y="4779150"/>
                  <a:ext cx="0" cy="370653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52">
                  <a:extLst>
                    <a:ext uri="{FF2B5EF4-FFF2-40B4-BE49-F238E27FC236}">
                      <a16:creationId xmlns:a16="http://schemas.microsoft.com/office/drawing/2014/main" id="{41E7CDD7-D54D-4A80-9CB4-B331AC5468F8}"/>
                    </a:ext>
                  </a:extLst>
                </p:cNvPr>
                <p:cNvCxnSpPr/>
                <p:nvPr/>
              </p:nvCxnSpPr>
              <p:spPr>
                <a:xfrm>
                  <a:off x="2996825" y="4775760"/>
                  <a:ext cx="0" cy="370653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53">
                  <a:extLst>
                    <a:ext uri="{FF2B5EF4-FFF2-40B4-BE49-F238E27FC236}">
                      <a16:creationId xmlns:a16="http://schemas.microsoft.com/office/drawing/2014/main" id="{66532425-ED6B-4931-A80F-36AB0ED8A105}"/>
                    </a:ext>
                  </a:extLst>
                </p:cNvPr>
                <p:cNvCxnSpPr/>
                <p:nvPr/>
              </p:nvCxnSpPr>
              <p:spPr>
                <a:xfrm>
                  <a:off x="2501770" y="5144872"/>
                  <a:ext cx="495055" cy="0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Forme libre 61">
              <a:extLst>
                <a:ext uri="{FF2B5EF4-FFF2-40B4-BE49-F238E27FC236}">
                  <a16:creationId xmlns:a16="http://schemas.microsoft.com/office/drawing/2014/main" id="{9502CCBA-CE0C-4D6E-A0DE-9468CD8AC0DA}"/>
                </a:ext>
              </a:extLst>
            </p:cNvPr>
            <p:cNvSpPr/>
            <p:nvPr/>
          </p:nvSpPr>
          <p:spPr>
            <a:xfrm>
              <a:off x="3715765" y="5182503"/>
              <a:ext cx="154157" cy="149413"/>
            </a:xfrm>
            <a:custGeom>
              <a:avLst/>
              <a:gdLst>
                <a:gd name="connsiteX0" fmla="*/ 0 w 1105592"/>
                <a:gd name="connsiteY0" fmla="*/ 375123 h 1070670"/>
                <a:gd name="connsiteX1" fmla="*/ 210312 w 1105592"/>
                <a:gd name="connsiteY1" fmla="*/ 91659 h 1070670"/>
                <a:gd name="connsiteX2" fmla="*/ 512064 w 1105592"/>
                <a:gd name="connsiteY2" fmla="*/ 219 h 1070670"/>
                <a:gd name="connsiteX3" fmla="*/ 822960 w 1105592"/>
                <a:gd name="connsiteY3" fmla="*/ 73371 h 1070670"/>
                <a:gd name="connsiteX4" fmla="*/ 1051560 w 1105592"/>
                <a:gd name="connsiteY4" fmla="*/ 283683 h 1070670"/>
                <a:gd name="connsiteX5" fmla="*/ 1097280 w 1105592"/>
                <a:gd name="connsiteY5" fmla="*/ 594579 h 1070670"/>
                <a:gd name="connsiteX6" fmla="*/ 923544 w 1105592"/>
                <a:gd name="connsiteY6" fmla="*/ 932907 h 1070670"/>
                <a:gd name="connsiteX7" fmla="*/ 576072 w 1105592"/>
                <a:gd name="connsiteY7" fmla="*/ 1070067 h 1070670"/>
                <a:gd name="connsiteX8" fmla="*/ 219456 w 1105592"/>
                <a:gd name="connsiteY8" fmla="*/ 887187 h 1070670"/>
                <a:gd name="connsiteX9" fmla="*/ 118872 w 1105592"/>
                <a:gd name="connsiteY9" fmla="*/ 576291 h 1070670"/>
                <a:gd name="connsiteX10" fmla="*/ 228600 w 1105592"/>
                <a:gd name="connsiteY10" fmla="*/ 265395 h 1070670"/>
                <a:gd name="connsiteX11" fmla="*/ 576072 w 1105592"/>
                <a:gd name="connsiteY11" fmla="*/ 164811 h 1070670"/>
                <a:gd name="connsiteX12" fmla="*/ 859536 w 1105592"/>
                <a:gd name="connsiteY12" fmla="*/ 301971 h 1070670"/>
                <a:gd name="connsiteX13" fmla="*/ 932688 w 1105592"/>
                <a:gd name="connsiteY13" fmla="*/ 503139 h 1070670"/>
                <a:gd name="connsiteX14" fmla="*/ 896112 w 1105592"/>
                <a:gd name="connsiteY14" fmla="*/ 777459 h 1070670"/>
                <a:gd name="connsiteX15" fmla="*/ 603504 w 1105592"/>
                <a:gd name="connsiteY15" fmla="*/ 932907 h 1070670"/>
                <a:gd name="connsiteX16" fmla="*/ 347472 w 1105592"/>
                <a:gd name="connsiteY16" fmla="*/ 786603 h 1070670"/>
                <a:gd name="connsiteX17" fmla="*/ 265176 w 1105592"/>
                <a:gd name="connsiteY17" fmla="*/ 503139 h 1070670"/>
                <a:gd name="connsiteX18" fmla="*/ 484632 w 1105592"/>
                <a:gd name="connsiteY18" fmla="*/ 320259 h 1070670"/>
                <a:gd name="connsiteX19" fmla="*/ 740664 w 1105592"/>
                <a:gd name="connsiteY19" fmla="*/ 420843 h 1070670"/>
                <a:gd name="connsiteX20" fmla="*/ 758952 w 1105592"/>
                <a:gd name="connsiteY20" fmla="*/ 713451 h 1070670"/>
                <a:gd name="connsiteX21" fmla="*/ 457200 w 1105592"/>
                <a:gd name="connsiteY21" fmla="*/ 695163 h 1070670"/>
                <a:gd name="connsiteX22" fmla="*/ 429768 w 1105592"/>
                <a:gd name="connsiteY22" fmla="*/ 466563 h 1070670"/>
                <a:gd name="connsiteX23" fmla="*/ 603504 w 1105592"/>
                <a:gd name="connsiteY23" fmla="*/ 512283 h 10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5592" h="1070670">
                  <a:moveTo>
                    <a:pt x="0" y="375123"/>
                  </a:moveTo>
                  <a:cubicBezTo>
                    <a:pt x="62484" y="264633"/>
                    <a:pt x="124968" y="154143"/>
                    <a:pt x="210312" y="91659"/>
                  </a:cubicBezTo>
                  <a:cubicBezTo>
                    <a:pt x="295656" y="29175"/>
                    <a:pt x="409956" y="3267"/>
                    <a:pt x="512064" y="219"/>
                  </a:cubicBezTo>
                  <a:cubicBezTo>
                    <a:pt x="614172" y="-2829"/>
                    <a:pt x="733044" y="26127"/>
                    <a:pt x="822960" y="73371"/>
                  </a:cubicBezTo>
                  <a:cubicBezTo>
                    <a:pt x="912876" y="120615"/>
                    <a:pt x="1005840" y="196815"/>
                    <a:pt x="1051560" y="283683"/>
                  </a:cubicBezTo>
                  <a:cubicBezTo>
                    <a:pt x="1097280" y="370551"/>
                    <a:pt x="1118616" y="486375"/>
                    <a:pt x="1097280" y="594579"/>
                  </a:cubicBezTo>
                  <a:cubicBezTo>
                    <a:pt x="1075944" y="702783"/>
                    <a:pt x="1010412" y="853659"/>
                    <a:pt x="923544" y="932907"/>
                  </a:cubicBezTo>
                  <a:cubicBezTo>
                    <a:pt x="836676" y="1012155"/>
                    <a:pt x="693420" y="1077687"/>
                    <a:pt x="576072" y="1070067"/>
                  </a:cubicBezTo>
                  <a:cubicBezTo>
                    <a:pt x="458724" y="1062447"/>
                    <a:pt x="295656" y="969483"/>
                    <a:pt x="219456" y="887187"/>
                  </a:cubicBezTo>
                  <a:cubicBezTo>
                    <a:pt x="143256" y="804891"/>
                    <a:pt x="117348" y="679923"/>
                    <a:pt x="118872" y="576291"/>
                  </a:cubicBezTo>
                  <a:cubicBezTo>
                    <a:pt x="120396" y="472659"/>
                    <a:pt x="152400" y="333975"/>
                    <a:pt x="228600" y="265395"/>
                  </a:cubicBezTo>
                  <a:cubicBezTo>
                    <a:pt x="304800" y="196815"/>
                    <a:pt x="470916" y="158715"/>
                    <a:pt x="576072" y="164811"/>
                  </a:cubicBezTo>
                  <a:cubicBezTo>
                    <a:pt x="681228" y="170907"/>
                    <a:pt x="800100" y="245583"/>
                    <a:pt x="859536" y="301971"/>
                  </a:cubicBezTo>
                  <a:cubicBezTo>
                    <a:pt x="918972" y="358359"/>
                    <a:pt x="926592" y="423891"/>
                    <a:pt x="932688" y="503139"/>
                  </a:cubicBezTo>
                  <a:cubicBezTo>
                    <a:pt x="938784" y="582387"/>
                    <a:pt x="950976" y="705831"/>
                    <a:pt x="896112" y="777459"/>
                  </a:cubicBezTo>
                  <a:cubicBezTo>
                    <a:pt x="841248" y="849087"/>
                    <a:pt x="694944" y="931383"/>
                    <a:pt x="603504" y="932907"/>
                  </a:cubicBezTo>
                  <a:cubicBezTo>
                    <a:pt x="512064" y="934431"/>
                    <a:pt x="403860" y="858231"/>
                    <a:pt x="347472" y="786603"/>
                  </a:cubicBezTo>
                  <a:cubicBezTo>
                    <a:pt x="291084" y="714975"/>
                    <a:pt x="242316" y="580863"/>
                    <a:pt x="265176" y="503139"/>
                  </a:cubicBezTo>
                  <a:cubicBezTo>
                    <a:pt x="288036" y="425415"/>
                    <a:pt x="405384" y="333975"/>
                    <a:pt x="484632" y="320259"/>
                  </a:cubicBezTo>
                  <a:cubicBezTo>
                    <a:pt x="563880" y="306543"/>
                    <a:pt x="694944" y="355311"/>
                    <a:pt x="740664" y="420843"/>
                  </a:cubicBezTo>
                  <a:cubicBezTo>
                    <a:pt x="786384" y="486375"/>
                    <a:pt x="806196" y="667731"/>
                    <a:pt x="758952" y="713451"/>
                  </a:cubicBezTo>
                  <a:cubicBezTo>
                    <a:pt x="711708" y="759171"/>
                    <a:pt x="512064" y="736311"/>
                    <a:pt x="457200" y="695163"/>
                  </a:cubicBezTo>
                  <a:cubicBezTo>
                    <a:pt x="402336" y="654015"/>
                    <a:pt x="405384" y="497043"/>
                    <a:pt x="429768" y="466563"/>
                  </a:cubicBezTo>
                  <a:cubicBezTo>
                    <a:pt x="454152" y="436083"/>
                    <a:pt x="528828" y="474183"/>
                    <a:pt x="603504" y="512283"/>
                  </a:cubicBezTo>
                </a:path>
              </a:pathLst>
            </a:custGeom>
            <a:noFill/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 62">
              <a:extLst>
                <a:ext uri="{FF2B5EF4-FFF2-40B4-BE49-F238E27FC236}">
                  <a16:creationId xmlns:a16="http://schemas.microsoft.com/office/drawing/2014/main" id="{2E07FEF5-4640-40CB-A4F2-6632A47F45AC}"/>
                </a:ext>
              </a:extLst>
            </p:cNvPr>
            <p:cNvSpPr/>
            <p:nvPr/>
          </p:nvSpPr>
          <p:spPr>
            <a:xfrm>
              <a:off x="3919189" y="4692790"/>
              <a:ext cx="175760" cy="170351"/>
            </a:xfrm>
            <a:custGeom>
              <a:avLst/>
              <a:gdLst>
                <a:gd name="connsiteX0" fmla="*/ 0 w 1105592"/>
                <a:gd name="connsiteY0" fmla="*/ 375123 h 1070670"/>
                <a:gd name="connsiteX1" fmla="*/ 210312 w 1105592"/>
                <a:gd name="connsiteY1" fmla="*/ 91659 h 1070670"/>
                <a:gd name="connsiteX2" fmla="*/ 512064 w 1105592"/>
                <a:gd name="connsiteY2" fmla="*/ 219 h 1070670"/>
                <a:gd name="connsiteX3" fmla="*/ 822960 w 1105592"/>
                <a:gd name="connsiteY3" fmla="*/ 73371 h 1070670"/>
                <a:gd name="connsiteX4" fmla="*/ 1051560 w 1105592"/>
                <a:gd name="connsiteY4" fmla="*/ 283683 h 1070670"/>
                <a:gd name="connsiteX5" fmla="*/ 1097280 w 1105592"/>
                <a:gd name="connsiteY5" fmla="*/ 594579 h 1070670"/>
                <a:gd name="connsiteX6" fmla="*/ 923544 w 1105592"/>
                <a:gd name="connsiteY6" fmla="*/ 932907 h 1070670"/>
                <a:gd name="connsiteX7" fmla="*/ 576072 w 1105592"/>
                <a:gd name="connsiteY7" fmla="*/ 1070067 h 1070670"/>
                <a:gd name="connsiteX8" fmla="*/ 219456 w 1105592"/>
                <a:gd name="connsiteY8" fmla="*/ 887187 h 1070670"/>
                <a:gd name="connsiteX9" fmla="*/ 118872 w 1105592"/>
                <a:gd name="connsiteY9" fmla="*/ 576291 h 1070670"/>
                <a:gd name="connsiteX10" fmla="*/ 228600 w 1105592"/>
                <a:gd name="connsiteY10" fmla="*/ 265395 h 1070670"/>
                <a:gd name="connsiteX11" fmla="*/ 576072 w 1105592"/>
                <a:gd name="connsiteY11" fmla="*/ 164811 h 1070670"/>
                <a:gd name="connsiteX12" fmla="*/ 859536 w 1105592"/>
                <a:gd name="connsiteY12" fmla="*/ 301971 h 1070670"/>
                <a:gd name="connsiteX13" fmla="*/ 932688 w 1105592"/>
                <a:gd name="connsiteY13" fmla="*/ 503139 h 1070670"/>
                <a:gd name="connsiteX14" fmla="*/ 896112 w 1105592"/>
                <a:gd name="connsiteY14" fmla="*/ 777459 h 1070670"/>
                <a:gd name="connsiteX15" fmla="*/ 603504 w 1105592"/>
                <a:gd name="connsiteY15" fmla="*/ 932907 h 1070670"/>
                <a:gd name="connsiteX16" fmla="*/ 347472 w 1105592"/>
                <a:gd name="connsiteY16" fmla="*/ 786603 h 1070670"/>
                <a:gd name="connsiteX17" fmla="*/ 265176 w 1105592"/>
                <a:gd name="connsiteY17" fmla="*/ 503139 h 1070670"/>
                <a:gd name="connsiteX18" fmla="*/ 484632 w 1105592"/>
                <a:gd name="connsiteY18" fmla="*/ 320259 h 1070670"/>
                <a:gd name="connsiteX19" fmla="*/ 740664 w 1105592"/>
                <a:gd name="connsiteY19" fmla="*/ 420843 h 1070670"/>
                <a:gd name="connsiteX20" fmla="*/ 758952 w 1105592"/>
                <a:gd name="connsiteY20" fmla="*/ 713451 h 1070670"/>
                <a:gd name="connsiteX21" fmla="*/ 457200 w 1105592"/>
                <a:gd name="connsiteY21" fmla="*/ 695163 h 1070670"/>
                <a:gd name="connsiteX22" fmla="*/ 429768 w 1105592"/>
                <a:gd name="connsiteY22" fmla="*/ 466563 h 1070670"/>
                <a:gd name="connsiteX23" fmla="*/ 603504 w 1105592"/>
                <a:gd name="connsiteY23" fmla="*/ 512283 h 10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5592" h="1070670">
                  <a:moveTo>
                    <a:pt x="0" y="375123"/>
                  </a:moveTo>
                  <a:cubicBezTo>
                    <a:pt x="62484" y="264633"/>
                    <a:pt x="124968" y="154143"/>
                    <a:pt x="210312" y="91659"/>
                  </a:cubicBezTo>
                  <a:cubicBezTo>
                    <a:pt x="295656" y="29175"/>
                    <a:pt x="409956" y="3267"/>
                    <a:pt x="512064" y="219"/>
                  </a:cubicBezTo>
                  <a:cubicBezTo>
                    <a:pt x="614172" y="-2829"/>
                    <a:pt x="733044" y="26127"/>
                    <a:pt x="822960" y="73371"/>
                  </a:cubicBezTo>
                  <a:cubicBezTo>
                    <a:pt x="912876" y="120615"/>
                    <a:pt x="1005840" y="196815"/>
                    <a:pt x="1051560" y="283683"/>
                  </a:cubicBezTo>
                  <a:cubicBezTo>
                    <a:pt x="1097280" y="370551"/>
                    <a:pt x="1118616" y="486375"/>
                    <a:pt x="1097280" y="594579"/>
                  </a:cubicBezTo>
                  <a:cubicBezTo>
                    <a:pt x="1075944" y="702783"/>
                    <a:pt x="1010412" y="853659"/>
                    <a:pt x="923544" y="932907"/>
                  </a:cubicBezTo>
                  <a:cubicBezTo>
                    <a:pt x="836676" y="1012155"/>
                    <a:pt x="693420" y="1077687"/>
                    <a:pt x="576072" y="1070067"/>
                  </a:cubicBezTo>
                  <a:cubicBezTo>
                    <a:pt x="458724" y="1062447"/>
                    <a:pt x="295656" y="969483"/>
                    <a:pt x="219456" y="887187"/>
                  </a:cubicBezTo>
                  <a:cubicBezTo>
                    <a:pt x="143256" y="804891"/>
                    <a:pt x="117348" y="679923"/>
                    <a:pt x="118872" y="576291"/>
                  </a:cubicBezTo>
                  <a:cubicBezTo>
                    <a:pt x="120396" y="472659"/>
                    <a:pt x="152400" y="333975"/>
                    <a:pt x="228600" y="265395"/>
                  </a:cubicBezTo>
                  <a:cubicBezTo>
                    <a:pt x="304800" y="196815"/>
                    <a:pt x="470916" y="158715"/>
                    <a:pt x="576072" y="164811"/>
                  </a:cubicBezTo>
                  <a:cubicBezTo>
                    <a:pt x="681228" y="170907"/>
                    <a:pt x="800100" y="245583"/>
                    <a:pt x="859536" y="301971"/>
                  </a:cubicBezTo>
                  <a:cubicBezTo>
                    <a:pt x="918972" y="358359"/>
                    <a:pt x="926592" y="423891"/>
                    <a:pt x="932688" y="503139"/>
                  </a:cubicBezTo>
                  <a:cubicBezTo>
                    <a:pt x="938784" y="582387"/>
                    <a:pt x="950976" y="705831"/>
                    <a:pt x="896112" y="777459"/>
                  </a:cubicBezTo>
                  <a:cubicBezTo>
                    <a:pt x="841248" y="849087"/>
                    <a:pt x="694944" y="931383"/>
                    <a:pt x="603504" y="932907"/>
                  </a:cubicBezTo>
                  <a:cubicBezTo>
                    <a:pt x="512064" y="934431"/>
                    <a:pt x="403860" y="858231"/>
                    <a:pt x="347472" y="786603"/>
                  </a:cubicBezTo>
                  <a:cubicBezTo>
                    <a:pt x="291084" y="714975"/>
                    <a:pt x="242316" y="580863"/>
                    <a:pt x="265176" y="503139"/>
                  </a:cubicBezTo>
                  <a:cubicBezTo>
                    <a:pt x="288036" y="425415"/>
                    <a:pt x="405384" y="333975"/>
                    <a:pt x="484632" y="320259"/>
                  </a:cubicBezTo>
                  <a:cubicBezTo>
                    <a:pt x="563880" y="306543"/>
                    <a:pt x="694944" y="355311"/>
                    <a:pt x="740664" y="420843"/>
                  </a:cubicBezTo>
                  <a:cubicBezTo>
                    <a:pt x="786384" y="486375"/>
                    <a:pt x="806196" y="667731"/>
                    <a:pt x="758952" y="713451"/>
                  </a:cubicBezTo>
                  <a:cubicBezTo>
                    <a:pt x="711708" y="759171"/>
                    <a:pt x="512064" y="736311"/>
                    <a:pt x="457200" y="695163"/>
                  </a:cubicBezTo>
                  <a:cubicBezTo>
                    <a:pt x="402336" y="654015"/>
                    <a:pt x="405384" y="497043"/>
                    <a:pt x="429768" y="466563"/>
                  </a:cubicBezTo>
                  <a:cubicBezTo>
                    <a:pt x="454152" y="436083"/>
                    <a:pt x="528828" y="474183"/>
                    <a:pt x="603504" y="512283"/>
                  </a:cubicBezTo>
                </a:path>
              </a:pathLst>
            </a:custGeom>
            <a:noFill/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 63">
              <a:extLst>
                <a:ext uri="{FF2B5EF4-FFF2-40B4-BE49-F238E27FC236}">
                  <a16:creationId xmlns:a16="http://schemas.microsoft.com/office/drawing/2014/main" id="{46A76506-30BC-4066-9B40-E1E6885BB10B}"/>
                </a:ext>
              </a:extLst>
            </p:cNvPr>
            <p:cNvSpPr/>
            <p:nvPr/>
          </p:nvSpPr>
          <p:spPr>
            <a:xfrm>
              <a:off x="3149841" y="5035600"/>
              <a:ext cx="225026" cy="218101"/>
            </a:xfrm>
            <a:custGeom>
              <a:avLst/>
              <a:gdLst>
                <a:gd name="connsiteX0" fmla="*/ 0 w 1105592"/>
                <a:gd name="connsiteY0" fmla="*/ 375123 h 1070670"/>
                <a:gd name="connsiteX1" fmla="*/ 210312 w 1105592"/>
                <a:gd name="connsiteY1" fmla="*/ 91659 h 1070670"/>
                <a:gd name="connsiteX2" fmla="*/ 512064 w 1105592"/>
                <a:gd name="connsiteY2" fmla="*/ 219 h 1070670"/>
                <a:gd name="connsiteX3" fmla="*/ 822960 w 1105592"/>
                <a:gd name="connsiteY3" fmla="*/ 73371 h 1070670"/>
                <a:gd name="connsiteX4" fmla="*/ 1051560 w 1105592"/>
                <a:gd name="connsiteY4" fmla="*/ 283683 h 1070670"/>
                <a:gd name="connsiteX5" fmla="*/ 1097280 w 1105592"/>
                <a:gd name="connsiteY5" fmla="*/ 594579 h 1070670"/>
                <a:gd name="connsiteX6" fmla="*/ 923544 w 1105592"/>
                <a:gd name="connsiteY6" fmla="*/ 932907 h 1070670"/>
                <a:gd name="connsiteX7" fmla="*/ 576072 w 1105592"/>
                <a:gd name="connsiteY7" fmla="*/ 1070067 h 1070670"/>
                <a:gd name="connsiteX8" fmla="*/ 219456 w 1105592"/>
                <a:gd name="connsiteY8" fmla="*/ 887187 h 1070670"/>
                <a:gd name="connsiteX9" fmla="*/ 118872 w 1105592"/>
                <a:gd name="connsiteY9" fmla="*/ 576291 h 1070670"/>
                <a:gd name="connsiteX10" fmla="*/ 228600 w 1105592"/>
                <a:gd name="connsiteY10" fmla="*/ 265395 h 1070670"/>
                <a:gd name="connsiteX11" fmla="*/ 576072 w 1105592"/>
                <a:gd name="connsiteY11" fmla="*/ 164811 h 1070670"/>
                <a:gd name="connsiteX12" fmla="*/ 859536 w 1105592"/>
                <a:gd name="connsiteY12" fmla="*/ 301971 h 1070670"/>
                <a:gd name="connsiteX13" fmla="*/ 932688 w 1105592"/>
                <a:gd name="connsiteY13" fmla="*/ 503139 h 1070670"/>
                <a:gd name="connsiteX14" fmla="*/ 896112 w 1105592"/>
                <a:gd name="connsiteY14" fmla="*/ 777459 h 1070670"/>
                <a:gd name="connsiteX15" fmla="*/ 603504 w 1105592"/>
                <a:gd name="connsiteY15" fmla="*/ 932907 h 1070670"/>
                <a:gd name="connsiteX16" fmla="*/ 347472 w 1105592"/>
                <a:gd name="connsiteY16" fmla="*/ 786603 h 1070670"/>
                <a:gd name="connsiteX17" fmla="*/ 265176 w 1105592"/>
                <a:gd name="connsiteY17" fmla="*/ 503139 h 1070670"/>
                <a:gd name="connsiteX18" fmla="*/ 484632 w 1105592"/>
                <a:gd name="connsiteY18" fmla="*/ 320259 h 1070670"/>
                <a:gd name="connsiteX19" fmla="*/ 740664 w 1105592"/>
                <a:gd name="connsiteY19" fmla="*/ 420843 h 1070670"/>
                <a:gd name="connsiteX20" fmla="*/ 758952 w 1105592"/>
                <a:gd name="connsiteY20" fmla="*/ 713451 h 1070670"/>
                <a:gd name="connsiteX21" fmla="*/ 457200 w 1105592"/>
                <a:gd name="connsiteY21" fmla="*/ 695163 h 1070670"/>
                <a:gd name="connsiteX22" fmla="*/ 429768 w 1105592"/>
                <a:gd name="connsiteY22" fmla="*/ 466563 h 1070670"/>
                <a:gd name="connsiteX23" fmla="*/ 603504 w 1105592"/>
                <a:gd name="connsiteY23" fmla="*/ 512283 h 10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5592" h="1070670">
                  <a:moveTo>
                    <a:pt x="0" y="375123"/>
                  </a:moveTo>
                  <a:cubicBezTo>
                    <a:pt x="62484" y="264633"/>
                    <a:pt x="124968" y="154143"/>
                    <a:pt x="210312" y="91659"/>
                  </a:cubicBezTo>
                  <a:cubicBezTo>
                    <a:pt x="295656" y="29175"/>
                    <a:pt x="409956" y="3267"/>
                    <a:pt x="512064" y="219"/>
                  </a:cubicBezTo>
                  <a:cubicBezTo>
                    <a:pt x="614172" y="-2829"/>
                    <a:pt x="733044" y="26127"/>
                    <a:pt x="822960" y="73371"/>
                  </a:cubicBezTo>
                  <a:cubicBezTo>
                    <a:pt x="912876" y="120615"/>
                    <a:pt x="1005840" y="196815"/>
                    <a:pt x="1051560" y="283683"/>
                  </a:cubicBezTo>
                  <a:cubicBezTo>
                    <a:pt x="1097280" y="370551"/>
                    <a:pt x="1118616" y="486375"/>
                    <a:pt x="1097280" y="594579"/>
                  </a:cubicBezTo>
                  <a:cubicBezTo>
                    <a:pt x="1075944" y="702783"/>
                    <a:pt x="1010412" y="853659"/>
                    <a:pt x="923544" y="932907"/>
                  </a:cubicBezTo>
                  <a:cubicBezTo>
                    <a:pt x="836676" y="1012155"/>
                    <a:pt x="693420" y="1077687"/>
                    <a:pt x="576072" y="1070067"/>
                  </a:cubicBezTo>
                  <a:cubicBezTo>
                    <a:pt x="458724" y="1062447"/>
                    <a:pt x="295656" y="969483"/>
                    <a:pt x="219456" y="887187"/>
                  </a:cubicBezTo>
                  <a:cubicBezTo>
                    <a:pt x="143256" y="804891"/>
                    <a:pt x="117348" y="679923"/>
                    <a:pt x="118872" y="576291"/>
                  </a:cubicBezTo>
                  <a:cubicBezTo>
                    <a:pt x="120396" y="472659"/>
                    <a:pt x="152400" y="333975"/>
                    <a:pt x="228600" y="265395"/>
                  </a:cubicBezTo>
                  <a:cubicBezTo>
                    <a:pt x="304800" y="196815"/>
                    <a:pt x="470916" y="158715"/>
                    <a:pt x="576072" y="164811"/>
                  </a:cubicBezTo>
                  <a:cubicBezTo>
                    <a:pt x="681228" y="170907"/>
                    <a:pt x="800100" y="245583"/>
                    <a:pt x="859536" y="301971"/>
                  </a:cubicBezTo>
                  <a:cubicBezTo>
                    <a:pt x="918972" y="358359"/>
                    <a:pt x="926592" y="423891"/>
                    <a:pt x="932688" y="503139"/>
                  </a:cubicBezTo>
                  <a:cubicBezTo>
                    <a:pt x="938784" y="582387"/>
                    <a:pt x="950976" y="705831"/>
                    <a:pt x="896112" y="777459"/>
                  </a:cubicBezTo>
                  <a:cubicBezTo>
                    <a:pt x="841248" y="849087"/>
                    <a:pt x="694944" y="931383"/>
                    <a:pt x="603504" y="932907"/>
                  </a:cubicBezTo>
                  <a:cubicBezTo>
                    <a:pt x="512064" y="934431"/>
                    <a:pt x="403860" y="858231"/>
                    <a:pt x="347472" y="786603"/>
                  </a:cubicBezTo>
                  <a:cubicBezTo>
                    <a:pt x="291084" y="714975"/>
                    <a:pt x="242316" y="580863"/>
                    <a:pt x="265176" y="503139"/>
                  </a:cubicBezTo>
                  <a:cubicBezTo>
                    <a:pt x="288036" y="425415"/>
                    <a:pt x="405384" y="333975"/>
                    <a:pt x="484632" y="320259"/>
                  </a:cubicBezTo>
                  <a:cubicBezTo>
                    <a:pt x="563880" y="306543"/>
                    <a:pt x="694944" y="355311"/>
                    <a:pt x="740664" y="420843"/>
                  </a:cubicBezTo>
                  <a:cubicBezTo>
                    <a:pt x="786384" y="486375"/>
                    <a:pt x="806196" y="667731"/>
                    <a:pt x="758952" y="713451"/>
                  </a:cubicBezTo>
                  <a:cubicBezTo>
                    <a:pt x="711708" y="759171"/>
                    <a:pt x="512064" y="736311"/>
                    <a:pt x="457200" y="695163"/>
                  </a:cubicBezTo>
                  <a:cubicBezTo>
                    <a:pt x="402336" y="654015"/>
                    <a:pt x="405384" y="497043"/>
                    <a:pt x="429768" y="466563"/>
                  </a:cubicBezTo>
                  <a:cubicBezTo>
                    <a:pt x="454152" y="436083"/>
                    <a:pt x="528828" y="474183"/>
                    <a:pt x="603504" y="512283"/>
                  </a:cubicBezTo>
                </a:path>
              </a:pathLst>
            </a:custGeom>
            <a:noFill/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64">
              <a:extLst>
                <a:ext uri="{FF2B5EF4-FFF2-40B4-BE49-F238E27FC236}">
                  <a16:creationId xmlns:a16="http://schemas.microsoft.com/office/drawing/2014/main" id="{478E4F63-9F4C-46D6-B460-719FD418FF36}"/>
                </a:ext>
              </a:extLst>
            </p:cNvPr>
            <p:cNvSpPr/>
            <p:nvPr/>
          </p:nvSpPr>
          <p:spPr>
            <a:xfrm>
              <a:off x="4088891" y="4959429"/>
              <a:ext cx="225026" cy="218101"/>
            </a:xfrm>
            <a:custGeom>
              <a:avLst/>
              <a:gdLst>
                <a:gd name="connsiteX0" fmla="*/ 0 w 1105592"/>
                <a:gd name="connsiteY0" fmla="*/ 375123 h 1070670"/>
                <a:gd name="connsiteX1" fmla="*/ 210312 w 1105592"/>
                <a:gd name="connsiteY1" fmla="*/ 91659 h 1070670"/>
                <a:gd name="connsiteX2" fmla="*/ 512064 w 1105592"/>
                <a:gd name="connsiteY2" fmla="*/ 219 h 1070670"/>
                <a:gd name="connsiteX3" fmla="*/ 822960 w 1105592"/>
                <a:gd name="connsiteY3" fmla="*/ 73371 h 1070670"/>
                <a:gd name="connsiteX4" fmla="*/ 1051560 w 1105592"/>
                <a:gd name="connsiteY4" fmla="*/ 283683 h 1070670"/>
                <a:gd name="connsiteX5" fmla="*/ 1097280 w 1105592"/>
                <a:gd name="connsiteY5" fmla="*/ 594579 h 1070670"/>
                <a:gd name="connsiteX6" fmla="*/ 923544 w 1105592"/>
                <a:gd name="connsiteY6" fmla="*/ 932907 h 1070670"/>
                <a:gd name="connsiteX7" fmla="*/ 576072 w 1105592"/>
                <a:gd name="connsiteY7" fmla="*/ 1070067 h 1070670"/>
                <a:gd name="connsiteX8" fmla="*/ 219456 w 1105592"/>
                <a:gd name="connsiteY8" fmla="*/ 887187 h 1070670"/>
                <a:gd name="connsiteX9" fmla="*/ 118872 w 1105592"/>
                <a:gd name="connsiteY9" fmla="*/ 576291 h 1070670"/>
                <a:gd name="connsiteX10" fmla="*/ 228600 w 1105592"/>
                <a:gd name="connsiteY10" fmla="*/ 265395 h 1070670"/>
                <a:gd name="connsiteX11" fmla="*/ 576072 w 1105592"/>
                <a:gd name="connsiteY11" fmla="*/ 164811 h 1070670"/>
                <a:gd name="connsiteX12" fmla="*/ 859536 w 1105592"/>
                <a:gd name="connsiteY12" fmla="*/ 301971 h 1070670"/>
                <a:gd name="connsiteX13" fmla="*/ 932688 w 1105592"/>
                <a:gd name="connsiteY13" fmla="*/ 503139 h 1070670"/>
                <a:gd name="connsiteX14" fmla="*/ 896112 w 1105592"/>
                <a:gd name="connsiteY14" fmla="*/ 777459 h 1070670"/>
                <a:gd name="connsiteX15" fmla="*/ 603504 w 1105592"/>
                <a:gd name="connsiteY15" fmla="*/ 932907 h 1070670"/>
                <a:gd name="connsiteX16" fmla="*/ 347472 w 1105592"/>
                <a:gd name="connsiteY16" fmla="*/ 786603 h 1070670"/>
                <a:gd name="connsiteX17" fmla="*/ 265176 w 1105592"/>
                <a:gd name="connsiteY17" fmla="*/ 503139 h 1070670"/>
                <a:gd name="connsiteX18" fmla="*/ 484632 w 1105592"/>
                <a:gd name="connsiteY18" fmla="*/ 320259 h 1070670"/>
                <a:gd name="connsiteX19" fmla="*/ 740664 w 1105592"/>
                <a:gd name="connsiteY19" fmla="*/ 420843 h 1070670"/>
                <a:gd name="connsiteX20" fmla="*/ 758952 w 1105592"/>
                <a:gd name="connsiteY20" fmla="*/ 713451 h 1070670"/>
                <a:gd name="connsiteX21" fmla="*/ 457200 w 1105592"/>
                <a:gd name="connsiteY21" fmla="*/ 695163 h 1070670"/>
                <a:gd name="connsiteX22" fmla="*/ 429768 w 1105592"/>
                <a:gd name="connsiteY22" fmla="*/ 466563 h 1070670"/>
                <a:gd name="connsiteX23" fmla="*/ 603504 w 1105592"/>
                <a:gd name="connsiteY23" fmla="*/ 512283 h 10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5592" h="1070670">
                  <a:moveTo>
                    <a:pt x="0" y="375123"/>
                  </a:moveTo>
                  <a:cubicBezTo>
                    <a:pt x="62484" y="264633"/>
                    <a:pt x="124968" y="154143"/>
                    <a:pt x="210312" y="91659"/>
                  </a:cubicBezTo>
                  <a:cubicBezTo>
                    <a:pt x="295656" y="29175"/>
                    <a:pt x="409956" y="3267"/>
                    <a:pt x="512064" y="219"/>
                  </a:cubicBezTo>
                  <a:cubicBezTo>
                    <a:pt x="614172" y="-2829"/>
                    <a:pt x="733044" y="26127"/>
                    <a:pt x="822960" y="73371"/>
                  </a:cubicBezTo>
                  <a:cubicBezTo>
                    <a:pt x="912876" y="120615"/>
                    <a:pt x="1005840" y="196815"/>
                    <a:pt x="1051560" y="283683"/>
                  </a:cubicBezTo>
                  <a:cubicBezTo>
                    <a:pt x="1097280" y="370551"/>
                    <a:pt x="1118616" y="486375"/>
                    <a:pt x="1097280" y="594579"/>
                  </a:cubicBezTo>
                  <a:cubicBezTo>
                    <a:pt x="1075944" y="702783"/>
                    <a:pt x="1010412" y="853659"/>
                    <a:pt x="923544" y="932907"/>
                  </a:cubicBezTo>
                  <a:cubicBezTo>
                    <a:pt x="836676" y="1012155"/>
                    <a:pt x="693420" y="1077687"/>
                    <a:pt x="576072" y="1070067"/>
                  </a:cubicBezTo>
                  <a:cubicBezTo>
                    <a:pt x="458724" y="1062447"/>
                    <a:pt x="295656" y="969483"/>
                    <a:pt x="219456" y="887187"/>
                  </a:cubicBezTo>
                  <a:cubicBezTo>
                    <a:pt x="143256" y="804891"/>
                    <a:pt x="117348" y="679923"/>
                    <a:pt x="118872" y="576291"/>
                  </a:cubicBezTo>
                  <a:cubicBezTo>
                    <a:pt x="120396" y="472659"/>
                    <a:pt x="152400" y="333975"/>
                    <a:pt x="228600" y="265395"/>
                  </a:cubicBezTo>
                  <a:cubicBezTo>
                    <a:pt x="304800" y="196815"/>
                    <a:pt x="470916" y="158715"/>
                    <a:pt x="576072" y="164811"/>
                  </a:cubicBezTo>
                  <a:cubicBezTo>
                    <a:pt x="681228" y="170907"/>
                    <a:pt x="800100" y="245583"/>
                    <a:pt x="859536" y="301971"/>
                  </a:cubicBezTo>
                  <a:cubicBezTo>
                    <a:pt x="918972" y="358359"/>
                    <a:pt x="926592" y="423891"/>
                    <a:pt x="932688" y="503139"/>
                  </a:cubicBezTo>
                  <a:cubicBezTo>
                    <a:pt x="938784" y="582387"/>
                    <a:pt x="950976" y="705831"/>
                    <a:pt x="896112" y="777459"/>
                  </a:cubicBezTo>
                  <a:cubicBezTo>
                    <a:pt x="841248" y="849087"/>
                    <a:pt x="694944" y="931383"/>
                    <a:pt x="603504" y="932907"/>
                  </a:cubicBezTo>
                  <a:cubicBezTo>
                    <a:pt x="512064" y="934431"/>
                    <a:pt x="403860" y="858231"/>
                    <a:pt x="347472" y="786603"/>
                  </a:cubicBezTo>
                  <a:cubicBezTo>
                    <a:pt x="291084" y="714975"/>
                    <a:pt x="242316" y="580863"/>
                    <a:pt x="265176" y="503139"/>
                  </a:cubicBezTo>
                  <a:cubicBezTo>
                    <a:pt x="288036" y="425415"/>
                    <a:pt x="405384" y="333975"/>
                    <a:pt x="484632" y="320259"/>
                  </a:cubicBezTo>
                  <a:cubicBezTo>
                    <a:pt x="563880" y="306543"/>
                    <a:pt x="694944" y="355311"/>
                    <a:pt x="740664" y="420843"/>
                  </a:cubicBezTo>
                  <a:cubicBezTo>
                    <a:pt x="786384" y="486375"/>
                    <a:pt x="806196" y="667731"/>
                    <a:pt x="758952" y="713451"/>
                  </a:cubicBezTo>
                  <a:cubicBezTo>
                    <a:pt x="711708" y="759171"/>
                    <a:pt x="512064" y="736311"/>
                    <a:pt x="457200" y="695163"/>
                  </a:cubicBezTo>
                  <a:cubicBezTo>
                    <a:pt x="402336" y="654015"/>
                    <a:pt x="405384" y="497043"/>
                    <a:pt x="429768" y="466563"/>
                  </a:cubicBezTo>
                  <a:cubicBezTo>
                    <a:pt x="454152" y="436083"/>
                    <a:pt x="528828" y="474183"/>
                    <a:pt x="603504" y="512283"/>
                  </a:cubicBezTo>
                </a:path>
              </a:pathLst>
            </a:custGeom>
            <a:noFill/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65">
              <a:extLst>
                <a:ext uri="{FF2B5EF4-FFF2-40B4-BE49-F238E27FC236}">
                  <a16:creationId xmlns:a16="http://schemas.microsoft.com/office/drawing/2014/main" id="{6EEC3EEB-70BE-44B0-BB31-FD52517C8928}"/>
                </a:ext>
              </a:extLst>
            </p:cNvPr>
            <p:cNvSpPr/>
            <p:nvPr/>
          </p:nvSpPr>
          <p:spPr>
            <a:xfrm>
              <a:off x="3667487" y="4467428"/>
              <a:ext cx="153169" cy="148455"/>
            </a:xfrm>
            <a:custGeom>
              <a:avLst/>
              <a:gdLst>
                <a:gd name="connsiteX0" fmla="*/ 0 w 1105592"/>
                <a:gd name="connsiteY0" fmla="*/ 375123 h 1070670"/>
                <a:gd name="connsiteX1" fmla="*/ 210312 w 1105592"/>
                <a:gd name="connsiteY1" fmla="*/ 91659 h 1070670"/>
                <a:gd name="connsiteX2" fmla="*/ 512064 w 1105592"/>
                <a:gd name="connsiteY2" fmla="*/ 219 h 1070670"/>
                <a:gd name="connsiteX3" fmla="*/ 822960 w 1105592"/>
                <a:gd name="connsiteY3" fmla="*/ 73371 h 1070670"/>
                <a:gd name="connsiteX4" fmla="*/ 1051560 w 1105592"/>
                <a:gd name="connsiteY4" fmla="*/ 283683 h 1070670"/>
                <a:gd name="connsiteX5" fmla="*/ 1097280 w 1105592"/>
                <a:gd name="connsiteY5" fmla="*/ 594579 h 1070670"/>
                <a:gd name="connsiteX6" fmla="*/ 923544 w 1105592"/>
                <a:gd name="connsiteY6" fmla="*/ 932907 h 1070670"/>
                <a:gd name="connsiteX7" fmla="*/ 576072 w 1105592"/>
                <a:gd name="connsiteY7" fmla="*/ 1070067 h 1070670"/>
                <a:gd name="connsiteX8" fmla="*/ 219456 w 1105592"/>
                <a:gd name="connsiteY8" fmla="*/ 887187 h 1070670"/>
                <a:gd name="connsiteX9" fmla="*/ 118872 w 1105592"/>
                <a:gd name="connsiteY9" fmla="*/ 576291 h 1070670"/>
                <a:gd name="connsiteX10" fmla="*/ 228600 w 1105592"/>
                <a:gd name="connsiteY10" fmla="*/ 265395 h 1070670"/>
                <a:gd name="connsiteX11" fmla="*/ 576072 w 1105592"/>
                <a:gd name="connsiteY11" fmla="*/ 164811 h 1070670"/>
                <a:gd name="connsiteX12" fmla="*/ 859536 w 1105592"/>
                <a:gd name="connsiteY12" fmla="*/ 301971 h 1070670"/>
                <a:gd name="connsiteX13" fmla="*/ 932688 w 1105592"/>
                <a:gd name="connsiteY13" fmla="*/ 503139 h 1070670"/>
                <a:gd name="connsiteX14" fmla="*/ 896112 w 1105592"/>
                <a:gd name="connsiteY14" fmla="*/ 777459 h 1070670"/>
                <a:gd name="connsiteX15" fmla="*/ 603504 w 1105592"/>
                <a:gd name="connsiteY15" fmla="*/ 932907 h 1070670"/>
                <a:gd name="connsiteX16" fmla="*/ 347472 w 1105592"/>
                <a:gd name="connsiteY16" fmla="*/ 786603 h 1070670"/>
                <a:gd name="connsiteX17" fmla="*/ 265176 w 1105592"/>
                <a:gd name="connsiteY17" fmla="*/ 503139 h 1070670"/>
                <a:gd name="connsiteX18" fmla="*/ 484632 w 1105592"/>
                <a:gd name="connsiteY18" fmla="*/ 320259 h 1070670"/>
                <a:gd name="connsiteX19" fmla="*/ 740664 w 1105592"/>
                <a:gd name="connsiteY19" fmla="*/ 420843 h 1070670"/>
                <a:gd name="connsiteX20" fmla="*/ 758952 w 1105592"/>
                <a:gd name="connsiteY20" fmla="*/ 713451 h 1070670"/>
                <a:gd name="connsiteX21" fmla="*/ 457200 w 1105592"/>
                <a:gd name="connsiteY21" fmla="*/ 695163 h 1070670"/>
                <a:gd name="connsiteX22" fmla="*/ 429768 w 1105592"/>
                <a:gd name="connsiteY22" fmla="*/ 466563 h 1070670"/>
                <a:gd name="connsiteX23" fmla="*/ 603504 w 1105592"/>
                <a:gd name="connsiteY23" fmla="*/ 512283 h 10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5592" h="1070670">
                  <a:moveTo>
                    <a:pt x="0" y="375123"/>
                  </a:moveTo>
                  <a:cubicBezTo>
                    <a:pt x="62484" y="264633"/>
                    <a:pt x="124968" y="154143"/>
                    <a:pt x="210312" y="91659"/>
                  </a:cubicBezTo>
                  <a:cubicBezTo>
                    <a:pt x="295656" y="29175"/>
                    <a:pt x="409956" y="3267"/>
                    <a:pt x="512064" y="219"/>
                  </a:cubicBezTo>
                  <a:cubicBezTo>
                    <a:pt x="614172" y="-2829"/>
                    <a:pt x="733044" y="26127"/>
                    <a:pt x="822960" y="73371"/>
                  </a:cubicBezTo>
                  <a:cubicBezTo>
                    <a:pt x="912876" y="120615"/>
                    <a:pt x="1005840" y="196815"/>
                    <a:pt x="1051560" y="283683"/>
                  </a:cubicBezTo>
                  <a:cubicBezTo>
                    <a:pt x="1097280" y="370551"/>
                    <a:pt x="1118616" y="486375"/>
                    <a:pt x="1097280" y="594579"/>
                  </a:cubicBezTo>
                  <a:cubicBezTo>
                    <a:pt x="1075944" y="702783"/>
                    <a:pt x="1010412" y="853659"/>
                    <a:pt x="923544" y="932907"/>
                  </a:cubicBezTo>
                  <a:cubicBezTo>
                    <a:pt x="836676" y="1012155"/>
                    <a:pt x="693420" y="1077687"/>
                    <a:pt x="576072" y="1070067"/>
                  </a:cubicBezTo>
                  <a:cubicBezTo>
                    <a:pt x="458724" y="1062447"/>
                    <a:pt x="295656" y="969483"/>
                    <a:pt x="219456" y="887187"/>
                  </a:cubicBezTo>
                  <a:cubicBezTo>
                    <a:pt x="143256" y="804891"/>
                    <a:pt x="117348" y="679923"/>
                    <a:pt x="118872" y="576291"/>
                  </a:cubicBezTo>
                  <a:cubicBezTo>
                    <a:pt x="120396" y="472659"/>
                    <a:pt x="152400" y="333975"/>
                    <a:pt x="228600" y="265395"/>
                  </a:cubicBezTo>
                  <a:cubicBezTo>
                    <a:pt x="304800" y="196815"/>
                    <a:pt x="470916" y="158715"/>
                    <a:pt x="576072" y="164811"/>
                  </a:cubicBezTo>
                  <a:cubicBezTo>
                    <a:pt x="681228" y="170907"/>
                    <a:pt x="800100" y="245583"/>
                    <a:pt x="859536" y="301971"/>
                  </a:cubicBezTo>
                  <a:cubicBezTo>
                    <a:pt x="918972" y="358359"/>
                    <a:pt x="926592" y="423891"/>
                    <a:pt x="932688" y="503139"/>
                  </a:cubicBezTo>
                  <a:cubicBezTo>
                    <a:pt x="938784" y="582387"/>
                    <a:pt x="950976" y="705831"/>
                    <a:pt x="896112" y="777459"/>
                  </a:cubicBezTo>
                  <a:cubicBezTo>
                    <a:pt x="841248" y="849087"/>
                    <a:pt x="694944" y="931383"/>
                    <a:pt x="603504" y="932907"/>
                  </a:cubicBezTo>
                  <a:cubicBezTo>
                    <a:pt x="512064" y="934431"/>
                    <a:pt x="403860" y="858231"/>
                    <a:pt x="347472" y="786603"/>
                  </a:cubicBezTo>
                  <a:cubicBezTo>
                    <a:pt x="291084" y="714975"/>
                    <a:pt x="242316" y="580863"/>
                    <a:pt x="265176" y="503139"/>
                  </a:cubicBezTo>
                  <a:cubicBezTo>
                    <a:pt x="288036" y="425415"/>
                    <a:pt x="405384" y="333975"/>
                    <a:pt x="484632" y="320259"/>
                  </a:cubicBezTo>
                  <a:cubicBezTo>
                    <a:pt x="563880" y="306543"/>
                    <a:pt x="694944" y="355311"/>
                    <a:pt x="740664" y="420843"/>
                  </a:cubicBezTo>
                  <a:cubicBezTo>
                    <a:pt x="786384" y="486375"/>
                    <a:pt x="806196" y="667731"/>
                    <a:pt x="758952" y="713451"/>
                  </a:cubicBezTo>
                  <a:cubicBezTo>
                    <a:pt x="711708" y="759171"/>
                    <a:pt x="512064" y="736311"/>
                    <a:pt x="457200" y="695163"/>
                  </a:cubicBezTo>
                  <a:cubicBezTo>
                    <a:pt x="402336" y="654015"/>
                    <a:pt x="405384" y="497043"/>
                    <a:pt x="429768" y="466563"/>
                  </a:cubicBezTo>
                  <a:cubicBezTo>
                    <a:pt x="454152" y="436083"/>
                    <a:pt x="528828" y="474183"/>
                    <a:pt x="603504" y="512283"/>
                  </a:cubicBezTo>
                </a:path>
              </a:pathLst>
            </a:custGeom>
            <a:noFill/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4B3020C-A9C3-4CF0-AD79-29D95BC03290}"/>
                    </a:ext>
                  </a:extLst>
                </p:cNvPr>
                <p:cNvSpPr/>
                <p:nvPr/>
              </p:nvSpPr>
              <p:spPr>
                <a:xfrm>
                  <a:off x="5643322" y="4790034"/>
                  <a:ext cx="3818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>
                            <a:solidFill>
                              <a:srgbClr val="262626"/>
                            </a:solidFill>
                            <a:latin typeface="Cambria Math"/>
                          </a:rPr>
                          <m:t>𝒙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3322" y="4790034"/>
                  <a:ext cx="381836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055E5E00-5C15-4348-8F66-AE0A3024E39D}"/>
                    </a:ext>
                  </a:extLst>
                </p:cNvPr>
                <p:cNvSpPr/>
                <p:nvPr/>
              </p:nvSpPr>
              <p:spPr>
                <a:xfrm>
                  <a:off x="4270706" y="4378498"/>
                  <a:ext cx="38664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𝒚</m:t>
                        </m:r>
                      </m:oMath>
                    </m:oMathPara>
                  </a14:m>
                  <a:endParaRPr lang="fr-FR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0706" y="4378498"/>
                  <a:ext cx="38664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Connecteur droit avec flèche 26">
              <a:extLst>
                <a:ext uri="{FF2B5EF4-FFF2-40B4-BE49-F238E27FC236}">
                  <a16:creationId xmlns:a16="http://schemas.microsoft.com/office/drawing/2014/main" id="{97F06943-8D7C-4983-9938-974BE14FE02B}"/>
                </a:ext>
              </a:extLst>
            </p:cNvPr>
            <p:cNvCxnSpPr>
              <a:endCxn id="16" idx="1"/>
            </p:cNvCxnSpPr>
            <p:nvPr/>
          </p:nvCxnSpPr>
          <p:spPr>
            <a:xfrm>
              <a:off x="4418066" y="4450590"/>
              <a:ext cx="1225256" cy="524110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27">
              <a:extLst>
                <a:ext uri="{FF2B5EF4-FFF2-40B4-BE49-F238E27FC236}">
                  <a16:creationId xmlns:a16="http://schemas.microsoft.com/office/drawing/2014/main" id="{BA2116E4-6B7B-4EA1-87C1-0996C61255D3}"/>
                </a:ext>
              </a:extLst>
            </p:cNvPr>
            <p:cNvCxnSpPr/>
            <p:nvPr/>
          </p:nvCxnSpPr>
          <p:spPr>
            <a:xfrm flipV="1">
              <a:off x="4263022" y="5098578"/>
              <a:ext cx="1414001" cy="461354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rganigramme : Connecteur 28">
              <a:extLst>
                <a:ext uri="{FF2B5EF4-FFF2-40B4-BE49-F238E27FC236}">
                  <a16:creationId xmlns:a16="http://schemas.microsoft.com/office/drawing/2014/main" id="{B7E083C9-3973-4E4D-8001-699E71DB5AA3}"/>
                </a:ext>
              </a:extLst>
            </p:cNvPr>
            <p:cNvSpPr/>
            <p:nvPr/>
          </p:nvSpPr>
          <p:spPr>
            <a:xfrm>
              <a:off x="2699792" y="5187508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Organigramme : Connecteur 29">
              <a:extLst>
                <a:ext uri="{FF2B5EF4-FFF2-40B4-BE49-F238E27FC236}">
                  <a16:creationId xmlns:a16="http://schemas.microsoft.com/office/drawing/2014/main" id="{8DA71138-E52F-4F91-B835-106CC966C963}"/>
                </a:ext>
              </a:extLst>
            </p:cNvPr>
            <p:cNvSpPr/>
            <p:nvPr/>
          </p:nvSpPr>
          <p:spPr>
            <a:xfrm>
              <a:off x="4364263" y="4420147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Organigramme : Connecteur 30">
              <a:extLst>
                <a:ext uri="{FF2B5EF4-FFF2-40B4-BE49-F238E27FC236}">
                  <a16:creationId xmlns:a16="http://schemas.microsoft.com/office/drawing/2014/main" id="{285572AB-21B1-4F3A-8987-8A4D9C5EAC15}"/>
                </a:ext>
              </a:extLst>
            </p:cNvPr>
            <p:cNvSpPr/>
            <p:nvPr/>
          </p:nvSpPr>
          <p:spPr>
            <a:xfrm>
              <a:off x="3824917" y="4422423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Organigramme : Connecteur 31">
              <a:extLst>
                <a:ext uri="{FF2B5EF4-FFF2-40B4-BE49-F238E27FC236}">
                  <a16:creationId xmlns:a16="http://schemas.microsoft.com/office/drawing/2014/main" id="{426E09B4-F73E-4507-A0D2-26C4F259026E}"/>
                </a:ext>
              </a:extLst>
            </p:cNvPr>
            <p:cNvSpPr/>
            <p:nvPr/>
          </p:nvSpPr>
          <p:spPr>
            <a:xfrm>
              <a:off x="3239852" y="4422423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rganigramme : Connecteur 32">
              <a:extLst>
                <a:ext uri="{FF2B5EF4-FFF2-40B4-BE49-F238E27FC236}">
                  <a16:creationId xmlns:a16="http://schemas.microsoft.com/office/drawing/2014/main" id="{946BAFDA-6257-468C-9740-416D4C761F4A}"/>
                </a:ext>
              </a:extLst>
            </p:cNvPr>
            <p:cNvSpPr/>
            <p:nvPr/>
          </p:nvSpPr>
          <p:spPr>
            <a:xfrm>
              <a:off x="3014113" y="4574823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Connecteur 33">
              <a:extLst>
                <a:ext uri="{FF2B5EF4-FFF2-40B4-BE49-F238E27FC236}">
                  <a16:creationId xmlns:a16="http://schemas.microsoft.com/office/drawing/2014/main" id="{EE5973A6-F8BB-4E0B-A85E-D218C8E3C4EB}"/>
                </a:ext>
              </a:extLst>
            </p:cNvPr>
            <p:cNvSpPr/>
            <p:nvPr/>
          </p:nvSpPr>
          <p:spPr>
            <a:xfrm>
              <a:off x="2834807" y="4782463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rganigramme : Connecteur 34">
              <a:extLst>
                <a:ext uri="{FF2B5EF4-FFF2-40B4-BE49-F238E27FC236}">
                  <a16:creationId xmlns:a16="http://schemas.microsoft.com/office/drawing/2014/main" id="{490A2BD0-400F-4374-BEC3-D034F03B6DA5}"/>
                </a:ext>
              </a:extLst>
            </p:cNvPr>
            <p:cNvSpPr/>
            <p:nvPr/>
          </p:nvSpPr>
          <p:spPr>
            <a:xfrm>
              <a:off x="3014113" y="5455262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Organigramme : Connecteur 35">
              <a:extLst>
                <a:ext uri="{FF2B5EF4-FFF2-40B4-BE49-F238E27FC236}">
                  <a16:creationId xmlns:a16="http://schemas.microsoft.com/office/drawing/2014/main" id="{56B12093-46A4-4A7D-8495-FBE815379FFB}"/>
                </a:ext>
              </a:extLst>
            </p:cNvPr>
            <p:cNvSpPr/>
            <p:nvPr/>
          </p:nvSpPr>
          <p:spPr>
            <a:xfrm>
              <a:off x="3554173" y="5547548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Organigramme : Connecteur 36">
              <a:extLst>
                <a:ext uri="{FF2B5EF4-FFF2-40B4-BE49-F238E27FC236}">
                  <a16:creationId xmlns:a16="http://schemas.microsoft.com/office/drawing/2014/main" id="{0D564175-8D77-4885-982B-5D2DD1B934DF}"/>
                </a:ext>
              </a:extLst>
            </p:cNvPr>
            <p:cNvSpPr/>
            <p:nvPr/>
          </p:nvSpPr>
          <p:spPr>
            <a:xfrm>
              <a:off x="3959218" y="5547548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Organigramme : Connecteur 37">
              <a:extLst>
                <a:ext uri="{FF2B5EF4-FFF2-40B4-BE49-F238E27FC236}">
                  <a16:creationId xmlns:a16="http://schemas.microsoft.com/office/drawing/2014/main" id="{45D9C0D7-12B5-421D-9DE3-E01BEEB97057}"/>
                </a:ext>
              </a:extLst>
            </p:cNvPr>
            <p:cNvSpPr/>
            <p:nvPr/>
          </p:nvSpPr>
          <p:spPr>
            <a:xfrm>
              <a:off x="4229248" y="5547548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Organigramme : Connecteur 38">
              <a:extLst>
                <a:ext uri="{FF2B5EF4-FFF2-40B4-BE49-F238E27FC236}">
                  <a16:creationId xmlns:a16="http://schemas.microsoft.com/office/drawing/2014/main" id="{52EED042-8D03-4A69-ABF5-BD45E4F201B9}"/>
                </a:ext>
              </a:extLst>
            </p:cNvPr>
            <p:cNvSpPr/>
            <p:nvPr/>
          </p:nvSpPr>
          <p:spPr>
            <a:xfrm>
              <a:off x="3734907" y="4690177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Organigramme : Connecteur 39">
              <a:extLst>
                <a:ext uri="{FF2B5EF4-FFF2-40B4-BE49-F238E27FC236}">
                  <a16:creationId xmlns:a16="http://schemas.microsoft.com/office/drawing/2014/main" id="{9EDF00A1-9286-4421-AE3D-8FAD70B42803}"/>
                </a:ext>
              </a:extLst>
            </p:cNvPr>
            <p:cNvSpPr/>
            <p:nvPr/>
          </p:nvSpPr>
          <p:spPr>
            <a:xfrm>
              <a:off x="3887307" y="4915202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Organigramme : Connecteur 40">
              <a:extLst>
                <a:ext uri="{FF2B5EF4-FFF2-40B4-BE49-F238E27FC236}">
                  <a16:creationId xmlns:a16="http://schemas.microsoft.com/office/drawing/2014/main" id="{38B7B799-279D-495B-B6FE-DC8DA131BCAA}"/>
                </a:ext>
              </a:extLst>
            </p:cNvPr>
            <p:cNvSpPr/>
            <p:nvPr/>
          </p:nvSpPr>
          <p:spPr>
            <a:xfrm>
              <a:off x="3554887" y="5067602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Organigramme : Connecteur 41">
              <a:extLst>
                <a:ext uri="{FF2B5EF4-FFF2-40B4-BE49-F238E27FC236}">
                  <a16:creationId xmlns:a16="http://schemas.microsoft.com/office/drawing/2014/main" id="{35FE69A9-0820-445A-A2FF-98C351D483E2}"/>
                </a:ext>
              </a:extLst>
            </p:cNvPr>
            <p:cNvSpPr/>
            <p:nvPr/>
          </p:nvSpPr>
          <p:spPr>
            <a:xfrm>
              <a:off x="4049228" y="5220002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Organigramme : Connecteur 42">
              <a:extLst>
                <a:ext uri="{FF2B5EF4-FFF2-40B4-BE49-F238E27FC236}">
                  <a16:creationId xmlns:a16="http://schemas.microsoft.com/office/drawing/2014/main" id="{70692DD5-BF59-43B1-9A75-72B095CDCF17}"/>
                </a:ext>
              </a:extLst>
            </p:cNvPr>
            <p:cNvSpPr/>
            <p:nvPr/>
          </p:nvSpPr>
          <p:spPr>
            <a:xfrm>
              <a:off x="3464877" y="5372402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Organigramme : Connecteur 43">
              <a:extLst>
                <a:ext uri="{FF2B5EF4-FFF2-40B4-BE49-F238E27FC236}">
                  <a16:creationId xmlns:a16="http://schemas.microsoft.com/office/drawing/2014/main" id="{A8868DFD-815C-407E-8DB6-9A6131374F1C}"/>
                </a:ext>
              </a:extLst>
            </p:cNvPr>
            <p:cNvSpPr/>
            <p:nvPr/>
          </p:nvSpPr>
          <p:spPr>
            <a:xfrm>
              <a:off x="4229248" y="4827468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Organigramme : Connecteur 44">
              <a:extLst>
                <a:ext uri="{FF2B5EF4-FFF2-40B4-BE49-F238E27FC236}">
                  <a16:creationId xmlns:a16="http://schemas.microsoft.com/office/drawing/2014/main" id="{42421FB0-6122-43B1-B5D4-CE3B9C535332}"/>
                </a:ext>
              </a:extLst>
            </p:cNvPr>
            <p:cNvSpPr/>
            <p:nvPr/>
          </p:nvSpPr>
          <p:spPr>
            <a:xfrm>
              <a:off x="4409268" y="5005212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avec flèche 45">
              <a:extLst>
                <a:ext uri="{FF2B5EF4-FFF2-40B4-BE49-F238E27FC236}">
                  <a16:creationId xmlns:a16="http://schemas.microsoft.com/office/drawing/2014/main" id="{5F7500AF-5E0A-4E2F-9473-2F11D8E87502}"/>
                </a:ext>
              </a:extLst>
            </p:cNvPr>
            <p:cNvCxnSpPr/>
            <p:nvPr/>
          </p:nvCxnSpPr>
          <p:spPr>
            <a:xfrm>
              <a:off x="4415313" y="5023438"/>
              <a:ext cx="1146798" cy="29055"/>
            </a:xfrm>
            <a:prstGeom prst="straightConnector1">
              <a:avLst/>
            </a:prstGeom>
            <a:ln w="12700">
              <a:solidFill>
                <a:srgbClr val="FFABAB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8D167B2-228F-43B8-876F-E0A650BC584A}"/>
                    </a:ext>
                  </a:extLst>
                </p:cNvPr>
                <p:cNvSpPr/>
                <p:nvPr/>
              </p:nvSpPr>
              <p:spPr>
                <a:xfrm>
                  <a:off x="3535643" y="4759547"/>
                  <a:ext cx="38664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𝒚</m:t>
                        </m:r>
                      </m:oMath>
                    </m:oMathPara>
                  </a14:m>
                  <a:endParaRPr lang="fr-FR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5643" y="4759547"/>
                  <a:ext cx="386644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A2ED268E-2D9E-40D2-AC48-522AFBA2C77D}"/>
              </a:ext>
            </a:extLst>
          </p:cNvPr>
          <p:cNvSpPr/>
          <p:nvPr/>
        </p:nvSpPr>
        <p:spPr>
          <a:xfrm>
            <a:off x="5109339" y="5261219"/>
            <a:ext cx="1832415" cy="9148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Picture 2" descr="Afficher l'image d'origine">
            <a:extLst>
              <a:ext uri="{FF2B5EF4-FFF2-40B4-BE49-F238E27FC236}">
                <a16:creationId xmlns:a16="http://schemas.microsoft.com/office/drawing/2014/main" id="{91C201DC-E124-4A97-A2D6-918981B87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485" y="4987481"/>
            <a:ext cx="1206539" cy="113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Connecteur droit 66">
            <a:extLst>
              <a:ext uri="{FF2B5EF4-FFF2-40B4-BE49-F238E27FC236}">
                <a16:creationId xmlns:a16="http://schemas.microsoft.com/office/drawing/2014/main" id="{CDE20CF8-7E2C-4EBD-9F6F-27997A460198}"/>
              </a:ext>
            </a:extLst>
          </p:cNvPr>
          <p:cNvCxnSpPr/>
          <p:nvPr/>
        </p:nvCxnSpPr>
        <p:spPr>
          <a:xfrm>
            <a:off x="8604918" y="5125244"/>
            <a:ext cx="0" cy="1175992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67">
            <a:extLst>
              <a:ext uri="{FF2B5EF4-FFF2-40B4-BE49-F238E27FC236}">
                <a16:creationId xmlns:a16="http://schemas.microsoft.com/office/drawing/2014/main" id="{430DAB0D-C477-4F83-91C1-023D0E6DD736}"/>
              </a:ext>
            </a:extLst>
          </p:cNvPr>
          <p:cNvCxnSpPr/>
          <p:nvPr/>
        </p:nvCxnSpPr>
        <p:spPr>
          <a:xfrm>
            <a:off x="3956718" y="5115219"/>
            <a:ext cx="0" cy="1175992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 de texte 2">
                <a:extLst>
                  <a:ext uri="{FF2B5EF4-FFF2-40B4-BE49-F238E27FC236}">
                    <a16:creationId xmlns:a16="http://schemas.microsoft.com/office/drawing/2014/main" id="{342B4152-B268-4E6C-AE65-D5E0D79A37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7857" y="5523748"/>
                <a:ext cx="609600" cy="278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fontAlgn="base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𝜞</m:t>
                          </m:r>
                        </m:e>
                        <m:sub>
                          <m: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fr-FR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Zone de texte 2">
                <a:extLst>
                  <a:ext uri="{FF2B5EF4-FFF2-40B4-BE49-F238E27FC236}">
                    <a16:creationId xmlns:a16="http://schemas.microsoft.com/office/drawing/2014/main" id="{342B4152-B268-4E6C-AE65-D5E0D79A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7857" y="5523748"/>
                <a:ext cx="609600" cy="2787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 de texte 2">
                <a:extLst>
                  <a:ext uri="{FF2B5EF4-FFF2-40B4-BE49-F238E27FC236}">
                    <a16:creationId xmlns:a16="http://schemas.microsoft.com/office/drawing/2014/main" id="{A756C6CE-B315-4601-ADA2-8EE6AD51DC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13092" y="5560936"/>
                <a:ext cx="609600" cy="278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fontAlgn="base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𝜞</m:t>
                          </m:r>
                        </m:e>
                        <m:sub>
                          <m: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Zone de texte 2">
                <a:extLst>
                  <a:ext uri="{FF2B5EF4-FFF2-40B4-BE49-F238E27FC236}">
                    <a16:creationId xmlns:a16="http://schemas.microsoft.com/office/drawing/2014/main" id="{A756C6CE-B315-4601-ADA2-8EE6AD51D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3092" y="5560936"/>
                <a:ext cx="609600" cy="2787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 de texte 2">
                <a:extLst>
                  <a:ext uri="{FF2B5EF4-FFF2-40B4-BE49-F238E27FC236}">
                    <a16:creationId xmlns:a16="http://schemas.microsoft.com/office/drawing/2014/main" id="{C340F5C3-4261-49F0-B937-777E87BC0D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4850" y="5063171"/>
                <a:ext cx="609600" cy="278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fontAlgn="base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𝜞</m:t>
                          </m:r>
                        </m:e>
                        <m:sub>
                          <m: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fr-FR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Zone de texte 2">
                <a:extLst>
                  <a:ext uri="{FF2B5EF4-FFF2-40B4-BE49-F238E27FC236}">
                    <a16:creationId xmlns:a16="http://schemas.microsoft.com/office/drawing/2014/main" id="{C340F5C3-4261-49F0-B937-777E87BC0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4850" y="5063171"/>
                <a:ext cx="609600" cy="2787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331D2B2-1434-487A-BCE2-AE2A993A47D8}"/>
                  </a:ext>
                </a:extLst>
              </p:cNvPr>
              <p:cNvSpPr/>
              <p:nvPr/>
            </p:nvSpPr>
            <p:spPr>
              <a:xfrm>
                <a:off x="6407370" y="5276112"/>
                <a:ext cx="660694" cy="750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F15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𝝏</m:t>
                          </m:r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𝝏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331D2B2-1434-487A-BCE2-AE2A993A47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370" y="5276112"/>
                <a:ext cx="660694" cy="75020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FB69969-CCB2-4A12-B2BD-26F6DF2C0309}"/>
                  </a:ext>
                </a:extLst>
              </p:cNvPr>
              <p:cNvSpPr/>
              <p:nvPr/>
            </p:nvSpPr>
            <p:spPr>
              <a:xfrm>
                <a:off x="3861170" y="5308155"/>
                <a:ext cx="660694" cy="750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F15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𝝏</m:t>
                          </m:r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𝝏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FB69969-CCB2-4A12-B2BD-26F6DF2C03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170" y="5308155"/>
                <a:ext cx="660694" cy="75020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3F7FB8D-ADD9-483D-AD96-7B2C22D58947}"/>
                  </a:ext>
                </a:extLst>
              </p:cNvPr>
              <p:cNvSpPr/>
              <p:nvPr/>
            </p:nvSpPr>
            <p:spPr>
              <a:xfrm>
                <a:off x="8032480" y="5065484"/>
                <a:ext cx="660694" cy="750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F15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𝝏</m:t>
                          </m:r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𝝏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3F7FB8D-ADD9-483D-AD96-7B2C22D58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2480" y="5065484"/>
                <a:ext cx="660694" cy="75020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1FA282B-A554-42CD-8C81-188B82A4803E}"/>
                  </a:ext>
                </a:extLst>
              </p:cNvPr>
              <p:cNvSpPr/>
              <p:nvPr/>
            </p:nvSpPr>
            <p:spPr>
              <a:xfrm>
                <a:off x="6387568" y="1728782"/>
                <a:ext cx="4860648" cy="126880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600" b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sSup>
                      <m:sSupPr>
                        <m:ctrlPr>
                          <a:rPr lang="fr-FR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fr-FR" sz="16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p>
                        <m:r>
                          <a:rPr lang="fr-FR" sz="1600" b="1" i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sz="1600" b="1" i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fr-FR" sz="1600" b="1" i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d>
                      <m:dPr>
                        <m:ctrlPr>
                          <a:rPr lang="fr-FR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𝑪𝑭𝑫</m:t>
                            </m:r>
                          </m:sub>
                        </m:sSub>
                      </m:e>
                    </m:d>
                    <m:r>
                      <a:rPr lang="fr-FR" sz="1600" b="1" i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16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𝒇𝒊𝒏𝒅</m:t>
                    </m:r>
                    <m:r>
                      <a:rPr lang="fr-FR" sz="16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fr-FR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fr-FR" sz="1600" b="1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fr-FR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d>
                      <m:dPr>
                        <m:ctrlPr>
                          <a:rPr lang="fr-FR" sz="16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𝑪𝑭𝑫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600" b="1" i="1" dirty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/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sz="16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  <m:r>
                            <a:rPr lang="fr-FR" sz="1600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6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fr-FR" sz="16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16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sz="1600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1600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 sz="1600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sz="1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sz="16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  <m:r>
                            <a:rPr lang="fr-FR" sz="1600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6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fr-FR" sz="16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16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sz="1600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6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sSub>
                        <m:sSubPr>
                          <m:ctrlPr>
                            <a:rPr lang="fr-FR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∪</m:t>
                          </m:r>
                          <m:sSub>
                            <m:sSubPr>
                              <m:ctrlPr>
                                <a:rPr lang="fr-FR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+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6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sz="16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  <m:r>
                            <a:rPr lang="fr-FR" sz="1600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6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fr-FR" sz="16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16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sz="1600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600" b="0" i="0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6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fPr>
                            <m:num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acc>
                                <m:accPr>
                                  <m:chr m:val="̂"/>
                                  <m:ctrlPr>
                                    <a:rPr lang="fr-FR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16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F15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F15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F15"/>
                                        </a:rPr>
                                        <m:t>𝒊𝒋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fr-FR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𝒋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600" b="0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6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fr-FR" sz="16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16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sz="16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6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sSub>
                            <m:sSubPr>
                              <m:ctrlPr>
                                <a:rPr lang="fr-FR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∪</m:t>
                          </m:r>
                          <m:sSub>
                            <m:sSubPr>
                              <m:ctrlPr>
                                <a:rPr lang="fr-FR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+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6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fPr>
                            <m:num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acc>
                                <m:accPr>
                                  <m:chr m:val="̂"/>
                                  <m:ctrlPr>
                                    <a:rPr lang="fr-FR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16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F15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F15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F15"/>
                                        </a:rPr>
                                        <m:t>𝒊𝒋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r>
                                <a:rPr 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fr-FR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𝒋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6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6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fr-FR" sz="16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16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1FA282B-A554-42CD-8C81-188B82A48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568" y="1728782"/>
                <a:ext cx="4860648" cy="1268809"/>
              </a:xfrm>
              <a:prstGeom prst="rect">
                <a:avLst/>
              </a:prstGeom>
              <a:blipFill>
                <a:blip r:embed="rId17"/>
                <a:stretch>
                  <a:fillRect t="-47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8C74703-CCAA-49B5-995D-4A6207D26666}"/>
                  </a:ext>
                </a:extLst>
              </p:cNvPr>
              <p:cNvSpPr/>
              <p:nvPr/>
            </p:nvSpPr>
            <p:spPr>
              <a:xfrm>
                <a:off x="1667589" y="3142966"/>
                <a:ext cx="8856822" cy="1297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2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  <m:r>
                            <a:rPr lang="fr-FR" sz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fr-FR" sz="1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12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𝝆</m:t>
                              </m:r>
                            </m:den>
                          </m:f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𝜵</m:t>
                          </m:r>
                          <m:acc>
                            <m:accPr>
                              <m:chr m:val="̂"/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𝜵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ⅆ</m:t>
                          </m:r>
                          <m:r>
                            <a:rPr lang="el-G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𝜴</m:t>
                          </m:r>
                        </m:e>
                      </m:nary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fr-FR" sz="1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r>
                        <a:rPr lang="fr-FR" sz="12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2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  <m:r>
                            <a:rPr lang="fr-FR" sz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12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𝝆</m:t>
                              </m:r>
                              <m:sSup>
                                <m:sSupPr>
                                  <m:ctrlP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acc>
                            <m:accPr>
                              <m:chr m:val="̂"/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ⅆ</m:t>
                          </m:r>
                          <m:r>
                            <a:rPr lang="el-G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𝜴</m:t>
                          </m:r>
                        </m:e>
                      </m:nary>
                      <m:r>
                        <a:rPr lang="fr-FR" sz="1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;</m:t>
                      </m:r>
                      <m:r>
                        <a:rPr lang="fr-FR" sz="12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∪</m:t>
                          </m:r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+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2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  <m:r>
                            <a:rPr lang="fr-FR" sz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12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∪</m:t>
                          </m:r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+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fr-FR" sz="12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𝜷</m:t>
                              </m:r>
                            </m:num>
                            <m:den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den>
                          </m:f>
                          <m:acc>
                            <m:accPr>
                              <m:chr m:val="̂"/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ⅆ</m:t>
                          </m:r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𝜮</m:t>
                          </m:r>
                        </m:e>
                      </m:nary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;</m:t>
                      </m:r>
                    </m:oMath>
                  </m:oMathPara>
                </a14:m>
                <a:endParaRPr lang="fr-FR" sz="1200" b="1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2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200" b="1" i="1"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acc>
                                <m:accPr>
                                  <m:chr m:val="̂"/>
                                  <m:ctrlPr>
                                    <a:rPr lang="fr-FR" sz="1200" b="1" i="1"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1200" b="1" i="1">
                                          <a:latin typeface="Cambria Math" panose="02040503050406030204" pitchFamily="18" charset="0"/>
                                          <a:cs typeface="F15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F15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F15"/>
                                        </a:rPr>
                                        <m:t>𝒊𝒋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fr-FR" sz="1200" b="1" i="1"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𝒋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12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</m:den>
                          </m:f>
                          <m:f>
                            <m:fPr>
                              <m:ctrlPr>
                                <a:rPr lang="fr-FR" sz="1200" b="1" i="1"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acc>
                                <m:accPr>
                                  <m:chr m:val="̂"/>
                                  <m:ctrlPr>
                                    <a:rPr lang="fr-FR" sz="1200" b="1" i="1"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1200" b="1" i="1">
                                          <a:latin typeface="Cambria Math" panose="02040503050406030204" pitchFamily="18" charset="0"/>
                                          <a:cs typeface="F15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F15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F15"/>
                                        </a:rPr>
                                        <m:t>𝒊𝒋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fr-FR" sz="1200" b="1" i="1"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𝒋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sSup>
                                <m:sSup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2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fr-FR" sz="120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𝒊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ⅆ</m:t>
                          </m:r>
                          <m:r>
                            <a:rPr lang="el-G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𝜴</m:t>
                          </m:r>
                        </m:e>
                      </m:nary>
                      <m:r>
                        <a:rPr lang="fr-FR" sz="1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;</m:t>
                      </m:r>
                      <m:r>
                        <a:rPr lang="fr-FR" sz="12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∪</m:t>
                          </m:r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+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2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200" b="1" i="1"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acc>
                                <m:accPr>
                                  <m:chr m:val="̂"/>
                                  <m:ctrlPr>
                                    <a:rPr lang="fr-FR" sz="1200" b="1" i="1"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1200" b="1" i="1">
                                          <a:latin typeface="Cambria Math" panose="02040503050406030204" pitchFamily="18" charset="0"/>
                                          <a:cs typeface="F15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F15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F15"/>
                                        </a:rPr>
                                        <m:t>𝒊𝒋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fr-FR" sz="1200" b="1" i="1"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𝒋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12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∪</m:t>
                          </m:r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+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</m:den>
                          </m:f>
                          <m:f>
                            <m:fPr>
                              <m:ctrlPr>
                                <a:rPr lang="fr-FR" sz="1200" b="1" i="1"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acc>
                                <m:accPr>
                                  <m:chr m:val="̂"/>
                                  <m:ctrlPr>
                                    <a:rPr lang="fr-FR" sz="1200" b="1" i="1"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1200" b="1" i="1">
                                          <a:latin typeface="Cambria Math" panose="02040503050406030204" pitchFamily="18" charset="0"/>
                                          <a:cs typeface="F15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F15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F15"/>
                                        </a:rPr>
                                        <m:t>𝒊𝒋</m:t>
                                      </m:r>
                                    </m:sub>
                                  </m:sSub>
                                </m:e>
                              </m:acc>
                            </m:num>
                            <m:den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fr-FR" sz="1200" b="1" i="1"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𝒋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12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.</m:t>
                          </m:r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𝒊</m:t>
                              </m:r>
                            </m:sub>
                          </m:sSub>
                          <m:f>
                            <m:f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sSup>
                                <m:sSup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2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fr-FR" sz="120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𝒊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ⅆ</m:t>
                          </m:r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𝜮</m:t>
                          </m:r>
                        </m:e>
                      </m:nary>
                    </m:oMath>
                  </m:oMathPara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8C74703-CCAA-49B5-995D-4A6207D266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589" y="3142966"/>
                <a:ext cx="8856822" cy="129772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>
            <a:extLst>
              <a:ext uri="{FF2B5EF4-FFF2-40B4-BE49-F238E27FC236}">
                <a16:creationId xmlns:a16="http://schemas.microsoft.com/office/drawing/2014/main" id="{BDD545BB-B1B3-48BA-8D0D-CDE6A80A9A23}"/>
              </a:ext>
            </a:extLst>
          </p:cNvPr>
          <p:cNvSpPr/>
          <p:nvPr/>
        </p:nvSpPr>
        <p:spPr>
          <a:xfrm>
            <a:off x="5414833" y="4522628"/>
            <a:ext cx="1761157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F15"/>
              </a:rPr>
              <a:t>CFD Sources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F6F4ADD-8A21-4C35-A1EA-63FAA21BCA0E}"/>
                  </a:ext>
                </a:extLst>
              </p:cNvPr>
              <p:cNvSpPr/>
              <p:nvPr/>
            </p:nvSpPr>
            <p:spPr>
              <a:xfrm>
                <a:off x="1441347" y="1789450"/>
                <a:ext cx="3365793" cy="14231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&amp;∆</m:t>
                              </m:r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lang="fr-FR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acc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𝒊𝒏</m:t>
                              </m:r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𝑪𝑭𝑫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acc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 −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fr-FR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type m:val="lin"/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𝒊𝒋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    </m:t>
                              </m:r>
                              <m:r>
                                <a:rPr lang="fr-FR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  <m: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𝒄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𝒊𝒌</m:t>
                              </m:r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𝜷</m:t>
                              </m:r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    </m:t>
                              </m:r>
                              <m: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  <m: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−</m:t>
                                  </m:r>
                                </m:sub>
                              </m:sSub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∪</m:t>
                              </m:r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+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F6F4ADD-8A21-4C35-A1EA-63FAA21BCA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347" y="1789450"/>
                <a:ext cx="3365793" cy="142314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id="{9FD0E212-480F-4904-8EC7-03A9024C86E7}"/>
              </a:ext>
            </a:extLst>
          </p:cNvPr>
          <p:cNvSpPr/>
          <p:nvPr/>
        </p:nvSpPr>
        <p:spPr>
          <a:xfrm>
            <a:off x="1586528" y="4647247"/>
            <a:ext cx="218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Sources : </a:t>
            </a:r>
            <a:r>
              <a:rPr lang="fr-FR" b="1" dirty="0" err="1">
                <a:solidFill>
                  <a:srgbClr val="FF0000"/>
                </a:solidFill>
              </a:rPr>
              <a:t>vectorField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from</a:t>
            </a:r>
            <a:r>
              <a:rPr lang="fr-FR" b="1" dirty="0">
                <a:solidFill>
                  <a:srgbClr val="FF0000"/>
                </a:solidFill>
              </a:rPr>
              <a:t> the CFD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57B4C6E-F1B0-4A38-9F05-6CE2F50F7FC2}"/>
              </a:ext>
            </a:extLst>
          </p:cNvPr>
          <p:cNvSpPr/>
          <p:nvPr/>
        </p:nvSpPr>
        <p:spPr>
          <a:xfrm>
            <a:off x="1598869" y="5394880"/>
            <a:ext cx="2057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Volume sources 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at </a:t>
            </a:r>
            <a:r>
              <a:rPr lang="fr-FR" b="1" dirty="0" err="1">
                <a:solidFill>
                  <a:srgbClr val="00B050"/>
                </a:solidFill>
              </a:rPr>
              <a:t>low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b="1" dirty="0" err="1">
                <a:solidFill>
                  <a:srgbClr val="00B050"/>
                </a:solidFill>
              </a:rPr>
              <a:t>cost</a:t>
            </a:r>
            <a:r>
              <a:rPr lang="fr-FR" b="1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4907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77662" y="6474716"/>
            <a:ext cx="4486325" cy="12311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5F5AC6B-0067-4167-9FB2-7CCAA922DE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28335" y="1906961"/>
            <a:ext cx="8251825" cy="427831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7E1BD453-5534-48E6-AE81-E503F289B9CC}"/>
              </a:ext>
            </a:extLst>
          </p:cNvPr>
          <p:cNvSpPr txBox="1">
            <a:spLocks/>
          </p:cNvSpPr>
          <p:nvPr/>
        </p:nvSpPr>
        <p:spPr>
          <a:xfrm>
            <a:off x="658175" y="1396421"/>
            <a:ext cx="8938050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Lighthill</a:t>
            </a:r>
            <a:r>
              <a:rPr lang="fr-FR" dirty="0"/>
              <a:t> </a:t>
            </a:r>
            <a:r>
              <a:rPr lang="fr-FR" dirty="0" err="1"/>
              <a:t>analogy</a:t>
            </a:r>
            <a:r>
              <a:rPr lang="fr-FR" dirty="0"/>
              <a:t> [5,6,7]: </a:t>
            </a:r>
          </a:p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F2D86A-1F50-4514-821F-6237F4181D50}"/>
              </a:ext>
            </a:extLst>
          </p:cNvPr>
          <p:cNvSpPr/>
          <p:nvPr/>
        </p:nvSpPr>
        <p:spPr>
          <a:xfrm>
            <a:off x="1779953" y="4663350"/>
            <a:ext cx="218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Sources : </a:t>
            </a:r>
            <a:r>
              <a:rPr lang="fr-FR" b="1" dirty="0" err="1">
                <a:solidFill>
                  <a:srgbClr val="00B050"/>
                </a:solidFill>
              </a:rPr>
              <a:t>scalarField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b="1" dirty="0" err="1">
                <a:solidFill>
                  <a:srgbClr val="00B050"/>
                </a:solidFill>
              </a:rPr>
              <a:t>from</a:t>
            </a:r>
            <a:r>
              <a:rPr lang="fr-FR" b="1" dirty="0">
                <a:solidFill>
                  <a:srgbClr val="00B050"/>
                </a:solidFill>
              </a:rPr>
              <a:t> the CFD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3FB1AF3-B24E-4E60-8FE1-F663DE738C8C}"/>
                  </a:ext>
                </a:extLst>
              </p:cNvPr>
              <p:cNvSpPr/>
              <p:nvPr/>
            </p:nvSpPr>
            <p:spPr>
              <a:xfrm>
                <a:off x="5148385" y="1434123"/>
                <a:ext cx="4822500" cy="98591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sSup>
                      <m:sSupPr>
                        <m:ctrlPr>
                          <a:rPr lang="fr-FR" sz="1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FR" sz="14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fr-FR" sz="14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</m:acc>
                          </m:e>
                          <m:sub>
                            <m:r>
                              <a:rPr lang="fr-FR" sz="14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e>
                      <m:sup>
                        <m:r>
                          <a:rPr lang="fr-FR" sz="1400" b="0" i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sz="1400" b="0" i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400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fr-FR" sz="1400" b="0" i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fr-FR" sz="1400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𝑪𝑭𝑫</m:t>
                            </m:r>
                          </m:sub>
                        </m:sSub>
                      </m:e>
                    </m:d>
                    <m:r>
                      <a:rPr lang="fr-FR" sz="1400" b="0" i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1400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𝒇𝒊𝒏𝒅</m:t>
                    </m:r>
                    <m:r>
                      <a:rPr lang="fr-FR" sz="14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sz="14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4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fr-FR" sz="14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fr-FR" sz="14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fr-FR" sz="14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fr-FR" sz="1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𝑪𝑭𝑫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400" b="0" i="1" dirty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/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sSub>
                            <m:sSubPr>
                              <m:ctrlPr>
                                <a:rPr lang="fr-FR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4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4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sz="1400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4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4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4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4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sz="1400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1400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 sz="1400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sSub>
                            <m:sSubPr>
                              <m:ctrlPr>
                                <a:rPr lang="fr-FR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4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4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sz="1400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4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4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4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4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sz="1400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sSub>
                            <m:sSubPr>
                              <m:ctrlPr>
                                <a:rPr lang="fr-FR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∪</m:t>
                          </m:r>
                          <m:sSub>
                            <m:sSubPr>
                              <m:ctrlPr>
                                <a:rPr lang="fr-FR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+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4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4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4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sz="1400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4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4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4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4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1400" b="1" i="1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 sz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sSub>
                            <m:sSubPr>
                              <m:ctrlPr>
                                <a:rPr lang="fr-FR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sz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4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4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4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4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sSub>
                            <m:sSubPr>
                              <m:ctrlPr>
                                <a:rPr lang="fr-FR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∪</m:t>
                          </m:r>
                          <m:sSub>
                            <m:sSubPr>
                              <m:ctrlPr>
                                <a:rPr lang="fr-FR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+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4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fr-FR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sz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4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4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4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4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3FB1AF3-B24E-4E60-8FE1-F663DE738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385" y="1434123"/>
                <a:ext cx="4822500" cy="9859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D5781C3-8025-42E7-9D71-04DB060C6298}"/>
                  </a:ext>
                </a:extLst>
              </p:cNvPr>
              <p:cNvSpPr/>
              <p:nvPr/>
            </p:nvSpPr>
            <p:spPr>
              <a:xfrm>
                <a:off x="1295250" y="3274563"/>
                <a:ext cx="9152021" cy="1142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2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  <m:r>
                            <a:rPr lang="fr-FR" sz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2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fr-FR" sz="1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12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𝝆</m:t>
                              </m:r>
                            </m:den>
                          </m:f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𝜵</m:t>
                          </m:r>
                          <m:sSub>
                            <m:sSub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𝜵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2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ⅆ</m:t>
                          </m:r>
                          <m:r>
                            <a:rPr lang="el-G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𝜴</m:t>
                          </m:r>
                        </m:e>
                      </m:nary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fr-FR" sz="1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r>
                        <a:rPr lang="fr-FR" sz="1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fr-FR" sz="1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2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sz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2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12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𝝆</m:t>
                              </m:r>
                              <m:sSup>
                                <m:sSupPr>
                                  <m:ctrlP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2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ⅆ</m:t>
                          </m:r>
                          <m:r>
                            <a:rPr lang="el-G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𝜴</m:t>
                          </m:r>
                        </m:e>
                      </m:nary>
                      <m:r>
                        <a:rPr lang="fr-FR" sz="1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;</m:t>
                      </m:r>
                      <m:r>
                        <a:rPr lang="fr-FR" sz="12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fr-FR" sz="1200" b="1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∪</m:t>
                          </m:r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+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2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sz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2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12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∪</m:t>
                          </m:r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+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fr-FR" sz="12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𝜷</m:t>
                              </m:r>
                            </m:num>
                            <m:den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2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ⅆ</m:t>
                          </m:r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𝜮</m:t>
                          </m:r>
                        </m:e>
                      </m:nary>
                      <m:r>
                        <a:rPr lang="fr-FR" sz="1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fr-FR" sz="12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fr-FR" sz="1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2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200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sz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2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12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𝝆</m:t>
                              </m:r>
                              <m:sSup>
                                <m:sSupPr>
                                  <m:ctrlP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200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2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ⅆ</m:t>
                          </m:r>
                          <m:r>
                            <a:rPr lang="el-G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𝜴</m:t>
                          </m:r>
                        </m:e>
                      </m:nary>
                      <m:r>
                        <a:rPr lang="fr-FR" sz="12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;</m:t>
                      </m:r>
                      <m:r>
                        <a:rPr lang="fr-FR" sz="12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∪</m:t>
                          </m:r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+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sz="12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fr-FR" sz="1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sz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2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12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12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F15"/>
                            </a:rPr>
                            <m:t>∪</m:t>
                          </m:r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F15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+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sz="1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fr-FR" sz="12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2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ⅆ</m:t>
                          </m:r>
                          <m:r>
                            <a:rPr lang="en-US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𝜮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D5781C3-8025-42E7-9D71-04DB060C62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250" y="3274563"/>
                <a:ext cx="9152021" cy="1142685"/>
              </a:xfrm>
              <a:prstGeom prst="rect">
                <a:avLst/>
              </a:prstGeom>
              <a:blipFill>
                <a:blip r:embed="rId3"/>
                <a:stretch>
                  <a:fillRect t="-61702" b="-398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A117C5E-F138-49C5-A693-089F4FB0B87A}"/>
              </a:ext>
            </a:extLst>
          </p:cNvPr>
          <p:cNvSpPr/>
          <p:nvPr/>
        </p:nvSpPr>
        <p:spPr>
          <a:xfrm>
            <a:off x="6690584" y="4450588"/>
            <a:ext cx="1761157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F15"/>
              </a:rPr>
              <a:t>CFD Sources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B29AF7-35FD-4EC5-86E7-B9786B660050}"/>
              </a:ext>
            </a:extLst>
          </p:cNvPr>
          <p:cNvSpPr/>
          <p:nvPr/>
        </p:nvSpPr>
        <p:spPr>
          <a:xfrm>
            <a:off x="1844422" y="5416523"/>
            <a:ext cx="2008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Volume sources 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at </a:t>
            </a:r>
            <a:r>
              <a:rPr lang="fr-FR" b="1" dirty="0" err="1">
                <a:solidFill>
                  <a:srgbClr val="00B050"/>
                </a:solidFill>
              </a:rPr>
              <a:t>low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b="1" dirty="0" err="1">
                <a:solidFill>
                  <a:srgbClr val="00B050"/>
                </a:solidFill>
              </a:rPr>
              <a:t>cost</a:t>
            </a:r>
            <a:r>
              <a:rPr lang="fr-FR" b="1" dirty="0">
                <a:solidFill>
                  <a:srgbClr val="00B05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81ADB4-F521-4243-A93A-AF83AB7FE6D9}"/>
                  </a:ext>
                </a:extLst>
              </p:cNvPr>
              <p:cNvSpPr/>
              <p:nvPr/>
            </p:nvSpPr>
            <p:spPr>
              <a:xfrm>
                <a:off x="1002179" y="1976656"/>
                <a:ext cx="3753407" cy="1117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𝜟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lang="fr-FR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lang="fr-FR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𝑪𝑭𝑫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    </m:t>
                              </m:r>
                              <m: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  <m: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𝒄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𝒊𝒌</m:t>
                              </m:r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𝜷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𝜸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  <m: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−</m:t>
                                  </m:r>
                                </m:sub>
                              </m:sSub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F15"/>
                                </a:rPr>
                                <m:t>∪</m:t>
                              </m:r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F15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F15"/>
                                    </a:rPr>
                                    <m:t>+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81ADB4-F521-4243-A93A-AF83AB7FE6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179" y="1976656"/>
                <a:ext cx="3753407" cy="1117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EEB1CA1-D2AE-41B7-8D42-00AEDF43DE24}"/>
                  </a:ext>
                </a:extLst>
              </p:cNvPr>
              <p:cNvSpPr/>
              <p:nvPr/>
            </p:nvSpPr>
            <p:spPr>
              <a:xfrm>
                <a:off x="4654504" y="2697557"/>
                <a:ext cx="3632469" cy="506870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d>
                        <m:dPr>
                          <m:ctrlPr>
                            <a:rPr lang="fr-FR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fr-FR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d>
                            <m:d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fr-FR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𝒊𝒌</m:t>
                          </m:r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d>
                            <m:d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EEB1CA1-D2AE-41B7-8D42-00AEDF43DE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504" y="2697557"/>
                <a:ext cx="3632469" cy="5068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B330669-1742-4859-95D7-AE63968CDF1D}"/>
                  </a:ext>
                </a:extLst>
              </p:cNvPr>
              <p:cNvSpPr/>
              <p:nvPr/>
            </p:nvSpPr>
            <p:spPr>
              <a:xfrm>
                <a:off x="8451741" y="2695176"/>
                <a:ext cx="1519840" cy="376770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B330669-1742-4859-95D7-AE63968CD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1741" y="2695176"/>
                <a:ext cx="1519840" cy="376770"/>
              </a:xfrm>
              <a:prstGeom prst="rect">
                <a:avLst/>
              </a:prstGeom>
              <a:blipFill>
                <a:blip r:embed="rId6"/>
                <a:stretch>
                  <a:fillRect r="-12302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e 84">
            <a:extLst>
              <a:ext uri="{FF2B5EF4-FFF2-40B4-BE49-F238E27FC236}">
                <a16:creationId xmlns:a16="http://schemas.microsoft.com/office/drawing/2014/main" id="{6349BEBF-6F3F-431E-9178-A4202F8D46BB}"/>
              </a:ext>
            </a:extLst>
          </p:cNvPr>
          <p:cNvGrpSpPr/>
          <p:nvPr/>
        </p:nvGrpSpPr>
        <p:grpSpPr>
          <a:xfrm>
            <a:off x="4188093" y="5031521"/>
            <a:ext cx="4627878" cy="1278002"/>
            <a:chOff x="2084845" y="4378498"/>
            <a:chExt cx="4215347" cy="1216331"/>
          </a:xfrm>
        </p:grpSpPr>
        <p:sp>
          <p:nvSpPr>
            <p:cNvPr id="17" name="Forme libre 58">
              <a:extLst>
                <a:ext uri="{FF2B5EF4-FFF2-40B4-BE49-F238E27FC236}">
                  <a16:creationId xmlns:a16="http://schemas.microsoft.com/office/drawing/2014/main" id="{E7807329-BC6F-4372-BB70-964868947DA5}"/>
                </a:ext>
              </a:extLst>
            </p:cNvPr>
            <p:cNvSpPr/>
            <p:nvPr/>
          </p:nvSpPr>
          <p:spPr>
            <a:xfrm>
              <a:off x="3398724" y="4776117"/>
              <a:ext cx="157544" cy="152696"/>
            </a:xfrm>
            <a:custGeom>
              <a:avLst/>
              <a:gdLst>
                <a:gd name="connsiteX0" fmla="*/ 0 w 1105592"/>
                <a:gd name="connsiteY0" fmla="*/ 375123 h 1070670"/>
                <a:gd name="connsiteX1" fmla="*/ 210312 w 1105592"/>
                <a:gd name="connsiteY1" fmla="*/ 91659 h 1070670"/>
                <a:gd name="connsiteX2" fmla="*/ 512064 w 1105592"/>
                <a:gd name="connsiteY2" fmla="*/ 219 h 1070670"/>
                <a:gd name="connsiteX3" fmla="*/ 822960 w 1105592"/>
                <a:gd name="connsiteY3" fmla="*/ 73371 h 1070670"/>
                <a:gd name="connsiteX4" fmla="*/ 1051560 w 1105592"/>
                <a:gd name="connsiteY4" fmla="*/ 283683 h 1070670"/>
                <a:gd name="connsiteX5" fmla="*/ 1097280 w 1105592"/>
                <a:gd name="connsiteY5" fmla="*/ 594579 h 1070670"/>
                <a:gd name="connsiteX6" fmla="*/ 923544 w 1105592"/>
                <a:gd name="connsiteY6" fmla="*/ 932907 h 1070670"/>
                <a:gd name="connsiteX7" fmla="*/ 576072 w 1105592"/>
                <a:gd name="connsiteY7" fmla="*/ 1070067 h 1070670"/>
                <a:gd name="connsiteX8" fmla="*/ 219456 w 1105592"/>
                <a:gd name="connsiteY8" fmla="*/ 887187 h 1070670"/>
                <a:gd name="connsiteX9" fmla="*/ 118872 w 1105592"/>
                <a:gd name="connsiteY9" fmla="*/ 576291 h 1070670"/>
                <a:gd name="connsiteX10" fmla="*/ 228600 w 1105592"/>
                <a:gd name="connsiteY10" fmla="*/ 265395 h 1070670"/>
                <a:gd name="connsiteX11" fmla="*/ 576072 w 1105592"/>
                <a:gd name="connsiteY11" fmla="*/ 164811 h 1070670"/>
                <a:gd name="connsiteX12" fmla="*/ 859536 w 1105592"/>
                <a:gd name="connsiteY12" fmla="*/ 301971 h 1070670"/>
                <a:gd name="connsiteX13" fmla="*/ 932688 w 1105592"/>
                <a:gd name="connsiteY13" fmla="*/ 503139 h 1070670"/>
                <a:gd name="connsiteX14" fmla="*/ 896112 w 1105592"/>
                <a:gd name="connsiteY14" fmla="*/ 777459 h 1070670"/>
                <a:gd name="connsiteX15" fmla="*/ 603504 w 1105592"/>
                <a:gd name="connsiteY15" fmla="*/ 932907 h 1070670"/>
                <a:gd name="connsiteX16" fmla="*/ 347472 w 1105592"/>
                <a:gd name="connsiteY16" fmla="*/ 786603 h 1070670"/>
                <a:gd name="connsiteX17" fmla="*/ 265176 w 1105592"/>
                <a:gd name="connsiteY17" fmla="*/ 503139 h 1070670"/>
                <a:gd name="connsiteX18" fmla="*/ 484632 w 1105592"/>
                <a:gd name="connsiteY18" fmla="*/ 320259 h 1070670"/>
                <a:gd name="connsiteX19" fmla="*/ 740664 w 1105592"/>
                <a:gd name="connsiteY19" fmla="*/ 420843 h 1070670"/>
                <a:gd name="connsiteX20" fmla="*/ 758952 w 1105592"/>
                <a:gd name="connsiteY20" fmla="*/ 713451 h 1070670"/>
                <a:gd name="connsiteX21" fmla="*/ 457200 w 1105592"/>
                <a:gd name="connsiteY21" fmla="*/ 695163 h 1070670"/>
                <a:gd name="connsiteX22" fmla="*/ 429768 w 1105592"/>
                <a:gd name="connsiteY22" fmla="*/ 466563 h 1070670"/>
                <a:gd name="connsiteX23" fmla="*/ 603504 w 1105592"/>
                <a:gd name="connsiteY23" fmla="*/ 512283 h 10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5592" h="1070670">
                  <a:moveTo>
                    <a:pt x="0" y="375123"/>
                  </a:moveTo>
                  <a:cubicBezTo>
                    <a:pt x="62484" y="264633"/>
                    <a:pt x="124968" y="154143"/>
                    <a:pt x="210312" y="91659"/>
                  </a:cubicBezTo>
                  <a:cubicBezTo>
                    <a:pt x="295656" y="29175"/>
                    <a:pt x="409956" y="3267"/>
                    <a:pt x="512064" y="219"/>
                  </a:cubicBezTo>
                  <a:cubicBezTo>
                    <a:pt x="614172" y="-2829"/>
                    <a:pt x="733044" y="26127"/>
                    <a:pt x="822960" y="73371"/>
                  </a:cubicBezTo>
                  <a:cubicBezTo>
                    <a:pt x="912876" y="120615"/>
                    <a:pt x="1005840" y="196815"/>
                    <a:pt x="1051560" y="283683"/>
                  </a:cubicBezTo>
                  <a:cubicBezTo>
                    <a:pt x="1097280" y="370551"/>
                    <a:pt x="1118616" y="486375"/>
                    <a:pt x="1097280" y="594579"/>
                  </a:cubicBezTo>
                  <a:cubicBezTo>
                    <a:pt x="1075944" y="702783"/>
                    <a:pt x="1010412" y="853659"/>
                    <a:pt x="923544" y="932907"/>
                  </a:cubicBezTo>
                  <a:cubicBezTo>
                    <a:pt x="836676" y="1012155"/>
                    <a:pt x="693420" y="1077687"/>
                    <a:pt x="576072" y="1070067"/>
                  </a:cubicBezTo>
                  <a:cubicBezTo>
                    <a:pt x="458724" y="1062447"/>
                    <a:pt x="295656" y="969483"/>
                    <a:pt x="219456" y="887187"/>
                  </a:cubicBezTo>
                  <a:cubicBezTo>
                    <a:pt x="143256" y="804891"/>
                    <a:pt x="117348" y="679923"/>
                    <a:pt x="118872" y="576291"/>
                  </a:cubicBezTo>
                  <a:cubicBezTo>
                    <a:pt x="120396" y="472659"/>
                    <a:pt x="152400" y="333975"/>
                    <a:pt x="228600" y="265395"/>
                  </a:cubicBezTo>
                  <a:cubicBezTo>
                    <a:pt x="304800" y="196815"/>
                    <a:pt x="470916" y="158715"/>
                    <a:pt x="576072" y="164811"/>
                  </a:cubicBezTo>
                  <a:cubicBezTo>
                    <a:pt x="681228" y="170907"/>
                    <a:pt x="800100" y="245583"/>
                    <a:pt x="859536" y="301971"/>
                  </a:cubicBezTo>
                  <a:cubicBezTo>
                    <a:pt x="918972" y="358359"/>
                    <a:pt x="926592" y="423891"/>
                    <a:pt x="932688" y="503139"/>
                  </a:cubicBezTo>
                  <a:cubicBezTo>
                    <a:pt x="938784" y="582387"/>
                    <a:pt x="950976" y="705831"/>
                    <a:pt x="896112" y="777459"/>
                  </a:cubicBezTo>
                  <a:cubicBezTo>
                    <a:pt x="841248" y="849087"/>
                    <a:pt x="694944" y="931383"/>
                    <a:pt x="603504" y="932907"/>
                  </a:cubicBezTo>
                  <a:cubicBezTo>
                    <a:pt x="512064" y="934431"/>
                    <a:pt x="403860" y="858231"/>
                    <a:pt x="347472" y="786603"/>
                  </a:cubicBezTo>
                  <a:cubicBezTo>
                    <a:pt x="291084" y="714975"/>
                    <a:pt x="242316" y="580863"/>
                    <a:pt x="265176" y="503139"/>
                  </a:cubicBezTo>
                  <a:cubicBezTo>
                    <a:pt x="288036" y="425415"/>
                    <a:pt x="405384" y="333975"/>
                    <a:pt x="484632" y="320259"/>
                  </a:cubicBezTo>
                  <a:cubicBezTo>
                    <a:pt x="563880" y="306543"/>
                    <a:pt x="694944" y="355311"/>
                    <a:pt x="740664" y="420843"/>
                  </a:cubicBezTo>
                  <a:cubicBezTo>
                    <a:pt x="786384" y="486375"/>
                    <a:pt x="806196" y="667731"/>
                    <a:pt x="758952" y="713451"/>
                  </a:cubicBezTo>
                  <a:cubicBezTo>
                    <a:pt x="711708" y="759171"/>
                    <a:pt x="512064" y="736311"/>
                    <a:pt x="457200" y="695163"/>
                  </a:cubicBezTo>
                  <a:cubicBezTo>
                    <a:pt x="402336" y="654015"/>
                    <a:pt x="405384" y="497043"/>
                    <a:pt x="429768" y="466563"/>
                  </a:cubicBezTo>
                  <a:cubicBezTo>
                    <a:pt x="454152" y="436083"/>
                    <a:pt x="528828" y="474183"/>
                    <a:pt x="603504" y="512283"/>
                  </a:cubicBezTo>
                </a:path>
              </a:pathLst>
            </a:custGeom>
            <a:noFill/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" name="Groupe 86">
              <a:extLst>
                <a:ext uri="{FF2B5EF4-FFF2-40B4-BE49-F238E27FC236}">
                  <a16:creationId xmlns:a16="http://schemas.microsoft.com/office/drawing/2014/main" id="{55D190F9-CC62-4B9A-9789-4DF4D96749B5}"/>
                </a:ext>
              </a:extLst>
            </p:cNvPr>
            <p:cNvGrpSpPr/>
            <p:nvPr/>
          </p:nvGrpSpPr>
          <p:grpSpPr>
            <a:xfrm>
              <a:off x="2084845" y="4450651"/>
              <a:ext cx="4215347" cy="1128515"/>
              <a:chOff x="2066843" y="4775760"/>
              <a:chExt cx="4215347" cy="1128515"/>
            </a:xfrm>
          </p:grpSpPr>
          <p:grpSp>
            <p:nvGrpSpPr>
              <p:cNvPr id="47" name="Groupe 115">
                <a:extLst>
                  <a:ext uri="{FF2B5EF4-FFF2-40B4-BE49-F238E27FC236}">
                    <a16:creationId xmlns:a16="http://schemas.microsoft.com/office/drawing/2014/main" id="{9FD6EE84-99EF-4727-BC66-9BF80E98DA4F}"/>
                  </a:ext>
                </a:extLst>
              </p:cNvPr>
              <p:cNvGrpSpPr/>
              <p:nvPr/>
            </p:nvGrpSpPr>
            <p:grpSpPr>
              <a:xfrm>
                <a:off x="2066843" y="4775760"/>
                <a:ext cx="4215347" cy="374043"/>
                <a:chOff x="2066843" y="4775760"/>
                <a:chExt cx="4215347" cy="374043"/>
              </a:xfrm>
            </p:grpSpPr>
            <p:cxnSp>
              <p:nvCxnSpPr>
                <p:cNvPr id="54" name="Connecteur droit 122">
                  <a:extLst>
                    <a:ext uri="{FF2B5EF4-FFF2-40B4-BE49-F238E27FC236}">
                      <a16:creationId xmlns:a16="http://schemas.microsoft.com/office/drawing/2014/main" id="{C209FA48-ED27-4563-8DA7-58292153C9EC}"/>
                    </a:ext>
                  </a:extLst>
                </p:cNvPr>
                <p:cNvCxnSpPr/>
                <p:nvPr/>
              </p:nvCxnSpPr>
              <p:spPr>
                <a:xfrm>
                  <a:off x="2066843" y="4779150"/>
                  <a:ext cx="434927" cy="0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123">
                  <a:extLst>
                    <a:ext uri="{FF2B5EF4-FFF2-40B4-BE49-F238E27FC236}">
                      <a16:creationId xmlns:a16="http://schemas.microsoft.com/office/drawing/2014/main" id="{4E3B5974-1EF0-44CC-924F-994D5CDD474B}"/>
                    </a:ext>
                  </a:extLst>
                </p:cNvPr>
                <p:cNvCxnSpPr/>
                <p:nvPr/>
              </p:nvCxnSpPr>
              <p:spPr>
                <a:xfrm>
                  <a:off x="2996825" y="4779150"/>
                  <a:ext cx="3285365" cy="0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124">
                  <a:extLst>
                    <a:ext uri="{FF2B5EF4-FFF2-40B4-BE49-F238E27FC236}">
                      <a16:creationId xmlns:a16="http://schemas.microsoft.com/office/drawing/2014/main" id="{64A78A8A-0873-44FF-9D2A-81122CE26E1E}"/>
                    </a:ext>
                  </a:extLst>
                </p:cNvPr>
                <p:cNvCxnSpPr/>
                <p:nvPr/>
              </p:nvCxnSpPr>
              <p:spPr>
                <a:xfrm>
                  <a:off x="2501770" y="4779150"/>
                  <a:ext cx="0" cy="370653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125">
                  <a:extLst>
                    <a:ext uri="{FF2B5EF4-FFF2-40B4-BE49-F238E27FC236}">
                      <a16:creationId xmlns:a16="http://schemas.microsoft.com/office/drawing/2014/main" id="{FBDB5508-7282-47BF-ADF7-24BD2DDF7859}"/>
                    </a:ext>
                  </a:extLst>
                </p:cNvPr>
                <p:cNvCxnSpPr/>
                <p:nvPr/>
              </p:nvCxnSpPr>
              <p:spPr>
                <a:xfrm>
                  <a:off x="2996825" y="4775760"/>
                  <a:ext cx="0" cy="370653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126">
                  <a:extLst>
                    <a:ext uri="{FF2B5EF4-FFF2-40B4-BE49-F238E27FC236}">
                      <a16:creationId xmlns:a16="http://schemas.microsoft.com/office/drawing/2014/main" id="{8EC1D41E-F052-4E65-877A-6A06B1753414}"/>
                    </a:ext>
                  </a:extLst>
                </p:cNvPr>
                <p:cNvCxnSpPr/>
                <p:nvPr/>
              </p:nvCxnSpPr>
              <p:spPr>
                <a:xfrm>
                  <a:off x="2501770" y="5144872"/>
                  <a:ext cx="495055" cy="0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e 116">
                <a:extLst>
                  <a:ext uri="{FF2B5EF4-FFF2-40B4-BE49-F238E27FC236}">
                    <a16:creationId xmlns:a16="http://schemas.microsoft.com/office/drawing/2014/main" id="{D4C0ADCA-E319-497A-83E5-E5AB8B6D4B10}"/>
                  </a:ext>
                </a:extLst>
              </p:cNvPr>
              <p:cNvGrpSpPr/>
              <p:nvPr/>
            </p:nvGrpSpPr>
            <p:grpSpPr>
              <a:xfrm flipV="1">
                <a:off x="2066843" y="5530232"/>
                <a:ext cx="4215347" cy="374043"/>
                <a:chOff x="2066843" y="4775760"/>
                <a:chExt cx="4215347" cy="374043"/>
              </a:xfrm>
            </p:grpSpPr>
            <p:cxnSp>
              <p:nvCxnSpPr>
                <p:cNvPr id="49" name="Connecteur droit 117">
                  <a:extLst>
                    <a:ext uri="{FF2B5EF4-FFF2-40B4-BE49-F238E27FC236}">
                      <a16:creationId xmlns:a16="http://schemas.microsoft.com/office/drawing/2014/main" id="{903A5CBE-2038-4F56-AE81-09A1B36E9E2E}"/>
                    </a:ext>
                  </a:extLst>
                </p:cNvPr>
                <p:cNvCxnSpPr/>
                <p:nvPr/>
              </p:nvCxnSpPr>
              <p:spPr>
                <a:xfrm>
                  <a:off x="2066843" y="4779150"/>
                  <a:ext cx="434927" cy="0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118">
                  <a:extLst>
                    <a:ext uri="{FF2B5EF4-FFF2-40B4-BE49-F238E27FC236}">
                      <a16:creationId xmlns:a16="http://schemas.microsoft.com/office/drawing/2014/main" id="{1E0E646A-29CB-48A2-9C54-A2FC7295C351}"/>
                    </a:ext>
                  </a:extLst>
                </p:cNvPr>
                <p:cNvCxnSpPr/>
                <p:nvPr/>
              </p:nvCxnSpPr>
              <p:spPr>
                <a:xfrm>
                  <a:off x="2996825" y="4779150"/>
                  <a:ext cx="3285365" cy="0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119">
                  <a:extLst>
                    <a:ext uri="{FF2B5EF4-FFF2-40B4-BE49-F238E27FC236}">
                      <a16:creationId xmlns:a16="http://schemas.microsoft.com/office/drawing/2014/main" id="{3680BC72-F1BE-4405-90E9-0626972DF16B}"/>
                    </a:ext>
                  </a:extLst>
                </p:cNvPr>
                <p:cNvCxnSpPr/>
                <p:nvPr/>
              </p:nvCxnSpPr>
              <p:spPr>
                <a:xfrm>
                  <a:off x="2501770" y="4779150"/>
                  <a:ext cx="0" cy="370653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cteur droit 120">
                  <a:extLst>
                    <a:ext uri="{FF2B5EF4-FFF2-40B4-BE49-F238E27FC236}">
                      <a16:creationId xmlns:a16="http://schemas.microsoft.com/office/drawing/2014/main" id="{DAC17ABB-7BB8-448B-9240-2CB9FD9A7F1C}"/>
                    </a:ext>
                  </a:extLst>
                </p:cNvPr>
                <p:cNvCxnSpPr/>
                <p:nvPr/>
              </p:nvCxnSpPr>
              <p:spPr>
                <a:xfrm>
                  <a:off x="2996825" y="4775760"/>
                  <a:ext cx="0" cy="370653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cteur droit 121">
                  <a:extLst>
                    <a:ext uri="{FF2B5EF4-FFF2-40B4-BE49-F238E27FC236}">
                      <a16:creationId xmlns:a16="http://schemas.microsoft.com/office/drawing/2014/main" id="{E4D10480-BB07-4286-BA55-CF0B45019E9A}"/>
                    </a:ext>
                  </a:extLst>
                </p:cNvPr>
                <p:cNvCxnSpPr/>
                <p:nvPr/>
              </p:nvCxnSpPr>
              <p:spPr>
                <a:xfrm>
                  <a:off x="2501770" y="5144872"/>
                  <a:ext cx="495055" cy="0"/>
                </a:xfrm>
                <a:prstGeom prst="line">
                  <a:avLst/>
                </a:prstGeom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" name="Forme libre 60">
              <a:extLst>
                <a:ext uri="{FF2B5EF4-FFF2-40B4-BE49-F238E27FC236}">
                  <a16:creationId xmlns:a16="http://schemas.microsoft.com/office/drawing/2014/main" id="{4FCD5B94-C222-4AD2-8C44-C58A6A0AD61A}"/>
                </a:ext>
              </a:extLst>
            </p:cNvPr>
            <p:cNvSpPr/>
            <p:nvPr/>
          </p:nvSpPr>
          <p:spPr>
            <a:xfrm>
              <a:off x="3715765" y="5182503"/>
              <a:ext cx="154157" cy="149413"/>
            </a:xfrm>
            <a:custGeom>
              <a:avLst/>
              <a:gdLst>
                <a:gd name="connsiteX0" fmla="*/ 0 w 1105592"/>
                <a:gd name="connsiteY0" fmla="*/ 375123 h 1070670"/>
                <a:gd name="connsiteX1" fmla="*/ 210312 w 1105592"/>
                <a:gd name="connsiteY1" fmla="*/ 91659 h 1070670"/>
                <a:gd name="connsiteX2" fmla="*/ 512064 w 1105592"/>
                <a:gd name="connsiteY2" fmla="*/ 219 h 1070670"/>
                <a:gd name="connsiteX3" fmla="*/ 822960 w 1105592"/>
                <a:gd name="connsiteY3" fmla="*/ 73371 h 1070670"/>
                <a:gd name="connsiteX4" fmla="*/ 1051560 w 1105592"/>
                <a:gd name="connsiteY4" fmla="*/ 283683 h 1070670"/>
                <a:gd name="connsiteX5" fmla="*/ 1097280 w 1105592"/>
                <a:gd name="connsiteY5" fmla="*/ 594579 h 1070670"/>
                <a:gd name="connsiteX6" fmla="*/ 923544 w 1105592"/>
                <a:gd name="connsiteY6" fmla="*/ 932907 h 1070670"/>
                <a:gd name="connsiteX7" fmla="*/ 576072 w 1105592"/>
                <a:gd name="connsiteY7" fmla="*/ 1070067 h 1070670"/>
                <a:gd name="connsiteX8" fmla="*/ 219456 w 1105592"/>
                <a:gd name="connsiteY8" fmla="*/ 887187 h 1070670"/>
                <a:gd name="connsiteX9" fmla="*/ 118872 w 1105592"/>
                <a:gd name="connsiteY9" fmla="*/ 576291 h 1070670"/>
                <a:gd name="connsiteX10" fmla="*/ 228600 w 1105592"/>
                <a:gd name="connsiteY10" fmla="*/ 265395 h 1070670"/>
                <a:gd name="connsiteX11" fmla="*/ 576072 w 1105592"/>
                <a:gd name="connsiteY11" fmla="*/ 164811 h 1070670"/>
                <a:gd name="connsiteX12" fmla="*/ 859536 w 1105592"/>
                <a:gd name="connsiteY12" fmla="*/ 301971 h 1070670"/>
                <a:gd name="connsiteX13" fmla="*/ 932688 w 1105592"/>
                <a:gd name="connsiteY13" fmla="*/ 503139 h 1070670"/>
                <a:gd name="connsiteX14" fmla="*/ 896112 w 1105592"/>
                <a:gd name="connsiteY14" fmla="*/ 777459 h 1070670"/>
                <a:gd name="connsiteX15" fmla="*/ 603504 w 1105592"/>
                <a:gd name="connsiteY15" fmla="*/ 932907 h 1070670"/>
                <a:gd name="connsiteX16" fmla="*/ 347472 w 1105592"/>
                <a:gd name="connsiteY16" fmla="*/ 786603 h 1070670"/>
                <a:gd name="connsiteX17" fmla="*/ 265176 w 1105592"/>
                <a:gd name="connsiteY17" fmla="*/ 503139 h 1070670"/>
                <a:gd name="connsiteX18" fmla="*/ 484632 w 1105592"/>
                <a:gd name="connsiteY18" fmla="*/ 320259 h 1070670"/>
                <a:gd name="connsiteX19" fmla="*/ 740664 w 1105592"/>
                <a:gd name="connsiteY19" fmla="*/ 420843 h 1070670"/>
                <a:gd name="connsiteX20" fmla="*/ 758952 w 1105592"/>
                <a:gd name="connsiteY20" fmla="*/ 713451 h 1070670"/>
                <a:gd name="connsiteX21" fmla="*/ 457200 w 1105592"/>
                <a:gd name="connsiteY21" fmla="*/ 695163 h 1070670"/>
                <a:gd name="connsiteX22" fmla="*/ 429768 w 1105592"/>
                <a:gd name="connsiteY22" fmla="*/ 466563 h 1070670"/>
                <a:gd name="connsiteX23" fmla="*/ 603504 w 1105592"/>
                <a:gd name="connsiteY23" fmla="*/ 512283 h 10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5592" h="1070670">
                  <a:moveTo>
                    <a:pt x="0" y="375123"/>
                  </a:moveTo>
                  <a:cubicBezTo>
                    <a:pt x="62484" y="264633"/>
                    <a:pt x="124968" y="154143"/>
                    <a:pt x="210312" y="91659"/>
                  </a:cubicBezTo>
                  <a:cubicBezTo>
                    <a:pt x="295656" y="29175"/>
                    <a:pt x="409956" y="3267"/>
                    <a:pt x="512064" y="219"/>
                  </a:cubicBezTo>
                  <a:cubicBezTo>
                    <a:pt x="614172" y="-2829"/>
                    <a:pt x="733044" y="26127"/>
                    <a:pt x="822960" y="73371"/>
                  </a:cubicBezTo>
                  <a:cubicBezTo>
                    <a:pt x="912876" y="120615"/>
                    <a:pt x="1005840" y="196815"/>
                    <a:pt x="1051560" y="283683"/>
                  </a:cubicBezTo>
                  <a:cubicBezTo>
                    <a:pt x="1097280" y="370551"/>
                    <a:pt x="1118616" y="486375"/>
                    <a:pt x="1097280" y="594579"/>
                  </a:cubicBezTo>
                  <a:cubicBezTo>
                    <a:pt x="1075944" y="702783"/>
                    <a:pt x="1010412" y="853659"/>
                    <a:pt x="923544" y="932907"/>
                  </a:cubicBezTo>
                  <a:cubicBezTo>
                    <a:pt x="836676" y="1012155"/>
                    <a:pt x="693420" y="1077687"/>
                    <a:pt x="576072" y="1070067"/>
                  </a:cubicBezTo>
                  <a:cubicBezTo>
                    <a:pt x="458724" y="1062447"/>
                    <a:pt x="295656" y="969483"/>
                    <a:pt x="219456" y="887187"/>
                  </a:cubicBezTo>
                  <a:cubicBezTo>
                    <a:pt x="143256" y="804891"/>
                    <a:pt x="117348" y="679923"/>
                    <a:pt x="118872" y="576291"/>
                  </a:cubicBezTo>
                  <a:cubicBezTo>
                    <a:pt x="120396" y="472659"/>
                    <a:pt x="152400" y="333975"/>
                    <a:pt x="228600" y="265395"/>
                  </a:cubicBezTo>
                  <a:cubicBezTo>
                    <a:pt x="304800" y="196815"/>
                    <a:pt x="470916" y="158715"/>
                    <a:pt x="576072" y="164811"/>
                  </a:cubicBezTo>
                  <a:cubicBezTo>
                    <a:pt x="681228" y="170907"/>
                    <a:pt x="800100" y="245583"/>
                    <a:pt x="859536" y="301971"/>
                  </a:cubicBezTo>
                  <a:cubicBezTo>
                    <a:pt x="918972" y="358359"/>
                    <a:pt x="926592" y="423891"/>
                    <a:pt x="932688" y="503139"/>
                  </a:cubicBezTo>
                  <a:cubicBezTo>
                    <a:pt x="938784" y="582387"/>
                    <a:pt x="950976" y="705831"/>
                    <a:pt x="896112" y="777459"/>
                  </a:cubicBezTo>
                  <a:cubicBezTo>
                    <a:pt x="841248" y="849087"/>
                    <a:pt x="694944" y="931383"/>
                    <a:pt x="603504" y="932907"/>
                  </a:cubicBezTo>
                  <a:cubicBezTo>
                    <a:pt x="512064" y="934431"/>
                    <a:pt x="403860" y="858231"/>
                    <a:pt x="347472" y="786603"/>
                  </a:cubicBezTo>
                  <a:cubicBezTo>
                    <a:pt x="291084" y="714975"/>
                    <a:pt x="242316" y="580863"/>
                    <a:pt x="265176" y="503139"/>
                  </a:cubicBezTo>
                  <a:cubicBezTo>
                    <a:pt x="288036" y="425415"/>
                    <a:pt x="405384" y="333975"/>
                    <a:pt x="484632" y="320259"/>
                  </a:cubicBezTo>
                  <a:cubicBezTo>
                    <a:pt x="563880" y="306543"/>
                    <a:pt x="694944" y="355311"/>
                    <a:pt x="740664" y="420843"/>
                  </a:cubicBezTo>
                  <a:cubicBezTo>
                    <a:pt x="786384" y="486375"/>
                    <a:pt x="806196" y="667731"/>
                    <a:pt x="758952" y="713451"/>
                  </a:cubicBezTo>
                  <a:cubicBezTo>
                    <a:pt x="711708" y="759171"/>
                    <a:pt x="512064" y="736311"/>
                    <a:pt x="457200" y="695163"/>
                  </a:cubicBezTo>
                  <a:cubicBezTo>
                    <a:pt x="402336" y="654015"/>
                    <a:pt x="405384" y="497043"/>
                    <a:pt x="429768" y="466563"/>
                  </a:cubicBezTo>
                  <a:cubicBezTo>
                    <a:pt x="454152" y="436083"/>
                    <a:pt x="528828" y="474183"/>
                    <a:pt x="603504" y="512283"/>
                  </a:cubicBezTo>
                </a:path>
              </a:pathLst>
            </a:custGeom>
            <a:noFill/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61">
              <a:extLst>
                <a:ext uri="{FF2B5EF4-FFF2-40B4-BE49-F238E27FC236}">
                  <a16:creationId xmlns:a16="http://schemas.microsoft.com/office/drawing/2014/main" id="{BABB0650-DD75-4F90-B2D7-1271644E4F41}"/>
                </a:ext>
              </a:extLst>
            </p:cNvPr>
            <p:cNvSpPr/>
            <p:nvPr/>
          </p:nvSpPr>
          <p:spPr>
            <a:xfrm>
              <a:off x="3919189" y="4692790"/>
              <a:ext cx="175760" cy="170351"/>
            </a:xfrm>
            <a:custGeom>
              <a:avLst/>
              <a:gdLst>
                <a:gd name="connsiteX0" fmla="*/ 0 w 1105592"/>
                <a:gd name="connsiteY0" fmla="*/ 375123 h 1070670"/>
                <a:gd name="connsiteX1" fmla="*/ 210312 w 1105592"/>
                <a:gd name="connsiteY1" fmla="*/ 91659 h 1070670"/>
                <a:gd name="connsiteX2" fmla="*/ 512064 w 1105592"/>
                <a:gd name="connsiteY2" fmla="*/ 219 h 1070670"/>
                <a:gd name="connsiteX3" fmla="*/ 822960 w 1105592"/>
                <a:gd name="connsiteY3" fmla="*/ 73371 h 1070670"/>
                <a:gd name="connsiteX4" fmla="*/ 1051560 w 1105592"/>
                <a:gd name="connsiteY4" fmla="*/ 283683 h 1070670"/>
                <a:gd name="connsiteX5" fmla="*/ 1097280 w 1105592"/>
                <a:gd name="connsiteY5" fmla="*/ 594579 h 1070670"/>
                <a:gd name="connsiteX6" fmla="*/ 923544 w 1105592"/>
                <a:gd name="connsiteY6" fmla="*/ 932907 h 1070670"/>
                <a:gd name="connsiteX7" fmla="*/ 576072 w 1105592"/>
                <a:gd name="connsiteY7" fmla="*/ 1070067 h 1070670"/>
                <a:gd name="connsiteX8" fmla="*/ 219456 w 1105592"/>
                <a:gd name="connsiteY8" fmla="*/ 887187 h 1070670"/>
                <a:gd name="connsiteX9" fmla="*/ 118872 w 1105592"/>
                <a:gd name="connsiteY9" fmla="*/ 576291 h 1070670"/>
                <a:gd name="connsiteX10" fmla="*/ 228600 w 1105592"/>
                <a:gd name="connsiteY10" fmla="*/ 265395 h 1070670"/>
                <a:gd name="connsiteX11" fmla="*/ 576072 w 1105592"/>
                <a:gd name="connsiteY11" fmla="*/ 164811 h 1070670"/>
                <a:gd name="connsiteX12" fmla="*/ 859536 w 1105592"/>
                <a:gd name="connsiteY12" fmla="*/ 301971 h 1070670"/>
                <a:gd name="connsiteX13" fmla="*/ 932688 w 1105592"/>
                <a:gd name="connsiteY13" fmla="*/ 503139 h 1070670"/>
                <a:gd name="connsiteX14" fmla="*/ 896112 w 1105592"/>
                <a:gd name="connsiteY14" fmla="*/ 777459 h 1070670"/>
                <a:gd name="connsiteX15" fmla="*/ 603504 w 1105592"/>
                <a:gd name="connsiteY15" fmla="*/ 932907 h 1070670"/>
                <a:gd name="connsiteX16" fmla="*/ 347472 w 1105592"/>
                <a:gd name="connsiteY16" fmla="*/ 786603 h 1070670"/>
                <a:gd name="connsiteX17" fmla="*/ 265176 w 1105592"/>
                <a:gd name="connsiteY17" fmla="*/ 503139 h 1070670"/>
                <a:gd name="connsiteX18" fmla="*/ 484632 w 1105592"/>
                <a:gd name="connsiteY18" fmla="*/ 320259 h 1070670"/>
                <a:gd name="connsiteX19" fmla="*/ 740664 w 1105592"/>
                <a:gd name="connsiteY19" fmla="*/ 420843 h 1070670"/>
                <a:gd name="connsiteX20" fmla="*/ 758952 w 1105592"/>
                <a:gd name="connsiteY20" fmla="*/ 713451 h 1070670"/>
                <a:gd name="connsiteX21" fmla="*/ 457200 w 1105592"/>
                <a:gd name="connsiteY21" fmla="*/ 695163 h 1070670"/>
                <a:gd name="connsiteX22" fmla="*/ 429768 w 1105592"/>
                <a:gd name="connsiteY22" fmla="*/ 466563 h 1070670"/>
                <a:gd name="connsiteX23" fmla="*/ 603504 w 1105592"/>
                <a:gd name="connsiteY23" fmla="*/ 512283 h 10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5592" h="1070670">
                  <a:moveTo>
                    <a:pt x="0" y="375123"/>
                  </a:moveTo>
                  <a:cubicBezTo>
                    <a:pt x="62484" y="264633"/>
                    <a:pt x="124968" y="154143"/>
                    <a:pt x="210312" y="91659"/>
                  </a:cubicBezTo>
                  <a:cubicBezTo>
                    <a:pt x="295656" y="29175"/>
                    <a:pt x="409956" y="3267"/>
                    <a:pt x="512064" y="219"/>
                  </a:cubicBezTo>
                  <a:cubicBezTo>
                    <a:pt x="614172" y="-2829"/>
                    <a:pt x="733044" y="26127"/>
                    <a:pt x="822960" y="73371"/>
                  </a:cubicBezTo>
                  <a:cubicBezTo>
                    <a:pt x="912876" y="120615"/>
                    <a:pt x="1005840" y="196815"/>
                    <a:pt x="1051560" y="283683"/>
                  </a:cubicBezTo>
                  <a:cubicBezTo>
                    <a:pt x="1097280" y="370551"/>
                    <a:pt x="1118616" y="486375"/>
                    <a:pt x="1097280" y="594579"/>
                  </a:cubicBezTo>
                  <a:cubicBezTo>
                    <a:pt x="1075944" y="702783"/>
                    <a:pt x="1010412" y="853659"/>
                    <a:pt x="923544" y="932907"/>
                  </a:cubicBezTo>
                  <a:cubicBezTo>
                    <a:pt x="836676" y="1012155"/>
                    <a:pt x="693420" y="1077687"/>
                    <a:pt x="576072" y="1070067"/>
                  </a:cubicBezTo>
                  <a:cubicBezTo>
                    <a:pt x="458724" y="1062447"/>
                    <a:pt x="295656" y="969483"/>
                    <a:pt x="219456" y="887187"/>
                  </a:cubicBezTo>
                  <a:cubicBezTo>
                    <a:pt x="143256" y="804891"/>
                    <a:pt x="117348" y="679923"/>
                    <a:pt x="118872" y="576291"/>
                  </a:cubicBezTo>
                  <a:cubicBezTo>
                    <a:pt x="120396" y="472659"/>
                    <a:pt x="152400" y="333975"/>
                    <a:pt x="228600" y="265395"/>
                  </a:cubicBezTo>
                  <a:cubicBezTo>
                    <a:pt x="304800" y="196815"/>
                    <a:pt x="470916" y="158715"/>
                    <a:pt x="576072" y="164811"/>
                  </a:cubicBezTo>
                  <a:cubicBezTo>
                    <a:pt x="681228" y="170907"/>
                    <a:pt x="800100" y="245583"/>
                    <a:pt x="859536" y="301971"/>
                  </a:cubicBezTo>
                  <a:cubicBezTo>
                    <a:pt x="918972" y="358359"/>
                    <a:pt x="926592" y="423891"/>
                    <a:pt x="932688" y="503139"/>
                  </a:cubicBezTo>
                  <a:cubicBezTo>
                    <a:pt x="938784" y="582387"/>
                    <a:pt x="950976" y="705831"/>
                    <a:pt x="896112" y="777459"/>
                  </a:cubicBezTo>
                  <a:cubicBezTo>
                    <a:pt x="841248" y="849087"/>
                    <a:pt x="694944" y="931383"/>
                    <a:pt x="603504" y="932907"/>
                  </a:cubicBezTo>
                  <a:cubicBezTo>
                    <a:pt x="512064" y="934431"/>
                    <a:pt x="403860" y="858231"/>
                    <a:pt x="347472" y="786603"/>
                  </a:cubicBezTo>
                  <a:cubicBezTo>
                    <a:pt x="291084" y="714975"/>
                    <a:pt x="242316" y="580863"/>
                    <a:pt x="265176" y="503139"/>
                  </a:cubicBezTo>
                  <a:cubicBezTo>
                    <a:pt x="288036" y="425415"/>
                    <a:pt x="405384" y="333975"/>
                    <a:pt x="484632" y="320259"/>
                  </a:cubicBezTo>
                  <a:cubicBezTo>
                    <a:pt x="563880" y="306543"/>
                    <a:pt x="694944" y="355311"/>
                    <a:pt x="740664" y="420843"/>
                  </a:cubicBezTo>
                  <a:cubicBezTo>
                    <a:pt x="786384" y="486375"/>
                    <a:pt x="806196" y="667731"/>
                    <a:pt x="758952" y="713451"/>
                  </a:cubicBezTo>
                  <a:cubicBezTo>
                    <a:pt x="711708" y="759171"/>
                    <a:pt x="512064" y="736311"/>
                    <a:pt x="457200" y="695163"/>
                  </a:cubicBezTo>
                  <a:cubicBezTo>
                    <a:pt x="402336" y="654015"/>
                    <a:pt x="405384" y="497043"/>
                    <a:pt x="429768" y="466563"/>
                  </a:cubicBezTo>
                  <a:cubicBezTo>
                    <a:pt x="454152" y="436083"/>
                    <a:pt x="528828" y="474183"/>
                    <a:pt x="603504" y="512283"/>
                  </a:cubicBezTo>
                </a:path>
              </a:pathLst>
            </a:custGeom>
            <a:noFill/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62">
              <a:extLst>
                <a:ext uri="{FF2B5EF4-FFF2-40B4-BE49-F238E27FC236}">
                  <a16:creationId xmlns:a16="http://schemas.microsoft.com/office/drawing/2014/main" id="{A203DFBD-AB2F-4493-81FB-2CDF71C7F9B2}"/>
                </a:ext>
              </a:extLst>
            </p:cNvPr>
            <p:cNvSpPr/>
            <p:nvPr/>
          </p:nvSpPr>
          <p:spPr>
            <a:xfrm>
              <a:off x="3149841" y="5035600"/>
              <a:ext cx="225026" cy="218101"/>
            </a:xfrm>
            <a:custGeom>
              <a:avLst/>
              <a:gdLst>
                <a:gd name="connsiteX0" fmla="*/ 0 w 1105592"/>
                <a:gd name="connsiteY0" fmla="*/ 375123 h 1070670"/>
                <a:gd name="connsiteX1" fmla="*/ 210312 w 1105592"/>
                <a:gd name="connsiteY1" fmla="*/ 91659 h 1070670"/>
                <a:gd name="connsiteX2" fmla="*/ 512064 w 1105592"/>
                <a:gd name="connsiteY2" fmla="*/ 219 h 1070670"/>
                <a:gd name="connsiteX3" fmla="*/ 822960 w 1105592"/>
                <a:gd name="connsiteY3" fmla="*/ 73371 h 1070670"/>
                <a:gd name="connsiteX4" fmla="*/ 1051560 w 1105592"/>
                <a:gd name="connsiteY4" fmla="*/ 283683 h 1070670"/>
                <a:gd name="connsiteX5" fmla="*/ 1097280 w 1105592"/>
                <a:gd name="connsiteY5" fmla="*/ 594579 h 1070670"/>
                <a:gd name="connsiteX6" fmla="*/ 923544 w 1105592"/>
                <a:gd name="connsiteY6" fmla="*/ 932907 h 1070670"/>
                <a:gd name="connsiteX7" fmla="*/ 576072 w 1105592"/>
                <a:gd name="connsiteY7" fmla="*/ 1070067 h 1070670"/>
                <a:gd name="connsiteX8" fmla="*/ 219456 w 1105592"/>
                <a:gd name="connsiteY8" fmla="*/ 887187 h 1070670"/>
                <a:gd name="connsiteX9" fmla="*/ 118872 w 1105592"/>
                <a:gd name="connsiteY9" fmla="*/ 576291 h 1070670"/>
                <a:gd name="connsiteX10" fmla="*/ 228600 w 1105592"/>
                <a:gd name="connsiteY10" fmla="*/ 265395 h 1070670"/>
                <a:gd name="connsiteX11" fmla="*/ 576072 w 1105592"/>
                <a:gd name="connsiteY11" fmla="*/ 164811 h 1070670"/>
                <a:gd name="connsiteX12" fmla="*/ 859536 w 1105592"/>
                <a:gd name="connsiteY12" fmla="*/ 301971 h 1070670"/>
                <a:gd name="connsiteX13" fmla="*/ 932688 w 1105592"/>
                <a:gd name="connsiteY13" fmla="*/ 503139 h 1070670"/>
                <a:gd name="connsiteX14" fmla="*/ 896112 w 1105592"/>
                <a:gd name="connsiteY14" fmla="*/ 777459 h 1070670"/>
                <a:gd name="connsiteX15" fmla="*/ 603504 w 1105592"/>
                <a:gd name="connsiteY15" fmla="*/ 932907 h 1070670"/>
                <a:gd name="connsiteX16" fmla="*/ 347472 w 1105592"/>
                <a:gd name="connsiteY16" fmla="*/ 786603 h 1070670"/>
                <a:gd name="connsiteX17" fmla="*/ 265176 w 1105592"/>
                <a:gd name="connsiteY17" fmla="*/ 503139 h 1070670"/>
                <a:gd name="connsiteX18" fmla="*/ 484632 w 1105592"/>
                <a:gd name="connsiteY18" fmla="*/ 320259 h 1070670"/>
                <a:gd name="connsiteX19" fmla="*/ 740664 w 1105592"/>
                <a:gd name="connsiteY19" fmla="*/ 420843 h 1070670"/>
                <a:gd name="connsiteX20" fmla="*/ 758952 w 1105592"/>
                <a:gd name="connsiteY20" fmla="*/ 713451 h 1070670"/>
                <a:gd name="connsiteX21" fmla="*/ 457200 w 1105592"/>
                <a:gd name="connsiteY21" fmla="*/ 695163 h 1070670"/>
                <a:gd name="connsiteX22" fmla="*/ 429768 w 1105592"/>
                <a:gd name="connsiteY22" fmla="*/ 466563 h 1070670"/>
                <a:gd name="connsiteX23" fmla="*/ 603504 w 1105592"/>
                <a:gd name="connsiteY23" fmla="*/ 512283 h 10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5592" h="1070670">
                  <a:moveTo>
                    <a:pt x="0" y="375123"/>
                  </a:moveTo>
                  <a:cubicBezTo>
                    <a:pt x="62484" y="264633"/>
                    <a:pt x="124968" y="154143"/>
                    <a:pt x="210312" y="91659"/>
                  </a:cubicBezTo>
                  <a:cubicBezTo>
                    <a:pt x="295656" y="29175"/>
                    <a:pt x="409956" y="3267"/>
                    <a:pt x="512064" y="219"/>
                  </a:cubicBezTo>
                  <a:cubicBezTo>
                    <a:pt x="614172" y="-2829"/>
                    <a:pt x="733044" y="26127"/>
                    <a:pt x="822960" y="73371"/>
                  </a:cubicBezTo>
                  <a:cubicBezTo>
                    <a:pt x="912876" y="120615"/>
                    <a:pt x="1005840" y="196815"/>
                    <a:pt x="1051560" y="283683"/>
                  </a:cubicBezTo>
                  <a:cubicBezTo>
                    <a:pt x="1097280" y="370551"/>
                    <a:pt x="1118616" y="486375"/>
                    <a:pt x="1097280" y="594579"/>
                  </a:cubicBezTo>
                  <a:cubicBezTo>
                    <a:pt x="1075944" y="702783"/>
                    <a:pt x="1010412" y="853659"/>
                    <a:pt x="923544" y="932907"/>
                  </a:cubicBezTo>
                  <a:cubicBezTo>
                    <a:pt x="836676" y="1012155"/>
                    <a:pt x="693420" y="1077687"/>
                    <a:pt x="576072" y="1070067"/>
                  </a:cubicBezTo>
                  <a:cubicBezTo>
                    <a:pt x="458724" y="1062447"/>
                    <a:pt x="295656" y="969483"/>
                    <a:pt x="219456" y="887187"/>
                  </a:cubicBezTo>
                  <a:cubicBezTo>
                    <a:pt x="143256" y="804891"/>
                    <a:pt x="117348" y="679923"/>
                    <a:pt x="118872" y="576291"/>
                  </a:cubicBezTo>
                  <a:cubicBezTo>
                    <a:pt x="120396" y="472659"/>
                    <a:pt x="152400" y="333975"/>
                    <a:pt x="228600" y="265395"/>
                  </a:cubicBezTo>
                  <a:cubicBezTo>
                    <a:pt x="304800" y="196815"/>
                    <a:pt x="470916" y="158715"/>
                    <a:pt x="576072" y="164811"/>
                  </a:cubicBezTo>
                  <a:cubicBezTo>
                    <a:pt x="681228" y="170907"/>
                    <a:pt x="800100" y="245583"/>
                    <a:pt x="859536" y="301971"/>
                  </a:cubicBezTo>
                  <a:cubicBezTo>
                    <a:pt x="918972" y="358359"/>
                    <a:pt x="926592" y="423891"/>
                    <a:pt x="932688" y="503139"/>
                  </a:cubicBezTo>
                  <a:cubicBezTo>
                    <a:pt x="938784" y="582387"/>
                    <a:pt x="950976" y="705831"/>
                    <a:pt x="896112" y="777459"/>
                  </a:cubicBezTo>
                  <a:cubicBezTo>
                    <a:pt x="841248" y="849087"/>
                    <a:pt x="694944" y="931383"/>
                    <a:pt x="603504" y="932907"/>
                  </a:cubicBezTo>
                  <a:cubicBezTo>
                    <a:pt x="512064" y="934431"/>
                    <a:pt x="403860" y="858231"/>
                    <a:pt x="347472" y="786603"/>
                  </a:cubicBezTo>
                  <a:cubicBezTo>
                    <a:pt x="291084" y="714975"/>
                    <a:pt x="242316" y="580863"/>
                    <a:pt x="265176" y="503139"/>
                  </a:cubicBezTo>
                  <a:cubicBezTo>
                    <a:pt x="288036" y="425415"/>
                    <a:pt x="405384" y="333975"/>
                    <a:pt x="484632" y="320259"/>
                  </a:cubicBezTo>
                  <a:cubicBezTo>
                    <a:pt x="563880" y="306543"/>
                    <a:pt x="694944" y="355311"/>
                    <a:pt x="740664" y="420843"/>
                  </a:cubicBezTo>
                  <a:cubicBezTo>
                    <a:pt x="786384" y="486375"/>
                    <a:pt x="806196" y="667731"/>
                    <a:pt x="758952" y="713451"/>
                  </a:cubicBezTo>
                  <a:cubicBezTo>
                    <a:pt x="711708" y="759171"/>
                    <a:pt x="512064" y="736311"/>
                    <a:pt x="457200" y="695163"/>
                  </a:cubicBezTo>
                  <a:cubicBezTo>
                    <a:pt x="402336" y="654015"/>
                    <a:pt x="405384" y="497043"/>
                    <a:pt x="429768" y="466563"/>
                  </a:cubicBezTo>
                  <a:cubicBezTo>
                    <a:pt x="454152" y="436083"/>
                    <a:pt x="528828" y="474183"/>
                    <a:pt x="603504" y="512283"/>
                  </a:cubicBezTo>
                </a:path>
              </a:pathLst>
            </a:custGeom>
            <a:noFill/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63">
              <a:extLst>
                <a:ext uri="{FF2B5EF4-FFF2-40B4-BE49-F238E27FC236}">
                  <a16:creationId xmlns:a16="http://schemas.microsoft.com/office/drawing/2014/main" id="{680D3F4E-48C9-4E7A-85E7-46FA8811D5A3}"/>
                </a:ext>
              </a:extLst>
            </p:cNvPr>
            <p:cNvSpPr/>
            <p:nvPr/>
          </p:nvSpPr>
          <p:spPr>
            <a:xfrm>
              <a:off x="4088891" y="4959429"/>
              <a:ext cx="225026" cy="218101"/>
            </a:xfrm>
            <a:custGeom>
              <a:avLst/>
              <a:gdLst>
                <a:gd name="connsiteX0" fmla="*/ 0 w 1105592"/>
                <a:gd name="connsiteY0" fmla="*/ 375123 h 1070670"/>
                <a:gd name="connsiteX1" fmla="*/ 210312 w 1105592"/>
                <a:gd name="connsiteY1" fmla="*/ 91659 h 1070670"/>
                <a:gd name="connsiteX2" fmla="*/ 512064 w 1105592"/>
                <a:gd name="connsiteY2" fmla="*/ 219 h 1070670"/>
                <a:gd name="connsiteX3" fmla="*/ 822960 w 1105592"/>
                <a:gd name="connsiteY3" fmla="*/ 73371 h 1070670"/>
                <a:gd name="connsiteX4" fmla="*/ 1051560 w 1105592"/>
                <a:gd name="connsiteY4" fmla="*/ 283683 h 1070670"/>
                <a:gd name="connsiteX5" fmla="*/ 1097280 w 1105592"/>
                <a:gd name="connsiteY5" fmla="*/ 594579 h 1070670"/>
                <a:gd name="connsiteX6" fmla="*/ 923544 w 1105592"/>
                <a:gd name="connsiteY6" fmla="*/ 932907 h 1070670"/>
                <a:gd name="connsiteX7" fmla="*/ 576072 w 1105592"/>
                <a:gd name="connsiteY7" fmla="*/ 1070067 h 1070670"/>
                <a:gd name="connsiteX8" fmla="*/ 219456 w 1105592"/>
                <a:gd name="connsiteY8" fmla="*/ 887187 h 1070670"/>
                <a:gd name="connsiteX9" fmla="*/ 118872 w 1105592"/>
                <a:gd name="connsiteY9" fmla="*/ 576291 h 1070670"/>
                <a:gd name="connsiteX10" fmla="*/ 228600 w 1105592"/>
                <a:gd name="connsiteY10" fmla="*/ 265395 h 1070670"/>
                <a:gd name="connsiteX11" fmla="*/ 576072 w 1105592"/>
                <a:gd name="connsiteY11" fmla="*/ 164811 h 1070670"/>
                <a:gd name="connsiteX12" fmla="*/ 859536 w 1105592"/>
                <a:gd name="connsiteY12" fmla="*/ 301971 h 1070670"/>
                <a:gd name="connsiteX13" fmla="*/ 932688 w 1105592"/>
                <a:gd name="connsiteY13" fmla="*/ 503139 h 1070670"/>
                <a:gd name="connsiteX14" fmla="*/ 896112 w 1105592"/>
                <a:gd name="connsiteY14" fmla="*/ 777459 h 1070670"/>
                <a:gd name="connsiteX15" fmla="*/ 603504 w 1105592"/>
                <a:gd name="connsiteY15" fmla="*/ 932907 h 1070670"/>
                <a:gd name="connsiteX16" fmla="*/ 347472 w 1105592"/>
                <a:gd name="connsiteY16" fmla="*/ 786603 h 1070670"/>
                <a:gd name="connsiteX17" fmla="*/ 265176 w 1105592"/>
                <a:gd name="connsiteY17" fmla="*/ 503139 h 1070670"/>
                <a:gd name="connsiteX18" fmla="*/ 484632 w 1105592"/>
                <a:gd name="connsiteY18" fmla="*/ 320259 h 1070670"/>
                <a:gd name="connsiteX19" fmla="*/ 740664 w 1105592"/>
                <a:gd name="connsiteY19" fmla="*/ 420843 h 1070670"/>
                <a:gd name="connsiteX20" fmla="*/ 758952 w 1105592"/>
                <a:gd name="connsiteY20" fmla="*/ 713451 h 1070670"/>
                <a:gd name="connsiteX21" fmla="*/ 457200 w 1105592"/>
                <a:gd name="connsiteY21" fmla="*/ 695163 h 1070670"/>
                <a:gd name="connsiteX22" fmla="*/ 429768 w 1105592"/>
                <a:gd name="connsiteY22" fmla="*/ 466563 h 1070670"/>
                <a:gd name="connsiteX23" fmla="*/ 603504 w 1105592"/>
                <a:gd name="connsiteY23" fmla="*/ 512283 h 10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5592" h="1070670">
                  <a:moveTo>
                    <a:pt x="0" y="375123"/>
                  </a:moveTo>
                  <a:cubicBezTo>
                    <a:pt x="62484" y="264633"/>
                    <a:pt x="124968" y="154143"/>
                    <a:pt x="210312" y="91659"/>
                  </a:cubicBezTo>
                  <a:cubicBezTo>
                    <a:pt x="295656" y="29175"/>
                    <a:pt x="409956" y="3267"/>
                    <a:pt x="512064" y="219"/>
                  </a:cubicBezTo>
                  <a:cubicBezTo>
                    <a:pt x="614172" y="-2829"/>
                    <a:pt x="733044" y="26127"/>
                    <a:pt x="822960" y="73371"/>
                  </a:cubicBezTo>
                  <a:cubicBezTo>
                    <a:pt x="912876" y="120615"/>
                    <a:pt x="1005840" y="196815"/>
                    <a:pt x="1051560" y="283683"/>
                  </a:cubicBezTo>
                  <a:cubicBezTo>
                    <a:pt x="1097280" y="370551"/>
                    <a:pt x="1118616" y="486375"/>
                    <a:pt x="1097280" y="594579"/>
                  </a:cubicBezTo>
                  <a:cubicBezTo>
                    <a:pt x="1075944" y="702783"/>
                    <a:pt x="1010412" y="853659"/>
                    <a:pt x="923544" y="932907"/>
                  </a:cubicBezTo>
                  <a:cubicBezTo>
                    <a:pt x="836676" y="1012155"/>
                    <a:pt x="693420" y="1077687"/>
                    <a:pt x="576072" y="1070067"/>
                  </a:cubicBezTo>
                  <a:cubicBezTo>
                    <a:pt x="458724" y="1062447"/>
                    <a:pt x="295656" y="969483"/>
                    <a:pt x="219456" y="887187"/>
                  </a:cubicBezTo>
                  <a:cubicBezTo>
                    <a:pt x="143256" y="804891"/>
                    <a:pt x="117348" y="679923"/>
                    <a:pt x="118872" y="576291"/>
                  </a:cubicBezTo>
                  <a:cubicBezTo>
                    <a:pt x="120396" y="472659"/>
                    <a:pt x="152400" y="333975"/>
                    <a:pt x="228600" y="265395"/>
                  </a:cubicBezTo>
                  <a:cubicBezTo>
                    <a:pt x="304800" y="196815"/>
                    <a:pt x="470916" y="158715"/>
                    <a:pt x="576072" y="164811"/>
                  </a:cubicBezTo>
                  <a:cubicBezTo>
                    <a:pt x="681228" y="170907"/>
                    <a:pt x="800100" y="245583"/>
                    <a:pt x="859536" y="301971"/>
                  </a:cubicBezTo>
                  <a:cubicBezTo>
                    <a:pt x="918972" y="358359"/>
                    <a:pt x="926592" y="423891"/>
                    <a:pt x="932688" y="503139"/>
                  </a:cubicBezTo>
                  <a:cubicBezTo>
                    <a:pt x="938784" y="582387"/>
                    <a:pt x="950976" y="705831"/>
                    <a:pt x="896112" y="777459"/>
                  </a:cubicBezTo>
                  <a:cubicBezTo>
                    <a:pt x="841248" y="849087"/>
                    <a:pt x="694944" y="931383"/>
                    <a:pt x="603504" y="932907"/>
                  </a:cubicBezTo>
                  <a:cubicBezTo>
                    <a:pt x="512064" y="934431"/>
                    <a:pt x="403860" y="858231"/>
                    <a:pt x="347472" y="786603"/>
                  </a:cubicBezTo>
                  <a:cubicBezTo>
                    <a:pt x="291084" y="714975"/>
                    <a:pt x="242316" y="580863"/>
                    <a:pt x="265176" y="503139"/>
                  </a:cubicBezTo>
                  <a:cubicBezTo>
                    <a:pt x="288036" y="425415"/>
                    <a:pt x="405384" y="333975"/>
                    <a:pt x="484632" y="320259"/>
                  </a:cubicBezTo>
                  <a:cubicBezTo>
                    <a:pt x="563880" y="306543"/>
                    <a:pt x="694944" y="355311"/>
                    <a:pt x="740664" y="420843"/>
                  </a:cubicBezTo>
                  <a:cubicBezTo>
                    <a:pt x="786384" y="486375"/>
                    <a:pt x="806196" y="667731"/>
                    <a:pt x="758952" y="713451"/>
                  </a:cubicBezTo>
                  <a:cubicBezTo>
                    <a:pt x="711708" y="759171"/>
                    <a:pt x="512064" y="736311"/>
                    <a:pt x="457200" y="695163"/>
                  </a:cubicBezTo>
                  <a:cubicBezTo>
                    <a:pt x="402336" y="654015"/>
                    <a:pt x="405384" y="497043"/>
                    <a:pt x="429768" y="466563"/>
                  </a:cubicBezTo>
                  <a:cubicBezTo>
                    <a:pt x="454152" y="436083"/>
                    <a:pt x="528828" y="474183"/>
                    <a:pt x="603504" y="512283"/>
                  </a:cubicBezTo>
                </a:path>
              </a:pathLst>
            </a:custGeom>
            <a:noFill/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64">
              <a:extLst>
                <a:ext uri="{FF2B5EF4-FFF2-40B4-BE49-F238E27FC236}">
                  <a16:creationId xmlns:a16="http://schemas.microsoft.com/office/drawing/2014/main" id="{95AD7004-65AC-43B9-9AEF-FEEDCB29231A}"/>
                </a:ext>
              </a:extLst>
            </p:cNvPr>
            <p:cNvSpPr/>
            <p:nvPr/>
          </p:nvSpPr>
          <p:spPr>
            <a:xfrm>
              <a:off x="3667487" y="4467428"/>
              <a:ext cx="153169" cy="148455"/>
            </a:xfrm>
            <a:custGeom>
              <a:avLst/>
              <a:gdLst>
                <a:gd name="connsiteX0" fmla="*/ 0 w 1105592"/>
                <a:gd name="connsiteY0" fmla="*/ 375123 h 1070670"/>
                <a:gd name="connsiteX1" fmla="*/ 210312 w 1105592"/>
                <a:gd name="connsiteY1" fmla="*/ 91659 h 1070670"/>
                <a:gd name="connsiteX2" fmla="*/ 512064 w 1105592"/>
                <a:gd name="connsiteY2" fmla="*/ 219 h 1070670"/>
                <a:gd name="connsiteX3" fmla="*/ 822960 w 1105592"/>
                <a:gd name="connsiteY3" fmla="*/ 73371 h 1070670"/>
                <a:gd name="connsiteX4" fmla="*/ 1051560 w 1105592"/>
                <a:gd name="connsiteY4" fmla="*/ 283683 h 1070670"/>
                <a:gd name="connsiteX5" fmla="*/ 1097280 w 1105592"/>
                <a:gd name="connsiteY5" fmla="*/ 594579 h 1070670"/>
                <a:gd name="connsiteX6" fmla="*/ 923544 w 1105592"/>
                <a:gd name="connsiteY6" fmla="*/ 932907 h 1070670"/>
                <a:gd name="connsiteX7" fmla="*/ 576072 w 1105592"/>
                <a:gd name="connsiteY7" fmla="*/ 1070067 h 1070670"/>
                <a:gd name="connsiteX8" fmla="*/ 219456 w 1105592"/>
                <a:gd name="connsiteY8" fmla="*/ 887187 h 1070670"/>
                <a:gd name="connsiteX9" fmla="*/ 118872 w 1105592"/>
                <a:gd name="connsiteY9" fmla="*/ 576291 h 1070670"/>
                <a:gd name="connsiteX10" fmla="*/ 228600 w 1105592"/>
                <a:gd name="connsiteY10" fmla="*/ 265395 h 1070670"/>
                <a:gd name="connsiteX11" fmla="*/ 576072 w 1105592"/>
                <a:gd name="connsiteY11" fmla="*/ 164811 h 1070670"/>
                <a:gd name="connsiteX12" fmla="*/ 859536 w 1105592"/>
                <a:gd name="connsiteY12" fmla="*/ 301971 h 1070670"/>
                <a:gd name="connsiteX13" fmla="*/ 932688 w 1105592"/>
                <a:gd name="connsiteY13" fmla="*/ 503139 h 1070670"/>
                <a:gd name="connsiteX14" fmla="*/ 896112 w 1105592"/>
                <a:gd name="connsiteY14" fmla="*/ 777459 h 1070670"/>
                <a:gd name="connsiteX15" fmla="*/ 603504 w 1105592"/>
                <a:gd name="connsiteY15" fmla="*/ 932907 h 1070670"/>
                <a:gd name="connsiteX16" fmla="*/ 347472 w 1105592"/>
                <a:gd name="connsiteY16" fmla="*/ 786603 h 1070670"/>
                <a:gd name="connsiteX17" fmla="*/ 265176 w 1105592"/>
                <a:gd name="connsiteY17" fmla="*/ 503139 h 1070670"/>
                <a:gd name="connsiteX18" fmla="*/ 484632 w 1105592"/>
                <a:gd name="connsiteY18" fmla="*/ 320259 h 1070670"/>
                <a:gd name="connsiteX19" fmla="*/ 740664 w 1105592"/>
                <a:gd name="connsiteY19" fmla="*/ 420843 h 1070670"/>
                <a:gd name="connsiteX20" fmla="*/ 758952 w 1105592"/>
                <a:gd name="connsiteY20" fmla="*/ 713451 h 1070670"/>
                <a:gd name="connsiteX21" fmla="*/ 457200 w 1105592"/>
                <a:gd name="connsiteY21" fmla="*/ 695163 h 1070670"/>
                <a:gd name="connsiteX22" fmla="*/ 429768 w 1105592"/>
                <a:gd name="connsiteY22" fmla="*/ 466563 h 1070670"/>
                <a:gd name="connsiteX23" fmla="*/ 603504 w 1105592"/>
                <a:gd name="connsiteY23" fmla="*/ 512283 h 10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5592" h="1070670">
                  <a:moveTo>
                    <a:pt x="0" y="375123"/>
                  </a:moveTo>
                  <a:cubicBezTo>
                    <a:pt x="62484" y="264633"/>
                    <a:pt x="124968" y="154143"/>
                    <a:pt x="210312" y="91659"/>
                  </a:cubicBezTo>
                  <a:cubicBezTo>
                    <a:pt x="295656" y="29175"/>
                    <a:pt x="409956" y="3267"/>
                    <a:pt x="512064" y="219"/>
                  </a:cubicBezTo>
                  <a:cubicBezTo>
                    <a:pt x="614172" y="-2829"/>
                    <a:pt x="733044" y="26127"/>
                    <a:pt x="822960" y="73371"/>
                  </a:cubicBezTo>
                  <a:cubicBezTo>
                    <a:pt x="912876" y="120615"/>
                    <a:pt x="1005840" y="196815"/>
                    <a:pt x="1051560" y="283683"/>
                  </a:cubicBezTo>
                  <a:cubicBezTo>
                    <a:pt x="1097280" y="370551"/>
                    <a:pt x="1118616" y="486375"/>
                    <a:pt x="1097280" y="594579"/>
                  </a:cubicBezTo>
                  <a:cubicBezTo>
                    <a:pt x="1075944" y="702783"/>
                    <a:pt x="1010412" y="853659"/>
                    <a:pt x="923544" y="932907"/>
                  </a:cubicBezTo>
                  <a:cubicBezTo>
                    <a:pt x="836676" y="1012155"/>
                    <a:pt x="693420" y="1077687"/>
                    <a:pt x="576072" y="1070067"/>
                  </a:cubicBezTo>
                  <a:cubicBezTo>
                    <a:pt x="458724" y="1062447"/>
                    <a:pt x="295656" y="969483"/>
                    <a:pt x="219456" y="887187"/>
                  </a:cubicBezTo>
                  <a:cubicBezTo>
                    <a:pt x="143256" y="804891"/>
                    <a:pt x="117348" y="679923"/>
                    <a:pt x="118872" y="576291"/>
                  </a:cubicBezTo>
                  <a:cubicBezTo>
                    <a:pt x="120396" y="472659"/>
                    <a:pt x="152400" y="333975"/>
                    <a:pt x="228600" y="265395"/>
                  </a:cubicBezTo>
                  <a:cubicBezTo>
                    <a:pt x="304800" y="196815"/>
                    <a:pt x="470916" y="158715"/>
                    <a:pt x="576072" y="164811"/>
                  </a:cubicBezTo>
                  <a:cubicBezTo>
                    <a:pt x="681228" y="170907"/>
                    <a:pt x="800100" y="245583"/>
                    <a:pt x="859536" y="301971"/>
                  </a:cubicBezTo>
                  <a:cubicBezTo>
                    <a:pt x="918972" y="358359"/>
                    <a:pt x="926592" y="423891"/>
                    <a:pt x="932688" y="503139"/>
                  </a:cubicBezTo>
                  <a:cubicBezTo>
                    <a:pt x="938784" y="582387"/>
                    <a:pt x="950976" y="705831"/>
                    <a:pt x="896112" y="777459"/>
                  </a:cubicBezTo>
                  <a:cubicBezTo>
                    <a:pt x="841248" y="849087"/>
                    <a:pt x="694944" y="931383"/>
                    <a:pt x="603504" y="932907"/>
                  </a:cubicBezTo>
                  <a:cubicBezTo>
                    <a:pt x="512064" y="934431"/>
                    <a:pt x="403860" y="858231"/>
                    <a:pt x="347472" y="786603"/>
                  </a:cubicBezTo>
                  <a:cubicBezTo>
                    <a:pt x="291084" y="714975"/>
                    <a:pt x="242316" y="580863"/>
                    <a:pt x="265176" y="503139"/>
                  </a:cubicBezTo>
                  <a:cubicBezTo>
                    <a:pt x="288036" y="425415"/>
                    <a:pt x="405384" y="333975"/>
                    <a:pt x="484632" y="320259"/>
                  </a:cubicBezTo>
                  <a:cubicBezTo>
                    <a:pt x="563880" y="306543"/>
                    <a:pt x="694944" y="355311"/>
                    <a:pt x="740664" y="420843"/>
                  </a:cubicBezTo>
                  <a:cubicBezTo>
                    <a:pt x="786384" y="486375"/>
                    <a:pt x="806196" y="667731"/>
                    <a:pt x="758952" y="713451"/>
                  </a:cubicBezTo>
                  <a:cubicBezTo>
                    <a:pt x="711708" y="759171"/>
                    <a:pt x="512064" y="736311"/>
                    <a:pt x="457200" y="695163"/>
                  </a:cubicBezTo>
                  <a:cubicBezTo>
                    <a:pt x="402336" y="654015"/>
                    <a:pt x="405384" y="497043"/>
                    <a:pt x="429768" y="466563"/>
                  </a:cubicBezTo>
                  <a:cubicBezTo>
                    <a:pt x="454152" y="436083"/>
                    <a:pt x="528828" y="474183"/>
                    <a:pt x="603504" y="512283"/>
                  </a:cubicBezTo>
                </a:path>
              </a:pathLst>
            </a:custGeom>
            <a:noFill/>
            <a:ln w="127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06745A7-C435-49B9-8914-8015684C6319}"/>
                    </a:ext>
                  </a:extLst>
                </p:cNvPr>
                <p:cNvSpPr/>
                <p:nvPr/>
              </p:nvSpPr>
              <p:spPr>
                <a:xfrm>
                  <a:off x="5643322" y="4790034"/>
                  <a:ext cx="3818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>
                            <a:solidFill>
                              <a:srgbClr val="262626"/>
                            </a:solidFill>
                            <a:latin typeface="Cambria Math"/>
                          </a:rPr>
                          <m:t>𝒙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3322" y="4790034"/>
                  <a:ext cx="38183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57937DF-4E23-4CC8-A3AE-DFD4E0800610}"/>
                    </a:ext>
                  </a:extLst>
                </p:cNvPr>
                <p:cNvSpPr/>
                <p:nvPr/>
              </p:nvSpPr>
              <p:spPr>
                <a:xfrm>
                  <a:off x="4270706" y="4378498"/>
                  <a:ext cx="38664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𝒚</m:t>
                        </m:r>
                      </m:oMath>
                    </m:oMathPara>
                  </a14:m>
                  <a:endParaRPr lang="fr-FR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0706" y="4378498"/>
                  <a:ext cx="386644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Connecteur droit avec flèche 94">
              <a:extLst>
                <a:ext uri="{FF2B5EF4-FFF2-40B4-BE49-F238E27FC236}">
                  <a16:creationId xmlns:a16="http://schemas.microsoft.com/office/drawing/2014/main" id="{551D9A2A-600A-4AE7-B405-C8921D221AF4}"/>
                </a:ext>
              </a:extLst>
            </p:cNvPr>
            <p:cNvCxnSpPr>
              <a:endCxn id="24" idx="1"/>
            </p:cNvCxnSpPr>
            <p:nvPr/>
          </p:nvCxnSpPr>
          <p:spPr>
            <a:xfrm>
              <a:off x="4418066" y="4450590"/>
              <a:ext cx="1225256" cy="524110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95">
              <a:extLst>
                <a:ext uri="{FF2B5EF4-FFF2-40B4-BE49-F238E27FC236}">
                  <a16:creationId xmlns:a16="http://schemas.microsoft.com/office/drawing/2014/main" id="{66BE938F-3FA5-4895-9A0F-6FEA03075816}"/>
                </a:ext>
              </a:extLst>
            </p:cNvPr>
            <p:cNvCxnSpPr/>
            <p:nvPr/>
          </p:nvCxnSpPr>
          <p:spPr>
            <a:xfrm flipV="1">
              <a:off x="4263022" y="5098578"/>
              <a:ext cx="1414001" cy="461354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rganigramme : Connecteur 96">
              <a:extLst>
                <a:ext uri="{FF2B5EF4-FFF2-40B4-BE49-F238E27FC236}">
                  <a16:creationId xmlns:a16="http://schemas.microsoft.com/office/drawing/2014/main" id="{1B57E1FF-58D8-4B49-A545-8BCFF6ADAAB0}"/>
                </a:ext>
              </a:extLst>
            </p:cNvPr>
            <p:cNvSpPr/>
            <p:nvPr/>
          </p:nvSpPr>
          <p:spPr>
            <a:xfrm>
              <a:off x="2699792" y="5187508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Organigramme : Connecteur 97">
              <a:extLst>
                <a:ext uri="{FF2B5EF4-FFF2-40B4-BE49-F238E27FC236}">
                  <a16:creationId xmlns:a16="http://schemas.microsoft.com/office/drawing/2014/main" id="{C35FED1E-F10F-4610-9B40-E3AAC77865A5}"/>
                </a:ext>
              </a:extLst>
            </p:cNvPr>
            <p:cNvSpPr/>
            <p:nvPr/>
          </p:nvSpPr>
          <p:spPr>
            <a:xfrm>
              <a:off x="4364263" y="4420147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Organigramme : Connecteur 98">
              <a:extLst>
                <a:ext uri="{FF2B5EF4-FFF2-40B4-BE49-F238E27FC236}">
                  <a16:creationId xmlns:a16="http://schemas.microsoft.com/office/drawing/2014/main" id="{932110D3-2DEE-4746-99FF-1A553D56AD8D}"/>
                </a:ext>
              </a:extLst>
            </p:cNvPr>
            <p:cNvSpPr/>
            <p:nvPr/>
          </p:nvSpPr>
          <p:spPr>
            <a:xfrm>
              <a:off x="3824917" y="4422423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Organigramme : Connecteur 99">
              <a:extLst>
                <a:ext uri="{FF2B5EF4-FFF2-40B4-BE49-F238E27FC236}">
                  <a16:creationId xmlns:a16="http://schemas.microsoft.com/office/drawing/2014/main" id="{B1A6BF3D-70F3-4473-B43C-CB075143F784}"/>
                </a:ext>
              </a:extLst>
            </p:cNvPr>
            <p:cNvSpPr/>
            <p:nvPr/>
          </p:nvSpPr>
          <p:spPr>
            <a:xfrm>
              <a:off x="3239852" y="4422423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Organigramme : Connecteur 100">
              <a:extLst>
                <a:ext uri="{FF2B5EF4-FFF2-40B4-BE49-F238E27FC236}">
                  <a16:creationId xmlns:a16="http://schemas.microsoft.com/office/drawing/2014/main" id="{1DDDD9A1-4053-48C6-AFEE-E9AF4E03F417}"/>
                </a:ext>
              </a:extLst>
            </p:cNvPr>
            <p:cNvSpPr/>
            <p:nvPr/>
          </p:nvSpPr>
          <p:spPr>
            <a:xfrm>
              <a:off x="3014113" y="4574823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Organigramme : Connecteur 101">
              <a:extLst>
                <a:ext uri="{FF2B5EF4-FFF2-40B4-BE49-F238E27FC236}">
                  <a16:creationId xmlns:a16="http://schemas.microsoft.com/office/drawing/2014/main" id="{5D06F9CE-B7FB-4E57-A7BC-440C8897A5D2}"/>
                </a:ext>
              </a:extLst>
            </p:cNvPr>
            <p:cNvSpPr/>
            <p:nvPr/>
          </p:nvSpPr>
          <p:spPr>
            <a:xfrm>
              <a:off x="2834807" y="4782463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Organigramme : Connecteur 102">
              <a:extLst>
                <a:ext uri="{FF2B5EF4-FFF2-40B4-BE49-F238E27FC236}">
                  <a16:creationId xmlns:a16="http://schemas.microsoft.com/office/drawing/2014/main" id="{E452B67B-A5F2-4685-BCDF-70278C4DF263}"/>
                </a:ext>
              </a:extLst>
            </p:cNvPr>
            <p:cNvSpPr/>
            <p:nvPr/>
          </p:nvSpPr>
          <p:spPr>
            <a:xfrm>
              <a:off x="3014113" y="5455262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Organigramme : Connecteur 103">
              <a:extLst>
                <a:ext uri="{FF2B5EF4-FFF2-40B4-BE49-F238E27FC236}">
                  <a16:creationId xmlns:a16="http://schemas.microsoft.com/office/drawing/2014/main" id="{B23CA839-C41E-455F-A619-89AAF9462282}"/>
                </a:ext>
              </a:extLst>
            </p:cNvPr>
            <p:cNvSpPr/>
            <p:nvPr/>
          </p:nvSpPr>
          <p:spPr>
            <a:xfrm>
              <a:off x="3554173" y="5547548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Organigramme : Connecteur 104">
              <a:extLst>
                <a:ext uri="{FF2B5EF4-FFF2-40B4-BE49-F238E27FC236}">
                  <a16:creationId xmlns:a16="http://schemas.microsoft.com/office/drawing/2014/main" id="{249EF1DB-B7CA-412A-9B87-1AEE36A74E6F}"/>
                </a:ext>
              </a:extLst>
            </p:cNvPr>
            <p:cNvSpPr/>
            <p:nvPr/>
          </p:nvSpPr>
          <p:spPr>
            <a:xfrm>
              <a:off x="3959218" y="5547548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Organigramme : Connecteur 105">
              <a:extLst>
                <a:ext uri="{FF2B5EF4-FFF2-40B4-BE49-F238E27FC236}">
                  <a16:creationId xmlns:a16="http://schemas.microsoft.com/office/drawing/2014/main" id="{537622FE-EDAB-452B-8D37-59CD37799D97}"/>
                </a:ext>
              </a:extLst>
            </p:cNvPr>
            <p:cNvSpPr/>
            <p:nvPr/>
          </p:nvSpPr>
          <p:spPr>
            <a:xfrm>
              <a:off x="4229248" y="5547548"/>
              <a:ext cx="45719" cy="47281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Organigramme : Connecteur 106">
              <a:extLst>
                <a:ext uri="{FF2B5EF4-FFF2-40B4-BE49-F238E27FC236}">
                  <a16:creationId xmlns:a16="http://schemas.microsoft.com/office/drawing/2014/main" id="{3A7EC37C-88DE-4FF1-B0E7-E7524F7779EE}"/>
                </a:ext>
              </a:extLst>
            </p:cNvPr>
            <p:cNvSpPr/>
            <p:nvPr/>
          </p:nvSpPr>
          <p:spPr>
            <a:xfrm>
              <a:off x="3734907" y="4690177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Organigramme : Connecteur 107">
              <a:extLst>
                <a:ext uri="{FF2B5EF4-FFF2-40B4-BE49-F238E27FC236}">
                  <a16:creationId xmlns:a16="http://schemas.microsoft.com/office/drawing/2014/main" id="{47E1BE08-9EEF-4C17-A0E0-093307A44A46}"/>
                </a:ext>
              </a:extLst>
            </p:cNvPr>
            <p:cNvSpPr/>
            <p:nvPr/>
          </p:nvSpPr>
          <p:spPr>
            <a:xfrm>
              <a:off x="3887307" y="4915202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Organigramme : Connecteur 108">
              <a:extLst>
                <a:ext uri="{FF2B5EF4-FFF2-40B4-BE49-F238E27FC236}">
                  <a16:creationId xmlns:a16="http://schemas.microsoft.com/office/drawing/2014/main" id="{5D1810E9-99C5-4D30-8C1D-D9BD01BA58EF}"/>
                </a:ext>
              </a:extLst>
            </p:cNvPr>
            <p:cNvSpPr/>
            <p:nvPr/>
          </p:nvSpPr>
          <p:spPr>
            <a:xfrm>
              <a:off x="3554887" y="5067602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Organigramme : Connecteur 109">
              <a:extLst>
                <a:ext uri="{FF2B5EF4-FFF2-40B4-BE49-F238E27FC236}">
                  <a16:creationId xmlns:a16="http://schemas.microsoft.com/office/drawing/2014/main" id="{ED5D119F-7E38-429C-A6E3-4BC75749603F}"/>
                </a:ext>
              </a:extLst>
            </p:cNvPr>
            <p:cNvSpPr/>
            <p:nvPr/>
          </p:nvSpPr>
          <p:spPr>
            <a:xfrm>
              <a:off x="4049228" y="5220002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Organigramme : Connecteur 110">
              <a:extLst>
                <a:ext uri="{FF2B5EF4-FFF2-40B4-BE49-F238E27FC236}">
                  <a16:creationId xmlns:a16="http://schemas.microsoft.com/office/drawing/2014/main" id="{EC79244A-4115-4591-8AB0-C03AEBD7677F}"/>
                </a:ext>
              </a:extLst>
            </p:cNvPr>
            <p:cNvSpPr/>
            <p:nvPr/>
          </p:nvSpPr>
          <p:spPr>
            <a:xfrm>
              <a:off x="3464877" y="5372402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Organigramme : Connecteur 111">
              <a:extLst>
                <a:ext uri="{FF2B5EF4-FFF2-40B4-BE49-F238E27FC236}">
                  <a16:creationId xmlns:a16="http://schemas.microsoft.com/office/drawing/2014/main" id="{12BFD0AC-85FE-4BCA-B371-1B403AF271D4}"/>
                </a:ext>
              </a:extLst>
            </p:cNvPr>
            <p:cNvSpPr/>
            <p:nvPr/>
          </p:nvSpPr>
          <p:spPr>
            <a:xfrm>
              <a:off x="4229248" y="4827468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Organigramme : Connecteur 112">
              <a:extLst>
                <a:ext uri="{FF2B5EF4-FFF2-40B4-BE49-F238E27FC236}">
                  <a16:creationId xmlns:a16="http://schemas.microsoft.com/office/drawing/2014/main" id="{6FB9EC66-78AE-4E65-B230-4A0D68525350}"/>
                </a:ext>
              </a:extLst>
            </p:cNvPr>
            <p:cNvSpPr/>
            <p:nvPr/>
          </p:nvSpPr>
          <p:spPr>
            <a:xfrm>
              <a:off x="4409268" y="5005212"/>
              <a:ext cx="45719" cy="4728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5" name="Connecteur droit avec flèche 113">
              <a:extLst>
                <a:ext uri="{FF2B5EF4-FFF2-40B4-BE49-F238E27FC236}">
                  <a16:creationId xmlns:a16="http://schemas.microsoft.com/office/drawing/2014/main" id="{5B7B2D4E-C948-44AE-B91C-7784AE2FE9A7}"/>
                </a:ext>
              </a:extLst>
            </p:cNvPr>
            <p:cNvCxnSpPr/>
            <p:nvPr/>
          </p:nvCxnSpPr>
          <p:spPr>
            <a:xfrm>
              <a:off x="4415313" y="5023438"/>
              <a:ext cx="1146798" cy="29055"/>
            </a:xfrm>
            <a:prstGeom prst="straightConnector1">
              <a:avLst/>
            </a:prstGeom>
            <a:ln w="12700">
              <a:solidFill>
                <a:srgbClr val="FFABAB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9BB1B43-B3A9-4BFD-9B21-81DA4763FCE9}"/>
                    </a:ext>
                  </a:extLst>
                </p:cNvPr>
                <p:cNvSpPr/>
                <p:nvPr/>
              </p:nvSpPr>
              <p:spPr>
                <a:xfrm>
                  <a:off x="3535643" y="4759547"/>
                  <a:ext cx="38664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𝒚</m:t>
                        </m:r>
                      </m:oMath>
                    </m:oMathPara>
                  </a14:m>
                  <a:endParaRPr lang="fr-FR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5643" y="4759547"/>
                  <a:ext cx="386644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470D830-FC01-4CD4-A143-53EA67808B0D}"/>
              </a:ext>
            </a:extLst>
          </p:cNvPr>
          <p:cNvSpPr/>
          <p:nvPr/>
        </p:nvSpPr>
        <p:spPr>
          <a:xfrm>
            <a:off x="5340713" y="5255119"/>
            <a:ext cx="1832415" cy="9148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128">
            <a:extLst>
              <a:ext uri="{FF2B5EF4-FFF2-40B4-BE49-F238E27FC236}">
                <a16:creationId xmlns:a16="http://schemas.microsoft.com/office/drawing/2014/main" id="{7A11FAF8-498F-4273-BE76-6688E1540A90}"/>
              </a:ext>
            </a:extLst>
          </p:cNvPr>
          <p:cNvCxnSpPr/>
          <p:nvPr/>
        </p:nvCxnSpPr>
        <p:spPr>
          <a:xfrm>
            <a:off x="8836292" y="5119144"/>
            <a:ext cx="0" cy="1175992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129">
            <a:extLst>
              <a:ext uri="{FF2B5EF4-FFF2-40B4-BE49-F238E27FC236}">
                <a16:creationId xmlns:a16="http://schemas.microsoft.com/office/drawing/2014/main" id="{F79AEF23-4784-48AB-9409-092ED15BB159}"/>
              </a:ext>
            </a:extLst>
          </p:cNvPr>
          <p:cNvCxnSpPr/>
          <p:nvPr/>
        </p:nvCxnSpPr>
        <p:spPr>
          <a:xfrm>
            <a:off x="4188092" y="5109119"/>
            <a:ext cx="0" cy="1175992"/>
          </a:xfrm>
          <a:prstGeom prst="line">
            <a:avLst/>
          </a:prstGeom>
          <a:ln>
            <a:solidFill>
              <a:schemeClr val="accent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 de texte 2">
                <a:extLst>
                  <a:ext uri="{FF2B5EF4-FFF2-40B4-BE49-F238E27FC236}">
                    <a16:creationId xmlns:a16="http://schemas.microsoft.com/office/drawing/2014/main" id="{426BD4E2-668A-493E-A454-FF7D0C3F0D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19231" y="5517648"/>
                <a:ext cx="609600" cy="278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fontAlgn="base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𝜞</m:t>
                          </m:r>
                        </m:e>
                        <m:sub>
                          <m: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fr-FR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Zone de texte 2">
                <a:extLst>
                  <a:ext uri="{FF2B5EF4-FFF2-40B4-BE49-F238E27FC236}">
                    <a16:creationId xmlns:a16="http://schemas.microsoft.com/office/drawing/2014/main" id="{426BD4E2-668A-493E-A454-FF7D0C3F0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19231" y="5517648"/>
                <a:ext cx="609600" cy="2787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 de texte 2">
                <a:extLst>
                  <a:ext uri="{FF2B5EF4-FFF2-40B4-BE49-F238E27FC236}">
                    <a16:creationId xmlns:a16="http://schemas.microsoft.com/office/drawing/2014/main" id="{7923D328-EB7C-4C16-9FF6-4567C45CEB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44466" y="5554836"/>
                <a:ext cx="609600" cy="278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fontAlgn="base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𝜞</m:t>
                          </m:r>
                        </m:e>
                        <m:sub>
                          <m: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Zone de texte 2">
                <a:extLst>
                  <a:ext uri="{FF2B5EF4-FFF2-40B4-BE49-F238E27FC236}">
                    <a16:creationId xmlns:a16="http://schemas.microsoft.com/office/drawing/2014/main" id="{7923D328-EB7C-4C16-9FF6-4567C45CE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44466" y="5554836"/>
                <a:ext cx="609600" cy="2787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 de texte 2">
                <a:extLst>
                  <a:ext uri="{FF2B5EF4-FFF2-40B4-BE49-F238E27FC236}">
                    <a16:creationId xmlns:a16="http://schemas.microsoft.com/office/drawing/2014/main" id="{F26BB5AD-FF0E-4B09-A902-ABF9414448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6224" y="5057071"/>
                <a:ext cx="609600" cy="278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fontAlgn="base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𝜞</m:t>
                          </m:r>
                        </m:e>
                        <m:sub>
                          <m:r>
                            <a:rPr lang="fr-FR" sz="1200" b="1" i="1" kern="1200">
                              <a:solidFill>
                                <a:srgbClr val="548DD4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fr-FR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Zone de texte 2">
                <a:extLst>
                  <a:ext uri="{FF2B5EF4-FFF2-40B4-BE49-F238E27FC236}">
                    <a16:creationId xmlns:a16="http://schemas.microsoft.com/office/drawing/2014/main" id="{F26BB5AD-FF0E-4B09-A902-ABF941444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6224" y="5057071"/>
                <a:ext cx="609600" cy="2787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62A7B40-F30D-47DB-9D23-546D6CBD3A6C}"/>
                  </a:ext>
                </a:extLst>
              </p:cNvPr>
              <p:cNvSpPr/>
              <p:nvPr/>
            </p:nvSpPr>
            <p:spPr>
              <a:xfrm>
                <a:off x="5400820" y="4762345"/>
                <a:ext cx="511615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MMI1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MMI1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MMI1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MMI1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fr-FR" b="1" i="1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62A7B40-F30D-47DB-9D23-546D6CBD3A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820" y="4762345"/>
                <a:ext cx="511615" cy="376770"/>
              </a:xfrm>
              <a:prstGeom prst="rect">
                <a:avLst/>
              </a:prstGeom>
              <a:blipFill>
                <a:blip r:embed="rId15"/>
                <a:stretch>
                  <a:fillRect t="-1613" r="-3571" b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3788539-DC4D-4DAE-8515-90BB3B2C00CD}"/>
                  </a:ext>
                </a:extLst>
              </p:cNvPr>
              <p:cNvSpPr/>
              <p:nvPr/>
            </p:nvSpPr>
            <p:spPr>
              <a:xfrm>
                <a:off x="6790186" y="5342358"/>
                <a:ext cx="511614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MMI1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MMI1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MMI1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MMI1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3788539-DC4D-4DAE-8515-90BB3B2C0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186" y="5342358"/>
                <a:ext cx="511614" cy="376770"/>
              </a:xfrm>
              <a:prstGeom prst="rect">
                <a:avLst/>
              </a:prstGeom>
              <a:blipFill>
                <a:blip r:embed="rId16"/>
                <a:stretch>
                  <a:fillRect t="-1613" r="-3571" b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252C62-81AE-4149-A0B9-5197DAF26C4A}"/>
                  </a:ext>
                </a:extLst>
              </p:cNvPr>
              <p:cNvSpPr/>
              <p:nvPr/>
            </p:nvSpPr>
            <p:spPr>
              <a:xfrm>
                <a:off x="4144962" y="5459214"/>
                <a:ext cx="1131848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MMI1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MMI1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MMI1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MMI10"/>
                            </a:rPr>
                            <m:t>𝒉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MMI10"/>
                        </a:rPr>
                        <m:t>,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sSub>
                        <m:sSubPr>
                          <m:ctrlP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fr-FR" b="1" i="1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252C62-81AE-4149-A0B9-5197DAF26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62" y="5459214"/>
                <a:ext cx="1131848" cy="376770"/>
              </a:xfrm>
              <a:prstGeom prst="rect">
                <a:avLst/>
              </a:prstGeom>
              <a:blipFill>
                <a:blip r:embed="rId17"/>
                <a:stretch>
                  <a:fillRect t="-1639" r="-17204" b="-32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E611FAD-044A-4748-8748-C85EBC6EC245}"/>
                  </a:ext>
                </a:extLst>
              </p:cNvPr>
              <p:cNvSpPr/>
              <p:nvPr/>
            </p:nvSpPr>
            <p:spPr>
              <a:xfrm>
                <a:off x="7821943" y="5225310"/>
                <a:ext cx="1131848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MMI1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MMI1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MMI1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MMI10"/>
                            </a:rPr>
                            <m:t>𝒉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MMI10"/>
                        </a:rPr>
                        <m:t>,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sSub>
                        <m:sSubPr>
                          <m:ctrlP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fr-FR" b="1" i="1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E611FAD-044A-4748-8748-C85EBC6EC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1943" y="5225310"/>
                <a:ext cx="1131848" cy="376770"/>
              </a:xfrm>
              <a:prstGeom prst="rect">
                <a:avLst/>
              </a:prstGeom>
              <a:blipFill>
                <a:blip r:embed="rId18"/>
                <a:stretch>
                  <a:fillRect t="-1613" r="-17742" b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" name="Picture 2" descr="Afficher l'image d'origine">
            <a:extLst>
              <a:ext uri="{FF2B5EF4-FFF2-40B4-BE49-F238E27FC236}">
                <a16:creationId xmlns:a16="http://schemas.microsoft.com/office/drawing/2014/main" id="{0895E7F6-1FC0-44D6-B0D7-1C024AEE8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625" y="5138135"/>
            <a:ext cx="1695012" cy="10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916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5A1603-DB25-4508-8BA1-DED0C01E082F}"/>
              </a:ext>
            </a:extLst>
          </p:cNvPr>
          <p:cNvSpPr/>
          <p:nvPr/>
        </p:nvSpPr>
        <p:spPr>
          <a:xfrm>
            <a:off x="4164530" y="1187460"/>
            <a:ext cx="3916457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Citations to the M.J.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Lighthill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‘s work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FB6D97-FC71-4579-843F-6921CE4761BB}"/>
              </a:ext>
            </a:extLst>
          </p:cNvPr>
          <p:cNvSpPr/>
          <p:nvPr/>
        </p:nvSpPr>
        <p:spPr>
          <a:xfrm>
            <a:off x="3507498" y="5949280"/>
            <a:ext cx="5230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Total number of citations to the 1952 paper: 1787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4696A50-BDED-4CAE-8E18-51BD8C264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33" y="1654016"/>
            <a:ext cx="7932499" cy="429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337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A70F6964-A3E5-4AFC-AE4C-45C8EE4B7B96}"/>
              </a:ext>
            </a:extLst>
          </p:cNvPr>
          <p:cNvSpPr txBox="1">
            <a:spLocks/>
          </p:cNvSpPr>
          <p:nvPr/>
        </p:nvSpPr>
        <p:spPr>
          <a:xfrm>
            <a:off x="658175" y="1396421"/>
            <a:ext cx="8938050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Results</a:t>
            </a:r>
            <a:r>
              <a:rPr lang="fr-FR" dirty="0"/>
              <a:t> for Simple </a:t>
            </a:r>
            <a:r>
              <a:rPr lang="fr-FR" dirty="0" err="1"/>
              <a:t>Ducted</a:t>
            </a:r>
            <a:r>
              <a:rPr lang="fr-FR" dirty="0"/>
              <a:t> </a:t>
            </a:r>
            <a:r>
              <a:rPr lang="fr-FR" dirty="0" err="1"/>
              <a:t>Diaphragm</a:t>
            </a:r>
            <a:endParaRPr lang="fr-FR" dirty="0"/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4">
                <a:extLst>
                  <a:ext uri="{FF2B5EF4-FFF2-40B4-BE49-F238E27FC236}">
                    <a16:creationId xmlns:a16="http://schemas.microsoft.com/office/drawing/2014/main" id="{E9E90DC7-A8AC-4698-8BE4-ED224444D11F}"/>
                  </a:ext>
                </a:extLst>
              </p:cNvPr>
              <p:cNvSpPr>
                <a:spLocks noGrp="1"/>
              </p:cNvSpPr>
              <p:nvPr>
                <p:ph sz="quarter" idx="16"/>
              </p:nvPr>
            </p:nvSpPr>
            <p:spPr>
              <a:xfrm>
                <a:off x="1557704" y="2019300"/>
                <a:ext cx="8783515" cy="4002143"/>
              </a:xfrm>
            </p:spPr>
            <p:txBody>
              <a:bodyPr/>
              <a:lstStyle/>
              <a:p>
                <a:pPr algn="just"/>
                <a:r>
                  <a:rPr lang="fr-FR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Results</a:t>
                </a:r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: SPL on a </a:t>
                </a:r>
                <a:r>
                  <a:rPr lang="fr-FR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sensor</a:t>
                </a:r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downstream</a:t>
                </a:r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on the surface for [200:20:3500] Hz</a:t>
                </a:r>
              </a:p>
              <a:p>
                <a:pPr algn="just"/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BEM (</a:t>
                </a:r>
                <a:r>
                  <a:rPr lang="fr-FR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Mesh</a:t>
                </a:r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𝟎𝟎𝟏</m:t>
                    </m:r>
                  </m:oMath>
                </a14:m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Nodes</a:t>
                </a:r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T3: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𝟏𝟗𝟖</m:t>
                    </m:r>
                  </m:oMath>
                </a14:m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DMP16) : </a:t>
                </a:r>
                <a:r>
                  <a:rPr lang="fr-FR" sz="1600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1’05’’ / segment</a:t>
                </a:r>
                <a:endParaRPr lang="fr-FR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just"/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FEM (</a:t>
                </a:r>
                <a:r>
                  <a:rPr lang="fr-FR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Mesh</a:t>
                </a:r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𝟖𝟖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𝟐𝟗𝟖</m:t>
                    </m:r>
                  </m:oMath>
                </a14:m>
                <a:r>
                  <a:rPr lang="en-US" sz="1600" dirty="0">
                    <a:latin typeface="+mn-lt"/>
                  </a:rPr>
                  <a:t> </a:t>
                </a:r>
                <a:r>
                  <a:rPr lang="fr-FR" sz="1600" dirty="0"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Nodes</a:t>
                </a:r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TE4: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𝟒𝟐𝟑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𝟔𝟔𝟗</m:t>
                    </m:r>
                  </m:oMath>
                </a14:m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𝟑𝟑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𝟖𝟏𝟓</m:t>
                    </m:r>
                  </m:oMath>
                </a14:m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Nodes</a:t>
                </a:r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T3: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𝟔𝟕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𝟔𝟐𝟔</m:t>
                    </m:r>
                  </m:oMath>
                </a14:m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), DMP16: </a:t>
                </a:r>
                <a:r>
                  <a:rPr lang="fr-FR" sz="1600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0’09’’ / segment</a:t>
                </a:r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Nodal (Direct </a:t>
                </a:r>
                <a:r>
                  <a:rPr lang="fr-FR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Solve</a:t>
                </a:r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), DMP16: </a:t>
                </a:r>
                <a:r>
                  <a:rPr lang="fr-FR" sz="1600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0’03’’ / segment</a:t>
                </a:r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Modal (</a:t>
                </a:r>
                <a:r>
                  <a:rPr lang="fr-FR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InDirect</a:t>
                </a:r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Solve</a:t>
                </a:r>
                <a:r>
                  <a:rPr lang="fr-FR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</a:t>
                </a:r>
                <a:endParaRPr lang="fr-FR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0" name="Content Placeholder 4">
                <a:extLst>
                  <a:ext uri="{FF2B5EF4-FFF2-40B4-BE49-F238E27FC236}">
                    <a16:creationId xmlns:a16="http://schemas.microsoft.com/office/drawing/2014/main" id="{E9E90DC7-A8AC-4698-8BE4-ED224444D1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6"/>
              </p:nvPr>
            </p:nvSpPr>
            <p:spPr>
              <a:xfrm>
                <a:off x="1557704" y="2019300"/>
                <a:ext cx="8783515" cy="4002143"/>
              </a:xfrm>
              <a:blipFill>
                <a:blip r:embed="rId2"/>
                <a:stretch>
                  <a:fillRect l="-1319" t="-2131" r="-14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8">
            <a:extLst>
              <a:ext uri="{FF2B5EF4-FFF2-40B4-BE49-F238E27FC236}">
                <a16:creationId xmlns:a16="http://schemas.microsoft.com/office/drawing/2014/main" id="{DD482F0D-546F-47BA-A71A-0BA4E7E362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126" y="3789769"/>
            <a:ext cx="3928761" cy="16206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9">
            <a:extLst>
              <a:ext uri="{FF2B5EF4-FFF2-40B4-BE49-F238E27FC236}">
                <a16:creationId xmlns:a16="http://schemas.microsoft.com/office/drawing/2014/main" id="{42F322B6-21C3-47D7-9EB3-77948017F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61" y="3517206"/>
            <a:ext cx="4502438" cy="24108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EA285B-3803-4FA0-A1FD-FFE828AC3F8B}"/>
              </a:ext>
            </a:extLst>
          </p:cNvPr>
          <p:cNvSpPr/>
          <p:nvPr/>
        </p:nvSpPr>
        <p:spPr>
          <a:xfrm>
            <a:off x="2405617" y="5533900"/>
            <a:ext cx="2295255" cy="84216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Inlet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Outlet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boundaries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set to </a:t>
            </a:r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non-</a:t>
            </a:r>
            <a:r>
              <a:rPr lang="fr-FR" sz="1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reflective</a:t>
            </a:r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conditions</a:t>
            </a:r>
          </a:p>
        </p:txBody>
      </p:sp>
      <p:cxnSp>
        <p:nvCxnSpPr>
          <p:cNvPr id="14" name="Connecteur droit avec flèche 11">
            <a:extLst>
              <a:ext uri="{FF2B5EF4-FFF2-40B4-BE49-F238E27FC236}">
                <a16:creationId xmlns:a16="http://schemas.microsoft.com/office/drawing/2014/main" id="{5CF839DF-55C1-4A67-B195-E8AF8C9507E9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1759927" y="3958547"/>
            <a:ext cx="1793318" cy="1575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2">
            <a:extLst>
              <a:ext uri="{FF2B5EF4-FFF2-40B4-BE49-F238E27FC236}">
                <a16:creationId xmlns:a16="http://schemas.microsoft.com/office/drawing/2014/main" id="{6AABC529-F683-46C8-A698-64B004E906BF}"/>
              </a:ext>
            </a:extLst>
          </p:cNvPr>
          <p:cNvCxnSpPr>
            <a:stCxn id="13" idx="0"/>
          </p:cNvCxnSpPr>
          <p:nvPr/>
        </p:nvCxnSpPr>
        <p:spPr>
          <a:xfrm flipV="1">
            <a:off x="3553245" y="5163093"/>
            <a:ext cx="1711744" cy="370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223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A70F6964-A3E5-4AFC-AE4C-45C8EE4B7B96}"/>
              </a:ext>
            </a:extLst>
          </p:cNvPr>
          <p:cNvSpPr txBox="1">
            <a:spLocks/>
          </p:cNvSpPr>
          <p:nvPr/>
        </p:nvSpPr>
        <p:spPr>
          <a:xfrm>
            <a:off x="658175" y="1396421"/>
            <a:ext cx="8938050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Results</a:t>
            </a:r>
            <a:r>
              <a:rPr lang="fr-FR" dirty="0"/>
              <a:t> for Simple </a:t>
            </a:r>
            <a:r>
              <a:rPr lang="fr-FR" dirty="0" err="1"/>
              <a:t>Ducted</a:t>
            </a:r>
            <a:r>
              <a:rPr lang="fr-FR" dirty="0"/>
              <a:t> </a:t>
            </a:r>
            <a:r>
              <a:rPr lang="fr-FR" dirty="0" err="1"/>
              <a:t>Diaphragm</a:t>
            </a:r>
            <a:endParaRPr lang="fr-FR" dirty="0"/>
          </a:p>
          <a:p>
            <a:endParaRPr lang="fr-FR" dirty="0"/>
          </a:p>
        </p:txBody>
      </p:sp>
      <p:pic>
        <p:nvPicPr>
          <p:cNvPr id="16" name="Image 7">
            <a:extLst>
              <a:ext uri="{FF2B5EF4-FFF2-40B4-BE49-F238E27FC236}">
                <a16:creationId xmlns:a16="http://schemas.microsoft.com/office/drawing/2014/main" id="{839F5574-63AF-4C70-B0F2-A8DC81A47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63" y="2602029"/>
            <a:ext cx="2845171" cy="411917"/>
          </a:xfrm>
          <a:prstGeom prst="rect">
            <a:avLst/>
          </a:prstGeom>
        </p:spPr>
      </p:pic>
      <p:sp>
        <p:nvSpPr>
          <p:cNvPr id="17" name="Étoile à 7 branches 8">
            <a:extLst>
              <a:ext uri="{FF2B5EF4-FFF2-40B4-BE49-F238E27FC236}">
                <a16:creationId xmlns:a16="http://schemas.microsoft.com/office/drawing/2014/main" id="{97658CAB-6C50-4F8C-B89A-A5FA31A6C304}"/>
              </a:ext>
            </a:extLst>
          </p:cNvPr>
          <p:cNvSpPr/>
          <p:nvPr/>
        </p:nvSpPr>
        <p:spPr>
          <a:xfrm>
            <a:off x="4210766" y="2876941"/>
            <a:ext cx="122311" cy="90010"/>
          </a:xfrm>
          <a:prstGeom prst="star7">
            <a:avLst>
              <a:gd name="adj" fmla="val 0"/>
              <a:gd name="hf" fmla="val 102572"/>
              <a:gd name="vf" fmla="val 10521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8" name="Connecteur droit avec flèche 9">
            <a:extLst>
              <a:ext uri="{FF2B5EF4-FFF2-40B4-BE49-F238E27FC236}">
                <a16:creationId xmlns:a16="http://schemas.microsoft.com/office/drawing/2014/main" id="{687BFB87-EF27-4391-A46F-E570A253255F}"/>
              </a:ext>
            </a:extLst>
          </p:cNvPr>
          <p:cNvCxnSpPr/>
          <p:nvPr/>
        </p:nvCxnSpPr>
        <p:spPr>
          <a:xfrm>
            <a:off x="4262855" y="2966951"/>
            <a:ext cx="0" cy="38089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6FF59FF4-6A40-4709-8B2C-9ECF082133BE}"/>
              </a:ext>
            </a:extLst>
          </p:cNvPr>
          <p:cNvSpPr txBox="1">
            <a:spLocks/>
          </p:cNvSpPr>
          <p:nvPr/>
        </p:nvSpPr>
        <p:spPr>
          <a:xfrm>
            <a:off x="3237099" y="3364172"/>
            <a:ext cx="1401158" cy="73871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Blip>
                <a:blip r:embed="rId3"/>
              </a:buBlip>
              <a:defRPr lang="fr-FR" sz="2000" b="0" kern="1200">
                <a:solidFill>
                  <a:srgbClr val="5C5C5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7620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lang="fr-FR"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60000"/>
              <a:buFontTx/>
              <a:buBlip>
                <a:blip r:embed="rId5"/>
              </a:buBlip>
              <a:defRPr lang="fr-FR"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-"/>
              <a:defRPr lang="fr-FR"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4263" indent="-276225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fr-FR"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= 0 m</a:t>
            </a:r>
          </a:p>
          <a:p>
            <a:pPr marL="0" indent="0" algn="ctr">
              <a:buNone/>
            </a:pPr>
            <a:r>
              <a:rPr lang="fr-FR" sz="12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= 0,0387 m</a:t>
            </a:r>
          </a:p>
          <a:p>
            <a:pPr marL="0" indent="0" algn="ctr">
              <a:buNone/>
            </a:pPr>
            <a:r>
              <a:rPr lang="fr-FR" sz="12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= 1,285 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34E538-2AE5-47C8-9F92-B0941890DD5C}"/>
              </a:ext>
            </a:extLst>
          </p:cNvPr>
          <p:cNvSpPr/>
          <p:nvPr/>
        </p:nvSpPr>
        <p:spPr>
          <a:xfrm>
            <a:off x="4068209" y="2509307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6EF6A3-8971-4983-8620-A91DA02276CE}"/>
              </a:ext>
            </a:extLst>
          </p:cNvPr>
          <p:cNvSpPr/>
          <p:nvPr/>
        </p:nvSpPr>
        <p:spPr>
          <a:xfrm>
            <a:off x="4947383" y="4723582"/>
            <a:ext cx="5832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 at point A – </a:t>
            </a:r>
            <a:r>
              <a:rPr lang="fr-FR" sz="12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Comparison</a:t>
            </a:r>
            <a:r>
              <a:rPr lang="fr-FR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2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between</a:t>
            </a:r>
            <a:r>
              <a:rPr lang="fr-FR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2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experimental</a:t>
            </a:r>
            <a:r>
              <a:rPr lang="fr-FR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2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measurements</a:t>
            </a:r>
            <a:r>
              <a:rPr lang="fr-FR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fr-FR" sz="1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both</a:t>
            </a:r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aero-acoutic</a:t>
            </a:r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analogies</a:t>
            </a:r>
            <a:endParaRPr lang="fr-FR" sz="1200" dirty="0">
              <a:solidFill>
                <a:srgbClr val="FF00FF"/>
              </a:solidFill>
            </a:endParaRPr>
          </a:p>
        </p:txBody>
      </p:sp>
      <p:pic>
        <p:nvPicPr>
          <p:cNvPr id="22" name="Picture 2" descr="C:\Users\sbennoun\Desktop\valeo\Mesures\éléments\diaphragme\diaphragme transparent\photos\01011455.JPG">
            <a:extLst>
              <a:ext uri="{FF2B5EF4-FFF2-40B4-BE49-F238E27FC236}">
                <a16:creationId xmlns:a16="http://schemas.microsoft.com/office/drawing/2014/main" id="{FFA4BCF3-B5A2-46CC-83E8-1FC03BA6E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12000" contrast="6000"/>
          </a:blip>
          <a:srcRect l="15187" t="27000" b="16751"/>
          <a:stretch>
            <a:fillRect/>
          </a:stretch>
        </p:blipFill>
        <p:spPr bwMode="auto">
          <a:xfrm>
            <a:off x="6667851" y="5185247"/>
            <a:ext cx="2262092" cy="1124819"/>
          </a:xfrm>
          <a:prstGeom prst="roundRect">
            <a:avLst>
              <a:gd name="adj" fmla="val 64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" name="Picture 2" descr="C:\Users\Saad\Desktop\CIFRE\banc\photos\20130418_102455.jpg">
            <a:extLst>
              <a:ext uri="{FF2B5EF4-FFF2-40B4-BE49-F238E27FC236}">
                <a16:creationId xmlns:a16="http://schemas.microsoft.com/office/drawing/2014/main" id="{1B8A36AB-B1D4-47D4-BCE3-8C8513868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lum bright="12000" contrast="6000"/>
          </a:blip>
          <a:srcRect/>
          <a:stretch>
            <a:fillRect/>
          </a:stretch>
        </p:blipFill>
        <p:spPr bwMode="auto">
          <a:xfrm>
            <a:off x="2845456" y="4334370"/>
            <a:ext cx="2121655" cy="1591241"/>
          </a:xfrm>
          <a:prstGeom prst="roundRect">
            <a:avLst>
              <a:gd name="adj" fmla="val 64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Image 16">
            <a:extLst>
              <a:ext uri="{FF2B5EF4-FFF2-40B4-BE49-F238E27FC236}">
                <a16:creationId xmlns:a16="http://schemas.microsoft.com/office/drawing/2014/main" id="{F252F24D-CE87-4126-90CF-E78A6A48017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99" y="1396422"/>
            <a:ext cx="6475985" cy="332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68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au 1">
            <a:extLst>
              <a:ext uri="{FF2B5EF4-FFF2-40B4-BE49-F238E27FC236}">
                <a16:creationId xmlns:a16="http://schemas.microsoft.com/office/drawing/2014/main" id="{FC28D3BB-0C74-4457-AC89-BE538251E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338815"/>
              </p:ext>
            </p:extLst>
          </p:nvPr>
        </p:nvGraphicFramePr>
        <p:xfrm>
          <a:off x="2102985" y="1220989"/>
          <a:ext cx="8096952" cy="5050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8476">
                  <a:extLst>
                    <a:ext uri="{9D8B030D-6E8A-4147-A177-3AD203B41FA5}">
                      <a16:colId xmlns:a16="http://schemas.microsoft.com/office/drawing/2014/main" val="18096925"/>
                    </a:ext>
                  </a:extLst>
                </a:gridCol>
                <a:gridCol w="4048476">
                  <a:extLst>
                    <a:ext uri="{9D8B030D-6E8A-4147-A177-3AD203B41FA5}">
                      <a16:colId xmlns:a16="http://schemas.microsoft.com/office/drawing/2014/main" val="688091312"/>
                    </a:ext>
                  </a:extLst>
                </a:gridCol>
              </a:tblGrid>
              <a:tr h="572876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BEM </a:t>
                      </a:r>
                      <a:r>
                        <a:rPr lang="fr-FR" dirty="0" err="1"/>
                        <a:t>Curle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FEM </a:t>
                      </a:r>
                      <a:r>
                        <a:rPr lang="fr-FR" dirty="0" err="1"/>
                        <a:t>Lighthill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4835967"/>
                  </a:ext>
                </a:extLst>
              </a:tr>
              <a:tr h="572876"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Only</a:t>
                      </a:r>
                      <a:r>
                        <a:rPr lang="fr-FR" dirty="0"/>
                        <a:t> </a:t>
                      </a:r>
                      <a:r>
                        <a:rPr lang="fr-FR" b="1" dirty="0">
                          <a:solidFill>
                            <a:srgbClr val="00B050"/>
                          </a:solidFill>
                        </a:rPr>
                        <a:t>Surface</a:t>
                      </a:r>
                      <a:r>
                        <a:rPr lang="fr-FR" dirty="0"/>
                        <a:t> </a:t>
                      </a:r>
                      <a:r>
                        <a:rPr lang="fr-FR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Mesh</a:t>
                      </a:r>
                      <a:r>
                        <a:rPr lang="fr-FR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(</a:t>
                      </a:r>
                      <a:r>
                        <a:rPr lang="fr-FR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easy</a:t>
                      </a:r>
                      <a:r>
                        <a:rPr lang="fr-FR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task</a:t>
                      </a:r>
                      <a:r>
                        <a:rPr lang="fr-FR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3D</a:t>
                      </a:r>
                      <a:r>
                        <a:rPr lang="fr-FR" dirty="0"/>
                        <a:t> </a:t>
                      </a: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Volume</a:t>
                      </a:r>
                      <a:r>
                        <a:rPr lang="fr-FR" dirty="0"/>
                        <a:t> </a:t>
                      </a:r>
                      <a:r>
                        <a:rPr lang="fr-FR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Mesh</a:t>
                      </a:r>
                      <a:r>
                        <a:rPr lang="fr-FR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(</a:t>
                      </a:r>
                      <a:r>
                        <a:rPr lang="fr-FR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can</a:t>
                      </a:r>
                      <a:r>
                        <a:rPr lang="fr-FR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be</a:t>
                      </a:r>
                      <a:r>
                        <a:rPr lang="fr-FR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difficult</a:t>
                      </a:r>
                      <a:r>
                        <a:rPr lang="fr-FR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339363"/>
                  </a:ext>
                </a:extLst>
              </a:tr>
              <a:tr h="572876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0B050"/>
                          </a:solidFill>
                        </a:rPr>
                        <a:t>Small</a:t>
                      </a:r>
                      <a:r>
                        <a:rPr lang="fr-FR" dirty="0"/>
                        <a:t> </a:t>
                      </a:r>
                      <a:r>
                        <a:rPr lang="fr-FR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Number</a:t>
                      </a:r>
                      <a:r>
                        <a:rPr lang="fr-FR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of </a:t>
                      </a:r>
                      <a:r>
                        <a:rPr lang="fr-FR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DoF</a:t>
                      </a:r>
                      <a:endParaRPr lang="fr-FR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Large</a:t>
                      </a:r>
                      <a:r>
                        <a:rPr lang="fr-FR" dirty="0"/>
                        <a:t> </a:t>
                      </a:r>
                      <a:r>
                        <a:rPr lang="fr-FR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Number</a:t>
                      </a:r>
                      <a:r>
                        <a:rPr lang="fr-FR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of </a:t>
                      </a:r>
                      <a:r>
                        <a:rPr lang="fr-FR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DoF</a:t>
                      </a:r>
                      <a:endParaRPr lang="fr-FR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4493667"/>
                  </a:ext>
                </a:extLst>
              </a:tr>
              <a:tr h="888729">
                <a:tc>
                  <a:txBody>
                    <a:bodyPr/>
                    <a:lstStyle/>
                    <a:p>
                      <a:pPr algn="ctr"/>
                      <a:r>
                        <a:rPr lang="fr-FR" b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Adapted</a:t>
                      </a:r>
                      <a:r>
                        <a:rPr lang="fr-FR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for </a:t>
                      </a:r>
                      <a:r>
                        <a:rPr lang="fr-FR" b="1" dirty="0" err="1">
                          <a:solidFill>
                            <a:srgbClr val="00B050"/>
                          </a:solidFill>
                        </a:rPr>
                        <a:t>Interior</a:t>
                      </a:r>
                      <a:r>
                        <a:rPr lang="fr-FR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and</a:t>
                      </a:r>
                      <a:r>
                        <a:rPr lang="fr-FR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1" dirty="0" err="1">
                          <a:solidFill>
                            <a:srgbClr val="00B050"/>
                          </a:solidFill>
                        </a:rPr>
                        <a:t>Exterior</a:t>
                      </a:r>
                      <a:r>
                        <a:rPr lang="fr-FR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domain</a:t>
                      </a:r>
                      <a:endParaRPr lang="fr-FR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Adpated</a:t>
                      </a:r>
                      <a:r>
                        <a:rPr lang="fr-FR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for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b="1" baseline="0" dirty="0" err="1">
                          <a:solidFill>
                            <a:srgbClr val="00B050"/>
                          </a:solidFill>
                        </a:rPr>
                        <a:t>Interior</a:t>
                      </a:r>
                      <a:r>
                        <a:rPr lang="fr-FR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Domain but not </a:t>
                      </a:r>
                      <a:r>
                        <a:rPr lang="fr-FR" b="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really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for</a:t>
                      </a:r>
                      <a:r>
                        <a:rPr lang="fr-FR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1" dirty="0" err="1">
                          <a:solidFill>
                            <a:srgbClr val="FF0000"/>
                          </a:solidFill>
                        </a:rPr>
                        <a:t>Exterior</a:t>
                      </a:r>
                      <a:r>
                        <a:rPr lang="fr-FR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problem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(PML)</a:t>
                      </a:r>
                      <a:endParaRPr lang="fr-FR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265902"/>
                  </a:ext>
                </a:extLst>
              </a:tr>
              <a:tr h="888729"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>
                          <a:solidFill>
                            <a:srgbClr val="00B050"/>
                          </a:solidFill>
                        </a:rPr>
                        <a:t>Symmetric</a:t>
                      </a:r>
                      <a:r>
                        <a:rPr lang="fr-FR" baseline="0" dirty="0"/>
                        <a:t> </a:t>
                      </a:r>
                      <a:r>
                        <a:rPr lang="fr-FR" b="1" baseline="0" dirty="0">
                          <a:solidFill>
                            <a:srgbClr val="FF0000"/>
                          </a:solidFill>
                        </a:rPr>
                        <a:t>Dense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Complex</a:t>
                      </a:r>
                      <a:r>
                        <a:rPr lang="fr-FR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Matrices (RAM: O(N</a:t>
                      </a:r>
                      <a:r>
                        <a:rPr lang="fr-FR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r>
                        <a:rPr lang="fr-FR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) and CPU: O(N</a:t>
                      </a:r>
                      <a:r>
                        <a:rPr lang="fr-FR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  <a:r>
                        <a:rPr lang="fr-FR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))</a:t>
                      </a:r>
                      <a:endParaRPr lang="fr-FR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>
                          <a:solidFill>
                            <a:srgbClr val="00B050"/>
                          </a:solidFill>
                        </a:rPr>
                        <a:t>Symmetric</a:t>
                      </a:r>
                      <a:r>
                        <a:rPr lang="fr-FR" baseline="0" dirty="0"/>
                        <a:t> </a:t>
                      </a:r>
                      <a:r>
                        <a:rPr lang="fr-FR" b="1" baseline="0" dirty="0" err="1">
                          <a:solidFill>
                            <a:srgbClr val="00B050"/>
                          </a:solidFill>
                        </a:rPr>
                        <a:t>Sparse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Complex</a:t>
                      </a:r>
                      <a:r>
                        <a:rPr lang="fr-FR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Matrices (RAM: O(N) and CPU: O(N</a:t>
                      </a:r>
                      <a:r>
                        <a:rPr lang="fr-FR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r>
                        <a:rPr lang="fr-FR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))</a:t>
                      </a:r>
                      <a:endParaRPr lang="fr-FR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560362"/>
                  </a:ext>
                </a:extLst>
              </a:tr>
              <a:tr h="622111"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Equivalent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b="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Aero-acoustic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Sources on the </a:t>
                      </a:r>
                      <a:r>
                        <a:rPr lang="fr-FR" b="1" baseline="0" dirty="0">
                          <a:solidFill>
                            <a:srgbClr val="00B050"/>
                          </a:solidFill>
                        </a:rPr>
                        <a:t>Surface</a:t>
                      </a:r>
                      <a:r>
                        <a:rPr lang="fr-FR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fr-FR" b="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Dipoles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) and in the </a:t>
                      </a:r>
                      <a:r>
                        <a:rPr lang="fr-FR" b="1" baseline="0" dirty="0">
                          <a:solidFill>
                            <a:srgbClr val="FF0000"/>
                          </a:solidFill>
                        </a:rPr>
                        <a:t>Volume</a:t>
                      </a:r>
                      <a:r>
                        <a:rPr lang="fr-FR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fr-FR" b="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Quadrupoles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but </a:t>
                      </a:r>
                      <a:r>
                        <a:rPr lang="fr-FR" b="1" baseline="0" dirty="0">
                          <a:solidFill>
                            <a:srgbClr val="FF0000"/>
                          </a:solidFill>
                        </a:rPr>
                        <a:t>not </a:t>
                      </a:r>
                      <a:r>
                        <a:rPr lang="fr-FR" b="1" baseline="0" dirty="0" err="1">
                          <a:solidFill>
                            <a:srgbClr val="FF0000"/>
                          </a:solidFill>
                        </a:rPr>
                        <a:t>adapted</a:t>
                      </a:r>
                      <a:r>
                        <a:rPr lang="fr-FR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for BEM)</a:t>
                      </a:r>
                      <a:endParaRPr lang="fr-FR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Full</a:t>
                      </a:r>
                      <a:r>
                        <a:rPr lang="fr-FR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1" baseline="0" dirty="0">
                          <a:solidFill>
                            <a:srgbClr val="00B050"/>
                          </a:solidFill>
                        </a:rPr>
                        <a:t>3D volume 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description of the </a:t>
                      </a:r>
                      <a:r>
                        <a:rPr lang="fr-FR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Equivalent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b="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Aero-acoustic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Sources</a:t>
                      </a:r>
                      <a:endParaRPr lang="fr-FR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7042728"/>
                  </a:ext>
                </a:extLst>
              </a:tr>
              <a:tr h="559633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0B050"/>
                          </a:solidFill>
                        </a:rPr>
                        <a:t>Direc</a:t>
                      </a:r>
                      <a:r>
                        <a:rPr lang="fr-FR" b="1" baseline="0" dirty="0">
                          <a:solidFill>
                            <a:srgbClr val="00B050"/>
                          </a:solidFill>
                        </a:rPr>
                        <a:t>t</a:t>
                      </a:r>
                      <a:r>
                        <a:rPr lang="fr-FR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Method</a:t>
                      </a:r>
                      <a:endParaRPr lang="fr-FR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0B050"/>
                          </a:solidFill>
                        </a:rPr>
                        <a:t>Direct</a:t>
                      </a:r>
                      <a:r>
                        <a:rPr lang="fr-FR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(Nodal) and </a:t>
                      </a:r>
                      <a:r>
                        <a:rPr lang="fr-FR" b="1" baseline="0" dirty="0">
                          <a:solidFill>
                            <a:srgbClr val="00B050"/>
                          </a:solidFill>
                        </a:rPr>
                        <a:t>Indirect</a:t>
                      </a:r>
                      <a:r>
                        <a:rPr lang="fr-FR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(Modal for </a:t>
                      </a:r>
                      <a:r>
                        <a:rPr lang="fr-FR" b="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cavity</a:t>
                      </a:r>
                      <a:r>
                        <a:rPr lang="fr-FR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) Method</a:t>
                      </a:r>
                      <a:endParaRPr lang="fr-FR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9073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231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F6E69F9B-8EE8-4C7D-911E-3AD20F4B48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93" y="1449409"/>
            <a:ext cx="11485632" cy="4278313"/>
          </a:xfrm>
        </p:spPr>
        <p:txBody>
          <a:bodyPr/>
          <a:lstStyle/>
          <a:p>
            <a:r>
              <a:rPr lang="fr-FR" sz="2200" dirty="0"/>
              <a:t>Scenario: </a:t>
            </a:r>
          </a:p>
          <a:p>
            <a:pPr lvl="1"/>
            <a:r>
              <a:rPr lang="fr-FR" dirty="0"/>
              <a:t>Turbulent flow </a:t>
            </a:r>
            <a:r>
              <a:rPr lang="fr-FR" dirty="0" err="1"/>
              <a:t>around</a:t>
            </a:r>
            <a:r>
              <a:rPr lang="fr-FR" dirty="0"/>
              <a:t> structure (</a:t>
            </a:r>
            <a:r>
              <a:rPr lang="fr-FR" dirty="0" err="1"/>
              <a:t>mirror</a:t>
            </a:r>
            <a:r>
              <a:rPr lang="fr-FR" dirty="0"/>
              <a:t>/A-</a:t>
            </a:r>
            <a:r>
              <a:rPr lang="fr-FR" dirty="0" err="1"/>
              <a:t>pillar</a:t>
            </a:r>
            <a:r>
              <a:rPr lang="fr-FR" dirty="0"/>
              <a:t> for automotive)</a:t>
            </a:r>
          </a:p>
          <a:p>
            <a:pPr lvl="1"/>
            <a:r>
              <a:rPr lang="fr-FR" dirty="0"/>
              <a:t>Pressure </a:t>
            </a:r>
            <a:r>
              <a:rPr lang="fr-FR" dirty="0" err="1"/>
              <a:t>loadings</a:t>
            </a:r>
            <a:r>
              <a:rPr lang="fr-FR" dirty="0"/>
              <a:t> on the structure (</a:t>
            </a:r>
            <a:r>
              <a:rPr lang="fr-FR" dirty="0" err="1"/>
              <a:t>windows</a:t>
            </a:r>
            <a:r>
              <a:rPr lang="fr-FR" dirty="0"/>
              <a:t> as </a:t>
            </a:r>
            <a:r>
              <a:rPr lang="fr-FR" dirty="0" err="1"/>
              <a:t>elastic</a:t>
            </a:r>
            <a:r>
              <a:rPr lang="fr-FR" dirty="0"/>
              <a:t> surfaces), the </a:t>
            </a:r>
            <a:r>
              <a:rPr lang="fr-FR" dirty="0" err="1"/>
              <a:t>rest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considered</a:t>
            </a:r>
            <a:r>
              <a:rPr lang="fr-FR" dirty="0"/>
              <a:t> </a:t>
            </a:r>
            <a:r>
              <a:rPr lang="fr-FR" dirty="0" err="1"/>
              <a:t>rigid</a:t>
            </a:r>
            <a:endParaRPr lang="fr-FR" dirty="0"/>
          </a:p>
          <a:p>
            <a:pPr lvl="1"/>
            <a:r>
              <a:rPr lang="fr-FR" dirty="0"/>
              <a:t>Transmission </a:t>
            </a:r>
            <a:r>
              <a:rPr lang="fr-FR" dirty="0" err="1"/>
              <a:t>through</a:t>
            </a:r>
            <a:r>
              <a:rPr lang="fr-FR" dirty="0"/>
              <a:t> the </a:t>
            </a:r>
            <a:r>
              <a:rPr lang="fr-FR" dirty="0" err="1"/>
              <a:t>windows</a:t>
            </a:r>
            <a:r>
              <a:rPr lang="fr-FR" dirty="0"/>
              <a:t> to the </a:t>
            </a:r>
            <a:r>
              <a:rPr lang="fr-FR" dirty="0" err="1"/>
              <a:t>interior</a:t>
            </a:r>
            <a:r>
              <a:rPr lang="fr-FR" dirty="0"/>
              <a:t> of the </a:t>
            </a:r>
            <a:r>
              <a:rPr lang="fr-FR" dirty="0" err="1"/>
              <a:t>vehicule</a:t>
            </a:r>
            <a:r>
              <a:rPr lang="fr-FR" dirty="0"/>
              <a:t> by vibration (</a:t>
            </a:r>
            <a:r>
              <a:rPr lang="fr-FR" dirty="0" err="1"/>
              <a:t>interior</a:t>
            </a:r>
            <a:r>
              <a:rPr lang="fr-FR" dirty="0"/>
              <a:t> noise) or </a:t>
            </a:r>
            <a:r>
              <a:rPr lang="fr-FR" dirty="0" err="1"/>
              <a:t>pass</a:t>
            </a:r>
            <a:r>
              <a:rPr lang="fr-FR" dirty="0"/>
              <a:t>-by noise contribution (</a:t>
            </a:r>
            <a:r>
              <a:rPr lang="fr-FR" dirty="0" err="1"/>
              <a:t>other</a:t>
            </a:r>
            <a:r>
              <a:rPr lang="fr-FR" dirty="0"/>
              <a:t> applications: </a:t>
            </a:r>
            <a:r>
              <a:rPr lang="fr-FR" dirty="0" err="1"/>
              <a:t>pantograph</a:t>
            </a:r>
            <a:r>
              <a:rPr lang="fr-FR" dirty="0"/>
              <a:t> for train, landing </a:t>
            </a:r>
            <a:r>
              <a:rPr lang="fr-FR" dirty="0" err="1"/>
              <a:t>gear</a:t>
            </a:r>
            <a:r>
              <a:rPr lang="fr-FR" dirty="0"/>
              <a:t> for </a:t>
            </a:r>
            <a:r>
              <a:rPr lang="fr-FR" dirty="0" err="1"/>
              <a:t>aircraft</a:t>
            </a:r>
            <a:r>
              <a:rPr lang="fr-FR" dirty="0"/>
              <a:t>)</a:t>
            </a:r>
          </a:p>
          <a:p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B1ACF-EC9C-4449-8A01-85AF00415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527" y="3114483"/>
            <a:ext cx="5347847" cy="303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32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6C6095EE-7C0D-4BF1-AD35-F13E3BB2B3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64214" y="1702309"/>
            <a:ext cx="8251825" cy="4278313"/>
          </a:xfrm>
        </p:spPr>
        <p:txBody>
          <a:bodyPr/>
          <a:lstStyle/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B780083-C851-4DD8-9B88-E54DC4DF1E80}"/>
                  </a:ext>
                </a:extLst>
              </p:cNvPr>
              <p:cNvSpPr/>
              <p:nvPr/>
            </p:nvSpPr>
            <p:spPr>
              <a:xfrm>
                <a:off x="1010171" y="2478725"/>
                <a:ext cx="4151136" cy="1428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ctrlPr>
                                    <a:rPr lang="fr-FR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𝜟</m:t>
                                  </m:r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p>
                                      <m:r>
                                        <a:rPr lang="fr-FR" b="0" i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p>
                                <m:sSup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𝑪𝑭𝑫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    </m:t>
                              </m:r>
                              <m: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e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unc>
                                <m:funcPr>
                                  <m:ctrlPr>
                                    <a:rPr lang="fr-FR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fr-FR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a:rPr lang="en-US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𝐥𝐢𝐦</m:t>
                                      </m:r>
                                    </m:e>
                                    <m:li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fr-FR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  <m:r>
                                            <a:rPr lang="en-US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→∞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d>
                                    <m:dPr>
                                      <m:ctrlPr>
                                        <a:rPr lang="fr-FR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FR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𝝏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fr-FR" b="1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b="1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𝑷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𝒂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𝝏</m:t>
                                          </m:r>
                                          <m:r>
                                            <a:rPr lang="en-US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den>
                                      </m:f>
                                      <m:r>
                                        <a:rPr lang="en-US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𝒊𝒌</m:t>
                                      </m:r>
                                      <m:sSub>
                                        <m:sSubPr>
                                          <m:ctrlPr>
                                            <a:rPr lang="fr-FR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fr-FR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𝑷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func>
                            </m:e>
                          </m:eqAr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B780083-C851-4DD8-9B88-E54DC4DF1E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71" y="2478725"/>
                <a:ext cx="4151136" cy="14287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395CA43-4323-423B-9C8F-870643833CA3}"/>
                  </a:ext>
                </a:extLst>
              </p:cNvPr>
              <p:cNvSpPr/>
              <p:nvPr/>
            </p:nvSpPr>
            <p:spPr>
              <a:xfrm>
                <a:off x="1497487" y="4027805"/>
                <a:ext cx="8110077" cy="9512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d>
                        <m:d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sSub>
                        <m:sSub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𝑮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𝒅𝑽</m:t>
                          </m:r>
                        </m:e>
                      </m:nary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f>
                            <m:f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𝒅𝑺</m:t>
                          </m:r>
                        </m:e>
                      </m:nary>
                      <m:r>
                        <a:rPr lang="fr-FR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            </m:t>
                      </m:r>
                      <m:r>
                        <a:rPr lang="fr-FR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fr-FR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𝑪𝑭𝑫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395CA43-4323-423B-9C8F-870643833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487" y="4027805"/>
                <a:ext cx="8110077" cy="9512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E11C0F8D-C0FE-4F3F-948E-C389C2F5B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592" y="1734526"/>
            <a:ext cx="4527143" cy="1604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753D96-C517-41C3-B40B-1ACBE2B57D69}"/>
                  </a:ext>
                </a:extLst>
              </p:cNvPr>
              <p:cNvSpPr/>
              <p:nvPr/>
            </p:nvSpPr>
            <p:spPr>
              <a:xfrm>
                <a:off x="7868520" y="3500415"/>
                <a:ext cx="1987724" cy="4070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fr-FR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𝑪𝑭𝑫</m:t>
                          </m:r>
                        </m:sub>
                      </m:sSub>
                      <m:r>
                        <a:rPr lang="fr-FR" sz="2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fr-FR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fr-FR" sz="2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\</m:t>
                      </m:r>
                      <m:sSub>
                        <m:sSubPr>
                          <m:ctrlPr>
                            <a:rPr lang="fr-FR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𝜴</m:t>
                          </m:r>
                        </m:e>
                        <m:sub>
                          <m:r>
                            <a:rPr lang="fr-FR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</m:oMath>
                  </m:oMathPara>
                </a14:m>
                <a:endParaRPr lang="fr-FR" sz="2000" b="1" i="1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753D96-C517-41C3-B40B-1ACBE2B57D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520" y="3500415"/>
                <a:ext cx="1987724" cy="4070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7CBC613-DAA7-47B8-AAFE-3179DB008901}"/>
              </a:ext>
            </a:extLst>
          </p:cNvPr>
          <p:cNvSpPr/>
          <p:nvPr/>
        </p:nvSpPr>
        <p:spPr>
          <a:xfrm>
            <a:off x="1556864" y="4318056"/>
            <a:ext cx="1450484" cy="422114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E690B28D-F5D0-417E-B59D-8A2472E8A705}"/>
              </a:ext>
            </a:extLst>
          </p:cNvPr>
          <p:cNvSpPr txBox="1">
            <a:spLocks/>
          </p:cNvSpPr>
          <p:nvPr/>
        </p:nvSpPr>
        <p:spPr>
          <a:xfrm>
            <a:off x="1209816" y="4950573"/>
            <a:ext cx="2024446" cy="422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Blip>
                <a:blip r:embed="rId6"/>
              </a:buBlip>
              <a:defRPr lang="fr-FR" sz="2000" b="0" kern="1200">
                <a:solidFill>
                  <a:srgbClr val="5C5C5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7620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7"/>
              </a:buBlip>
              <a:defRPr lang="fr-FR"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60000"/>
              <a:buFontTx/>
              <a:buBlip>
                <a:blip r:embed="rId8"/>
              </a:buBlip>
              <a:defRPr lang="fr-FR"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-"/>
              <a:defRPr lang="fr-FR"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4263" indent="-276225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fr-FR"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Acoustic</a:t>
            </a:r>
            <a:r>
              <a:rPr kumimoji="0" lang="fr-FR" sz="1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pressure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texte 2">
                <a:extLst>
                  <a:ext uri="{FF2B5EF4-FFF2-40B4-BE49-F238E27FC236}">
                    <a16:creationId xmlns:a16="http://schemas.microsoft.com/office/drawing/2014/main" id="{AE4BC39B-43A4-4061-AD1A-2236EDFCD5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85739" y="5005604"/>
                <a:ext cx="2971951" cy="3817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Blip>
                    <a:blip r:embed="rId6"/>
                  </a:buBlip>
                  <a:defRPr lang="fr-FR" sz="2000" b="0" kern="1200">
                    <a:solidFill>
                      <a:srgbClr val="5C5C5C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742950" indent="-285750" algn="l" defTabSz="7620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Tx/>
                  <a:buBlip>
                    <a:blip r:embed="rId7"/>
                  </a:buBlip>
                  <a:defRPr lang="fr-FR" sz="1800" b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itchFamily="34" charset="0"/>
                  </a:defRPr>
                </a:lvl2pPr>
                <a:lvl3pPr marL="1143000" indent="-228600" algn="l" defTabSz="7620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SzPct val="60000"/>
                  <a:buFontTx/>
                  <a:buBlip>
                    <a:blip r:embed="rId8"/>
                  </a:buBlip>
                  <a:defRPr lang="fr-FR" sz="1600" b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itchFamily="34" charset="0"/>
                  </a:defRPr>
                </a:lvl3pPr>
                <a:lvl4pPr marL="1600200" indent="-228600" algn="l" defTabSz="7620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Char char="-"/>
                  <a:defRPr lang="fr-FR" sz="1600" b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084263" indent="-276225" algn="l" defTabSz="7620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None/>
                  <a:defRPr lang="fr-FR" sz="1800" b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  <a:defRPr/>
                </a:pPr>
                <a:r>
                  <a:rPr kumimoji="0" lang="fr-F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Volume source </a:t>
                </a:r>
                <a:r>
                  <a:rPr kumimoji="0" lang="fr-FR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term</a:t>
                </a:r>
                <a:r>
                  <a:rPr lang="fr-FR" sz="10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</a:t>
                </a:r>
                <a:r>
                  <a:rPr kumimoji="0" lang="fr-FR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aerodynamic</a:t>
                </a:r>
                <a:r>
                  <a:rPr kumimoji="0" lang="fr-FR" sz="10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pressure</a:t>
                </a:r>
                <a:r>
                  <a:rPr kumimoji="0" lang="fr-F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MMI1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sz="1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MMI10"/>
                              </a:rPr>
                            </m:ctrlPr>
                          </m:accPr>
                          <m:e>
                            <m:r>
                              <a:rPr lang="en-US" sz="1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MMI1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sz="1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MMI10"/>
                          </a:rPr>
                          <m:t>𝒉</m:t>
                        </m:r>
                      </m:sub>
                    </m:sSub>
                  </m:oMath>
                </a14:m>
                <a:r>
                  <a:rPr kumimoji="0" lang="fr-F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kumimoji="0" lang="fr-FR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from</a:t>
                </a:r>
                <a:r>
                  <a:rPr kumimoji="0" lang="fr-F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sz="10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incompressible CFD</a:t>
                </a:r>
                <a:endPara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Espace réservé du texte 2">
                <a:extLst>
                  <a:ext uri="{FF2B5EF4-FFF2-40B4-BE49-F238E27FC236}">
                    <a16:creationId xmlns:a16="http://schemas.microsoft.com/office/drawing/2014/main" id="{AE4BC39B-43A4-4061-AD1A-2236EDFCD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739" y="5005604"/>
                <a:ext cx="2971951" cy="381797"/>
              </a:xfrm>
              <a:prstGeom prst="rect">
                <a:avLst/>
              </a:prstGeom>
              <a:blipFill>
                <a:blip r:embed="rId9"/>
                <a:stretch>
                  <a:fillRect t="-3175" b="-47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DF3AD04A-1C36-470C-8C01-EFC314A39607}"/>
              </a:ext>
            </a:extLst>
          </p:cNvPr>
          <p:cNvSpPr/>
          <p:nvPr/>
        </p:nvSpPr>
        <p:spPr>
          <a:xfrm>
            <a:off x="3221516" y="4124180"/>
            <a:ext cx="2110367" cy="854847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F0D194-2F0D-4A93-8F86-8BA2D2F81C30}"/>
              </a:ext>
            </a:extLst>
          </p:cNvPr>
          <p:cNvSpPr/>
          <p:nvPr/>
        </p:nvSpPr>
        <p:spPr>
          <a:xfrm>
            <a:off x="5514991" y="4211081"/>
            <a:ext cx="1450484" cy="767946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C8C82EC5-5B70-4BF8-B9FB-157F1EDFEF85}"/>
              </a:ext>
            </a:extLst>
          </p:cNvPr>
          <p:cNvSpPr txBox="1">
            <a:spLocks/>
          </p:cNvSpPr>
          <p:nvPr/>
        </p:nvSpPr>
        <p:spPr>
          <a:xfrm>
            <a:off x="640074" y="1351789"/>
            <a:ext cx="8892030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Hybrid</a:t>
            </a:r>
            <a:r>
              <a:rPr lang="fr-FR" dirty="0"/>
              <a:t> </a:t>
            </a:r>
            <a:r>
              <a:rPr lang="fr-FR" dirty="0" err="1"/>
              <a:t>Lighthill</a:t>
            </a:r>
            <a:r>
              <a:rPr lang="fr-FR" dirty="0"/>
              <a:t> </a:t>
            </a:r>
            <a:r>
              <a:rPr lang="fr-FR" dirty="0" err="1"/>
              <a:t>analogy</a:t>
            </a:r>
            <a:r>
              <a:rPr lang="fr-FR" dirty="0"/>
              <a:t> [8,9,10,11]: </a:t>
            </a:r>
          </a:p>
          <a:p>
            <a:pPr marL="0" indent="0">
              <a:buNone/>
            </a:pP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298A39B-C782-4CD1-B93C-5C5F6A037440}"/>
                  </a:ext>
                </a:extLst>
              </p:cNvPr>
              <p:cNvSpPr/>
              <p:nvPr/>
            </p:nvSpPr>
            <p:spPr>
              <a:xfrm>
                <a:off x="1224597" y="1847558"/>
                <a:ext cx="1519839" cy="376770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298A39B-C782-4CD1-B93C-5C5F6A0374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597" y="1847558"/>
                <a:ext cx="1519839" cy="376770"/>
              </a:xfrm>
              <a:prstGeom prst="rect">
                <a:avLst/>
              </a:prstGeom>
              <a:blipFill>
                <a:blip r:embed="rId10"/>
                <a:stretch>
                  <a:fillRect r="-12351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7B24221-D84F-4133-B946-FF403157C56C}"/>
                  </a:ext>
                </a:extLst>
              </p:cNvPr>
              <p:cNvSpPr/>
              <p:nvPr/>
            </p:nvSpPr>
            <p:spPr>
              <a:xfrm>
                <a:off x="7444038" y="1194477"/>
                <a:ext cx="1825563" cy="379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type m:val="lin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𝒊𝒌𝒓</m:t>
                              </m:r>
                            </m:sup>
                          </m:sSup>
                        </m:num>
                        <m:den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7B24221-D84F-4133-B946-FF403157C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038" y="1194477"/>
                <a:ext cx="1825563" cy="379784"/>
              </a:xfrm>
              <a:prstGeom prst="rect">
                <a:avLst/>
              </a:prstGeom>
              <a:blipFill>
                <a:blip r:embed="rId11"/>
                <a:stretch>
                  <a:fillRect t="-111290" r="-8667" b="-1741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6817BE7-4571-4E40-B3DA-2E4EFD7D1AC8}"/>
                  </a:ext>
                </a:extLst>
              </p:cNvPr>
              <p:cNvSpPr/>
              <p:nvPr/>
            </p:nvSpPr>
            <p:spPr>
              <a:xfrm>
                <a:off x="1496162" y="5287684"/>
                <a:ext cx="8037657" cy="1228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d>
                        <m:d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f>
                        <m:f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num>
                        <m:den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f>
                            <m:f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𝒅𝑽</m:t>
                          </m:r>
                        </m:e>
                      </m:nary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f>
                            <m:f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𝒅𝑺</m:t>
                          </m:r>
                        </m:e>
                      </m:nary>
                      <m:r>
                        <a:rPr lang="fr-FR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fr-FR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𝑪𝑭𝑫</m:t>
                          </m:r>
                        </m:sub>
                      </m:sSub>
                      <m:r>
                        <a:rPr lang="fr-FR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6817BE7-4571-4E40-B3DA-2E4EFD7D1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162" y="5287684"/>
                <a:ext cx="8037657" cy="12282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CD723EBF-814C-4F71-BF1E-03966F2A872C}"/>
              </a:ext>
            </a:extLst>
          </p:cNvPr>
          <p:cNvSpPr/>
          <p:nvPr/>
        </p:nvSpPr>
        <p:spPr>
          <a:xfrm>
            <a:off x="3472363" y="5390883"/>
            <a:ext cx="2264172" cy="854847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4E3153-FA6E-4D57-B270-F4E06BA48F95}"/>
              </a:ext>
            </a:extLst>
          </p:cNvPr>
          <p:cNvSpPr/>
          <p:nvPr/>
        </p:nvSpPr>
        <p:spPr>
          <a:xfrm>
            <a:off x="1555538" y="5452147"/>
            <a:ext cx="1629153" cy="620976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0C4658-9196-4643-B4DF-D0FF13DE8EA0}"/>
              </a:ext>
            </a:extLst>
          </p:cNvPr>
          <p:cNvSpPr/>
          <p:nvPr/>
        </p:nvSpPr>
        <p:spPr>
          <a:xfrm>
            <a:off x="5907842" y="5308644"/>
            <a:ext cx="1741313" cy="937085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56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45E05BE-1F07-4AA6-B26E-7CE766862917}"/>
                  </a:ext>
                </a:extLst>
              </p:cNvPr>
              <p:cNvSpPr/>
              <p:nvPr/>
            </p:nvSpPr>
            <p:spPr>
              <a:xfrm>
                <a:off x="7779083" y="3691337"/>
                <a:ext cx="2629631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𝑭𝑬𝑴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chemeClr val="accent6">
                        <a:lumMod val="50000"/>
                      </a:schemeClr>
                    </a:solidFill>
                  </a:rPr>
                  <a:t> / </a:t>
                </a:r>
                <a14:m>
                  <m:oMath xmlns:m="http://schemas.openxmlformats.org/officeDocument/2006/math">
                    <m:r>
                      <a:rPr lang="fr-FR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𝑭𝑬𝑴</m:t>
                        </m:r>
                      </m:sub>
                    </m:sSub>
                    <m:r>
                      <a:rPr lang="fr-FR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fr-FR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𝛴</m:t>
                        </m: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45E05BE-1F07-4AA6-B26E-7CE7668629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083" y="3691337"/>
                <a:ext cx="2629631" cy="369332"/>
              </a:xfrm>
              <a:prstGeom prst="rect">
                <a:avLst/>
              </a:prstGeom>
              <a:blipFill>
                <a:blip r:embed="rId2"/>
                <a:stretch>
                  <a:fillRect t="-8065" b="-241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CD8B861E-4EB3-4F54-A622-1B0E2E116061}"/>
              </a:ext>
            </a:extLst>
          </p:cNvPr>
          <p:cNvSpPr/>
          <p:nvPr/>
        </p:nvSpPr>
        <p:spPr>
          <a:xfrm>
            <a:off x="1717950" y="4291888"/>
            <a:ext cx="1450484" cy="422114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E0320D49-8A63-48E1-AB7C-57DEF80B9CBC}"/>
              </a:ext>
            </a:extLst>
          </p:cNvPr>
          <p:cNvSpPr txBox="1">
            <a:spLocks/>
          </p:cNvSpPr>
          <p:nvPr/>
        </p:nvSpPr>
        <p:spPr>
          <a:xfrm>
            <a:off x="1370902" y="4924405"/>
            <a:ext cx="2024446" cy="422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Blip>
                <a:blip r:embed="rId3"/>
              </a:buBlip>
              <a:defRPr lang="fr-FR" sz="2000" b="0" kern="1200">
                <a:solidFill>
                  <a:srgbClr val="5C5C5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7620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lang="fr-FR"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60000"/>
              <a:buFontTx/>
              <a:buBlip>
                <a:blip r:embed="rId5"/>
              </a:buBlip>
              <a:defRPr lang="fr-FR"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-"/>
              <a:defRPr lang="fr-FR"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4263" indent="-276225" algn="l" defTabSz="7620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fr-FR"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Acoustic</a:t>
            </a:r>
            <a:r>
              <a:rPr kumimoji="0" lang="fr-FR" sz="1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pressure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Espace réservé du texte 2">
                <a:extLst>
                  <a:ext uri="{FF2B5EF4-FFF2-40B4-BE49-F238E27FC236}">
                    <a16:creationId xmlns:a16="http://schemas.microsoft.com/office/drawing/2014/main" id="{E9A1E955-2E24-4918-B1E1-8313904E6F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46825" y="4979436"/>
                <a:ext cx="2971951" cy="3817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Blip>
                    <a:blip r:embed="rId3"/>
                  </a:buBlip>
                  <a:defRPr lang="fr-FR" sz="2000" b="0" kern="1200">
                    <a:solidFill>
                      <a:srgbClr val="5C5C5C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742950" indent="-285750" algn="l" defTabSz="7620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Tx/>
                  <a:buBlip>
                    <a:blip r:embed="rId4"/>
                  </a:buBlip>
                  <a:defRPr lang="fr-FR" sz="1800" b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itchFamily="34" charset="0"/>
                  </a:defRPr>
                </a:lvl2pPr>
                <a:lvl3pPr marL="1143000" indent="-228600" algn="l" defTabSz="7620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SzPct val="60000"/>
                  <a:buFontTx/>
                  <a:buBlip>
                    <a:blip r:embed="rId5"/>
                  </a:buBlip>
                  <a:defRPr lang="fr-FR" sz="1600" b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itchFamily="34" charset="0"/>
                  </a:defRPr>
                </a:lvl3pPr>
                <a:lvl4pPr marL="1600200" indent="-228600" algn="l" defTabSz="7620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Char char="-"/>
                  <a:defRPr lang="fr-FR" sz="1600" b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084263" indent="-276225" algn="l" defTabSz="762000" rtl="0" eaLnBrk="1" fontAlgn="base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None/>
                  <a:defRPr lang="fr-FR" sz="1800" b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  <a:defRPr/>
                </a:pPr>
                <a:r>
                  <a:rPr kumimoji="0" lang="fr-F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Volume source </a:t>
                </a:r>
                <a:r>
                  <a:rPr kumimoji="0" lang="fr-FR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term</a:t>
                </a:r>
                <a:r>
                  <a:rPr lang="fr-FR" sz="10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</a:t>
                </a:r>
                <a:r>
                  <a:rPr kumimoji="0" lang="fr-FR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aerodynamic</a:t>
                </a:r>
                <a:r>
                  <a:rPr kumimoji="0" lang="fr-FR" sz="10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pressure</a:t>
                </a:r>
                <a:r>
                  <a:rPr kumimoji="0" lang="fr-F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MMI1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sz="1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MMI10"/>
                              </a:rPr>
                            </m:ctrlPr>
                          </m:accPr>
                          <m:e>
                            <m:r>
                              <a:rPr lang="en-US" sz="1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MMI1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en-US" sz="1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MMI10"/>
                          </a:rPr>
                          <m:t>𝒉</m:t>
                        </m:r>
                      </m:sub>
                    </m:sSub>
                  </m:oMath>
                </a14:m>
                <a:r>
                  <a:rPr kumimoji="0" lang="fr-F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kumimoji="0" lang="fr-FR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from</a:t>
                </a:r>
                <a:r>
                  <a:rPr kumimoji="0" lang="fr-FR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sz="1000" b="1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incompressible CFD</a:t>
                </a:r>
                <a:endPara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Espace réservé du texte 2">
                <a:extLst>
                  <a:ext uri="{FF2B5EF4-FFF2-40B4-BE49-F238E27FC236}">
                    <a16:creationId xmlns:a16="http://schemas.microsoft.com/office/drawing/2014/main" id="{E9A1E955-2E24-4918-B1E1-8313904E6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825" y="4979436"/>
                <a:ext cx="2971951" cy="381797"/>
              </a:xfrm>
              <a:prstGeom prst="rect">
                <a:avLst/>
              </a:prstGeom>
              <a:blipFill>
                <a:blip r:embed="rId6"/>
                <a:stretch>
                  <a:fillRect t="-3226" b="-48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071A21DA-D104-4BA5-97C9-1006C525D742}"/>
              </a:ext>
            </a:extLst>
          </p:cNvPr>
          <p:cNvSpPr/>
          <p:nvPr/>
        </p:nvSpPr>
        <p:spPr>
          <a:xfrm>
            <a:off x="3382602" y="4098012"/>
            <a:ext cx="2110367" cy="854847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642A2F-11AC-4964-B00C-403B4A9B69EF}"/>
              </a:ext>
            </a:extLst>
          </p:cNvPr>
          <p:cNvSpPr/>
          <p:nvPr/>
        </p:nvSpPr>
        <p:spPr>
          <a:xfrm>
            <a:off x="1717949" y="5476980"/>
            <a:ext cx="1629153" cy="620976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57BB37-A5EC-4E19-9364-DC939E0FB87B}"/>
              </a:ext>
            </a:extLst>
          </p:cNvPr>
          <p:cNvSpPr/>
          <p:nvPr/>
        </p:nvSpPr>
        <p:spPr>
          <a:xfrm>
            <a:off x="5676077" y="4184913"/>
            <a:ext cx="1450484" cy="767946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424B41-66AF-4DBD-86C3-BEF9935E5751}"/>
              </a:ext>
            </a:extLst>
          </p:cNvPr>
          <p:cNvSpPr/>
          <p:nvPr/>
        </p:nvSpPr>
        <p:spPr>
          <a:xfrm>
            <a:off x="3634774" y="5415716"/>
            <a:ext cx="2264172" cy="854847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ABC7E7-CEBD-4740-A301-140A1A0B27B7}"/>
              </a:ext>
            </a:extLst>
          </p:cNvPr>
          <p:cNvSpPr/>
          <p:nvPr/>
        </p:nvSpPr>
        <p:spPr>
          <a:xfrm>
            <a:off x="6070253" y="5333477"/>
            <a:ext cx="1741313" cy="937085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Espace réservé du contenu 3">
            <a:extLst>
              <a:ext uri="{FF2B5EF4-FFF2-40B4-BE49-F238E27FC236}">
                <a16:creationId xmlns:a16="http://schemas.microsoft.com/office/drawing/2014/main" id="{6F8529CC-5AE3-4687-B924-9D8503D5DAEE}"/>
              </a:ext>
            </a:extLst>
          </p:cNvPr>
          <p:cNvSpPr txBox="1">
            <a:spLocks/>
          </p:cNvSpPr>
          <p:nvPr/>
        </p:nvSpPr>
        <p:spPr>
          <a:xfrm>
            <a:off x="601593" y="1320290"/>
            <a:ext cx="8938050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Hybrid</a:t>
            </a:r>
            <a:r>
              <a:rPr lang="fr-FR" dirty="0"/>
              <a:t> </a:t>
            </a:r>
            <a:r>
              <a:rPr lang="fr-FR" dirty="0" err="1"/>
              <a:t>Lighthill</a:t>
            </a:r>
            <a:r>
              <a:rPr lang="fr-FR" dirty="0"/>
              <a:t> </a:t>
            </a:r>
            <a:r>
              <a:rPr lang="fr-FR" dirty="0" err="1"/>
              <a:t>analogy</a:t>
            </a:r>
            <a:r>
              <a:rPr lang="fr-FR" dirty="0"/>
              <a:t> [8,9,10,11]: </a:t>
            </a:r>
          </a:p>
          <a:p>
            <a:pPr marL="0" indent="0">
              <a:buNone/>
            </a:pP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EADA794-168B-4214-B557-5066B3FDD64B}"/>
                  </a:ext>
                </a:extLst>
              </p:cNvPr>
              <p:cNvSpPr/>
              <p:nvPr/>
            </p:nvSpPr>
            <p:spPr>
              <a:xfrm>
                <a:off x="662423" y="2489509"/>
                <a:ext cx="5384487" cy="14032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𝜟</m:t>
                                  </m:r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p>
                                      <m:r>
                                        <a:rPr lang="fr-FR" b="0" i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lang="fr-FR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𝛀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𝑭𝑬𝑴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    </m:t>
                              </m:r>
                              <m: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e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fr-FR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FR" b="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fr-FR" b="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b="0" i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FR" b="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FR" b="0" i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fr-FR" b="0" i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b="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FR" b="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fr-FR" b="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b="0" i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FR" b="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FR" b="0" i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fr-FR" b="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fr-FR" b="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fr-FR" b="0" i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fr-FR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sub>
                              </m:sSub>
                              <m:r>
                                <a:rPr lang="fr-FR" b="0" i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fr-FR" b="0" i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fr-FR" b="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fr-FR" b="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fr-FR" b="0" i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fr-FR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sub>
                              </m:sSub>
                              <m:r>
                                <a:rPr lang="fr-FR" b="0" i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)       </m:t>
                              </m:r>
                              <m: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  <m:r>
                                <a:rPr lang="fr-FR" b="0" i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EADA794-168B-4214-B557-5066B3FDD6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23" y="2489509"/>
                <a:ext cx="5384487" cy="14032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A12D2C7-9F3C-4D5E-AB6A-424C5E2BFB48}"/>
                  </a:ext>
                </a:extLst>
              </p:cNvPr>
              <p:cNvSpPr/>
              <p:nvPr/>
            </p:nvSpPr>
            <p:spPr>
              <a:xfrm>
                <a:off x="8100036" y="3165186"/>
                <a:ext cx="1987724" cy="4070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fr-FR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𝑪𝑭𝑫</m:t>
                          </m:r>
                        </m:sub>
                      </m:sSub>
                      <m:r>
                        <a:rPr lang="fr-FR" sz="2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fr-FR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fr-FR" sz="2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\</m:t>
                      </m:r>
                      <m:sSub>
                        <m:sSubPr>
                          <m:ctrlPr>
                            <a:rPr lang="fr-FR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𝜴</m:t>
                          </m:r>
                        </m:e>
                        <m:sub>
                          <m:r>
                            <a:rPr lang="fr-FR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</m:oMath>
                  </m:oMathPara>
                </a14:m>
                <a:endParaRPr lang="fr-FR" sz="2000" b="1" i="1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A12D2C7-9F3C-4D5E-AB6A-424C5E2BFB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036" y="3165186"/>
                <a:ext cx="1987724" cy="407099"/>
              </a:xfrm>
              <a:prstGeom prst="rect">
                <a:avLst/>
              </a:prstGeom>
              <a:blipFill>
                <a:blip r:embed="rId8"/>
                <a:stretch>
                  <a:fillRect b="-1304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F14FC3-0497-4140-9377-0DAA2CAC8B38}"/>
                  </a:ext>
                </a:extLst>
              </p:cNvPr>
              <p:cNvSpPr/>
              <p:nvPr/>
            </p:nvSpPr>
            <p:spPr>
              <a:xfrm>
                <a:off x="862039" y="1839740"/>
                <a:ext cx="1519839" cy="376770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F14FC3-0497-4140-9377-0DAA2CAC8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39" y="1839740"/>
                <a:ext cx="1519839" cy="376770"/>
              </a:xfrm>
              <a:prstGeom prst="rect">
                <a:avLst/>
              </a:prstGeom>
              <a:blipFill>
                <a:blip r:embed="rId9"/>
                <a:stretch>
                  <a:fillRect r="-12302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E69E2D9-DDE2-475C-B352-1E63EFEE160B}"/>
                  </a:ext>
                </a:extLst>
              </p:cNvPr>
              <p:cNvSpPr/>
              <p:nvPr/>
            </p:nvSpPr>
            <p:spPr>
              <a:xfrm>
                <a:off x="1658573" y="4001637"/>
                <a:ext cx="8110077" cy="9512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d>
                        <m:d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sSub>
                        <m:sSub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𝑮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𝒅𝑽</m:t>
                          </m:r>
                        </m:e>
                      </m:nary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f>
                            <m:f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𝒅𝑺</m:t>
                          </m:r>
                        </m:e>
                      </m:nary>
                      <m:r>
                        <a:rPr lang="fr-FR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            </m:t>
                      </m:r>
                      <m:r>
                        <a:rPr lang="fr-FR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fr-FR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𝑪𝑭𝑫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E69E2D9-DDE2-475C-B352-1E63EFEE16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573" y="4001637"/>
                <a:ext cx="8110077" cy="9512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6C2C186-E58C-4579-ABE5-6607A533D271}"/>
                  </a:ext>
                </a:extLst>
              </p:cNvPr>
              <p:cNvSpPr/>
              <p:nvPr/>
            </p:nvSpPr>
            <p:spPr>
              <a:xfrm>
                <a:off x="1658573" y="5312517"/>
                <a:ext cx="8037657" cy="1228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d>
                        <m:d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f>
                        <m:f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num>
                        <m:den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𝑪𝑭𝑫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f>
                            <m:f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𝒅𝑽</m:t>
                          </m:r>
                        </m:e>
                      </m:nary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f>
                            <m:f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𝒅𝑺</m:t>
                          </m:r>
                        </m:e>
                      </m:nary>
                      <m:r>
                        <a:rPr lang="fr-FR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fr-FR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𝑪𝑭𝑫</m:t>
                          </m:r>
                        </m:sub>
                      </m:sSub>
                      <m:r>
                        <a:rPr lang="fr-FR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fr-FR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6C2C186-E58C-4579-ABE5-6607A533D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573" y="5312517"/>
                <a:ext cx="8037657" cy="1228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Image 8">
            <a:extLst>
              <a:ext uri="{FF2B5EF4-FFF2-40B4-BE49-F238E27FC236}">
                <a16:creationId xmlns:a16="http://schemas.microsoft.com/office/drawing/2014/main" id="{0C82713A-E672-4A81-B59E-479B1C9A02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4614" y="1271877"/>
            <a:ext cx="4201580" cy="16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9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713612" y="6570647"/>
            <a:ext cx="4486325" cy="123111"/>
          </a:xfrm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FDEDB2E-C723-4721-A617-F88ECA7D2ED5}"/>
                  </a:ext>
                </a:extLst>
              </p:cNvPr>
              <p:cNvSpPr/>
              <p:nvPr/>
            </p:nvSpPr>
            <p:spPr>
              <a:xfrm>
                <a:off x="1138539" y="3014468"/>
                <a:ext cx="8942229" cy="124117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sSup>
                      <m:sSupPr>
                        <m:ctrlP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fr-FR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</m:acc>
                          </m:e>
                          <m:sub>
                            <m:r>
                              <a:rPr lang="fr-FR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e>
                      <m:sup>
                        <m:r>
                          <a:rPr lang="fr-FR" b="0" i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b="0" i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fr-FR" b="0" i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fr-FR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</m:d>
                    <m:r>
                      <a:rPr lang="fr-FR" b="0" i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𝒇𝒊𝒏𝒅</m:t>
                    </m:r>
                    <m:r>
                      <a:rPr lang="fr-FR" b="0" i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b="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fr-FR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fr-FR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</m:d>
                  </m:oMath>
                </a14:m>
                <a:r>
                  <a:rPr lang="fr-FR" b="0" i="1" dirty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/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</m:sub>
                      </m:sSub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p>
                      </m:sSup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sSup>
                        <m:sSup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p>
                      </m:sSup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FR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𝑪𝑭𝑫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 b="0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𝑪𝑭𝑫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FDEDB2E-C723-4721-A617-F88ECA7D2E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539" y="3014468"/>
                <a:ext cx="8942229" cy="12411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9E5EAEF-0041-4E21-AB9F-2CF4D3358C8E}"/>
                  </a:ext>
                </a:extLst>
              </p:cNvPr>
              <p:cNvSpPr/>
              <p:nvPr/>
            </p:nvSpPr>
            <p:spPr>
              <a:xfrm>
                <a:off x="1138539" y="4423846"/>
                <a:ext cx="8870753" cy="19067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MMI1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MMI1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MMI10"/>
                                </a:rPr>
                                <m:t>𝒂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MMI1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MMI1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𝝆</m:t>
                              </m:r>
                            </m:den>
                          </m:f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𝜵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MMI1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MMI10"/>
                                </a:rPr>
                                <m:t>𝒂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𝜵</m:t>
                          </m:r>
                          <m:sSup>
                            <m:sSup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MMI1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MMI1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ⅆ</m:t>
                          </m:r>
                          <m:r>
                            <a:rPr lang="el-G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𝜴</m:t>
                          </m:r>
                        </m:e>
                      </m:nary>
                      <m:r>
                        <a:rPr lang="en-US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;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MMI1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𝑸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MMI1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MMI10"/>
                                </a:rPr>
                                <m:t>𝒂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MMI1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MMI1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𝝆</m:t>
                              </m:r>
                              <m:sSup>
                                <m:sSup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MMI1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MMI10"/>
                                </a:rPr>
                                <m:t>𝒂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MMI1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MMI1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ⅆ</m:t>
                          </m:r>
                          <m:r>
                            <a:rPr lang="el-G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𝜴</m:t>
                          </m:r>
                        </m:e>
                      </m:nary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en-US" b="1" dirty="0">
                    <a:latin typeface="Arial" panose="020B060402020202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 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effectLst/>
                              <a:latin typeface="Cambria Math" panose="02040503050406030204" pitchFamily="18" charset="0"/>
                              <a:cs typeface="CMMI1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𝜮</m:t>
                          </m:r>
                        </m:sub>
                      </m:sSub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cs typeface="CMMI1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CMMI1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MMI10"/>
                                </a:rPr>
                                <m:t>𝒂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CMMI1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cs typeface="CMMI1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MMI1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𝜮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fr-FR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𝜷</m:t>
                              </m:r>
                            </m:num>
                            <m:den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cs typeface="CMMI1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CMMI1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MMI10"/>
                                </a:rPr>
                                <m:t>𝒂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CMMI1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cs typeface="CMMI1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MMI1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ⅆ</m:t>
                          </m:r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𝜮</m:t>
                          </m:r>
                        </m:e>
                      </m:nary>
                      <m:r>
                        <a:rPr lang="en-US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; 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effectLst/>
                              <a:latin typeface="Cambria Math" panose="02040503050406030204" pitchFamily="18" charset="0"/>
                              <a:cs typeface="CMMI1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cs typeface="CMMI1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CMMI1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MMI10"/>
                                </a:rPr>
                                <m:t>𝒉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CMMI1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cs typeface="CMMI1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MMI1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fr-FR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  <m:sSup>
                                <m:sSup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chemeClr val="accent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CMMI1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CMMI1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MMI10"/>
                                </a:rPr>
                                <m:t>𝒉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CMMI1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cs typeface="CMMI1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MMI1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MMI1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ⅆ</m:t>
                          </m:r>
                          <m:r>
                            <a:rPr lang="el-G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𝜴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9E5EAEF-0041-4E21-AB9F-2CF4D3358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539" y="4423846"/>
                <a:ext cx="8870753" cy="19067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279CE8A-5113-4347-88B9-145DEB72C917}"/>
                  </a:ext>
                </a:extLst>
              </p:cNvPr>
              <p:cNvSpPr/>
              <p:nvPr/>
            </p:nvSpPr>
            <p:spPr>
              <a:xfrm>
                <a:off x="4015057" y="5154450"/>
                <a:ext cx="3427157" cy="369332"/>
              </a:xfrm>
              <a:prstGeom prst="rect">
                <a:avLst/>
              </a:prstGeom>
              <a:ln>
                <a:solidFill>
                  <a:srgbClr val="00804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Volume FEM operators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𝑭𝑬𝑴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279CE8A-5113-4347-88B9-145DEB72C9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057" y="5154450"/>
                <a:ext cx="3427157" cy="369332"/>
              </a:xfrm>
              <a:prstGeom prst="rect">
                <a:avLst/>
              </a:prstGeom>
              <a:blipFill>
                <a:blip r:embed="rId4"/>
                <a:stretch>
                  <a:fillRect l="-1418" t="-9677" b="-22581"/>
                </a:stretch>
              </a:blipFill>
              <a:ln>
                <a:solidFill>
                  <a:srgbClr val="00804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9248D183-8FED-436D-AEE0-43566E9AF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805" y="1285050"/>
            <a:ext cx="4089156" cy="16521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C7B363-AD71-48A8-B7E7-4ACC576F4EFB}"/>
              </a:ext>
            </a:extLst>
          </p:cNvPr>
          <p:cNvSpPr/>
          <p:nvPr/>
        </p:nvSpPr>
        <p:spPr>
          <a:xfrm>
            <a:off x="8319611" y="5269459"/>
            <a:ext cx="1761157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F15"/>
              </a:rPr>
              <a:t>CFD Sources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30CCB38C-556C-40CA-B9B2-772A96AC0CD0}"/>
              </a:ext>
            </a:extLst>
          </p:cNvPr>
          <p:cNvSpPr txBox="1">
            <a:spLocks/>
          </p:cNvSpPr>
          <p:nvPr/>
        </p:nvSpPr>
        <p:spPr>
          <a:xfrm>
            <a:off x="601593" y="1362359"/>
            <a:ext cx="9002925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Hybrid</a:t>
            </a:r>
            <a:r>
              <a:rPr lang="fr-FR" dirty="0"/>
              <a:t> </a:t>
            </a:r>
            <a:r>
              <a:rPr lang="fr-FR" dirty="0" err="1"/>
              <a:t>Lighthill</a:t>
            </a:r>
            <a:r>
              <a:rPr lang="fr-FR" dirty="0"/>
              <a:t> </a:t>
            </a:r>
            <a:r>
              <a:rPr lang="fr-FR" dirty="0" err="1"/>
              <a:t>analogy</a:t>
            </a:r>
            <a:r>
              <a:rPr lang="fr-FR" dirty="0"/>
              <a:t> [8,9,10,11]: </a:t>
            </a:r>
          </a:p>
          <a:p>
            <a:pPr marL="0" indent="0">
              <a:buNone/>
            </a:pP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95B07BB-D48D-47FA-A75D-124F41630C85}"/>
                  </a:ext>
                </a:extLst>
              </p:cNvPr>
              <p:cNvSpPr/>
              <p:nvPr/>
            </p:nvSpPr>
            <p:spPr>
              <a:xfrm>
                <a:off x="1138539" y="1922719"/>
                <a:ext cx="1519839" cy="376770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95B07BB-D48D-47FA-A75D-124F41630C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539" y="1922719"/>
                <a:ext cx="1519839" cy="376770"/>
              </a:xfrm>
              <a:prstGeom prst="rect">
                <a:avLst/>
              </a:prstGeom>
              <a:blipFill>
                <a:blip r:embed="rId6"/>
                <a:stretch>
                  <a:fillRect r="-12351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75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C14B33A-B492-47F3-ABCA-AD37C58AA753}"/>
                  </a:ext>
                </a:extLst>
              </p:cNvPr>
              <p:cNvSpPr/>
              <p:nvPr/>
            </p:nvSpPr>
            <p:spPr>
              <a:xfrm>
                <a:off x="1495591" y="4238967"/>
                <a:ext cx="7795613" cy="9907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p>
                      </m:sSup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∬"/>
                                  <m:limLoc m:val="undOvr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</a:rPr>
                                                <m:t>𝟏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</a:rPr>
                                                <m:t>𝝆</m:t>
                                              </m:r>
                                            </m:den>
                                          </m:f>
                                          <m:sSub>
                                            <m:sSubPr>
                                              <m:ctrlP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𝑷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𝒂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𝒚</m:t>
                                              </m:r>
                                            </m:e>
                                          </m:d>
                                          <m:f>
                                            <m:fPr>
                                              <m:ctrlP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p>
                                                <m:sSupPr>
                                                  <m:ctrlP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fr-FR" b="0" i="0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𝜕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fr-FR" b="0" i="0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  <m:sSub>
                                                <m:sSubPr>
                                                  <m:ctrlP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𝑮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𝒌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  <m:r>
                                                    <a:rPr lang="fr-FR" b="0" i="0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𝒚</m:t>
                                                  </m:r>
                                                </m:e>
                                              </m:d>
                                            </m:num>
                                            <m:den>
                                              <m:r>
                                                <a:rPr lang="fr-FR" b="0" i="0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fr-FR" b="0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𝒏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fr-FR" b="0" i="0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den>
                                          </m:f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ⅆ</m:t>
                                          </m:r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  <m:d>
                                            <m:dPr>
                                              <m:ctrlP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𝒚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sSup>
                                        <m:sSupPr>
                                          <m:ctrlP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𝑷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𝒂</m:t>
                                              </m:r>
                                            </m:sub>
                                          </m:sSub>
                                        </m:e>
                                        <m:sup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fr-FR" b="0" i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fr-FR" b="1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ⅆ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𝜮</m:t>
                      </m:r>
                      <m:d>
                        <m:dPr>
                          <m:ctrlP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C14B33A-B492-47F3-ABCA-AD37C58AA7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591" y="4238967"/>
                <a:ext cx="7795613" cy="9907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6FD1911-5491-4CBB-84F3-2B741A3E99BE}"/>
                  </a:ext>
                </a:extLst>
              </p:cNvPr>
              <p:cNvSpPr/>
              <p:nvPr/>
            </p:nvSpPr>
            <p:spPr>
              <a:xfrm>
                <a:off x="588810" y="5165730"/>
                <a:ext cx="7042457" cy="9907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p>
                      </m:sSup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∬"/>
                                  <m:limLoc m:val="undOvr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𝜷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𝝆</m:t>
                                              </m:r>
                                              <m:r>
                                                <a:rPr lang="en-US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𝒄</m:t>
                                              </m:r>
                                            </m:den>
                                          </m:f>
                                          <m:sSub>
                                            <m:sSubPr>
                                              <m:ctrlP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𝑷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𝒂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𝒚</m:t>
                                              </m:r>
                                            </m:e>
                                          </m:d>
                                          <m:f>
                                            <m:fPr>
                                              <m:ctrlP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fr-FR" b="0" i="0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fr-FR" b="0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𝑮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𝒌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fr-FR" b="0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  <m:r>
                                                    <a:rPr lang="fr-FR" b="0" i="0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𝒚</m:t>
                                                  </m:r>
                                                </m:e>
                                              </m:d>
                                            </m:num>
                                            <m:den>
                                              <m:r>
                                                <a:rPr lang="fr-FR" b="0" i="0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𝒏𝒙</m:t>
                                              </m:r>
                                            </m:den>
                                          </m:f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ⅆ</m:t>
                                          </m:r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  <m:d>
                                            <m:dPr>
                                              <m:ctrlP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𝒚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sSup>
                                        <m:sSupPr>
                                          <m:ctrlP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𝑷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𝒂</m:t>
                                              </m:r>
                                            </m:sub>
                                          </m:sSub>
                                        </m:e>
                                        <m:sup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fr-FR" b="0" i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fr-FR" b="1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6FD1911-5491-4CBB-84F3-2B741A3E9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10" y="5165730"/>
                <a:ext cx="7042457" cy="9907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439F945-3D7E-4956-80E5-EF467EB544DD}"/>
                  </a:ext>
                </a:extLst>
              </p:cNvPr>
              <p:cNvSpPr/>
              <p:nvPr/>
            </p:nvSpPr>
            <p:spPr>
              <a:xfrm>
                <a:off x="7646132" y="5165730"/>
                <a:ext cx="2056973" cy="923330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F15"/>
                  </a:rPr>
                  <a:t>Surface integral </a:t>
                </a: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F15"/>
                  </a:rPr>
                  <a:t>operators (AABC) </a:t>
                </a: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F15"/>
                  </a:rPr>
                  <a:t>between S and 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𝜮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F15"/>
                  </a:rPr>
                  <a:t>  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439F945-3D7E-4956-80E5-EF467EB544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132" y="5165730"/>
                <a:ext cx="2056973" cy="923330"/>
              </a:xfrm>
              <a:prstGeom prst="rect">
                <a:avLst/>
              </a:prstGeom>
              <a:blipFill>
                <a:blip r:embed="rId4"/>
                <a:stretch>
                  <a:fillRect l="-1765" t="-2597" r="-1471" b="-779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11">
            <a:extLst>
              <a:ext uri="{FF2B5EF4-FFF2-40B4-BE49-F238E27FC236}">
                <a16:creationId xmlns:a16="http://schemas.microsoft.com/office/drawing/2014/main" id="{5708740D-6662-43EF-9611-3C7C05AAE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397" y="1269123"/>
            <a:ext cx="3882122" cy="1568463"/>
          </a:xfrm>
          <a:prstGeom prst="rect">
            <a:avLst/>
          </a:prstGeom>
        </p:spPr>
      </p:pic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2CA60D5A-4D3B-414F-923D-D15754B7BAF8}"/>
              </a:ext>
            </a:extLst>
          </p:cNvPr>
          <p:cNvSpPr txBox="1">
            <a:spLocks/>
          </p:cNvSpPr>
          <p:nvPr/>
        </p:nvSpPr>
        <p:spPr>
          <a:xfrm>
            <a:off x="669501" y="1300589"/>
            <a:ext cx="8938050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Hybrid</a:t>
            </a:r>
            <a:r>
              <a:rPr lang="fr-FR" dirty="0"/>
              <a:t> </a:t>
            </a:r>
            <a:r>
              <a:rPr lang="fr-FR" dirty="0" err="1"/>
              <a:t>Lighthill</a:t>
            </a:r>
            <a:r>
              <a:rPr lang="fr-FR" dirty="0"/>
              <a:t> </a:t>
            </a:r>
            <a:r>
              <a:rPr lang="fr-FR" dirty="0" err="1"/>
              <a:t>analogy</a:t>
            </a:r>
            <a:r>
              <a:rPr lang="fr-FR" dirty="0"/>
              <a:t> [8,9,10,11]: </a:t>
            </a:r>
          </a:p>
          <a:p>
            <a:pPr marL="0" indent="0">
              <a:buNone/>
            </a:pP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6017C0C-7178-42FB-AF85-74DF295B8162}"/>
                  </a:ext>
                </a:extLst>
              </p:cNvPr>
              <p:cNvSpPr/>
              <p:nvPr/>
            </p:nvSpPr>
            <p:spPr>
              <a:xfrm>
                <a:off x="929947" y="1820039"/>
                <a:ext cx="1519839" cy="376770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6017C0C-7178-42FB-AF85-74DF295B8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47" y="1820039"/>
                <a:ext cx="1519839" cy="376770"/>
              </a:xfrm>
              <a:prstGeom prst="rect">
                <a:avLst/>
              </a:prstGeom>
              <a:blipFill>
                <a:blip r:embed="rId6"/>
                <a:stretch>
                  <a:fillRect r="-12351" b="-1587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9D4AFA-4BCA-4BF1-96F0-A25F215999B8}"/>
                  </a:ext>
                </a:extLst>
              </p:cNvPr>
              <p:cNvSpPr/>
              <p:nvPr/>
            </p:nvSpPr>
            <p:spPr>
              <a:xfrm>
                <a:off x="730197" y="2941401"/>
                <a:ext cx="8942229" cy="124117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sSup>
                      <m:sSupPr>
                        <m:ctrlP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fr-FR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</m:acc>
                          </m:e>
                          <m:sub>
                            <m:r>
                              <a:rPr lang="fr-FR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e>
                      <m:sup>
                        <m:r>
                          <a:rPr lang="fr-FR" b="0" i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b="0" i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fr-FR" b="0" i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fr-FR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</m:d>
                    <m:r>
                      <a:rPr lang="fr-FR" b="0" i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𝒇𝒊𝒏𝒅</m:t>
                    </m:r>
                    <m:r>
                      <a:rPr lang="fr-FR" b="0" i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b="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fr-FR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fr-FR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</m:d>
                  </m:oMath>
                </a14:m>
                <a:r>
                  <a:rPr lang="fr-FR" b="0" i="1" dirty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/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</m:sub>
                      </m:sSub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p>
                      </m:sSup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sSup>
                        <m:sSup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p>
                      </m:sSup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FR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𝑪𝑭𝑫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 b="0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𝑪𝑭𝑫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9D4AFA-4BCA-4BF1-96F0-A25F215999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97" y="2941401"/>
                <a:ext cx="8942229" cy="12411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4107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11">
            <a:extLst>
              <a:ext uri="{FF2B5EF4-FFF2-40B4-BE49-F238E27FC236}">
                <a16:creationId xmlns:a16="http://schemas.microsoft.com/office/drawing/2014/main" id="{E362420B-B1A4-44B9-A3A4-CBEC881E8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179" y="1329347"/>
            <a:ext cx="3882122" cy="1568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FF2992F-9B9A-4416-A2C8-A886C344F9CD}"/>
                  </a:ext>
                </a:extLst>
              </p:cNvPr>
              <p:cNvSpPr/>
              <p:nvPr/>
            </p:nvSpPr>
            <p:spPr>
              <a:xfrm>
                <a:off x="942729" y="1880263"/>
                <a:ext cx="1519839" cy="376770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FF2992F-9B9A-4416-A2C8-A886C344F9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729" y="1880263"/>
                <a:ext cx="1519839" cy="376770"/>
              </a:xfrm>
              <a:prstGeom prst="rect">
                <a:avLst/>
              </a:prstGeom>
              <a:blipFill>
                <a:blip r:embed="rId3"/>
                <a:stretch>
                  <a:fillRect r="-12351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8988B3-D60F-45BB-AEFC-B58074D495D3}"/>
                  </a:ext>
                </a:extLst>
              </p:cNvPr>
              <p:cNvSpPr/>
              <p:nvPr/>
            </p:nvSpPr>
            <p:spPr>
              <a:xfrm>
                <a:off x="601593" y="4278224"/>
                <a:ext cx="8066762" cy="949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𝑪𝑭𝑫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𝝆</m:t>
                                  </m:r>
                                  <m:sSup>
                                    <m:sSupPr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𝒄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den>
                              </m:f>
                              <m:sSup>
                                <m:sSup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nary>
                                <m:naryPr>
                                  <m:chr m:val="∭"/>
                                  <m:limLoc m:val="subSup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𝑪𝑭𝑫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fr-FR" b="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fr-FR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fr-FR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𝑷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fr-FR" b="1" i="1"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sub>
                                          </m:sSub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fr-FR" b="0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fr-FR" b="0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𝑮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𝒌</m:t>
                                                  </m:r>
                                                </m:sub>
                                              </m:sSub>
                                            </m:e>
                                          </m:acc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𝒅𝑽</m:t>
                                          </m:r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e>
                          </m:d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8988B3-D60F-45BB-AEFC-B58074D495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93" y="4278224"/>
                <a:ext cx="8066762" cy="9498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334E772-E1C2-4F8B-A896-75AD099BA702}"/>
                  </a:ext>
                </a:extLst>
              </p:cNvPr>
              <p:cNvSpPr/>
              <p:nvPr/>
            </p:nvSpPr>
            <p:spPr>
              <a:xfrm>
                <a:off x="610049" y="5485125"/>
                <a:ext cx="8204548" cy="949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𝑪𝑭𝑫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𝝆</m:t>
                                  </m:r>
                                  <m:sSup>
                                    <m:sSupPr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𝒄</m:t>
                                      </m:r>
                                    </m:e>
                                    <m:sup>
                                      <m:r>
                                        <a:rPr lang="fr-FR" b="1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𝟑</m:t>
                                      </m:r>
                                    </m:sup>
                                  </m:sSup>
                                </m:den>
                              </m:f>
                              <m:sSup>
                                <m:sSupPr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b="0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nary>
                                <m:naryPr>
                                  <m:chr m:val="∭"/>
                                  <m:limLoc m:val="subSup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𝑪𝑭𝑫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fr-FR" b="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fr-FR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fr-FR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𝑷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fr-FR" b="1" i="1"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sub>
                                          </m:sSub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  <m:f>
                                            <m:fPr>
                                              <m:ctrlPr>
                                                <a:rPr lang="fr-FR" b="0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fr-FR" b="0" i="0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fr-FR" b="0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b="0" i="1">
                                                          <a:solidFill>
                                                            <a:schemeClr val="accent6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fr-FR" b="1" i="1">
                                                          <a:solidFill>
                                                            <a:schemeClr val="accent6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𝑮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b="1" i="1">
                                                          <a:solidFill>
                                                            <a:schemeClr val="accent6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𝒌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acc>
                                              <m:d>
                                                <m:dPr>
                                                  <m:ctrlPr>
                                                    <a:rPr lang="fr-FR" b="0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  <m:r>
                                                    <a:rPr lang="fr-FR" b="0" i="0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fr-FR" b="1" i="1">
                                                      <a:solidFill>
                                                        <a:schemeClr val="accent6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𝒚</m:t>
                                                  </m:r>
                                                </m:e>
                                              </m:d>
                                            </m:num>
                                            <m:den>
                                              <m:r>
                                                <a:rPr lang="fr-FR" b="0" i="0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  <m:r>
                                                <a:rPr lang="fr-FR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𝒏𝒙</m:t>
                                              </m:r>
                                            </m:den>
                                          </m:f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𝒅𝑽</m:t>
                                          </m:r>
                                          <m:r>
                                            <a:rPr lang="fr-FR" b="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fr-FR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e>
                          </m:d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334E772-E1C2-4F8B-A896-75AD099BA7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49" y="5485125"/>
                <a:ext cx="8204548" cy="9498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2D0F6939-561D-45A3-A341-BFA0357234E1}"/>
              </a:ext>
            </a:extLst>
          </p:cNvPr>
          <p:cNvSpPr/>
          <p:nvPr/>
        </p:nvSpPr>
        <p:spPr>
          <a:xfrm>
            <a:off x="7924051" y="4936440"/>
            <a:ext cx="1761157" cy="83099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F15"/>
              </a:rPr>
              <a:t>Volume Surface integral operators (for sources)</a:t>
            </a:r>
            <a:endParaRPr lang="fr-FR" sz="1600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B415DB5-2DB3-4A03-8BD8-5E31D65DC8A9}"/>
                  </a:ext>
                </a:extLst>
              </p:cNvPr>
              <p:cNvSpPr/>
              <p:nvPr/>
            </p:nvSpPr>
            <p:spPr>
              <a:xfrm>
                <a:off x="742979" y="3001625"/>
                <a:ext cx="8942229" cy="124117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sSup>
                      <m:sSupPr>
                        <m:ctrlP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fr-FR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</m:acc>
                          </m:e>
                          <m:sub>
                            <m:r>
                              <a:rPr lang="fr-FR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e>
                      <m:sup>
                        <m:r>
                          <a:rPr lang="fr-FR" b="0" i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b="0" i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fr-FR" b="0" i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fr-FR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</m:d>
                    <m:r>
                      <a:rPr lang="fr-FR" b="0" i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1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𝒇𝒊𝒏𝒅</m:t>
                    </m:r>
                    <m:r>
                      <a:rPr lang="fr-FR" b="0" i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FR" b="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</m:e>
                      <m:sub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fr-FR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fr-FR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fr-FR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</m:d>
                  </m:oMath>
                </a14:m>
                <a:r>
                  <a:rPr lang="fr-FR" b="0" i="1" dirty="0">
                    <a:solidFill>
                      <a:schemeClr val="accent6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/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</m:sub>
                      </m:sSub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p>
                      </m:sSup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sSup>
                        <m:sSup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p>
                      </m:sSup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FR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𝑪𝑭𝑫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sSup>
                        <m:sSupPr>
                          <m:ctrlPr>
                            <a:rPr lang="fr-FR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 b="0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  <m:r>
                            <a:rPr lang="fr-FR" b="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𝑪𝑭𝑫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𝑭𝑬𝑴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B415DB5-2DB3-4A03-8BD8-5E31D65DC8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79" y="3001625"/>
                <a:ext cx="8942229" cy="12411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8915780-795D-425C-98AA-593E604563BD}"/>
              </a:ext>
            </a:extLst>
          </p:cNvPr>
          <p:cNvSpPr/>
          <p:nvPr/>
        </p:nvSpPr>
        <p:spPr>
          <a:xfrm>
            <a:off x="5384869" y="5155062"/>
            <a:ext cx="1761157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F15"/>
              </a:rPr>
              <a:t>CFD Sources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B241B3FC-55A1-4C47-8F2A-30AD07B50232}"/>
              </a:ext>
            </a:extLst>
          </p:cNvPr>
          <p:cNvSpPr txBox="1">
            <a:spLocks/>
          </p:cNvSpPr>
          <p:nvPr/>
        </p:nvSpPr>
        <p:spPr>
          <a:xfrm>
            <a:off x="682283" y="1360813"/>
            <a:ext cx="8938050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Hybrid</a:t>
            </a:r>
            <a:r>
              <a:rPr lang="fr-FR" dirty="0"/>
              <a:t> </a:t>
            </a:r>
            <a:r>
              <a:rPr lang="fr-FR" dirty="0" err="1"/>
              <a:t>Lighthill</a:t>
            </a:r>
            <a:r>
              <a:rPr lang="fr-FR" dirty="0"/>
              <a:t> </a:t>
            </a:r>
            <a:r>
              <a:rPr lang="fr-FR" dirty="0" err="1"/>
              <a:t>analogy</a:t>
            </a:r>
            <a:r>
              <a:rPr lang="fr-FR" dirty="0"/>
              <a:t> [8,9,10,11]: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2178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7A4B2AA-C039-4F8B-82B3-289CBD4D46F6}"/>
                  </a:ext>
                </a:extLst>
              </p:cNvPr>
              <p:cNvSpPr/>
              <p:nvPr/>
            </p:nvSpPr>
            <p:spPr>
              <a:xfrm>
                <a:off x="546472" y="2299378"/>
                <a:ext cx="5437066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fr-FR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𝛀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𝑭𝑬𝑴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p>
                                  <m:r>
                                    <a:rPr lang="fr-FR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𝛀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𝑭𝑬𝑴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fr-FR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  <m:sSub>
                                <m:sSubPr>
                                  <m:ctrlPr>
                                    <a:rPr lang="fr-FR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𝜮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  <m:sup>
                                  <m:r>
                                    <a:rPr lang="fr-FR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fr-FR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FR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fr-FR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b="1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𝓗</m:t>
                          </m:r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  <m:sup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7A4B2AA-C039-4F8B-82B3-289CBD4D46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72" y="2299378"/>
                <a:ext cx="5437066" cy="506870"/>
              </a:xfrm>
              <a:prstGeom prst="rect">
                <a:avLst/>
              </a:prstGeom>
              <a:blipFill>
                <a:blip r:embed="rId2"/>
                <a:stretch>
                  <a:fillRect t="-179518" r="-16480" b="-2614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70DA834-B7F2-447F-8C97-AEF885EF2ED8}"/>
                  </a:ext>
                </a:extLst>
              </p:cNvPr>
              <p:cNvSpPr/>
              <p:nvPr/>
            </p:nvSpPr>
            <p:spPr>
              <a:xfrm>
                <a:off x="528923" y="3163788"/>
                <a:ext cx="9119936" cy="647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𝓗</m:t>
                      </m:r>
                      <m:d>
                        <m:dPr>
                          <m:ctrlPr>
                            <a:rPr lang="fr-FR" sz="12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200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r>
                            <a:rPr lang="fr-FR" sz="1200" b="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200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fr-FR" sz="12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200" b="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fr-FR" sz="1200" b="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e>
                      </m:d>
                      <m:r>
                        <a:rPr lang="fr-FR" sz="1200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fr-FR" sz="1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12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fr-FR" sz="1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𝜮</m:t>
                                      </m:r>
                                      <m:r>
                                        <a:rPr lang="fr-FR" sz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1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sup>
                                  </m:sSup>
                                  <m:r>
                                    <a:rPr lang="fr-FR" sz="120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  <m:sSup>
                                    <m:sSupPr>
                                      <m:ctrlPr>
                                        <a:rPr lang="fr-FR" sz="12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𝑵</m:t>
                                      </m:r>
                                    </m:e>
                                    <m:sup>
                                      <m:r>
                                        <a:rPr lang="fr-FR" sz="1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𝜮</m:t>
                                      </m:r>
                                      <m:r>
                                        <a:rPr lang="fr-FR" sz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1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2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fr-FR" sz="120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fr-FR" sz="1200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fr-FR" sz="1200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𝑷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fr-FR" sz="1200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fr-FR" sz="120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fr-FR" sz="12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eqArr>
                            <m:eqArrPr>
                              <m:ctrlP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𝑀𝑉𝑃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𝑎𝑡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𝑒𝑎𝑐h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𝑖𝑡𝑒𝑟𝑎𝑡𝑖𝑜𝑛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𝑡𝑜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𝑢𝑝𝑑𝑎𝑡𝑒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𝑡h𝑒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𝐴𝐴𝐵𝐶</m:t>
                              </m:r>
                            </m:e>
                          </m:eqArr>
                        </m:lim>
                      </m:limLow>
                      <m:r>
                        <a:rPr lang="fr-FR" sz="1200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fr-FR" sz="1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p>
                                  <m:r>
                                    <a:rPr lang="fr-FR" sz="120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FR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p>
                                  <m:r>
                                    <a:rPr lang="en-US" sz="12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𝜮</m:t>
                                  </m:r>
                                  <m:r>
                                    <a:rPr lang="en-US" sz="12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fr-FR" sz="12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𝑪𝑭𝑫</m:t>
                                      </m:r>
                                    </m:sub>
                                  </m:sSub>
                                </m:sup>
                              </m:sSup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12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12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sSup>
                                <m:sSup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p>
                                  <m:r>
                                    <a:rPr lang="fr-FR" sz="120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FR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𝑮</m:t>
                                  </m:r>
                                </m:e>
                                <m:sup>
                                  <m:r>
                                    <a:rPr lang="en-US" sz="12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𝜮</m:t>
                                  </m:r>
                                  <m:r>
                                    <a:rPr lang="en-US" sz="12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fr-FR" sz="12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𝑪𝑭𝑫</m:t>
                                      </m:r>
                                    </m:sub>
                                  </m:sSub>
                                </m:sup>
                              </m:sSup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eqArr>
                            <m:eqArr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𝑀𝑉𝑃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𝑎𝑡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𝑠𝑡𝑎𝑟𝑡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𝑜𝑓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𝑖𝑡𝑒𝑟𝑎𝑡𝑖𝑣𝑒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𝑝𝑟𝑜𝑐𝑒𝑠𝑠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𝑡𝑜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𝑐𝑜𝑚𝑝𝑢𝑡𝑒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𝑣𝑜𝑙𝑢𝑚𝑒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𝑠𝑜𝑢𝑟𝑐𝑒𝑠𝑖𝑛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2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𝛀</m:t>
                                  </m:r>
                                </m:e>
                                <m:sub>
                                  <m:r>
                                    <a:rPr lang="fr-FR" sz="12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𝑪𝑭𝑫</m:t>
                                  </m:r>
                                </m:sub>
                              </m:sSub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𝑐𝑜𝑛𝑡𝑟𝑖𝑏𝑢𝑡𝑖𝑜𝑛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𝑡h𝑒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𝐴𝐴𝐵𝐶</m:t>
                              </m:r>
                            </m:e>
                          </m:eqArr>
                        </m:lim>
                      </m:limLow>
                      <m:r>
                        <a:rPr lang="fr-FR" sz="1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fr-FR" sz="1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p>
                                  <m:r>
                                    <a:rPr lang="fr-FR" sz="120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fr-FR" sz="12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sz="1200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𝛀</m:t>
                                      </m:r>
                                    </m:e>
                                    <m:sub>
                                      <m:r>
                                        <a:rPr lang="fr-FR" sz="1200" b="1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𝑭𝑬𝑴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12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eqArr>
                            <m:eqArrPr>
                              <m:ctrlP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𝐶𝑜𝑚𝑝𝑢𝑡𝑒𝑑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𝑎𝑡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𝑠𝑡𝑎𝑟𝑡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𝑜𝑓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𝑖𝑡𝑒𝑟𝑎𝑡𝑖𝑣𝑒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𝑝𝑟𝑜𝑐𝑒𝑠𝑠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</m:e>
                            <m:e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𝑣𝑜𝑙𝑢𝑚𝑒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𝑠𝑜𝑢𝑟𝑐𝑒𝑠</m:t>
                              </m:r>
                              <m:r>
                                <a:rPr lang="fr-FR" sz="12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fr-FR" sz="12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2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𝛀</m:t>
                                  </m:r>
                                </m:e>
                                <m:sub>
                                  <m:r>
                                    <a:rPr lang="fr-FR" sz="12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𝑭𝑬𝑴</m:t>
                                  </m:r>
                                </m:sub>
                              </m:sSub>
                            </m:e>
                          </m:eqArr>
                        </m:lim>
                      </m:limLow>
                    </m:oMath>
                  </m:oMathPara>
                </a14:m>
                <a:endParaRPr lang="fr-FR" sz="12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70DA834-B7F2-447F-8C97-AEF885EF2E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23" y="3163788"/>
                <a:ext cx="9119936" cy="6472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FB481E-AE21-4D1C-9AD0-EEA8663B9904}"/>
                  </a:ext>
                </a:extLst>
              </p:cNvPr>
              <p:cNvSpPr/>
              <p:nvPr/>
            </p:nvSpPr>
            <p:spPr>
              <a:xfrm>
                <a:off x="2908149" y="4378780"/>
                <a:ext cx="4248086" cy="1991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sz="1200" i="1" smtClean="0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120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sz="120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fr-FR" sz="120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𝐷𝑒𝑓𝑖𝑛𝑒</m:t>
                              </m:r>
                              <m:r>
                                <a:rPr lang="fr-FR" sz="120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fr-FR" sz="120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fr-FR" sz="1200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sz="1200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200" b="1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𝑵𝒃</m:t>
                                      </m:r>
                                    </m:e>
                                    <m:sub>
                                      <m:r>
                                        <a:rPr lang="fr-FR" sz="1200" b="1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𝒊𝒕𝒆𝒓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sz="1200" b="1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  <m:t>𝒎𝒂𝒙</m:t>
                                  </m:r>
                                </m:sup>
                              </m:sSup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=0, </m:t>
                              </m:r>
                              <m:sSup>
                                <m:sSupPr>
                                  <m:ctrlPr>
                                    <a:rPr lang="fr-FR" sz="1200" b="0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sz="1200" b="0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fr-FR" sz="1200" b="0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fr-FR" sz="1200" b="0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fr-FR" sz="1200" b="1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𝑷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fr-FR" sz="1200" b="1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fr-FR" sz="1200" b="0" i="0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fr-FR" sz="1200" b="1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sub>
                                  </m:sSub>
                                </m:e>
                                <m:sup>
                                  <m:d>
                                    <m:dPr>
                                      <m:ctrlPr>
                                        <a:rPr lang="fr-FR" sz="1200" b="0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200" b="0" i="0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𝑎𝑛𝑑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fr-FR" sz="1200" b="0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sz="1200" b="0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fr-FR" sz="1200" b="0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fr-FR" sz="1200" b="0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fr-FR" sz="1200" b="1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𝑷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fr-FR" sz="1200" b="1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fr-FR" sz="1200" b="0" i="0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fr-FR" sz="1200" b="1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sub>
                                  </m:sSub>
                                </m:e>
                                <m:sup>
                                  <m:d>
                                    <m:dPr>
                                      <m:ctrlPr>
                                        <a:rPr lang="fr-FR" sz="1200" b="0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200" b="0" i="0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≠0             </m:t>
                              </m:r>
                            </m:e>
                            <m:e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𝑊h𝑖𝑙𝑒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fr-FR" sz="1200" b="0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b="1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d>
                                    <m:dPr>
                                      <m:ctrlPr>
                                        <a:rPr lang="fr-FR" sz="1200" b="1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fr-FR" sz="1200" b="1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1200" b="1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fr-FR" sz="1200" b="1" i="1">
                                                      <a:solidFill>
                                                        <a:srgbClr val="08080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̂"/>
                                                      <m:ctrlPr>
                                                        <a:rPr lang="fr-FR" sz="1200" b="1" i="1">
                                                          <a:solidFill>
                                                            <a:srgbClr val="080808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fr-FR" sz="1200" b="1" i="1">
                                                          <a:solidFill>
                                                            <a:srgbClr val="080808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𝑷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fr-FR" sz="1200" b="1" i="1">
                                                      <a:solidFill>
                                                        <a:srgbClr val="08080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𝒂</m:t>
                                                  </m:r>
                                                </m:sub>
                                              </m:sSub>
                                            </m:e>
                                            <m:sub>
                                              <m:r>
                                                <a:rPr lang="fr-FR" sz="1200" b="0" i="0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/</m:t>
                                              </m:r>
                                              <m:r>
                                                <a:rPr lang="fr-FR" sz="1200" b="1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fr-FR" sz="1200" b="1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sz="1200" b="1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𝒏</m:t>
                                              </m:r>
                                              <m:r>
                                                <a:rPr lang="fr-FR" sz="1200" b="0" i="0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lang="fr-FR" sz="1200" b="0" i="0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fr-FR" sz="1200" b="0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1200" b="0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fr-FR" sz="1200" b="0" i="1">
                                                      <a:solidFill>
                                                        <a:srgbClr val="08080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̂"/>
                                                      <m:ctrlPr>
                                                        <a:rPr lang="fr-FR" sz="1200" b="0" i="1">
                                                          <a:solidFill>
                                                            <a:srgbClr val="080808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fr-FR" sz="1200" b="1" i="1">
                                                          <a:solidFill>
                                                            <a:srgbClr val="080808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𝑷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fr-FR" sz="1200" b="1" i="1">
                                                      <a:solidFill>
                                                        <a:srgbClr val="08080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𝒂</m:t>
                                                  </m:r>
                                                </m:sub>
                                              </m:sSub>
                                            </m:e>
                                            <m:sub>
                                              <m:r>
                                                <a:rPr lang="fr-FR" sz="1200" b="0" i="0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/</m:t>
                                              </m:r>
                                              <m:r>
                                                <a:rPr lang="fr-FR" sz="1200" b="1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fr-FR" sz="1200" b="0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sz="1200" b="1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𝒏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𝑎𝑛𝑑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p>
                                <m:sSupPr>
                                  <m:ctrlPr>
                                    <a:rPr lang="fr-FR" sz="1200" b="0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sz="1200" b="0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200" b="1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𝑵𝒃</m:t>
                                      </m:r>
                                    </m:e>
                                    <m:sub>
                                      <m:r>
                                        <a:rPr lang="fr-FR" sz="1200" b="1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𝒊𝒕𝒆𝒓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 sz="1200" b="1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  <m:t>𝒎𝒂𝒙</m:t>
                                  </m:r>
                                </m:sup>
                              </m:sSup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  <m:e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ctrlPr>
                                    <a:rPr lang="fr-FR" sz="1200" b="0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b="0" i="0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𝐶𝑜𝑚𝑝𝑢𝑡𝑒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1200" b="0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1" i="0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  <m:t>𝓗</m:t>
                                  </m:r>
                                </m:e>
                                <m:sub>
                                  <m:r>
                                    <a:rPr lang="fr-FR" sz="1200" b="1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200" b="0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fr-FR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1200" b="1" i="1">
                                              <a:latin typeface="Cambria Math" panose="02040503050406030204" pitchFamily="18" charset="0"/>
                                            </a:rPr>
                                            <m:t>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sz="12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sub>
                                  </m:sSub>
                                  <m:r>
                                    <a:rPr lang="fr-FR" sz="1200" b="0" i="0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fr-FR" sz="1200" b="0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fr-FR" sz="1200" b="0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1200" b="0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fr-FR" sz="1200" b="0" i="1">
                                                      <a:solidFill>
                                                        <a:srgbClr val="08080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fr-FR" sz="1200" b="1" i="1">
                                                      <a:solidFill>
                                                        <a:srgbClr val="080808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𝑷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fr-FR" sz="1200" b="1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𝒂</m:t>
                                              </m:r>
                                            </m:sub>
                                          </m:sSub>
                                        </m:e>
                                        <m:sub>
                                          <m:r>
                                            <a:rPr lang="fr-FR" sz="1200" b="0" i="0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/</m:t>
                                          </m:r>
                                          <m:r>
                                            <a:rPr lang="fr-FR" sz="1200" b="1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fr-FR" sz="1200" b="0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200" b="1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𝑀𝑉𝑃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   </m:t>
                              </m:r>
                            </m:e>
                            <m:e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ctrlPr>
                                    <a:rPr lang="fr-FR" sz="1200" b="0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b="0" i="0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𝑆𝑜𝑙𝑣𝑒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𝑡h𝑒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𝑙𝑖𝑛𝑒𝑎𝑟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𝑠𝑦𝑠𝑡𝑒𝑚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fr-FR" sz="1200" b="0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sz="1200" b="0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1200" b="0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fr-FR" sz="1200" b="0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fr-FR" sz="1200" b="1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𝑷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fr-FR" sz="1200" b="1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d>
                                    <m:dPr>
                                      <m:ctrlPr>
                                        <a:rPr lang="fr-FR" sz="1200" b="0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200" b="1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fr-FR" sz="1200" b="0" i="0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</m:e>
                            <m:e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ctrlPr>
                                    <a:rPr lang="fr-FR" sz="1200" b="0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b="0" i="0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𝐶𝑜𝑚𝑝𝑢𝑡𝑒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𝑡h𝑒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𝑛𝑒𝑤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𝑟𝑒𝑠𝑖𝑑𝑢𝑎𝑙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fr-FR" sz="1200" b="0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1200" b="0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fr-FR" sz="1200" b="0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fr-FR" sz="1200" b="0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fr-FR" sz="1200" b="1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𝑷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fr-FR" sz="1200" b="1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fr-FR" sz="1200" b="0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200" b="1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  <m:r>
                                            <a:rPr lang="fr-FR" sz="1200" b="0" i="0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fr-FR" sz="1200" b="0" i="0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fr-FR" sz="1200" b="0" i="1">
                                          <a:solidFill>
                                            <a:srgbClr val="08080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fr-FR" sz="1200" b="0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fr-FR" sz="1200" b="0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fr-FR" sz="1200" b="1" i="1">
                                                  <a:solidFill>
                                                    <a:srgbClr val="080808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𝑷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fr-FR" sz="1200" b="1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fr-FR" sz="1200" b="0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200" b="1" i="1">
                                              <a:solidFill>
                                                <a:srgbClr val="080808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e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ctrlPr>
                                    <a:rPr lang="fr-FR" sz="1200" b="0" i="1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b="0" i="0">
                                      <a:solidFill>
                                        <a:srgbClr val="080808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d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+1                                                                          </m:t>
                              </m:r>
                            </m:e>
                            <m:e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𝐸𝑛𝑑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200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𝑊h𝑖𝑙𝑒</m:t>
                              </m:r>
                              <m:r>
                                <a:rPr lang="fr-FR" sz="1200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FB481E-AE21-4D1C-9AD0-EEA8663B99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149" y="4378780"/>
                <a:ext cx="4248086" cy="19919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6CF9BCD-3B4A-4076-82CB-598953EC8375}"/>
                  </a:ext>
                </a:extLst>
              </p:cNvPr>
              <p:cNvSpPr/>
              <p:nvPr/>
            </p:nvSpPr>
            <p:spPr>
              <a:xfrm>
                <a:off x="6731204" y="4011193"/>
                <a:ext cx="2925275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𝑫𝒐𝒎𝒂𝒊𝒏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𝑫𝒆𝒄𝒐𝒎𝒑𝒐𝒔𝒊𝒕𝒊𝒐𝒏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solidFill>
                    <a:srgbClr val="080808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solidFill>
                    <a:srgbClr val="080808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𝒘𝒊𝒕𝒉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𝑶𝒗𝒆𝒓𝒍𝒂𝒑𝒑𝒊𝒏𝒈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solidFill>
                    <a:srgbClr val="080808"/>
                  </a:solidFill>
                  <a:latin typeface="Cambria Math" panose="02040503050406030204" pitchFamily="18" charset="0"/>
                </a:endParaRPr>
              </a:p>
              <a:p>
                <a:endParaRPr lang="fr-FR" sz="1400" b="1" i="1" dirty="0">
                  <a:solidFill>
                    <a:srgbClr val="080808"/>
                  </a:solidFill>
                  <a:latin typeface="Cambria Math" panose="02040503050406030204" pitchFamily="18" charset="0"/>
                </a:endParaRPr>
              </a:p>
              <a:p>
                <a:endParaRPr lang="fr-FR" sz="1400" b="1" i="1" dirty="0">
                  <a:solidFill>
                    <a:srgbClr val="080808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𝑾𝒆𝒍𝒍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𝒑𝒐𝒔𝒆𝒅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𝒇𝒐𝒓𝒎𝒖𝒍𝒂𝒕𝒊𝒐𝒏</m:t>
                      </m:r>
                      <m:r>
                        <a:rPr lang="fr-FR" sz="1400" b="1" i="0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0" dirty="0">
                  <a:solidFill>
                    <a:srgbClr val="080808"/>
                  </a:solidFill>
                  <a:latin typeface="Cambria Math" panose="02040503050406030204" pitchFamily="18" charset="0"/>
                </a:endParaRPr>
              </a:p>
              <a:p>
                <a:endParaRPr lang="fr-FR" sz="1400" b="1" i="0" dirty="0">
                  <a:solidFill>
                    <a:srgbClr val="080808"/>
                  </a:solidFill>
                  <a:latin typeface="Cambria Math" panose="02040503050406030204" pitchFamily="18" charset="0"/>
                </a:endParaRPr>
              </a:p>
              <a:p>
                <a:endParaRPr lang="fr-FR" sz="1400" b="1" i="0" dirty="0">
                  <a:solidFill>
                    <a:srgbClr val="080808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𝑪𝒐𝒏𝒗𝒆𝒓𝒈𝒆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𝒕𝒐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𝒆𝒙𝒂𝒄𝒕</m:t>
                      </m:r>
                      <m:r>
                        <a:rPr lang="fr-FR" sz="1400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b="1" i="1" dirty="0">
                  <a:solidFill>
                    <a:srgbClr val="080808"/>
                  </a:solidFill>
                  <a:latin typeface="Cambria Math" panose="02040503050406030204" pitchFamily="18" charset="0"/>
                </a:endParaRPr>
              </a:p>
              <a:p>
                <a:r>
                  <a:rPr lang="fr-FR" sz="1400" b="1" i="1" dirty="0">
                    <a:solidFill>
                      <a:srgbClr val="080808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𝒂𝒅𝒊𝒂𝒕𝒊𝒐𝒏</m:t>
                    </m:r>
                    <m:r>
                      <a:rPr lang="fr-FR" sz="1400" b="1" i="1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𝑩𝒐𝒖𝒏𝒅𝒂𝒓𝒚</m:t>
                    </m:r>
                    <m:r>
                      <a:rPr lang="fr-FR" sz="1400" b="1" i="1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𝑪𝒐𝒏𝒅𝒊𝒕𝒊𝒐𝒏</m:t>
                    </m:r>
                  </m:oMath>
                </a14:m>
                <a:endParaRPr lang="fr-FR" sz="1400" b="1" i="1" dirty="0">
                  <a:solidFill>
                    <a:srgbClr val="080808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6CF9BCD-3B4A-4076-82CB-598953EC83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204" y="4011193"/>
                <a:ext cx="2925275" cy="2246769"/>
              </a:xfrm>
              <a:prstGeom prst="rect">
                <a:avLst/>
              </a:prstGeom>
              <a:blipFill>
                <a:blip r:embed="rId5"/>
                <a:stretch>
                  <a:fillRect l="-625" b="-18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2E22FFB-FC29-44E5-BB70-47BAF4C3AB99}"/>
                  </a:ext>
                </a:extLst>
              </p:cNvPr>
              <p:cNvSpPr/>
              <p:nvPr/>
            </p:nvSpPr>
            <p:spPr>
              <a:xfrm>
                <a:off x="683121" y="4936208"/>
                <a:ext cx="2378023" cy="1030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𝑴𝑽𝑷</m:t>
                      </m:r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𝒃𝒚</m:t>
                      </m:r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𝑴𝑳𝑭𝑴𝑴</m:t>
                      </m:r>
                    </m:oMath>
                  </m:oMathPara>
                </a14:m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𝑹𝑨𝑴</m:t>
                      </m:r>
                      <m:r>
                        <a:rPr lang="fr-FR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: </m:t>
                      </m:r>
                      <m:d>
                        <m:dPr>
                          <m:ctrlP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𝑵</m:t>
                          </m:r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∗</m:t>
                          </m:r>
                          <m:sSup>
                            <m:sSupPr>
                              <m:ctrlP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𝒍𝒐𝒈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𝟏𝟎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𝑵</m:t>
                          </m:r>
                        </m:e>
                      </m:d>
                    </m:oMath>
                  </m:oMathPara>
                </a14:m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𝑪𝑷𝑼</m:t>
                      </m:r>
                      <m:r>
                        <a:rPr lang="fr-FR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: </m:t>
                      </m:r>
                      <m:d>
                        <m:dPr>
                          <m:ctrlP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𝑵</m:t>
                          </m:r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∗</m:t>
                          </m:r>
                          <m:sSup>
                            <m:sSupPr>
                              <m:ctrlP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𝒍𝒐𝒈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𝟏𝟎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𝑵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2E22FFB-FC29-44E5-BB70-47BAF4C3AB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21" y="4936208"/>
                <a:ext cx="2378023" cy="1030282"/>
              </a:xfrm>
              <a:prstGeom prst="rect">
                <a:avLst/>
              </a:prstGeom>
              <a:blipFill>
                <a:blip r:embed="rId6"/>
                <a:stretch>
                  <a:fillRect b="-29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3">
            <a:extLst>
              <a:ext uri="{FF2B5EF4-FFF2-40B4-BE49-F238E27FC236}">
                <a16:creationId xmlns:a16="http://schemas.microsoft.com/office/drawing/2014/main" id="{0E6C3858-A7ED-4B5E-B55F-AEEA52446C77}"/>
              </a:ext>
            </a:extLst>
          </p:cNvPr>
          <p:cNvCxnSpPr>
            <a:stCxn id="10" idx="0"/>
          </p:cNvCxnSpPr>
          <p:nvPr/>
        </p:nvCxnSpPr>
        <p:spPr>
          <a:xfrm flipV="1">
            <a:off x="1872133" y="3734116"/>
            <a:ext cx="370877" cy="12020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4">
            <a:extLst>
              <a:ext uri="{FF2B5EF4-FFF2-40B4-BE49-F238E27FC236}">
                <a16:creationId xmlns:a16="http://schemas.microsoft.com/office/drawing/2014/main" id="{483EC1E0-21E2-43FC-8CE0-611E27AADA5A}"/>
              </a:ext>
            </a:extLst>
          </p:cNvPr>
          <p:cNvCxnSpPr>
            <a:stCxn id="10" idx="0"/>
            <a:endCxn id="7" idx="2"/>
          </p:cNvCxnSpPr>
          <p:nvPr/>
        </p:nvCxnSpPr>
        <p:spPr>
          <a:xfrm flipV="1">
            <a:off x="1872133" y="3811081"/>
            <a:ext cx="3216758" cy="11251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8F5D2EAB-EF9D-4BD8-9A43-C89F21DFFABB}"/>
              </a:ext>
            </a:extLst>
          </p:cNvPr>
          <p:cNvSpPr txBox="1">
            <a:spLocks/>
          </p:cNvSpPr>
          <p:nvPr/>
        </p:nvSpPr>
        <p:spPr>
          <a:xfrm>
            <a:off x="601593" y="1346562"/>
            <a:ext cx="8931449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Hybrid</a:t>
            </a:r>
            <a:r>
              <a:rPr lang="fr-FR" dirty="0"/>
              <a:t> </a:t>
            </a:r>
            <a:r>
              <a:rPr lang="fr-FR" dirty="0" err="1"/>
              <a:t>Lighthill</a:t>
            </a:r>
            <a:r>
              <a:rPr lang="fr-FR" dirty="0"/>
              <a:t> </a:t>
            </a:r>
            <a:r>
              <a:rPr lang="fr-FR" dirty="0" err="1"/>
              <a:t>analogy</a:t>
            </a:r>
            <a:r>
              <a:rPr lang="fr-FR" dirty="0"/>
              <a:t> [8,9,10,11]: </a:t>
            </a:r>
          </a:p>
          <a:p>
            <a:pPr marL="0" indent="0">
              <a:buNone/>
            </a:pP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0D960C9-9584-442B-9015-ACFF0406D31A}"/>
                  </a:ext>
                </a:extLst>
              </p:cNvPr>
              <p:cNvSpPr/>
              <p:nvPr/>
            </p:nvSpPr>
            <p:spPr>
              <a:xfrm>
                <a:off x="4236461" y="5989091"/>
                <a:ext cx="25729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fr-FR" b="0" i="0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fr-FR" b="0" i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fr-FR" b="0" i="1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fr-FR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fr-FR" b="0" i="0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1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fr-FR" b="0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0D960C9-9584-442B-9015-ACFF0406D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461" y="5989091"/>
                <a:ext cx="2572947" cy="369332"/>
              </a:xfrm>
              <a:prstGeom prst="rect">
                <a:avLst/>
              </a:prstGeom>
              <a:blipFill>
                <a:blip r:embed="rId7"/>
                <a:stretch>
                  <a:fillRect t="-116393" r="-8294" b="-1754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22">
            <a:extLst>
              <a:ext uri="{FF2B5EF4-FFF2-40B4-BE49-F238E27FC236}">
                <a16:creationId xmlns:a16="http://schemas.microsoft.com/office/drawing/2014/main" id="{819C6269-D5A4-4FF8-88E8-5F110BDC5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3039" y="1363889"/>
            <a:ext cx="3570003" cy="1442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D099EF-F660-4B8E-9B1E-753F6D0E3648}"/>
                  </a:ext>
                </a:extLst>
              </p:cNvPr>
              <p:cNvSpPr/>
              <p:nvPr/>
            </p:nvSpPr>
            <p:spPr>
              <a:xfrm>
                <a:off x="683121" y="1787347"/>
                <a:ext cx="1519839" cy="376770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 b="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D099EF-F660-4B8E-9B1E-753F6D0E36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21" y="1787347"/>
                <a:ext cx="1519839" cy="376770"/>
              </a:xfrm>
              <a:prstGeom prst="rect">
                <a:avLst/>
              </a:prstGeom>
              <a:blipFill>
                <a:blip r:embed="rId9"/>
                <a:stretch>
                  <a:fillRect r="-12749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1045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11">
            <a:extLst>
              <a:ext uri="{FF2B5EF4-FFF2-40B4-BE49-F238E27FC236}">
                <a16:creationId xmlns:a16="http://schemas.microsoft.com/office/drawing/2014/main" id="{B0B75790-6B73-4A91-B0AD-072C2A9B0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570" y="2163269"/>
            <a:ext cx="3273033" cy="1160008"/>
          </a:xfrm>
          <a:prstGeom prst="rect">
            <a:avLst/>
          </a:prstGeom>
        </p:spPr>
      </p:pic>
      <p:pic>
        <p:nvPicPr>
          <p:cNvPr id="7" name="Image 5">
            <a:extLst>
              <a:ext uri="{FF2B5EF4-FFF2-40B4-BE49-F238E27FC236}">
                <a16:creationId xmlns:a16="http://schemas.microsoft.com/office/drawing/2014/main" id="{1ED875D4-B767-4CD8-9972-552838942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955" y="1978646"/>
            <a:ext cx="3707982" cy="1529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F9F5C6A-C11B-4751-9E1C-2D70B6759497}"/>
                  </a:ext>
                </a:extLst>
              </p:cNvPr>
              <p:cNvSpPr/>
              <p:nvPr/>
            </p:nvSpPr>
            <p:spPr>
              <a:xfrm>
                <a:off x="1951709" y="3327889"/>
                <a:ext cx="271099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accent1"/>
                    </a:solidFill>
                  </a:rPr>
                  <a:t>1</a:t>
                </a:r>
                <a:r>
                  <a:rPr lang="fr-FR" b="1" dirty="0"/>
                  <a:t>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𝑪𝑭𝑫</m:t>
                    </m:r>
                    <m:r>
                      <a:rPr lang="fr-FR" b="1" i="1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𝑴𝒆𝒔𝒉</m:t>
                    </m:r>
                    <m:r>
                      <a:rPr lang="fr-FR" b="1" i="1" smtClean="0">
                        <a:solidFill>
                          <a:srgbClr val="080808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b="1" i="1" dirty="0">
                  <a:solidFill>
                    <a:srgbClr val="080808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𝑰𝒏𝒄𝒐𝒎𝒑𝒓𝒆𝒔𝒔𝒊𝒃𝒍𝒆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𝑫𝑬𝑺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>
                  <a:solidFill>
                    <a:srgbClr val="080808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F9F5C6A-C11B-4751-9E1C-2D70B67594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709" y="3327889"/>
                <a:ext cx="2710999" cy="646331"/>
              </a:xfrm>
              <a:prstGeom prst="rect">
                <a:avLst/>
              </a:prstGeom>
              <a:blipFill>
                <a:blip r:embed="rId4"/>
                <a:stretch>
                  <a:fillRect t="-5660" b="-75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2B20999-2343-4627-B655-2805D81DF558}"/>
                  </a:ext>
                </a:extLst>
              </p:cNvPr>
              <p:cNvSpPr/>
              <p:nvPr/>
            </p:nvSpPr>
            <p:spPr>
              <a:xfrm>
                <a:off x="6696327" y="3590986"/>
                <a:ext cx="3488391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𝑺𝒐𝒖𝒓𝒄𝒆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𝑹𝒆𝒄𝒐𝒗𝒆𝒓𝒚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𝑴𝒆𝒔𝒉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2B20999-2343-4627-B655-2805D81DF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327" y="3590986"/>
                <a:ext cx="3488391" cy="376770"/>
              </a:xfrm>
              <a:prstGeom prst="rect">
                <a:avLst/>
              </a:prstGeom>
              <a:blipFill>
                <a:blip r:embed="rId5"/>
                <a:stretch>
                  <a:fillRect t="-1613" r="-2618" b="-145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4836A93-074B-4EDE-A596-755732BC8546}"/>
                  </a:ext>
                </a:extLst>
              </p:cNvPr>
              <p:cNvSpPr/>
              <p:nvPr/>
            </p:nvSpPr>
            <p:spPr>
              <a:xfrm>
                <a:off x="4139280" y="5780711"/>
                <a:ext cx="2557047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𝑨𝒄𝒐𝒖𝒔𝒕𝒊𝒄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𝑴𝒆𝒔𝒉</m:t>
                      </m:r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solidFill>
                                    <a:srgbClr val="080808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b>
                          <m:r>
                            <a:rPr lang="fr-FR" b="1" i="1" smtClean="0">
                              <a:solidFill>
                                <a:srgbClr val="080808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080808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4836A93-074B-4EDE-A596-755732BC85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280" y="5780711"/>
                <a:ext cx="2557047" cy="376770"/>
              </a:xfrm>
              <a:prstGeom prst="rect">
                <a:avLst/>
              </a:prstGeom>
              <a:blipFill>
                <a:blip r:embed="rId6"/>
                <a:stretch>
                  <a:fillRect t="-1613" r="-4296" b="-145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èche : droite 7">
            <a:extLst>
              <a:ext uri="{FF2B5EF4-FFF2-40B4-BE49-F238E27FC236}">
                <a16:creationId xmlns:a16="http://schemas.microsoft.com/office/drawing/2014/main" id="{E3F5D2B3-A614-4E39-A17C-F090E333708D}"/>
              </a:ext>
            </a:extLst>
          </p:cNvPr>
          <p:cNvSpPr/>
          <p:nvPr/>
        </p:nvSpPr>
        <p:spPr>
          <a:xfrm>
            <a:off x="4802603" y="2555007"/>
            <a:ext cx="1689352" cy="4319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angle droit 15">
            <a:extLst>
              <a:ext uri="{FF2B5EF4-FFF2-40B4-BE49-F238E27FC236}">
                <a16:creationId xmlns:a16="http://schemas.microsoft.com/office/drawing/2014/main" id="{F6FA4A38-D9FE-4E7B-82F1-3489FD9E965A}"/>
              </a:ext>
            </a:extLst>
          </p:cNvPr>
          <p:cNvSpPr/>
          <p:nvPr/>
        </p:nvSpPr>
        <p:spPr>
          <a:xfrm rot="16200000" flipH="1">
            <a:off x="7921659" y="3884702"/>
            <a:ext cx="1287064" cy="148946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F74DFA-1ECC-4F7C-80E0-2B60C3E62337}"/>
              </a:ext>
            </a:extLst>
          </p:cNvPr>
          <p:cNvSpPr/>
          <p:nvPr/>
        </p:nvSpPr>
        <p:spPr>
          <a:xfrm>
            <a:off x="4512151" y="2112426"/>
            <a:ext cx="24032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080808"/>
                </a:solidFill>
              </a:rPr>
              <a:t>Consistent or </a:t>
            </a:r>
          </a:p>
          <a:p>
            <a:pPr algn="ctr"/>
            <a:r>
              <a:rPr lang="fr-FR" b="1" dirty="0" err="1"/>
              <a:t>Inconsistent</a:t>
            </a:r>
            <a:r>
              <a:rPr lang="fr-FR" b="1" dirty="0">
                <a:solidFill>
                  <a:srgbClr val="080808"/>
                </a:solidFill>
              </a:rPr>
              <a:t> 3D </a:t>
            </a:r>
          </a:p>
          <a:p>
            <a:pPr algn="ctr"/>
            <a:r>
              <a:rPr lang="fr-FR" b="1" dirty="0" err="1">
                <a:solidFill>
                  <a:srgbClr val="080808"/>
                </a:solidFill>
              </a:rPr>
              <a:t>Conservatice</a:t>
            </a:r>
            <a:r>
              <a:rPr lang="fr-FR" b="1" dirty="0">
                <a:solidFill>
                  <a:srgbClr val="080808"/>
                </a:solidFill>
              </a:rPr>
              <a:t> </a:t>
            </a:r>
          </a:p>
          <a:p>
            <a:pPr algn="ctr"/>
            <a:r>
              <a:rPr lang="fr-FR" b="1" dirty="0" err="1">
                <a:solidFill>
                  <a:srgbClr val="080808"/>
                </a:solidFill>
              </a:rPr>
              <a:t>Mapping</a:t>
            </a:r>
            <a:r>
              <a:rPr lang="fr-FR" b="1" dirty="0">
                <a:solidFill>
                  <a:srgbClr val="080808"/>
                </a:solidFill>
              </a:rPr>
              <a:t> (on-the-</a:t>
            </a:r>
            <a:r>
              <a:rPr lang="fr-FR" b="1" dirty="0" err="1">
                <a:solidFill>
                  <a:srgbClr val="080808"/>
                </a:solidFill>
              </a:rPr>
              <a:t>fly</a:t>
            </a:r>
            <a:r>
              <a:rPr lang="fr-FR" b="1" dirty="0">
                <a:solidFill>
                  <a:srgbClr val="080808"/>
                </a:solidFill>
              </a:rPr>
              <a:t>)</a:t>
            </a:r>
            <a:endParaRPr lang="fr-FR" dirty="0">
              <a:solidFill>
                <a:srgbClr val="080808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B49626-0BB0-488C-902D-AA4B96B12FC7}"/>
              </a:ext>
            </a:extLst>
          </p:cNvPr>
          <p:cNvSpPr/>
          <p:nvPr/>
        </p:nvSpPr>
        <p:spPr>
          <a:xfrm>
            <a:off x="9207040" y="2236466"/>
            <a:ext cx="267419" cy="138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F25ABFA-C3D0-419A-9268-844843B9E796}"/>
                  </a:ext>
                </a:extLst>
              </p:cNvPr>
              <p:cNvSpPr/>
              <p:nvPr/>
            </p:nvSpPr>
            <p:spPr>
              <a:xfrm>
                <a:off x="8873439" y="2051800"/>
                <a:ext cx="10406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𝒔𝒐𝒖𝒓𝒄𝒆𝒔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F25ABFA-C3D0-419A-9268-844843B9E7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3439" y="2051800"/>
                <a:ext cx="10406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contenu 3">
            <a:extLst>
              <a:ext uri="{FF2B5EF4-FFF2-40B4-BE49-F238E27FC236}">
                <a16:creationId xmlns:a16="http://schemas.microsoft.com/office/drawing/2014/main" id="{C36574F8-BA83-41BB-8428-3C312EC471FE}"/>
              </a:ext>
            </a:extLst>
          </p:cNvPr>
          <p:cNvSpPr txBox="1">
            <a:spLocks/>
          </p:cNvSpPr>
          <p:nvPr/>
        </p:nvSpPr>
        <p:spPr>
          <a:xfrm>
            <a:off x="601593" y="1396421"/>
            <a:ext cx="8938050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Hybrid</a:t>
            </a:r>
            <a:r>
              <a:rPr lang="fr-FR" dirty="0"/>
              <a:t> </a:t>
            </a:r>
            <a:r>
              <a:rPr lang="fr-FR" dirty="0" err="1"/>
              <a:t>Lighthill</a:t>
            </a:r>
            <a:r>
              <a:rPr lang="fr-FR" dirty="0"/>
              <a:t> </a:t>
            </a:r>
            <a:r>
              <a:rPr lang="fr-FR" dirty="0" err="1"/>
              <a:t>analogy</a:t>
            </a:r>
            <a:r>
              <a:rPr lang="fr-FR" dirty="0"/>
              <a:t> [8,9,10,11]: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7" name="Image 1">
            <a:extLst>
              <a:ext uri="{FF2B5EF4-FFF2-40B4-BE49-F238E27FC236}">
                <a16:creationId xmlns:a16="http://schemas.microsoft.com/office/drawing/2014/main" id="{C3890DE1-2386-4C75-B6F1-137503519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208" y="4248002"/>
            <a:ext cx="4471680" cy="15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36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F35D600-81C4-45AB-B8C4-A83270172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89" y="1657206"/>
            <a:ext cx="8663384" cy="367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077">
            <a:extLst>
              <a:ext uri="{FF2B5EF4-FFF2-40B4-BE49-F238E27FC236}">
                <a16:creationId xmlns:a16="http://schemas.microsoft.com/office/drawing/2014/main" id="{A5E80A16-EC08-4FA2-A293-A0F4117E1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029" y="2881342"/>
            <a:ext cx="1451840" cy="92966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8" name="Text Box 1031">
            <a:extLst>
              <a:ext uri="{FF2B5EF4-FFF2-40B4-BE49-F238E27FC236}">
                <a16:creationId xmlns:a16="http://schemas.microsoft.com/office/drawing/2014/main" id="{2881048E-C3C6-4D10-AACB-91920F28C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0966" y="3025358"/>
            <a:ext cx="19242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fr-FR" sz="1600" b="1" u="sng" dirty="0"/>
              <a:t>Conservative </a:t>
            </a:r>
          </a:p>
          <a:p>
            <a:pPr algn="ctr" eaLnBrk="1" hangingPunct="1"/>
            <a:r>
              <a:rPr lang="en-US" altLang="fr-FR" sz="1600" b="1" u="sng" dirty="0"/>
              <a:t>mapping</a:t>
            </a:r>
            <a:endParaRPr lang="en-US" altLang="fr-FR" sz="1600" dirty="0"/>
          </a:p>
        </p:txBody>
      </p:sp>
      <p:sp>
        <p:nvSpPr>
          <p:cNvPr id="9" name="ZoneTexte 10">
            <a:extLst>
              <a:ext uri="{FF2B5EF4-FFF2-40B4-BE49-F238E27FC236}">
                <a16:creationId xmlns:a16="http://schemas.microsoft.com/office/drawing/2014/main" id="{3863D2DD-A4CC-492A-B3F5-A948E1C11CFA}"/>
              </a:ext>
            </a:extLst>
          </p:cNvPr>
          <p:cNvSpPr txBox="1"/>
          <p:nvPr/>
        </p:nvSpPr>
        <p:spPr>
          <a:xfrm>
            <a:off x="2349145" y="1453376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10" name="ZoneTexte 11">
            <a:extLst>
              <a:ext uri="{FF2B5EF4-FFF2-40B4-BE49-F238E27FC236}">
                <a16:creationId xmlns:a16="http://schemas.microsoft.com/office/drawing/2014/main" id="{8F10E2D4-67BE-495E-AC1A-A9D88A2C2D97}"/>
              </a:ext>
            </a:extLst>
          </p:cNvPr>
          <p:cNvSpPr txBox="1"/>
          <p:nvPr/>
        </p:nvSpPr>
        <p:spPr>
          <a:xfrm>
            <a:off x="2662331" y="2449294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11" name="ZoneTexte 12">
            <a:extLst>
              <a:ext uri="{FF2B5EF4-FFF2-40B4-BE49-F238E27FC236}">
                <a16:creationId xmlns:a16="http://schemas.microsoft.com/office/drawing/2014/main" id="{19FC4602-474E-4950-AAEA-30870B3F8730}"/>
              </a:ext>
            </a:extLst>
          </p:cNvPr>
          <p:cNvSpPr txBox="1"/>
          <p:nvPr/>
        </p:nvSpPr>
        <p:spPr>
          <a:xfrm>
            <a:off x="2814731" y="2601694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12" name="ZoneTexte 13">
            <a:extLst>
              <a:ext uri="{FF2B5EF4-FFF2-40B4-BE49-F238E27FC236}">
                <a16:creationId xmlns:a16="http://schemas.microsoft.com/office/drawing/2014/main" id="{48CDE9A8-B2FB-4B7A-8356-94AD991F03FA}"/>
              </a:ext>
            </a:extLst>
          </p:cNvPr>
          <p:cNvSpPr txBox="1"/>
          <p:nvPr/>
        </p:nvSpPr>
        <p:spPr>
          <a:xfrm>
            <a:off x="2853201" y="2953350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13" name="ZoneTexte 14">
            <a:extLst>
              <a:ext uri="{FF2B5EF4-FFF2-40B4-BE49-F238E27FC236}">
                <a16:creationId xmlns:a16="http://schemas.microsoft.com/office/drawing/2014/main" id="{2349DD18-FEDA-4A22-A8D2-D98616E4602F}"/>
              </a:ext>
            </a:extLst>
          </p:cNvPr>
          <p:cNvSpPr txBox="1"/>
          <p:nvPr/>
        </p:nvSpPr>
        <p:spPr>
          <a:xfrm>
            <a:off x="4470917" y="4105478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14" name="ZoneTexte 15">
            <a:extLst>
              <a:ext uri="{FF2B5EF4-FFF2-40B4-BE49-F238E27FC236}">
                <a16:creationId xmlns:a16="http://schemas.microsoft.com/office/drawing/2014/main" id="{BB47E7DA-3827-4B87-AEB7-A843D6B90BC9}"/>
              </a:ext>
            </a:extLst>
          </p:cNvPr>
          <p:cNvSpPr txBox="1"/>
          <p:nvPr/>
        </p:nvSpPr>
        <p:spPr>
          <a:xfrm>
            <a:off x="3174773" y="4080853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15" name="ZoneTexte 16">
            <a:extLst>
              <a:ext uri="{FF2B5EF4-FFF2-40B4-BE49-F238E27FC236}">
                <a16:creationId xmlns:a16="http://schemas.microsoft.com/office/drawing/2014/main" id="{8C89A71D-83CD-4FA7-A0B9-7FC7DEE3D54B}"/>
              </a:ext>
            </a:extLst>
          </p:cNvPr>
          <p:cNvSpPr txBox="1"/>
          <p:nvPr/>
        </p:nvSpPr>
        <p:spPr>
          <a:xfrm>
            <a:off x="4005329" y="1813416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16" name="ZoneTexte 17">
            <a:extLst>
              <a:ext uri="{FF2B5EF4-FFF2-40B4-BE49-F238E27FC236}">
                <a16:creationId xmlns:a16="http://schemas.microsoft.com/office/drawing/2014/main" id="{832E199C-D74F-40D8-963B-67C0FB4A1C8F}"/>
              </a:ext>
            </a:extLst>
          </p:cNvPr>
          <p:cNvSpPr txBox="1"/>
          <p:nvPr/>
        </p:nvSpPr>
        <p:spPr>
          <a:xfrm>
            <a:off x="2205129" y="3745438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17" name="ZoneTexte 18">
            <a:extLst>
              <a:ext uri="{FF2B5EF4-FFF2-40B4-BE49-F238E27FC236}">
                <a16:creationId xmlns:a16="http://schemas.microsoft.com/office/drawing/2014/main" id="{70322B88-5C27-49A5-AEBC-1A72E0EBF928}"/>
              </a:ext>
            </a:extLst>
          </p:cNvPr>
          <p:cNvSpPr txBox="1"/>
          <p:nvPr/>
        </p:nvSpPr>
        <p:spPr>
          <a:xfrm>
            <a:off x="3966861" y="3745438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18" name="ZoneTexte 19">
            <a:extLst>
              <a:ext uri="{FF2B5EF4-FFF2-40B4-BE49-F238E27FC236}">
                <a16:creationId xmlns:a16="http://schemas.microsoft.com/office/drawing/2014/main" id="{5AC08EC4-6B48-45C8-9D46-FEAF5BC36279}"/>
              </a:ext>
            </a:extLst>
          </p:cNvPr>
          <p:cNvSpPr txBox="1"/>
          <p:nvPr/>
        </p:nvSpPr>
        <p:spPr>
          <a:xfrm>
            <a:off x="3174773" y="3601422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19" name="ZoneTexte 20">
            <a:extLst>
              <a:ext uri="{FF2B5EF4-FFF2-40B4-BE49-F238E27FC236}">
                <a16:creationId xmlns:a16="http://schemas.microsoft.com/office/drawing/2014/main" id="{19391A10-927C-4CD6-A723-0E1EE5EADEAE}"/>
              </a:ext>
            </a:extLst>
          </p:cNvPr>
          <p:cNvSpPr txBox="1"/>
          <p:nvPr/>
        </p:nvSpPr>
        <p:spPr>
          <a:xfrm>
            <a:off x="1734613" y="5384326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Unstructured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CFD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mesh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(Source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Mesh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0" name="ZoneTexte 21">
            <a:extLst>
              <a:ext uri="{FF2B5EF4-FFF2-40B4-BE49-F238E27FC236}">
                <a16:creationId xmlns:a16="http://schemas.microsoft.com/office/drawing/2014/main" id="{18DD581E-5333-4D44-BF3C-6BC40CC61780}"/>
              </a:ext>
            </a:extLst>
          </p:cNvPr>
          <p:cNvSpPr txBox="1"/>
          <p:nvPr/>
        </p:nvSpPr>
        <p:spPr>
          <a:xfrm>
            <a:off x="2307673" y="5617646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Pressure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located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at the </a:t>
            </a:r>
          </a:p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center of the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cells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(10</a:t>
            </a:r>
            <a:r>
              <a:rPr lang="fr-FR" baseline="30000" dirty="0">
                <a:solidFill>
                  <a:schemeClr val="accent6">
                    <a:lumMod val="50000"/>
                  </a:schemeClr>
                </a:solidFill>
              </a:rPr>
              <a:t>7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1" name="ZoneTexte 22">
            <a:extLst>
              <a:ext uri="{FF2B5EF4-FFF2-40B4-BE49-F238E27FC236}">
                <a16:creationId xmlns:a16="http://schemas.microsoft.com/office/drawing/2014/main" id="{6E4E29A7-2DED-4E5B-87CC-4B513E006D32}"/>
              </a:ext>
            </a:extLst>
          </p:cNvPr>
          <p:cNvSpPr txBox="1"/>
          <p:nvPr/>
        </p:nvSpPr>
        <p:spPr>
          <a:xfrm>
            <a:off x="6355670" y="5329614"/>
            <a:ext cx="3737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Tetra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Acoustic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mesh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(Target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Mesh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endParaRPr lang="fr-FR" dirty="0"/>
          </a:p>
        </p:txBody>
      </p:sp>
      <p:sp>
        <p:nvSpPr>
          <p:cNvPr id="22" name="ZoneTexte 23">
            <a:extLst>
              <a:ext uri="{FF2B5EF4-FFF2-40B4-BE49-F238E27FC236}">
                <a16:creationId xmlns:a16="http://schemas.microsoft.com/office/drawing/2014/main" id="{FF155367-3BCF-47D5-A68E-076CEDC0AD3E}"/>
              </a:ext>
            </a:extLst>
          </p:cNvPr>
          <p:cNvSpPr txBox="1"/>
          <p:nvPr/>
        </p:nvSpPr>
        <p:spPr>
          <a:xfrm>
            <a:off x="5966315" y="566184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Pressure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located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at the center </a:t>
            </a:r>
          </a:p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of the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cells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(10</a:t>
            </a:r>
            <a:r>
              <a:rPr lang="fr-FR" baseline="30000" dirty="0">
                <a:solidFill>
                  <a:schemeClr val="accent6">
                    <a:lumMod val="50000"/>
                  </a:schemeClr>
                </a:solidFill>
              </a:rPr>
              <a:t>5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) (</a:t>
            </a:r>
            <a:r>
              <a:rPr lang="fr-FR" b="1" dirty="0">
                <a:solidFill>
                  <a:schemeClr val="tx2"/>
                </a:solidFill>
              </a:rPr>
              <a:t>P0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), at the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vertices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fr-FR" b="1" dirty="0">
                <a:solidFill>
                  <a:srgbClr val="00B050"/>
                </a:solidFill>
              </a:rPr>
              <a:t>P1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), </a:t>
            </a:r>
            <a:r>
              <a:rPr lang="fr-FR" dirty="0"/>
              <a:t>…</a:t>
            </a:r>
          </a:p>
        </p:txBody>
      </p:sp>
      <p:sp>
        <p:nvSpPr>
          <p:cNvPr id="23" name="ZoneTexte 24">
            <a:extLst>
              <a:ext uri="{FF2B5EF4-FFF2-40B4-BE49-F238E27FC236}">
                <a16:creationId xmlns:a16="http://schemas.microsoft.com/office/drawing/2014/main" id="{DD0B0E58-B948-4D27-89A2-7CC5BD3FF505}"/>
              </a:ext>
            </a:extLst>
          </p:cNvPr>
          <p:cNvSpPr txBox="1"/>
          <p:nvPr/>
        </p:nvSpPr>
        <p:spPr>
          <a:xfrm>
            <a:off x="3861313" y="2317472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24" name="ZoneTexte 25">
            <a:extLst>
              <a:ext uri="{FF2B5EF4-FFF2-40B4-BE49-F238E27FC236}">
                <a16:creationId xmlns:a16="http://schemas.microsoft.com/office/drawing/2014/main" id="{B4CA50B8-372A-468A-B8CD-683C91C253D1}"/>
              </a:ext>
            </a:extLst>
          </p:cNvPr>
          <p:cNvSpPr txBox="1"/>
          <p:nvPr/>
        </p:nvSpPr>
        <p:spPr>
          <a:xfrm>
            <a:off x="8580301" y="2953350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25" name="ZoneTexte 26">
            <a:extLst>
              <a:ext uri="{FF2B5EF4-FFF2-40B4-BE49-F238E27FC236}">
                <a16:creationId xmlns:a16="http://schemas.microsoft.com/office/drawing/2014/main" id="{7605C0E8-F1A4-445F-9259-926B2DB04AB5}"/>
              </a:ext>
            </a:extLst>
          </p:cNvPr>
          <p:cNvSpPr txBox="1"/>
          <p:nvPr/>
        </p:nvSpPr>
        <p:spPr>
          <a:xfrm>
            <a:off x="7855293" y="3673430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26" name="ZoneTexte 27">
            <a:extLst>
              <a:ext uri="{FF2B5EF4-FFF2-40B4-BE49-F238E27FC236}">
                <a16:creationId xmlns:a16="http://schemas.microsoft.com/office/drawing/2014/main" id="{1896C316-2B56-4FBF-86B0-3A508D64A3DB}"/>
              </a:ext>
            </a:extLst>
          </p:cNvPr>
          <p:cNvSpPr txBox="1"/>
          <p:nvPr/>
        </p:nvSpPr>
        <p:spPr>
          <a:xfrm>
            <a:off x="9583485" y="3673430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27" name="ZoneTexte 28">
            <a:extLst>
              <a:ext uri="{FF2B5EF4-FFF2-40B4-BE49-F238E27FC236}">
                <a16:creationId xmlns:a16="http://schemas.microsoft.com/office/drawing/2014/main" id="{34CD7281-D33A-4FD8-8F3D-46CBEA1EC5E1}"/>
              </a:ext>
            </a:extLst>
          </p:cNvPr>
          <p:cNvSpPr txBox="1"/>
          <p:nvPr/>
        </p:nvSpPr>
        <p:spPr>
          <a:xfrm>
            <a:off x="8901873" y="3601422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.</a:t>
            </a:r>
          </a:p>
        </p:txBody>
      </p:sp>
      <p:sp>
        <p:nvSpPr>
          <p:cNvPr id="28" name="ZoneTexte 29">
            <a:extLst>
              <a:ext uri="{FF2B5EF4-FFF2-40B4-BE49-F238E27FC236}">
                <a16:creationId xmlns:a16="http://schemas.microsoft.com/office/drawing/2014/main" id="{7FA98734-529F-4DAF-9186-6B9531AB741A}"/>
              </a:ext>
            </a:extLst>
          </p:cNvPr>
          <p:cNvSpPr txBox="1"/>
          <p:nvPr/>
        </p:nvSpPr>
        <p:spPr>
          <a:xfrm>
            <a:off x="8220261" y="1801222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9" name="ZoneTexte 30">
            <a:extLst>
              <a:ext uri="{FF2B5EF4-FFF2-40B4-BE49-F238E27FC236}">
                <a16:creationId xmlns:a16="http://schemas.microsoft.com/office/drawing/2014/main" id="{15FEFB39-1884-444C-9351-99E56C8B6DB6}"/>
              </a:ext>
            </a:extLst>
          </p:cNvPr>
          <p:cNvSpPr txBox="1"/>
          <p:nvPr/>
        </p:nvSpPr>
        <p:spPr>
          <a:xfrm>
            <a:off x="7639269" y="2017246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0" name="ZoneTexte 31">
            <a:extLst>
              <a:ext uri="{FF2B5EF4-FFF2-40B4-BE49-F238E27FC236}">
                <a16:creationId xmlns:a16="http://schemas.microsoft.com/office/drawing/2014/main" id="{1130D3C9-18B5-4354-9C10-920406606029}"/>
              </a:ext>
            </a:extLst>
          </p:cNvPr>
          <p:cNvSpPr txBox="1"/>
          <p:nvPr/>
        </p:nvSpPr>
        <p:spPr>
          <a:xfrm>
            <a:off x="7927301" y="1873230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1" name="ZoneTexte 32">
            <a:extLst>
              <a:ext uri="{FF2B5EF4-FFF2-40B4-BE49-F238E27FC236}">
                <a16:creationId xmlns:a16="http://schemas.microsoft.com/office/drawing/2014/main" id="{D2B57DF0-C4D1-4D93-8B79-808C817E3D50}"/>
              </a:ext>
            </a:extLst>
          </p:cNvPr>
          <p:cNvSpPr txBox="1"/>
          <p:nvPr/>
        </p:nvSpPr>
        <p:spPr>
          <a:xfrm>
            <a:off x="8181793" y="2101448"/>
            <a:ext cx="32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32" name="Connecteur droit avec flèche 33">
            <a:extLst>
              <a:ext uri="{FF2B5EF4-FFF2-40B4-BE49-F238E27FC236}">
                <a16:creationId xmlns:a16="http://schemas.microsoft.com/office/drawing/2014/main" id="{298D2FAB-45B0-4ED2-81C1-1459E197DAB8}"/>
              </a:ext>
            </a:extLst>
          </p:cNvPr>
          <p:cNvCxnSpPr>
            <a:stCxn id="20" idx="1"/>
          </p:cNvCxnSpPr>
          <p:nvPr/>
        </p:nvCxnSpPr>
        <p:spPr>
          <a:xfrm flipV="1">
            <a:off x="2307673" y="4309308"/>
            <a:ext cx="27762" cy="163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4">
            <a:extLst>
              <a:ext uri="{FF2B5EF4-FFF2-40B4-BE49-F238E27FC236}">
                <a16:creationId xmlns:a16="http://schemas.microsoft.com/office/drawing/2014/main" id="{BBCB1A0E-99C2-4875-B75B-E49B27D4EE95}"/>
              </a:ext>
            </a:extLst>
          </p:cNvPr>
          <p:cNvCxnSpPr/>
          <p:nvPr/>
        </p:nvCxnSpPr>
        <p:spPr>
          <a:xfrm flipH="1" flipV="1">
            <a:off x="8342579" y="2671415"/>
            <a:ext cx="1562478" cy="33923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5">
            <a:extLst>
              <a:ext uri="{FF2B5EF4-FFF2-40B4-BE49-F238E27FC236}">
                <a16:creationId xmlns:a16="http://schemas.microsoft.com/office/drawing/2014/main" id="{1579E548-1D61-41C5-B845-7C6410B48A66}"/>
              </a:ext>
            </a:extLst>
          </p:cNvPr>
          <p:cNvCxnSpPr/>
          <p:nvPr/>
        </p:nvCxnSpPr>
        <p:spPr>
          <a:xfrm flipV="1">
            <a:off x="7770934" y="4258205"/>
            <a:ext cx="245145" cy="18056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t 36">
            <a:extLst>
              <a:ext uri="{FF2B5EF4-FFF2-40B4-BE49-F238E27FC236}">
                <a16:creationId xmlns:a16="http://schemas.microsoft.com/office/drawing/2014/main" id="{23557B49-F4FB-4590-8809-AD1C054CC8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016026"/>
              </p:ext>
            </p:extLst>
          </p:nvPr>
        </p:nvGraphicFramePr>
        <p:xfrm>
          <a:off x="5357040" y="2397925"/>
          <a:ext cx="1636713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" name="Équation" r:id="rId4" imgW="647640" imgH="228600" progId="Equation.3">
                  <p:embed/>
                </p:oleObj>
              </mc:Choice>
              <mc:Fallback>
                <p:oleObj name="Équation" r:id="rId4" imgW="647640" imgH="228600" progId="Equation.3">
                  <p:embed/>
                  <p:pic>
                    <p:nvPicPr>
                      <p:cNvPr id="71" name="Objet 36">
                        <a:extLst>
                          <a:ext uri="{FF2B5EF4-FFF2-40B4-BE49-F238E27FC236}">
                            <a16:creationId xmlns:a16="http://schemas.microsoft.com/office/drawing/2014/main" id="{959A50F4-BCC7-48A1-8B89-2606A0C87B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040" y="2397925"/>
                        <a:ext cx="1636713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t 37">
            <a:extLst>
              <a:ext uri="{FF2B5EF4-FFF2-40B4-BE49-F238E27FC236}">
                <a16:creationId xmlns:a16="http://schemas.microsoft.com/office/drawing/2014/main" id="{CA55CFC6-290B-4319-AB19-3EABF19D23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70433"/>
              </p:ext>
            </p:extLst>
          </p:nvPr>
        </p:nvGraphicFramePr>
        <p:xfrm>
          <a:off x="1824051" y="5640910"/>
          <a:ext cx="449263" cy="579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" name="Équation" r:id="rId6" imgW="177480" imgH="228600" progId="Equation.3">
                  <p:embed/>
                </p:oleObj>
              </mc:Choice>
              <mc:Fallback>
                <p:oleObj name="Équation" r:id="rId6" imgW="177480" imgH="228600" progId="Equation.3">
                  <p:embed/>
                  <p:pic>
                    <p:nvPicPr>
                      <p:cNvPr id="72" name="Objet 37">
                        <a:extLst>
                          <a:ext uri="{FF2B5EF4-FFF2-40B4-BE49-F238E27FC236}">
                            <a16:creationId xmlns:a16="http://schemas.microsoft.com/office/drawing/2014/main" id="{9B0B899D-01BD-4AEA-B5C9-8B43BCCCCD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4051" y="5640910"/>
                        <a:ext cx="449263" cy="579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t 38">
            <a:extLst>
              <a:ext uri="{FF2B5EF4-FFF2-40B4-BE49-F238E27FC236}">
                <a16:creationId xmlns:a16="http://schemas.microsoft.com/office/drawing/2014/main" id="{4DEC5591-122C-435D-9A9A-85CD9F8CFB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897666"/>
              </p:ext>
            </p:extLst>
          </p:nvPr>
        </p:nvGraphicFramePr>
        <p:xfrm>
          <a:off x="5579907" y="5661848"/>
          <a:ext cx="449263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" name="Équation" r:id="rId8" imgW="177480" imgH="215640" progId="Equation.3">
                  <p:embed/>
                </p:oleObj>
              </mc:Choice>
              <mc:Fallback>
                <p:oleObj name="Équation" r:id="rId8" imgW="177480" imgH="215640" progId="Equation.3">
                  <p:embed/>
                  <p:pic>
                    <p:nvPicPr>
                      <p:cNvPr id="73" name="Objet 38">
                        <a:extLst>
                          <a:ext uri="{FF2B5EF4-FFF2-40B4-BE49-F238E27FC236}">
                            <a16:creationId xmlns:a16="http://schemas.microsoft.com/office/drawing/2014/main" id="{E4E86C9D-319C-4876-AC65-7A92F97F6A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9907" y="5661848"/>
                        <a:ext cx="449263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DE324B80-057A-4549-9A89-10E098ECE82E}"/>
              </a:ext>
            </a:extLst>
          </p:cNvPr>
          <p:cNvSpPr/>
          <p:nvPr/>
        </p:nvSpPr>
        <p:spPr>
          <a:xfrm>
            <a:off x="4450857" y="3526662"/>
            <a:ext cx="792205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10</a:t>
            </a:r>
            <a:r>
              <a:rPr lang="fr-FR" sz="3200" baseline="30000" dirty="0">
                <a:solidFill>
                  <a:srgbClr val="FF0000"/>
                </a:solidFill>
              </a:rPr>
              <a:t>7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BC895C-DADE-4515-82BD-4D0EA69031F7}"/>
              </a:ext>
            </a:extLst>
          </p:cNvPr>
          <p:cNvSpPr/>
          <p:nvPr/>
        </p:nvSpPr>
        <p:spPr>
          <a:xfrm>
            <a:off x="7243166" y="3496078"/>
            <a:ext cx="792205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10</a:t>
            </a:r>
            <a:r>
              <a:rPr lang="fr-FR" sz="3200" baseline="30000" dirty="0">
                <a:solidFill>
                  <a:srgbClr val="FF0000"/>
                </a:solidFill>
              </a:rPr>
              <a:t>5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40" name="Picture 4" descr="\[ \int_{T_i} \phi_t = \sum_{S_j\cap T_i \neq \emptyset} \int_{T_i\cap S_j} \phi_s. \]">
            <a:extLst>
              <a:ext uri="{FF2B5EF4-FFF2-40B4-BE49-F238E27FC236}">
                <a16:creationId xmlns:a16="http://schemas.microsoft.com/office/drawing/2014/main" id="{8D2F3DB9-8C79-45B6-9706-A88D91934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22" y="1129339"/>
            <a:ext cx="2135038" cy="5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\[ W_{ij}=\frac{Vol(T_i\cap S_j)}{ Vol(T_i) }. \]">
            <a:extLst>
              <a:ext uri="{FF2B5EF4-FFF2-40B4-BE49-F238E27FC236}">
                <a16:creationId xmlns:a16="http://schemas.microsoft.com/office/drawing/2014/main" id="{81ECB3E5-96A5-4C84-B406-85BA38E7D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790" y="3829921"/>
            <a:ext cx="1537809" cy="42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Espace réservé du contenu 3">
            <a:extLst>
              <a:ext uri="{FF2B5EF4-FFF2-40B4-BE49-F238E27FC236}">
                <a16:creationId xmlns:a16="http://schemas.microsoft.com/office/drawing/2014/main" id="{E8E79995-72E9-49F2-B04B-5759A5B65311}"/>
              </a:ext>
            </a:extLst>
          </p:cNvPr>
          <p:cNvSpPr txBox="1">
            <a:spLocks/>
          </p:cNvSpPr>
          <p:nvPr/>
        </p:nvSpPr>
        <p:spPr>
          <a:xfrm>
            <a:off x="601593" y="1270883"/>
            <a:ext cx="8938050" cy="46250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3D Volume Conservative Interpolation [12]: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0096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3">
                <a:extLst>
                  <a:ext uri="{FF2B5EF4-FFF2-40B4-BE49-F238E27FC236}">
                    <a16:creationId xmlns:a16="http://schemas.microsoft.com/office/drawing/2014/main" id="{E430CCEF-477A-4448-9442-F3C0285D09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1593" y="1310222"/>
                <a:ext cx="8938050" cy="5143934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rmAutofit fontScale="85000" lnSpcReduction="20000"/>
              </a:bodyPr>
              <a:lstStyle>
                <a:lvl1pPr marL="266700" marR="0" indent="-266700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 lang="pl-PL" sz="2200" kern="1200" noProof="0" dirty="0" smtClean="0">
                    <a:solidFill>
                      <a:srgbClr val="5A5D5E"/>
                    </a:solidFill>
                    <a:latin typeface="+mj-lt"/>
                    <a:ea typeface="+mn-ea"/>
                    <a:cs typeface="+mn-cs"/>
                  </a:defRPr>
                </a:lvl1pPr>
                <a:lvl2pPr marL="627063" marR="0" indent="-268288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70BA"/>
                  </a:buClr>
                  <a:buSzTx/>
                  <a:buFont typeface="Lucida Grande"/>
                  <a:buChar char="‣"/>
                  <a:tabLst/>
                  <a:defRPr lang="pl-PL" sz="2000" kern="1200" noProof="0" dirty="0" smtClean="0">
                    <a:solidFill>
                      <a:srgbClr val="5A5D5E"/>
                    </a:solidFill>
                    <a:latin typeface="+mn-lt"/>
                    <a:ea typeface="+mn-ea"/>
                    <a:cs typeface="+mn-cs"/>
                  </a:defRPr>
                </a:lvl2pPr>
                <a:lvl3pPr marL="985838" marR="0" indent="-266700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E84E0E"/>
                  </a:buClr>
                  <a:buSzTx/>
                  <a:buFont typeface="Arial"/>
                  <a:buChar char="•"/>
                  <a:tabLst/>
                  <a:defRPr lang="pl-PL" sz="1800" kern="1200" noProof="0" dirty="0" smtClean="0">
                    <a:solidFill>
                      <a:srgbClr val="5A5D5E"/>
                    </a:solidFill>
                    <a:latin typeface="+mn-lt"/>
                    <a:ea typeface="+mn-ea"/>
                    <a:cs typeface="+mn-cs"/>
                  </a:defRPr>
                </a:lvl3pPr>
                <a:lvl4pPr marL="1344613" marR="0" indent="-266700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9DA"/>
                  </a:buClr>
                  <a:buSzTx/>
                  <a:buFont typeface="Lucida Grande"/>
                  <a:buChar char="‣"/>
                  <a:tabLst/>
                  <a:defRPr lang="pl-PL" sz="1600" kern="1200" noProof="0" dirty="0" smtClean="0">
                    <a:solidFill>
                      <a:srgbClr val="5A5D5E"/>
                    </a:solidFill>
                    <a:latin typeface="+mn-lt"/>
                    <a:ea typeface="+mn-ea"/>
                    <a:cs typeface="+mn-cs"/>
                  </a:defRPr>
                </a:lvl4pPr>
                <a:lvl5pPr marL="1704975" marR="0" indent="-268288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F49712"/>
                  </a:buClr>
                  <a:buSzTx/>
                  <a:buFont typeface="Arial"/>
                  <a:buChar char="•"/>
                  <a:tabLst/>
                  <a:defRPr lang="en-US" sz="1400" kern="1200" noProof="0" dirty="0">
                    <a:solidFill>
                      <a:srgbClr val="5A5D5E"/>
                    </a:solidFill>
                    <a:latin typeface="+mj-lt"/>
                    <a:ea typeface="+mn-ea"/>
                    <a:cs typeface="+mn-cs"/>
                  </a:defRPr>
                </a:lvl5pPr>
                <a:lvl6pPr marL="1254125" marR="0" indent="-180975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E84E0E"/>
                  </a:buClr>
                  <a:buSzTx/>
                  <a:buFont typeface="Arial"/>
                  <a:buChar char="•"/>
                  <a:tabLst/>
                  <a:defRPr sz="26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6pPr>
                <a:lvl7pPr marL="1252538" marR="0" indent="-180975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E84E0E"/>
                  </a:buClr>
                  <a:buSzTx/>
                  <a:buFont typeface="Arial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12900" indent="-176213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600" dirty="0"/>
                  <a:t>3D Volume Conservative </a:t>
                </a:r>
                <a:r>
                  <a:rPr lang="fr-FR" sz="2600" dirty="0" err="1"/>
                  <a:t>Mapping</a:t>
                </a:r>
                <a:r>
                  <a:rPr lang="fr-FR" sz="2600" dirty="0"/>
                  <a:t> [12]: </a:t>
                </a:r>
              </a:p>
              <a:p>
                <a:endParaRPr lang="fr-FR" dirty="0"/>
              </a:p>
              <a:p>
                <a:pPr lvl="1"/>
                <a:r>
                  <a:rPr lang="fr-FR" dirty="0" err="1"/>
                  <a:t>Cell</a:t>
                </a:r>
                <a:r>
                  <a:rPr lang="fr-FR" dirty="0"/>
                  <a:t> Volume </a:t>
                </a:r>
                <a:r>
                  <a:rPr lang="fr-FR" dirty="0" err="1"/>
                  <a:t>Weight</a:t>
                </a:r>
                <a:r>
                  <a:rPr lang="fr-FR" dirty="0"/>
                  <a:t> (CVW) Interpolation </a:t>
                </a:r>
                <a:r>
                  <a:rPr lang="fr-FR" dirty="0" err="1"/>
                  <a:t>implemented</a:t>
                </a:r>
                <a:r>
                  <a:rPr lang="fr-FR" dirty="0"/>
                  <a:t> in </a:t>
                </a:r>
                <a:r>
                  <a:rPr lang="fr-FR" dirty="0" err="1"/>
                  <a:t>OpenFOAM</a:t>
                </a:r>
                <a:endParaRPr lang="fr-FR" dirty="0"/>
              </a:p>
              <a:p>
                <a:pPr lvl="1"/>
                <a:endParaRPr lang="fr-FR" dirty="0"/>
              </a:p>
              <a:p>
                <a:pPr lvl="1"/>
                <a:endParaRPr lang="fr-FR" dirty="0"/>
              </a:p>
              <a:p>
                <a:pPr lvl="1"/>
                <a:endParaRPr lang="fr-FR" dirty="0"/>
              </a:p>
              <a:p>
                <a:pPr lvl="1"/>
                <a:endParaRPr lang="fr-FR" dirty="0"/>
              </a:p>
              <a:p>
                <a:pPr lvl="1"/>
                <a:endParaRPr lang="fr-FR" dirty="0"/>
              </a:p>
              <a:p>
                <a:pPr marL="358775" lvl="1" indent="0">
                  <a:buNone/>
                </a:pPr>
                <a:endParaRPr lang="fr-FR" dirty="0"/>
              </a:p>
              <a:p>
                <a:pPr marL="358775" lvl="1" indent="0">
                  <a:buNone/>
                </a:pPr>
                <a:endParaRPr lang="fr-FR" dirty="0"/>
              </a:p>
              <a:p>
                <a:pPr marL="358775" lvl="1" indent="0">
                  <a:buNone/>
                </a:pPr>
                <a:endParaRPr lang="fr-FR" dirty="0"/>
              </a:p>
              <a:p>
                <a:pPr marL="358775" lvl="1" indent="0">
                  <a:buNone/>
                </a:pPr>
                <a:endParaRPr lang="fr-FR" dirty="0"/>
              </a:p>
              <a:p>
                <a:pPr marL="358775" lvl="1" indent="0">
                  <a:buNone/>
                </a:pPr>
                <a:endParaRPr lang="fr-FR" dirty="0"/>
              </a:p>
              <a:p>
                <a:pPr lvl="1"/>
                <a:r>
                  <a:rPr lang="fr-FR" dirty="0"/>
                  <a:t>Computation of </a:t>
                </a:r>
                <a:r>
                  <a:rPr lang="fr-FR" dirty="0" err="1"/>
                  <a:t>intersecting</a:t>
                </a:r>
                <a:r>
                  <a:rPr lang="fr-FR" dirty="0"/>
                  <a:t> volumes </a:t>
                </a:r>
                <a:r>
                  <a:rPr lang="fr-FR" dirty="0" err="1"/>
                  <a:t>computationally</a:t>
                </a:r>
                <a:r>
                  <a:rPr lang="fr-FR" dirty="0"/>
                  <a:t> </a:t>
                </a:r>
                <a:r>
                  <a:rPr lang="fr-FR" dirty="0" err="1"/>
                  <a:t>costly</a:t>
                </a:r>
                <a:r>
                  <a:rPr lang="fr-FR" dirty="0"/>
                  <a:t> (</a:t>
                </a:r>
                <a:r>
                  <a:rPr lang="fr-FR" dirty="0" err="1"/>
                  <a:t>solved</a:t>
                </a:r>
                <a:r>
                  <a:rPr lang="fr-FR" dirty="0"/>
                  <a:t> by HPC) but </a:t>
                </a:r>
                <a:r>
                  <a:rPr lang="fr-FR" dirty="0" err="1"/>
                  <a:t>very</a:t>
                </a:r>
                <a:r>
                  <a:rPr lang="fr-FR" dirty="0"/>
                  <a:t> high </a:t>
                </a:r>
                <a:r>
                  <a:rPr lang="fr-FR" dirty="0" err="1"/>
                  <a:t>quality</a:t>
                </a:r>
                <a:r>
                  <a:rPr lang="fr-FR" dirty="0"/>
                  <a:t> interpolation</a:t>
                </a:r>
              </a:p>
              <a:p>
                <a:pPr lvl="2"/>
                <a:r>
                  <a:rPr lang="fr-FR" dirty="0"/>
                  <a:t>CVW </a:t>
                </a:r>
                <a:r>
                  <a:rPr lang="fr-FR" dirty="0" err="1"/>
                  <a:t>method</a:t>
                </a:r>
                <a:r>
                  <a:rPr lang="fr-FR" dirty="0"/>
                  <a:t> conserves the </a:t>
                </a:r>
                <a:r>
                  <a:rPr lang="fr-FR" dirty="0" err="1"/>
                  <a:t>integral</a:t>
                </a:r>
                <a:r>
                  <a:rPr lang="fr-FR" dirty="0"/>
                  <a:t> over the </a:t>
                </a:r>
                <a:r>
                  <a:rPr lang="fr-FR" dirty="0" err="1"/>
                  <a:t>interpolated</a:t>
                </a:r>
                <a:r>
                  <a:rPr lang="fr-FR" dirty="0"/>
                  <a:t> </a:t>
                </a:r>
                <a:r>
                  <a:rPr lang="fr-FR" dirty="0" err="1"/>
                  <a:t>quantity</a:t>
                </a:r>
                <a:r>
                  <a:rPr lang="fr-FR" dirty="0"/>
                  <a:t> </a:t>
                </a:r>
                <a:r>
                  <a:rPr lang="fr-FR" dirty="0" err="1"/>
                  <a:t>exactly</a:t>
                </a:r>
                <a:r>
                  <a:rPr lang="fr-FR" dirty="0"/>
                  <a:t>.</a:t>
                </a:r>
              </a:p>
              <a:p>
                <a:pPr lvl="2"/>
                <a:endParaRPr lang="fr-FR" dirty="0"/>
              </a:p>
              <a:p>
                <a:pPr lvl="2"/>
                <a:endParaRPr lang="fr-FR" dirty="0"/>
              </a:p>
              <a:p>
                <a:pPr lvl="2"/>
                <a:endParaRPr lang="fr-FR" dirty="0"/>
              </a:p>
              <a:p>
                <a:pPr lvl="2"/>
                <a:endParaRPr lang="fr-FR" dirty="0"/>
              </a:p>
              <a:p>
                <a:pPr lvl="2"/>
                <a:r>
                  <a:rPr lang="fr-FR" dirty="0"/>
                  <a:t>Computation of the Interpolation </a:t>
                </a:r>
                <a:r>
                  <a:rPr lang="fr-FR" dirty="0" err="1"/>
                  <a:t>Operator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before</a:t>
                </a:r>
                <a:r>
                  <a:rPr lang="fr-FR" dirty="0"/>
                  <a:t> the time </a:t>
                </a:r>
                <a:r>
                  <a:rPr lang="fr-FR" dirty="0" err="1"/>
                  <a:t>loop</a:t>
                </a:r>
                <a:r>
                  <a:rPr lang="fr-FR" dirty="0"/>
                  <a:t> and application on the </a:t>
                </a:r>
                <a:r>
                  <a:rPr lang="fr-FR" dirty="0" err="1"/>
                  <a:t>results</a:t>
                </a:r>
                <a:r>
                  <a:rPr lang="fr-FR" dirty="0"/>
                  <a:t> </a:t>
                </a:r>
                <a:r>
                  <a:rPr lang="fr-FR" b="1" u="sng" dirty="0">
                    <a:solidFill>
                      <a:srgbClr val="FF0000"/>
                    </a:solidFill>
                  </a:rPr>
                  <a:t>on-the-</a:t>
                </a:r>
                <a:r>
                  <a:rPr lang="fr-FR" b="1" u="sng" dirty="0" err="1">
                    <a:solidFill>
                      <a:srgbClr val="FF0000"/>
                    </a:solidFill>
                  </a:rPr>
                  <a:t>fly</a:t>
                </a:r>
                <a:r>
                  <a:rPr lang="fr-FR" dirty="0"/>
                  <a:t> at the end of the </a:t>
                </a:r>
                <a:r>
                  <a:rPr lang="fr-FR" dirty="0" err="1"/>
                  <a:t>converged</a:t>
                </a:r>
                <a:r>
                  <a:rPr lang="fr-FR" dirty="0"/>
                  <a:t> time </a:t>
                </a:r>
                <a:r>
                  <a:rPr lang="fr-FR" dirty="0" err="1"/>
                  <a:t>before</a:t>
                </a:r>
                <a:r>
                  <a:rPr lang="fr-FR" dirty="0"/>
                  <a:t> the export of the </a:t>
                </a:r>
                <a:r>
                  <a:rPr lang="fr-FR" dirty="0" err="1"/>
                  <a:t>quantities</a:t>
                </a:r>
                <a:r>
                  <a:rPr lang="fr-FR" dirty="0"/>
                  <a:t> (Minimum </a:t>
                </a:r>
                <a:r>
                  <a:rPr lang="fr-FR" dirty="0" err="1"/>
                  <a:t>disk</a:t>
                </a:r>
                <a:r>
                  <a:rPr lang="fr-FR" dirty="0"/>
                  <a:t> </a:t>
                </a:r>
                <a:r>
                  <a:rPr lang="fr-FR" dirty="0" err="1"/>
                  <a:t>storage</a:t>
                </a:r>
                <a:r>
                  <a:rPr lang="fr-FR" dirty="0"/>
                  <a:t>).</a:t>
                </a:r>
              </a:p>
              <a:p>
                <a:pPr marL="0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6" name="Espace réservé du contenu 3">
                <a:extLst>
                  <a:ext uri="{FF2B5EF4-FFF2-40B4-BE49-F238E27FC236}">
                    <a16:creationId xmlns:a16="http://schemas.microsoft.com/office/drawing/2014/main" id="{E430CCEF-477A-4448-9442-F3C0285D0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93" y="1310222"/>
                <a:ext cx="8938050" cy="5143934"/>
              </a:xfrm>
              <a:prstGeom prst="rect">
                <a:avLst/>
              </a:prstGeom>
              <a:blipFill>
                <a:blip r:embed="rId3"/>
                <a:stretch>
                  <a:fillRect l="-1842" t="-33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2">
            <a:extLst>
              <a:ext uri="{FF2B5EF4-FFF2-40B4-BE49-F238E27FC236}">
                <a16:creationId xmlns:a16="http://schemas.microsoft.com/office/drawing/2014/main" id="{D39C48F1-4BCD-4ED0-9792-3CCB90538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159" y="2110466"/>
            <a:ext cx="4020056" cy="1752890"/>
          </a:xfrm>
          <a:prstGeom prst="rect">
            <a:avLst/>
          </a:prstGeom>
        </p:spPr>
      </p:pic>
      <p:sp>
        <p:nvSpPr>
          <p:cNvPr id="8" name="ZoneTexte 3">
            <a:extLst>
              <a:ext uri="{FF2B5EF4-FFF2-40B4-BE49-F238E27FC236}">
                <a16:creationId xmlns:a16="http://schemas.microsoft.com/office/drawing/2014/main" id="{6A0D9CD8-983D-4F06-90E9-4F6530405D8E}"/>
              </a:ext>
            </a:extLst>
          </p:cNvPr>
          <p:cNvSpPr txBox="1"/>
          <p:nvPr/>
        </p:nvSpPr>
        <p:spPr>
          <a:xfrm>
            <a:off x="1468253" y="3863356"/>
            <a:ext cx="4570392" cy="37566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R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</a:pPr>
            <a:r>
              <a:rPr lang="fr-FR" sz="1400" noProof="0" dirty="0" err="1">
                <a:solidFill>
                  <a:srgbClr val="5A5D5E"/>
                </a:solidFill>
                <a:ea typeface="+mj-ea"/>
                <a:cs typeface="+mj-cs"/>
              </a:rPr>
              <a:t>Cell</a:t>
            </a:r>
            <a:r>
              <a:rPr lang="fr-FR" sz="1400" noProof="0" dirty="0">
                <a:solidFill>
                  <a:srgbClr val="5A5D5E"/>
                </a:solidFill>
                <a:ea typeface="+mj-ea"/>
                <a:cs typeface="+mj-cs"/>
              </a:rPr>
              <a:t> volume intersections for the CVW </a:t>
            </a:r>
            <a:r>
              <a:rPr lang="fr-FR" sz="1400" noProof="0" dirty="0" err="1">
                <a:solidFill>
                  <a:srgbClr val="5A5D5E"/>
                </a:solidFill>
                <a:ea typeface="+mj-ea"/>
                <a:cs typeface="+mj-cs"/>
              </a:rPr>
              <a:t>method</a:t>
            </a:r>
            <a:r>
              <a:rPr lang="fr-FR" sz="1400" noProof="0" dirty="0">
                <a:solidFill>
                  <a:srgbClr val="5A5D5E"/>
                </a:solidFill>
                <a:ea typeface="+mj-ea"/>
                <a:cs typeface="+mj-cs"/>
              </a:rPr>
              <a:t> (</a:t>
            </a:r>
            <a:r>
              <a:rPr lang="fr-FR" sz="1400" noProof="0" dirty="0" err="1">
                <a:solidFill>
                  <a:srgbClr val="5A5D5E"/>
                </a:solidFill>
                <a:ea typeface="+mj-ea"/>
                <a:cs typeface="+mj-cs"/>
              </a:rPr>
              <a:t>c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ea typeface="+mj-ea"/>
                <a:cs typeface="+mj-cs"/>
              </a:rPr>
              <a:t>ourtesy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ea typeface="+mj-ea"/>
                <a:cs typeface="+mj-cs"/>
              </a:rPr>
              <a:t> [12])</a:t>
            </a:r>
          </a:p>
        </p:txBody>
      </p:sp>
      <p:pic>
        <p:nvPicPr>
          <p:cNvPr id="9" name="Picture 4" descr="\[ \int_{T_i} \phi_t = \sum_{S_j\cap T_i \neq \emptyset} \int_{T_i\cap S_j} \phi_s. \]">
            <a:extLst>
              <a:ext uri="{FF2B5EF4-FFF2-40B4-BE49-F238E27FC236}">
                <a16:creationId xmlns:a16="http://schemas.microsoft.com/office/drawing/2014/main" id="{9750B373-F629-4CEC-A454-780B7045F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54" y="5120217"/>
            <a:ext cx="2135038" cy="5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\[ W_{ij}=\frac{Vol(T_i\cap S_j)}{ Vol(T_i) }. \]">
            <a:extLst>
              <a:ext uri="{FF2B5EF4-FFF2-40B4-BE49-F238E27FC236}">
                <a16:creationId xmlns:a16="http://schemas.microsoft.com/office/drawing/2014/main" id="{A65E6B60-F937-4577-A6C8-543FAA23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792" y="3184558"/>
            <a:ext cx="1731175" cy="48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t 51">
            <a:extLst>
              <a:ext uri="{FF2B5EF4-FFF2-40B4-BE49-F238E27FC236}">
                <a16:creationId xmlns:a16="http://schemas.microsoft.com/office/drawing/2014/main" id="{07E3880F-3D79-4C97-9E8A-025C5AA2D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330733"/>
              </p:ext>
            </p:extLst>
          </p:nvPr>
        </p:nvGraphicFramePr>
        <p:xfrm>
          <a:off x="6203792" y="2261368"/>
          <a:ext cx="1636713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Équation" r:id="rId7" imgW="647640" imgH="228600" progId="Equation.3">
                  <p:embed/>
                </p:oleObj>
              </mc:Choice>
              <mc:Fallback>
                <p:oleObj name="Équation" r:id="rId7" imgW="647640" imgH="228600" progId="Equation.3">
                  <p:embed/>
                  <p:pic>
                    <p:nvPicPr>
                      <p:cNvPr id="9" name="Objet 51">
                        <a:extLst>
                          <a:ext uri="{FF2B5EF4-FFF2-40B4-BE49-F238E27FC236}">
                            <a16:creationId xmlns:a16="http://schemas.microsoft.com/office/drawing/2014/main" id="{B809980F-D098-4929-94E3-C856F3CE5C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792" y="2261368"/>
                        <a:ext cx="1636713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641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C301C58-A9EC-4DAC-A642-6A0876BDF3C0}"/>
              </a:ext>
            </a:extLst>
          </p:cNvPr>
          <p:cNvSpPr txBox="1">
            <a:spLocks/>
          </p:cNvSpPr>
          <p:nvPr/>
        </p:nvSpPr>
        <p:spPr>
          <a:xfrm>
            <a:off x="588810" y="1271020"/>
            <a:ext cx="9144000" cy="4572000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8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 err="1"/>
              <a:t>Incompessible</a:t>
            </a:r>
            <a:r>
              <a:rPr lang="fr-FR" sz="2200" dirty="0"/>
              <a:t> DES </a:t>
            </a:r>
            <a:r>
              <a:rPr lang="fr-FR" sz="2200" dirty="0" err="1"/>
              <a:t>OpenFOAM</a:t>
            </a:r>
            <a:r>
              <a:rPr lang="fr-FR" sz="2200" dirty="0"/>
              <a:t> computation over a </a:t>
            </a:r>
            <a:r>
              <a:rPr lang="fr-FR" sz="2200" dirty="0" err="1"/>
              <a:t>Sphere</a:t>
            </a:r>
            <a:r>
              <a:rPr lang="fr-FR" sz="2200" dirty="0"/>
              <a:t> [13]</a:t>
            </a:r>
          </a:p>
          <a:p>
            <a:pPr marL="0" indent="0">
              <a:buFont typeface="Arial"/>
              <a:buNone/>
            </a:pPr>
            <a:endParaRPr lang="fr-FR" sz="2400" dirty="0"/>
          </a:p>
        </p:txBody>
      </p:sp>
      <p:sp>
        <p:nvSpPr>
          <p:cNvPr id="22" name="Espace réservé du contenu 5">
            <a:extLst>
              <a:ext uri="{FF2B5EF4-FFF2-40B4-BE49-F238E27FC236}">
                <a16:creationId xmlns:a16="http://schemas.microsoft.com/office/drawing/2014/main" id="{E768D77F-B169-481A-B85C-EC1804512851}"/>
              </a:ext>
            </a:extLst>
          </p:cNvPr>
          <p:cNvSpPr txBox="1">
            <a:spLocks/>
          </p:cNvSpPr>
          <p:nvPr/>
        </p:nvSpPr>
        <p:spPr bwMode="auto">
          <a:xfrm>
            <a:off x="655003" y="1692266"/>
            <a:ext cx="5212881" cy="451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Tx/>
              <a:buBlip>
                <a:blip r:embed="rId2"/>
              </a:buBlip>
              <a:defRPr sz="2500" kern="120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Tx/>
              <a:buBlip>
                <a:blip r:embed="rId3"/>
              </a:buBlip>
              <a:defRPr sz="2000" kern="120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Tx/>
              <a:buBlip>
                <a:blip r:embed="rId3"/>
              </a:buBlip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Tx/>
              <a:buBlip>
                <a:blip r:embed="rId3"/>
              </a:buBlip>
              <a:defRPr sz="1600" kern="1200">
                <a:solidFill>
                  <a:schemeClr val="accent6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 sz="1400" kern="1200">
                <a:solidFill>
                  <a:srgbClr val="525252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Parameters</a:t>
            </a:r>
            <a:r>
              <a:rPr lang="fr-FR" sz="140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DDES case (incompressible)</a:t>
            </a:r>
          </a:p>
          <a:p>
            <a:endParaRPr lang="fr-FR" sz="1400" b="1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sz="1400" b="1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sz="1400" b="1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sz="1400" b="1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r-FR" sz="1400" b="1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r-FR" sz="1400" b="1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sz="1400" b="1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FR" sz="1400" b="1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Inlet</a:t>
            </a:r>
            <a:r>
              <a:rPr lang="fr-FR" sz="140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fr-FR" sz="1400" b="1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Outlet</a:t>
            </a:r>
            <a:r>
              <a:rPr lang="fr-FR" sz="140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fr-FR" sz="1400" b="1" dirty="0" err="1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Boundary</a:t>
            </a:r>
            <a:r>
              <a:rPr lang="fr-FR" sz="140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Conditions</a:t>
            </a:r>
          </a:p>
          <a:p>
            <a:endParaRPr lang="fr-FR" sz="1400" b="1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sz="1400" b="1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r-FR" sz="1400" b="1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fr-FR" sz="140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Dimensions</a:t>
            </a:r>
            <a:endParaRPr lang="fr-FR" sz="11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sz="1200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3" name="Tableau 5">
            <a:extLst>
              <a:ext uri="{FF2B5EF4-FFF2-40B4-BE49-F238E27FC236}">
                <a16:creationId xmlns:a16="http://schemas.microsoft.com/office/drawing/2014/main" id="{2589B053-66A2-4472-814A-A097BC5C9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790797"/>
              </p:ext>
            </p:extLst>
          </p:nvPr>
        </p:nvGraphicFramePr>
        <p:xfrm>
          <a:off x="815883" y="2107729"/>
          <a:ext cx="4545504" cy="15240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79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5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592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Turbulence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Spalart-Allmaras</a:t>
                      </a:r>
                      <a:r>
                        <a:rPr lang="fr-FR" sz="1000" b="0" baseline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DDES</a:t>
                      </a:r>
                      <a:endParaRPr lang="fr-FR" sz="10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592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Time </a:t>
                      </a:r>
                      <a:r>
                        <a:rPr lang="fr-FR" sz="1000" b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step</a:t>
                      </a:r>
                      <a:endParaRPr lang="fr-FR" sz="10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3.10</a:t>
                      </a:r>
                      <a:r>
                        <a:rPr lang="fr-FR" sz="1000" b="0" baseline="3000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-5</a:t>
                      </a:r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 (record 1/3 </a:t>
                      </a:r>
                      <a:r>
                        <a:rPr lang="fr-FR" sz="1000" b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steps</a:t>
                      </a:r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592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Simulated</a:t>
                      </a:r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fr-FR" sz="1000" b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physical</a:t>
                      </a:r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0.7 s (record on</a:t>
                      </a:r>
                      <a:r>
                        <a:rPr lang="fr-FR" sz="1000" b="0" baseline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the last 0.3 </a:t>
                      </a:r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592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Time </a:t>
                      </a:r>
                      <a:r>
                        <a:rPr lang="fr-FR" sz="1000" b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calculation</a:t>
                      </a:r>
                      <a:endParaRPr lang="fr-FR" sz="10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baseline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~20h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592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Computing</a:t>
                      </a:r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fr-FR" sz="1000" b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resources</a:t>
                      </a:r>
                      <a:endParaRPr lang="fr-FR" sz="10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baseline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</a:t>
                      </a:r>
                      <a:r>
                        <a:rPr lang="fr-FR" sz="1000" b="0" baseline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CPUs</a:t>
                      </a:r>
                      <a:r>
                        <a:rPr lang="fr-FR" sz="1000" b="0" baseline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(Sandy Bridge machine Intel Xeon E5-2680 2.7 </a:t>
                      </a:r>
                      <a:r>
                        <a:rPr lang="fr-FR" sz="1000" b="0" baseline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r>
                        <a:rPr lang="fr-FR" sz="1000" b="0" baseline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4" name="Tableau 6">
            <a:extLst>
              <a:ext uri="{FF2B5EF4-FFF2-40B4-BE49-F238E27FC236}">
                <a16:creationId xmlns:a16="http://schemas.microsoft.com/office/drawing/2014/main" id="{2D5D7D27-5E72-4E08-9C24-BB74EF5B3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68567"/>
              </p:ext>
            </p:extLst>
          </p:nvPr>
        </p:nvGraphicFramePr>
        <p:xfrm>
          <a:off x="819730" y="4094429"/>
          <a:ext cx="4665988" cy="4876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442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3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803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Inlet</a:t>
                      </a:r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condition (</a:t>
                      </a:r>
                      <a:r>
                        <a:rPr lang="fr-FR" sz="1000" b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Left</a:t>
                      </a:r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Patch)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Constant </a:t>
                      </a:r>
                      <a:r>
                        <a:rPr lang="fr-FR" sz="1000" b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Ux</a:t>
                      </a:r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= 33 m/s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03">
                <a:tc>
                  <a:txBody>
                    <a:bodyPr/>
                    <a:lstStyle/>
                    <a:p>
                      <a:pPr algn="ctr"/>
                      <a:r>
                        <a:rPr lang="fr-FR" sz="1000" b="0" baseline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Outlet</a:t>
                      </a:r>
                      <a:r>
                        <a:rPr lang="fr-FR" sz="1000" b="0" baseline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conditions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Standard Wall</a:t>
                      </a:r>
                      <a:r>
                        <a:rPr lang="fr-FR" sz="1000" b="0" baseline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fr-FR" sz="1000" b="0" baseline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Function</a:t>
                      </a:r>
                      <a:endParaRPr lang="fr-FR" sz="10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Tableau 7">
            <a:extLst>
              <a:ext uri="{FF2B5EF4-FFF2-40B4-BE49-F238E27FC236}">
                <a16:creationId xmlns:a16="http://schemas.microsoft.com/office/drawing/2014/main" id="{03106459-4C9B-4851-BD76-A15C1695F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856538"/>
              </p:ext>
            </p:extLst>
          </p:nvPr>
        </p:nvGraphicFramePr>
        <p:xfrm>
          <a:off x="5473028" y="2120402"/>
          <a:ext cx="4190424" cy="1813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41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8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592"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 err="1">
                          <a:solidFill>
                            <a:srgbClr val="080808"/>
                          </a:solidFill>
                        </a:rPr>
                        <a:t>Mesh</a:t>
                      </a:r>
                      <a:endParaRPr lang="fr-FR" sz="11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 err="1">
                          <a:solidFill>
                            <a:srgbClr val="080808"/>
                          </a:solidFill>
                        </a:rPr>
                        <a:t>Hexahedral</a:t>
                      </a:r>
                      <a:endParaRPr lang="fr-FR" sz="11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592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Base size (</a:t>
                      </a:r>
                      <a:r>
                        <a:rPr lang="fr-FR" sz="1100" dirty="0" err="1">
                          <a:solidFill>
                            <a:srgbClr val="080808"/>
                          </a:solidFill>
                        </a:rPr>
                        <a:t>level</a:t>
                      </a:r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 0)</a:t>
                      </a:r>
                      <a:endParaRPr lang="fr-FR" sz="11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0.004</a:t>
                      </a:r>
                      <a:r>
                        <a:rPr lang="fr-FR" sz="1100" baseline="0" dirty="0">
                          <a:solidFill>
                            <a:srgbClr val="080808"/>
                          </a:solidFill>
                        </a:rPr>
                        <a:t> m</a:t>
                      </a:r>
                      <a:endParaRPr lang="fr-FR" sz="11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592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err="1">
                          <a:solidFill>
                            <a:srgbClr val="080808"/>
                          </a:solidFill>
                        </a:rPr>
                        <a:t>Sphere</a:t>
                      </a:r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 size (</a:t>
                      </a:r>
                      <a:r>
                        <a:rPr lang="fr-FR" sz="1100" dirty="0" err="1">
                          <a:solidFill>
                            <a:srgbClr val="080808"/>
                          </a:solidFill>
                        </a:rPr>
                        <a:t>level</a:t>
                      </a:r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 4)</a:t>
                      </a:r>
                      <a:endParaRPr lang="fr-FR" sz="11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0.000025 m = Base size / 2</a:t>
                      </a:r>
                      <a:r>
                        <a:rPr lang="fr-FR" sz="1100" strike="noStrike" baseline="30000" dirty="0">
                          <a:solidFill>
                            <a:srgbClr val="080808"/>
                          </a:solidFill>
                        </a:rPr>
                        <a:t>4</a:t>
                      </a:r>
                      <a:endParaRPr lang="fr-FR" sz="1100" b="0" strike="noStrike" baseline="3000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592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err="1">
                          <a:solidFill>
                            <a:srgbClr val="080808"/>
                          </a:solidFill>
                        </a:rPr>
                        <a:t>Number</a:t>
                      </a:r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 of layer in the BL</a:t>
                      </a:r>
                      <a:endParaRPr lang="fr-FR" sz="11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5</a:t>
                      </a:r>
                      <a:endParaRPr lang="fr-FR" sz="1100" b="0" baseline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592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err="1">
                          <a:solidFill>
                            <a:srgbClr val="080808"/>
                          </a:solidFill>
                        </a:rPr>
                        <a:t>Thickness</a:t>
                      </a:r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 of the BL</a:t>
                      </a:r>
                      <a:endParaRPr lang="fr-FR" sz="11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aseline="0" dirty="0">
                          <a:solidFill>
                            <a:srgbClr val="080808"/>
                          </a:solidFill>
                        </a:rPr>
                        <a:t>0.25 mm</a:t>
                      </a:r>
                      <a:endParaRPr lang="fr-FR" sz="1100" b="0" baseline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592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err="1">
                          <a:solidFill>
                            <a:srgbClr val="080808"/>
                          </a:solidFill>
                        </a:rPr>
                        <a:t>Thickness</a:t>
                      </a:r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 of </a:t>
                      </a:r>
                      <a:r>
                        <a:rPr lang="fr-FR" sz="1100" dirty="0" err="1">
                          <a:solidFill>
                            <a:srgbClr val="080808"/>
                          </a:solidFill>
                        </a:rPr>
                        <a:t>near</a:t>
                      </a:r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 </a:t>
                      </a:r>
                      <a:r>
                        <a:rPr lang="fr-FR" sz="1100" dirty="0" err="1">
                          <a:solidFill>
                            <a:srgbClr val="080808"/>
                          </a:solidFill>
                        </a:rPr>
                        <a:t>wall</a:t>
                      </a:r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 </a:t>
                      </a:r>
                      <a:r>
                        <a:rPr lang="fr-FR" sz="1100" dirty="0" err="1">
                          <a:solidFill>
                            <a:srgbClr val="080808"/>
                          </a:solidFill>
                        </a:rPr>
                        <a:t>prism</a:t>
                      </a:r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 layer</a:t>
                      </a:r>
                      <a:endParaRPr lang="fr-FR" sz="11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aseline="0" dirty="0">
                          <a:solidFill>
                            <a:srgbClr val="080808"/>
                          </a:solidFill>
                        </a:rPr>
                        <a:t>0.1 mm</a:t>
                      </a:r>
                      <a:endParaRPr lang="fr-FR" sz="1100" b="0" baseline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592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Total </a:t>
                      </a:r>
                      <a:r>
                        <a:rPr lang="fr-FR" sz="1100" dirty="0" err="1">
                          <a:solidFill>
                            <a:srgbClr val="080808"/>
                          </a:solidFill>
                        </a:rPr>
                        <a:t>Nomber</a:t>
                      </a:r>
                      <a:r>
                        <a:rPr lang="fr-FR" sz="1100" baseline="0" dirty="0">
                          <a:solidFill>
                            <a:srgbClr val="080808"/>
                          </a:solidFill>
                        </a:rPr>
                        <a:t> of</a:t>
                      </a:r>
                      <a:r>
                        <a:rPr lang="fr-FR" sz="1100" dirty="0">
                          <a:solidFill>
                            <a:srgbClr val="080808"/>
                          </a:solidFill>
                        </a:rPr>
                        <a:t> </a:t>
                      </a:r>
                      <a:r>
                        <a:rPr lang="fr-FR" sz="1100" dirty="0" err="1">
                          <a:solidFill>
                            <a:srgbClr val="080808"/>
                          </a:solidFill>
                        </a:rPr>
                        <a:t>cells</a:t>
                      </a:r>
                      <a:endParaRPr lang="fr-FR" sz="1100" b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aseline="0" dirty="0">
                          <a:solidFill>
                            <a:srgbClr val="080808"/>
                          </a:solidFill>
                        </a:rPr>
                        <a:t>12.9 M</a:t>
                      </a:r>
                      <a:endParaRPr lang="fr-FR" sz="1100" b="0" baseline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6" name="Image 8">
            <a:extLst>
              <a:ext uri="{FF2B5EF4-FFF2-40B4-BE49-F238E27FC236}">
                <a16:creationId xmlns:a16="http://schemas.microsoft.com/office/drawing/2014/main" id="{F7C55226-2E35-4CBB-8668-CC755B65E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710" y="4000176"/>
            <a:ext cx="4163490" cy="1562169"/>
          </a:xfrm>
          <a:prstGeom prst="rect">
            <a:avLst/>
          </a:prstGeom>
        </p:spPr>
      </p:pic>
      <p:graphicFrame>
        <p:nvGraphicFramePr>
          <p:cNvPr id="27" name="Tableau 9">
            <a:extLst>
              <a:ext uri="{FF2B5EF4-FFF2-40B4-BE49-F238E27FC236}">
                <a16:creationId xmlns:a16="http://schemas.microsoft.com/office/drawing/2014/main" id="{E0280E03-2474-4C1F-B61E-57B971029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105296"/>
              </p:ext>
            </p:extLst>
          </p:nvPr>
        </p:nvGraphicFramePr>
        <p:xfrm>
          <a:off x="790998" y="5074666"/>
          <a:ext cx="4665988" cy="7315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442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3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803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Sphere</a:t>
                      </a:r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0.25m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03">
                <a:tc>
                  <a:txBody>
                    <a:bodyPr/>
                    <a:lstStyle/>
                    <a:p>
                      <a:pPr algn="ctr"/>
                      <a:r>
                        <a:rPr lang="fr-FR" sz="1000" b="0" baseline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Duct</a:t>
                      </a:r>
                      <a:r>
                        <a:rPr lang="fr-FR" sz="1000" b="0" baseline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fr-FR" sz="1000" b="0" baseline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Length</a:t>
                      </a:r>
                      <a:endParaRPr lang="fr-FR" sz="1000" b="0" baseline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484176"/>
                  </a:ext>
                </a:extLst>
              </a:tr>
              <a:tr h="195803">
                <a:tc>
                  <a:txBody>
                    <a:bodyPr/>
                    <a:lstStyle/>
                    <a:p>
                      <a:pPr algn="ctr"/>
                      <a:r>
                        <a:rPr lang="fr-FR" sz="1000" b="0" baseline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Duct</a:t>
                      </a:r>
                      <a:r>
                        <a:rPr lang="fr-FR" sz="1000" b="0" baseline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fr-FR" sz="1000" b="0" baseline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Width</a:t>
                      </a:r>
                      <a:r>
                        <a:rPr lang="fr-FR" sz="1000" b="0" baseline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fr-FR" sz="1000" b="0" baseline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Height</a:t>
                      </a:r>
                      <a:endParaRPr lang="fr-FR" sz="1000" b="0" baseline="0" dirty="0">
                        <a:solidFill>
                          <a:srgbClr val="080808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" name="Tableau 10">
            <a:extLst>
              <a:ext uri="{FF2B5EF4-FFF2-40B4-BE49-F238E27FC236}">
                <a16:creationId xmlns:a16="http://schemas.microsoft.com/office/drawing/2014/main" id="{92FEB944-9899-49D7-8BA2-9FAFB399F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347064"/>
              </p:ext>
            </p:extLst>
          </p:nvPr>
        </p:nvGraphicFramePr>
        <p:xfrm>
          <a:off x="5636624" y="5617597"/>
          <a:ext cx="3863231" cy="2438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2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0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803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Xmin</a:t>
                      </a:r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solidFill>
                            <a:srgbClr val="080808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-0.25m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43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3">
                <a:extLst>
                  <a:ext uri="{FF2B5EF4-FFF2-40B4-BE49-F238E27FC236}">
                    <a16:creationId xmlns:a16="http://schemas.microsoft.com/office/drawing/2014/main" id="{06118A75-4C2F-47F4-AA39-ADAD128DE5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1592" y="1405946"/>
                <a:ext cx="11361807" cy="4625022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rmAutofit fontScale="92500" lnSpcReduction="10000"/>
              </a:bodyPr>
              <a:lstStyle>
                <a:lvl1pPr marL="266700" marR="0" indent="-266700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 lang="pl-PL" sz="2200" kern="1200" noProof="0" dirty="0" smtClean="0">
                    <a:solidFill>
                      <a:srgbClr val="5A5D5E"/>
                    </a:solidFill>
                    <a:latin typeface="+mj-lt"/>
                    <a:ea typeface="+mn-ea"/>
                    <a:cs typeface="+mn-cs"/>
                  </a:defRPr>
                </a:lvl1pPr>
                <a:lvl2pPr marL="627063" marR="0" indent="-268288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70BA"/>
                  </a:buClr>
                  <a:buSzTx/>
                  <a:buFont typeface="Lucida Grande"/>
                  <a:buChar char="‣"/>
                  <a:tabLst/>
                  <a:defRPr lang="pl-PL" sz="2000" kern="1200" noProof="0" dirty="0" smtClean="0">
                    <a:solidFill>
                      <a:srgbClr val="5A5D5E"/>
                    </a:solidFill>
                    <a:latin typeface="+mn-lt"/>
                    <a:ea typeface="+mn-ea"/>
                    <a:cs typeface="+mn-cs"/>
                  </a:defRPr>
                </a:lvl2pPr>
                <a:lvl3pPr marL="985838" marR="0" indent="-266700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E84E0E"/>
                  </a:buClr>
                  <a:buSzTx/>
                  <a:buFont typeface="Arial"/>
                  <a:buChar char="•"/>
                  <a:tabLst/>
                  <a:defRPr lang="pl-PL" sz="1800" kern="1200" noProof="0" dirty="0" smtClean="0">
                    <a:solidFill>
                      <a:srgbClr val="5A5D5E"/>
                    </a:solidFill>
                    <a:latin typeface="+mn-lt"/>
                    <a:ea typeface="+mn-ea"/>
                    <a:cs typeface="+mn-cs"/>
                  </a:defRPr>
                </a:lvl3pPr>
                <a:lvl4pPr marL="1344613" marR="0" indent="-266700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9DA"/>
                  </a:buClr>
                  <a:buSzTx/>
                  <a:buFont typeface="Lucida Grande"/>
                  <a:buChar char="‣"/>
                  <a:tabLst/>
                  <a:defRPr lang="pl-PL" sz="1600" kern="1200" noProof="0" dirty="0" smtClean="0">
                    <a:solidFill>
                      <a:srgbClr val="5A5D5E"/>
                    </a:solidFill>
                    <a:latin typeface="+mn-lt"/>
                    <a:ea typeface="+mn-ea"/>
                    <a:cs typeface="+mn-cs"/>
                  </a:defRPr>
                </a:lvl4pPr>
                <a:lvl5pPr marL="1704975" marR="0" indent="-268288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F49712"/>
                  </a:buClr>
                  <a:buSzTx/>
                  <a:buFont typeface="Arial"/>
                  <a:buChar char="•"/>
                  <a:tabLst/>
                  <a:defRPr lang="en-US" sz="1400" kern="1200" noProof="0" dirty="0">
                    <a:solidFill>
                      <a:srgbClr val="5A5D5E"/>
                    </a:solidFill>
                    <a:latin typeface="+mj-lt"/>
                    <a:ea typeface="+mn-ea"/>
                    <a:cs typeface="+mn-cs"/>
                  </a:defRPr>
                </a:lvl5pPr>
                <a:lvl6pPr marL="1254125" marR="0" indent="-180975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E84E0E"/>
                  </a:buClr>
                  <a:buSzTx/>
                  <a:buFont typeface="Arial"/>
                  <a:buChar char="•"/>
                  <a:tabLst/>
                  <a:defRPr sz="26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6pPr>
                <a:lvl7pPr marL="1252538" marR="0" indent="-180975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E84E0E"/>
                  </a:buClr>
                  <a:buSzTx/>
                  <a:buFont typeface="Arial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12900" indent="-176213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600" dirty="0"/>
                  <a:t>Specification and Objectives: </a:t>
                </a:r>
              </a:p>
              <a:p>
                <a:pPr lvl="1" algn="just"/>
                <a:r>
                  <a:rPr lang="fr-FR" sz="2200" dirty="0">
                    <a:ea typeface="Verdana" panose="020B0604030504040204" pitchFamily="34" charset="0"/>
                    <a:cs typeface="Verdana" panose="020B0604030504040204" pitchFamily="34" charset="0"/>
                  </a:rPr>
                  <a:t>Efficient and Robust numerical methods to predict the noise generation phenomena and propagation </a:t>
                </a:r>
                <a:r>
                  <a:rPr lang="fr-FR" sz="2200" dirty="0" err="1">
                    <a:ea typeface="Verdana" panose="020B0604030504040204" pitchFamily="34" charset="0"/>
                    <a:cs typeface="Verdana" panose="020B0604030504040204" pitchFamily="34" charset="0"/>
                  </a:rPr>
                  <a:t>around</a:t>
                </a:r>
                <a:r>
                  <a:rPr lang="fr-FR" sz="2200" dirty="0"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sz="2200" dirty="0" err="1">
                    <a:ea typeface="Verdana" panose="020B0604030504040204" pitchFamily="34" charset="0"/>
                    <a:cs typeface="Verdana" panose="020B0604030504040204" pitchFamily="34" charset="0"/>
                  </a:rPr>
                  <a:t>very</a:t>
                </a:r>
                <a:r>
                  <a:rPr lang="fr-FR" sz="2200" dirty="0"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sz="2200" dirty="0" err="1">
                    <a:ea typeface="Verdana" panose="020B0604030504040204" pitchFamily="34" charset="0"/>
                    <a:cs typeface="Verdana" panose="020B0604030504040204" pitchFamily="34" charset="0"/>
                  </a:rPr>
                  <a:t>complex</a:t>
                </a:r>
                <a:r>
                  <a:rPr lang="fr-FR" sz="2200" dirty="0">
                    <a:ea typeface="Verdana" panose="020B0604030504040204" pitchFamily="34" charset="0"/>
                    <a:cs typeface="Verdana" panose="020B0604030504040204" pitchFamily="34" charset="0"/>
                  </a:rPr>
                  <a:t> and large structures on a </a:t>
                </a:r>
                <a:r>
                  <a:rPr lang="fr-FR" sz="2200" dirty="0" err="1">
                    <a:ea typeface="Verdana" panose="020B0604030504040204" pitchFamily="34" charset="0"/>
                    <a:cs typeface="Verdana" panose="020B0604030504040204" pitchFamily="34" charset="0"/>
                  </a:rPr>
                  <a:t>very</a:t>
                </a:r>
                <a:r>
                  <a:rPr lang="fr-FR" sz="2200" dirty="0">
                    <a:ea typeface="Verdana" panose="020B0604030504040204" pitchFamily="34" charset="0"/>
                    <a:cs typeface="Verdana" panose="020B0604030504040204" pitchFamily="34" charset="0"/>
                  </a:rPr>
                  <a:t> large </a:t>
                </a:r>
                <a:r>
                  <a:rPr lang="fr-FR" sz="2200" dirty="0" err="1">
                    <a:ea typeface="Verdana" panose="020B0604030504040204" pitchFamily="34" charset="0"/>
                    <a:cs typeface="Verdana" panose="020B0604030504040204" pitchFamily="34" charset="0"/>
                  </a:rPr>
                  <a:t>frequency</a:t>
                </a:r>
                <a:r>
                  <a:rPr lang="fr-FR" sz="2200" dirty="0"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sz="2200" dirty="0" err="1">
                    <a:ea typeface="Verdana" panose="020B0604030504040204" pitchFamily="34" charset="0"/>
                    <a:cs typeface="Verdana" panose="020B0604030504040204" pitchFamily="34" charset="0"/>
                  </a:rPr>
                  <a:t>domain</a:t>
                </a:r>
                <a:endParaRPr lang="fr-FR" sz="2200" dirty="0"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 algn="just"/>
                <a:r>
                  <a:rPr lang="en-US" sz="2200" dirty="0"/>
                  <a:t>Optimize the CPU time of these methods to be able to realize some parametric studies during the conception phase</a:t>
                </a:r>
              </a:p>
              <a:p>
                <a:endParaRPr lang="fr-FR" b="1" i="1" u="sng" dirty="0"/>
              </a:p>
              <a:p>
                <a:r>
                  <a:rPr lang="fr-FR" sz="2600" dirty="0" err="1"/>
                  <a:t>Hypothesis</a:t>
                </a:r>
                <a:r>
                  <a:rPr lang="fr-FR" sz="2600" dirty="0"/>
                  <a:t>: </a:t>
                </a:r>
              </a:p>
              <a:p>
                <a:pPr lvl="1"/>
                <a:r>
                  <a:rPr lang="fr-FR" sz="2200" dirty="0" err="1"/>
                  <a:t>Low</a:t>
                </a:r>
                <a:r>
                  <a:rPr lang="fr-FR" sz="2200" dirty="0"/>
                  <a:t> Mach </a:t>
                </a:r>
                <a:r>
                  <a:rPr lang="fr-FR" sz="2200" dirty="0" err="1"/>
                  <a:t>number</a:t>
                </a:r>
                <a:r>
                  <a:rPr lang="fr-FR" sz="2200" dirty="0"/>
                  <a:t> (</a:t>
                </a:r>
                <a14:m>
                  <m:oMath xmlns:m="http://schemas.openxmlformats.org/officeDocument/2006/math">
                    <m:r>
                      <a:rPr lang="fr-FR" sz="2200" b="1" i="1">
                        <a:latin typeface="Cambria Math" panose="02040503050406030204" pitchFamily="18" charset="0"/>
                      </a:rPr>
                      <m:t>𝑴</m:t>
                    </m:r>
                    <m:r>
                      <a:rPr lang="fr-FR" sz="2200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sz="22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22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2200" b="1" i="1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fr-FR" sz="2200" dirty="0"/>
                  <a:t>)</a:t>
                </a:r>
              </a:p>
              <a:p>
                <a:pPr lvl="1"/>
                <a:r>
                  <a:rPr lang="en-US" sz="2200" dirty="0"/>
                  <a:t>High Reynolds number </a:t>
                </a:r>
                <a:r>
                  <a:rPr lang="fr-FR" sz="2200" dirty="0"/>
                  <a:t>(</a:t>
                </a:r>
                <a14:m>
                  <m:oMath xmlns:m="http://schemas.openxmlformats.org/officeDocument/2006/math">
                    <m:r>
                      <a:rPr lang="fr-FR" sz="2200" b="1" i="1">
                        <a:latin typeface="Cambria Math" panose="02040503050406030204" pitchFamily="18" charset="0"/>
                      </a:rPr>
                      <m:t>𝑹𝒆</m:t>
                    </m:r>
                    <m:r>
                      <a:rPr lang="fr-FR" sz="2200" b="1" i="1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fr-FR" sz="2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2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sz="2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fr-FR" sz="2200" dirty="0"/>
                  <a:t>) </a:t>
                </a:r>
              </a:p>
              <a:p>
                <a:endParaRPr lang="fr-FR" dirty="0"/>
              </a:p>
              <a:p>
                <a:r>
                  <a:rPr lang="fr-FR" sz="2600" dirty="0"/>
                  <a:t>Challenges:</a:t>
                </a:r>
              </a:p>
              <a:p>
                <a:pPr lvl="1"/>
                <a:r>
                  <a:rPr lang="en-US" sz="2200" dirty="0"/>
                  <a:t>Pressure field includes convective and acoustic components </a:t>
                </a:r>
              </a:p>
              <a:p>
                <a:pPr lvl="1"/>
                <a:r>
                  <a:rPr lang="en-US" sz="2200" dirty="0"/>
                  <a:t>Acoustic component ~30-70 dB smaller in amplitude than convective one</a:t>
                </a:r>
              </a:p>
              <a:p>
                <a:pPr lvl="1"/>
                <a:r>
                  <a:rPr lang="fr-FR" sz="2200" dirty="0" err="1"/>
                  <a:t>Acoustic</a:t>
                </a:r>
                <a:r>
                  <a:rPr lang="fr-FR" sz="2200" dirty="0"/>
                  <a:t> component highly </a:t>
                </a:r>
                <a:r>
                  <a:rPr lang="fr-FR" sz="2200" dirty="0" err="1"/>
                  <a:t>directional</a:t>
                </a:r>
                <a:r>
                  <a:rPr lang="fr-FR" sz="2200" dirty="0"/>
                  <a:t> </a:t>
                </a:r>
              </a:p>
              <a:p>
                <a:pPr lvl="1"/>
                <a:r>
                  <a:rPr lang="en-US" sz="2200" dirty="0"/>
                  <a:t>Both components contribute to SPL at driver‘s ear </a:t>
                </a:r>
              </a:p>
              <a:p>
                <a:pPr lvl="1"/>
                <a:endParaRPr lang="en-US" dirty="0"/>
              </a:p>
              <a:p>
                <a:pPr lvl="1"/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13" name="Espace réservé du contenu 3">
                <a:extLst>
                  <a:ext uri="{FF2B5EF4-FFF2-40B4-BE49-F238E27FC236}">
                    <a16:creationId xmlns:a16="http://schemas.microsoft.com/office/drawing/2014/main" id="{06118A75-4C2F-47F4-AA39-ADAD128DE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92" y="1405946"/>
                <a:ext cx="11361807" cy="4625022"/>
              </a:xfrm>
              <a:prstGeom prst="rect">
                <a:avLst/>
              </a:prstGeom>
              <a:blipFill>
                <a:blip r:embed="rId2"/>
                <a:stretch>
                  <a:fillRect l="-1557" t="-3562" r="-1396" b="-26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12150BA-8B48-4287-AD2D-7D64CDF01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495" y="2533910"/>
            <a:ext cx="4169803" cy="2272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3D665-A03F-466F-9F8C-FEB0E18A4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340" y="4799620"/>
            <a:ext cx="2415380" cy="147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98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D4F171-1C6F-4BE2-95CE-523A81DA85A9}"/>
              </a:ext>
            </a:extLst>
          </p:cNvPr>
          <p:cNvSpPr txBox="1">
            <a:spLocks/>
          </p:cNvSpPr>
          <p:nvPr/>
        </p:nvSpPr>
        <p:spPr>
          <a:xfrm>
            <a:off x="588810" y="1270828"/>
            <a:ext cx="9144000" cy="4572000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8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 err="1"/>
              <a:t>Incompessible</a:t>
            </a:r>
            <a:r>
              <a:rPr lang="fr-FR" sz="2200" dirty="0"/>
              <a:t> DES </a:t>
            </a:r>
            <a:r>
              <a:rPr lang="fr-FR" sz="2200" dirty="0" err="1"/>
              <a:t>OpenFOAM</a:t>
            </a:r>
            <a:r>
              <a:rPr lang="fr-FR" sz="2200" dirty="0"/>
              <a:t> computation over a </a:t>
            </a:r>
            <a:r>
              <a:rPr lang="fr-FR" sz="2200" dirty="0" err="1"/>
              <a:t>Sphere</a:t>
            </a:r>
            <a:r>
              <a:rPr lang="fr-FR" sz="2200" dirty="0"/>
              <a:t> [13</a:t>
            </a:r>
            <a:r>
              <a:rPr lang="fr-FR" sz="2400" dirty="0"/>
              <a:t>]</a:t>
            </a:r>
          </a:p>
          <a:p>
            <a:pPr marL="0" indent="0">
              <a:buFont typeface="Arial"/>
              <a:buNone/>
            </a:pP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4BD4A6-2423-4A2C-B663-F1E8E8AFF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323" y="1792919"/>
            <a:ext cx="2879659" cy="23090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3D462CA-66F1-4F4C-9255-115F80D02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579" y="1758462"/>
            <a:ext cx="2885806" cy="11905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E9AEA3-595A-4351-85A6-55CEC1FA5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579" y="2949019"/>
            <a:ext cx="2912992" cy="11925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92DCD65-4752-4A15-B62B-65899CC71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579" y="4186416"/>
            <a:ext cx="2885806" cy="20612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931F756-2877-4229-ACD5-0A5C0FB69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323" y="4186416"/>
            <a:ext cx="2879659" cy="20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2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69BD19B-FA20-428C-82FF-42BD1D670382}"/>
              </a:ext>
            </a:extLst>
          </p:cNvPr>
          <p:cNvSpPr txBox="1">
            <a:spLocks/>
          </p:cNvSpPr>
          <p:nvPr/>
        </p:nvSpPr>
        <p:spPr>
          <a:xfrm>
            <a:off x="601593" y="1308928"/>
            <a:ext cx="9144000" cy="4572000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8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 err="1"/>
              <a:t>Acoustic</a:t>
            </a:r>
            <a:r>
              <a:rPr lang="fr-FR" sz="2200" dirty="0"/>
              <a:t> computation (CFD </a:t>
            </a:r>
            <a:r>
              <a:rPr lang="fr-FR" sz="2200" dirty="0" err="1"/>
              <a:t>Loading</a:t>
            </a:r>
            <a:r>
              <a:rPr lang="fr-FR" sz="2200" dirty="0"/>
              <a:t>, Frequency Range [200:20:3500]Hz)</a:t>
            </a:r>
          </a:p>
          <a:p>
            <a:endParaRPr lang="fr-FR" sz="2400" dirty="0"/>
          </a:p>
          <a:p>
            <a:r>
              <a:rPr lang="fr-FR" sz="2000" dirty="0"/>
              <a:t>Surface </a:t>
            </a:r>
            <a:r>
              <a:rPr lang="fr-FR" sz="2000" dirty="0" err="1"/>
              <a:t>Mesh</a:t>
            </a:r>
            <a:r>
              <a:rPr lang="fr-FR" sz="2000" dirty="0"/>
              <a:t> (BEM):</a:t>
            </a:r>
          </a:p>
          <a:p>
            <a:pPr lvl="1"/>
            <a:r>
              <a:rPr lang="fr-FR" sz="2000" dirty="0" err="1"/>
              <a:t>Nodes</a:t>
            </a:r>
            <a:r>
              <a:rPr lang="fr-FR" sz="2000" dirty="0"/>
              <a:t>: 9 140</a:t>
            </a:r>
          </a:p>
          <a:p>
            <a:pPr lvl="1"/>
            <a:r>
              <a:rPr lang="fr-FR" sz="2000" dirty="0" err="1"/>
              <a:t>Elements</a:t>
            </a:r>
            <a:r>
              <a:rPr lang="fr-FR" sz="2000" dirty="0"/>
              <a:t>: 18 276</a:t>
            </a:r>
          </a:p>
          <a:p>
            <a:endParaRPr lang="fr-FR" sz="2000" dirty="0"/>
          </a:p>
          <a:p>
            <a:r>
              <a:rPr lang="fr-FR" sz="2000" dirty="0"/>
              <a:t>AABC layer; Distance D=10cm</a:t>
            </a:r>
          </a:p>
          <a:p>
            <a:pPr lvl="1"/>
            <a:r>
              <a:rPr lang="fr-FR" sz="2000" dirty="0" err="1"/>
              <a:t>Nodes</a:t>
            </a:r>
            <a:r>
              <a:rPr lang="fr-FR" sz="2000" dirty="0"/>
              <a:t>: 13 692</a:t>
            </a:r>
          </a:p>
          <a:p>
            <a:pPr lvl="1"/>
            <a:r>
              <a:rPr lang="fr-FR" sz="2000" dirty="0" err="1"/>
              <a:t>Elements</a:t>
            </a:r>
            <a:r>
              <a:rPr lang="fr-FR" sz="2000" dirty="0"/>
              <a:t>: 27 380</a:t>
            </a:r>
          </a:p>
          <a:p>
            <a:pPr lvl="1"/>
            <a:endParaRPr lang="fr-FR" sz="2000" dirty="0"/>
          </a:p>
          <a:p>
            <a:r>
              <a:rPr lang="fr-FR" sz="2000" dirty="0"/>
              <a:t>Volume </a:t>
            </a:r>
            <a:r>
              <a:rPr lang="fr-FR" sz="2000" dirty="0" err="1"/>
              <a:t>Mesh</a:t>
            </a:r>
            <a:r>
              <a:rPr lang="fr-FR" sz="2000" dirty="0"/>
              <a:t> (FEM)</a:t>
            </a:r>
          </a:p>
          <a:p>
            <a:pPr lvl="1"/>
            <a:r>
              <a:rPr lang="fr-FR" sz="2000" dirty="0" err="1"/>
              <a:t>Nodes</a:t>
            </a:r>
            <a:r>
              <a:rPr lang="fr-FR" sz="2000" dirty="0"/>
              <a:t>: 172 728</a:t>
            </a:r>
          </a:p>
          <a:p>
            <a:pPr lvl="1"/>
            <a:r>
              <a:rPr lang="fr-FR" sz="2000" dirty="0" err="1"/>
              <a:t>Elements</a:t>
            </a:r>
            <a:r>
              <a:rPr lang="fr-FR" sz="2000" dirty="0"/>
              <a:t>: 958 959</a:t>
            </a:r>
          </a:p>
          <a:p>
            <a:endParaRPr lang="fr-FR" sz="2400" dirty="0"/>
          </a:p>
          <a:p>
            <a:pPr algn="ctr">
              <a:spcBef>
                <a:spcPts val="0"/>
              </a:spcBef>
              <a:buFont typeface="Arial"/>
              <a:buNone/>
            </a:pPr>
            <a:endParaRPr lang="en-US" sz="2800" i="1" dirty="0"/>
          </a:p>
        </p:txBody>
      </p:sp>
      <p:pic>
        <p:nvPicPr>
          <p:cNvPr id="13" name="Image 4">
            <a:extLst>
              <a:ext uri="{FF2B5EF4-FFF2-40B4-BE49-F238E27FC236}">
                <a16:creationId xmlns:a16="http://schemas.microsoft.com/office/drawing/2014/main" id="{83AB4CB6-6AB4-4D8A-B52A-49A979406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010" y="3932748"/>
            <a:ext cx="2412683" cy="2021234"/>
          </a:xfrm>
          <a:prstGeom prst="rect">
            <a:avLst/>
          </a:prstGeom>
        </p:spPr>
      </p:pic>
      <p:pic>
        <p:nvPicPr>
          <p:cNvPr id="14" name="Image 9">
            <a:extLst>
              <a:ext uri="{FF2B5EF4-FFF2-40B4-BE49-F238E27FC236}">
                <a16:creationId xmlns:a16="http://schemas.microsoft.com/office/drawing/2014/main" id="{F10A2295-1A35-449C-B505-8445FE24C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979" y="1991526"/>
            <a:ext cx="3069855" cy="1703561"/>
          </a:xfrm>
          <a:prstGeom prst="rect">
            <a:avLst/>
          </a:prstGeom>
        </p:spPr>
      </p:pic>
      <p:pic>
        <p:nvPicPr>
          <p:cNvPr id="15" name="Image 10">
            <a:extLst>
              <a:ext uri="{FF2B5EF4-FFF2-40B4-BE49-F238E27FC236}">
                <a16:creationId xmlns:a16="http://schemas.microsoft.com/office/drawing/2014/main" id="{E4B67FA8-AFF0-45BD-988A-29C28C360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923" y="3895387"/>
            <a:ext cx="1901711" cy="2165344"/>
          </a:xfrm>
          <a:prstGeom prst="rect">
            <a:avLst/>
          </a:prstGeom>
        </p:spPr>
      </p:pic>
      <p:pic>
        <p:nvPicPr>
          <p:cNvPr id="16" name="Image 11">
            <a:extLst>
              <a:ext uri="{FF2B5EF4-FFF2-40B4-BE49-F238E27FC236}">
                <a16:creationId xmlns:a16="http://schemas.microsoft.com/office/drawing/2014/main" id="{BA66EFF5-ACAE-4826-9993-55E0D10F4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923" y="1978986"/>
            <a:ext cx="1875916" cy="1750521"/>
          </a:xfrm>
          <a:prstGeom prst="rect">
            <a:avLst/>
          </a:prstGeom>
        </p:spPr>
      </p:pic>
      <p:cxnSp>
        <p:nvCxnSpPr>
          <p:cNvPr id="17" name="Connecteur droit avec flèche 5">
            <a:extLst>
              <a:ext uri="{FF2B5EF4-FFF2-40B4-BE49-F238E27FC236}">
                <a16:creationId xmlns:a16="http://schemas.microsoft.com/office/drawing/2014/main" id="{5C23A4E8-E293-49E5-8180-9C6E3A89AE5C}"/>
              </a:ext>
            </a:extLst>
          </p:cNvPr>
          <p:cNvCxnSpPr/>
          <p:nvPr/>
        </p:nvCxnSpPr>
        <p:spPr>
          <a:xfrm>
            <a:off x="7699969" y="4882328"/>
            <a:ext cx="5818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6">
            <a:extLst>
              <a:ext uri="{FF2B5EF4-FFF2-40B4-BE49-F238E27FC236}">
                <a16:creationId xmlns:a16="http://schemas.microsoft.com/office/drawing/2014/main" id="{C27E702B-F770-4807-BC54-CCC0E033AFFD}"/>
              </a:ext>
            </a:extLst>
          </p:cNvPr>
          <p:cNvCxnSpPr/>
          <p:nvPr/>
        </p:nvCxnSpPr>
        <p:spPr>
          <a:xfrm>
            <a:off x="8281860" y="4869802"/>
            <a:ext cx="2854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7">
            <a:extLst>
              <a:ext uri="{FF2B5EF4-FFF2-40B4-BE49-F238E27FC236}">
                <a16:creationId xmlns:a16="http://schemas.microsoft.com/office/drawing/2014/main" id="{D5962977-F5A7-4DD5-ACCC-E39A6B305E7A}"/>
              </a:ext>
            </a:extLst>
          </p:cNvPr>
          <p:cNvSpPr txBox="1"/>
          <p:nvPr/>
        </p:nvSpPr>
        <p:spPr>
          <a:xfrm>
            <a:off x="7812190" y="4542860"/>
            <a:ext cx="357447" cy="390698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10000"/>
          </a:bodyPr>
          <a:lstStyle/>
          <a:p>
            <a:pPr marR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</a:t>
            </a:r>
          </a:p>
        </p:txBody>
      </p:sp>
      <p:sp>
        <p:nvSpPr>
          <p:cNvPr id="20" name="ZoneTexte 8">
            <a:extLst>
              <a:ext uri="{FF2B5EF4-FFF2-40B4-BE49-F238E27FC236}">
                <a16:creationId xmlns:a16="http://schemas.microsoft.com/office/drawing/2014/main" id="{3C2ADA7B-D585-47FF-9B26-C3ABABCBBB02}"/>
              </a:ext>
            </a:extLst>
          </p:cNvPr>
          <p:cNvSpPr txBox="1"/>
          <p:nvPr/>
        </p:nvSpPr>
        <p:spPr>
          <a:xfrm>
            <a:off x="8245839" y="4530334"/>
            <a:ext cx="357447" cy="390698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10000"/>
          </a:bodyPr>
          <a:lstStyle/>
          <a:p>
            <a:pPr marR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349942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93F88B-E043-4122-9189-87A0CC90B1F3}"/>
              </a:ext>
            </a:extLst>
          </p:cNvPr>
          <p:cNvSpPr txBox="1">
            <a:spLocks/>
          </p:cNvSpPr>
          <p:nvPr/>
        </p:nvSpPr>
        <p:spPr>
          <a:xfrm>
            <a:off x="588810" y="1289878"/>
            <a:ext cx="9144000" cy="4572000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8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 err="1"/>
              <a:t>Acoustic</a:t>
            </a:r>
            <a:r>
              <a:rPr lang="fr-FR" sz="2200" dirty="0"/>
              <a:t> computation (CFD </a:t>
            </a:r>
            <a:r>
              <a:rPr lang="fr-FR" sz="2200" dirty="0" err="1"/>
              <a:t>Loading</a:t>
            </a:r>
            <a:r>
              <a:rPr lang="fr-FR" sz="2200" dirty="0"/>
              <a:t>, Frequency Range [200:20:3500]Hz)</a:t>
            </a:r>
          </a:p>
          <a:p>
            <a:endParaRPr lang="fr-FR" sz="2400" dirty="0"/>
          </a:p>
          <a:p>
            <a:r>
              <a:rPr lang="fr-FR" sz="2000" dirty="0"/>
              <a:t>Surface </a:t>
            </a:r>
            <a:r>
              <a:rPr lang="fr-FR" sz="2000" dirty="0" err="1"/>
              <a:t>Mesh</a:t>
            </a:r>
            <a:r>
              <a:rPr lang="fr-FR" sz="2000" dirty="0"/>
              <a:t> (BEM):</a:t>
            </a:r>
          </a:p>
          <a:p>
            <a:pPr lvl="1"/>
            <a:r>
              <a:rPr lang="fr-FR" sz="2000" dirty="0" err="1"/>
              <a:t>Nodes</a:t>
            </a:r>
            <a:r>
              <a:rPr lang="fr-FR" sz="2000" dirty="0"/>
              <a:t>: 35 406</a:t>
            </a:r>
          </a:p>
          <a:p>
            <a:pPr lvl="1"/>
            <a:r>
              <a:rPr lang="fr-FR" sz="2000" dirty="0" err="1"/>
              <a:t>Elements</a:t>
            </a:r>
            <a:r>
              <a:rPr lang="fr-FR" sz="2000" dirty="0"/>
              <a:t>: 70 808</a:t>
            </a:r>
          </a:p>
          <a:p>
            <a:endParaRPr lang="fr-FR" sz="2000" dirty="0"/>
          </a:p>
          <a:p>
            <a:r>
              <a:rPr lang="fr-FR" sz="2000" dirty="0"/>
              <a:t>AABC layer; Distance D=10cm</a:t>
            </a:r>
          </a:p>
          <a:p>
            <a:pPr lvl="1"/>
            <a:r>
              <a:rPr lang="fr-FR" sz="2000" dirty="0" err="1"/>
              <a:t>Nodes</a:t>
            </a:r>
            <a:r>
              <a:rPr lang="fr-FR" sz="2000" dirty="0"/>
              <a:t>: 35 406</a:t>
            </a:r>
          </a:p>
          <a:p>
            <a:pPr lvl="1"/>
            <a:r>
              <a:rPr lang="fr-FR" sz="2000" dirty="0" err="1"/>
              <a:t>Elements</a:t>
            </a:r>
            <a:r>
              <a:rPr lang="fr-FR" sz="2000" dirty="0"/>
              <a:t>: 70 808</a:t>
            </a:r>
          </a:p>
          <a:p>
            <a:pPr lvl="1"/>
            <a:endParaRPr lang="fr-FR" sz="2000" dirty="0"/>
          </a:p>
          <a:p>
            <a:r>
              <a:rPr lang="fr-FR" sz="2000" dirty="0"/>
              <a:t>Volume </a:t>
            </a:r>
            <a:r>
              <a:rPr lang="fr-FR" sz="2000" dirty="0" err="1"/>
              <a:t>Mesh</a:t>
            </a:r>
            <a:r>
              <a:rPr lang="fr-FR" sz="2000" dirty="0"/>
              <a:t> (FEM)</a:t>
            </a:r>
          </a:p>
          <a:p>
            <a:pPr lvl="1"/>
            <a:r>
              <a:rPr lang="fr-FR" sz="2000" dirty="0" err="1"/>
              <a:t>Nodes</a:t>
            </a:r>
            <a:r>
              <a:rPr lang="fr-FR" sz="2000" dirty="0"/>
              <a:t>: 353 667</a:t>
            </a:r>
          </a:p>
          <a:p>
            <a:pPr lvl="1"/>
            <a:r>
              <a:rPr lang="fr-FR" sz="2000" dirty="0" err="1"/>
              <a:t>Elements</a:t>
            </a:r>
            <a:r>
              <a:rPr lang="fr-FR" sz="2000" dirty="0"/>
              <a:t>: 1 963 883</a:t>
            </a:r>
          </a:p>
          <a:p>
            <a:endParaRPr lang="fr-FR" sz="2400" dirty="0"/>
          </a:p>
          <a:p>
            <a:pPr algn="ctr">
              <a:spcBef>
                <a:spcPts val="0"/>
              </a:spcBef>
              <a:buFont typeface="Arial"/>
              <a:buNone/>
            </a:pPr>
            <a:endParaRPr lang="en-US" sz="2800" i="1" dirty="0"/>
          </a:p>
        </p:txBody>
      </p:sp>
      <p:pic>
        <p:nvPicPr>
          <p:cNvPr id="7" name="Image 28">
            <a:extLst>
              <a:ext uri="{FF2B5EF4-FFF2-40B4-BE49-F238E27FC236}">
                <a16:creationId xmlns:a16="http://schemas.microsoft.com/office/drawing/2014/main" id="{04A8E463-13D3-4047-8D30-EFE887F14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456" y="3750224"/>
            <a:ext cx="2412683" cy="2021234"/>
          </a:xfrm>
          <a:prstGeom prst="rect">
            <a:avLst/>
          </a:prstGeom>
        </p:spPr>
      </p:pic>
      <p:cxnSp>
        <p:nvCxnSpPr>
          <p:cNvPr id="8" name="Connecteur droit avec flèche 29">
            <a:extLst>
              <a:ext uri="{FF2B5EF4-FFF2-40B4-BE49-F238E27FC236}">
                <a16:creationId xmlns:a16="http://schemas.microsoft.com/office/drawing/2014/main" id="{906E4A1A-412A-4AB6-9559-0A9F5CEFF49C}"/>
              </a:ext>
            </a:extLst>
          </p:cNvPr>
          <p:cNvCxnSpPr/>
          <p:nvPr/>
        </p:nvCxnSpPr>
        <p:spPr>
          <a:xfrm>
            <a:off x="7665415" y="4709611"/>
            <a:ext cx="5818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30">
            <a:extLst>
              <a:ext uri="{FF2B5EF4-FFF2-40B4-BE49-F238E27FC236}">
                <a16:creationId xmlns:a16="http://schemas.microsoft.com/office/drawing/2014/main" id="{862E505C-009D-4744-A5CD-1526F6D94D97}"/>
              </a:ext>
            </a:extLst>
          </p:cNvPr>
          <p:cNvCxnSpPr/>
          <p:nvPr/>
        </p:nvCxnSpPr>
        <p:spPr>
          <a:xfrm>
            <a:off x="8247306" y="4709611"/>
            <a:ext cx="2854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31">
            <a:extLst>
              <a:ext uri="{FF2B5EF4-FFF2-40B4-BE49-F238E27FC236}">
                <a16:creationId xmlns:a16="http://schemas.microsoft.com/office/drawing/2014/main" id="{63405735-7FEC-4FC4-B62C-D09987F6404D}"/>
              </a:ext>
            </a:extLst>
          </p:cNvPr>
          <p:cNvSpPr txBox="1"/>
          <p:nvPr/>
        </p:nvSpPr>
        <p:spPr>
          <a:xfrm>
            <a:off x="7777636" y="4370143"/>
            <a:ext cx="357447" cy="390698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10000"/>
          </a:bodyPr>
          <a:lstStyle/>
          <a:p>
            <a:pPr marR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</a:t>
            </a:r>
          </a:p>
        </p:txBody>
      </p:sp>
      <p:sp>
        <p:nvSpPr>
          <p:cNvPr id="11" name="ZoneTexte 32">
            <a:extLst>
              <a:ext uri="{FF2B5EF4-FFF2-40B4-BE49-F238E27FC236}">
                <a16:creationId xmlns:a16="http://schemas.microsoft.com/office/drawing/2014/main" id="{77D1F200-B578-4C5D-B781-C27902E97891}"/>
              </a:ext>
            </a:extLst>
          </p:cNvPr>
          <p:cNvSpPr txBox="1"/>
          <p:nvPr/>
        </p:nvSpPr>
        <p:spPr>
          <a:xfrm>
            <a:off x="8211285" y="4370143"/>
            <a:ext cx="357447" cy="390698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10000"/>
          </a:bodyPr>
          <a:lstStyle/>
          <a:p>
            <a:pPr marR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5A5D5E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</a:t>
            </a:r>
          </a:p>
        </p:txBody>
      </p:sp>
      <p:pic>
        <p:nvPicPr>
          <p:cNvPr id="12" name="Image 33">
            <a:extLst>
              <a:ext uri="{FF2B5EF4-FFF2-40B4-BE49-F238E27FC236}">
                <a16:creationId xmlns:a16="http://schemas.microsoft.com/office/drawing/2014/main" id="{4F552EAB-D35C-4527-B5B7-1EB3F8C7E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929" y="1799629"/>
            <a:ext cx="3069855" cy="1703561"/>
          </a:xfrm>
          <a:prstGeom prst="rect">
            <a:avLst/>
          </a:prstGeom>
        </p:spPr>
      </p:pic>
      <p:pic>
        <p:nvPicPr>
          <p:cNvPr id="13" name="Image 34">
            <a:extLst>
              <a:ext uri="{FF2B5EF4-FFF2-40B4-BE49-F238E27FC236}">
                <a16:creationId xmlns:a16="http://schemas.microsoft.com/office/drawing/2014/main" id="{33D0D364-39B8-4B15-9B8F-3E7B64AEE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369" y="3712863"/>
            <a:ext cx="1837470" cy="2165344"/>
          </a:xfrm>
          <a:prstGeom prst="rect">
            <a:avLst/>
          </a:prstGeom>
        </p:spPr>
      </p:pic>
      <p:pic>
        <p:nvPicPr>
          <p:cNvPr id="14" name="Image 35">
            <a:extLst>
              <a:ext uri="{FF2B5EF4-FFF2-40B4-BE49-F238E27FC236}">
                <a16:creationId xmlns:a16="http://schemas.microsoft.com/office/drawing/2014/main" id="{40CA9479-1AB1-425F-A41D-663097540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576" y="1873509"/>
            <a:ext cx="1584627" cy="153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1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E560C4-9569-4C06-B260-BC6C1A98550F}"/>
              </a:ext>
            </a:extLst>
          </p:cNvPr>
          <p:cNvSpPr txBox="1">
            <a:spLocks/>
          </p:cNvSpPr>
          <p:nvPr/>
        </p:nvSpPr>
        <p:spPr>
          <a:xfrm>
            <a:off x="601593" y="1353611"/>
            <a:ext cx="9144000" cy="4572000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8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 err="1"/>
              <a:t>Acoustic</a:t>
            </a:r>
            <a:r>
              <a:rPr lang="fr-FR" sz="2200" dirty="0"/>
              <a:t> computation (CFD </a:t>
            </a:r>
            <a:r>
              <a:rPr lang="fr-FR" sz="2200" dirty="0" err="1"/>
              <a:t>Loading</a:t>
            </a:r>
            <a:r>
              <a:rPr lang="fr-FR" sz="2200" dirty="0"/>
              <a:t>, Frequency Range [200:20:3500]Hz)</a:t>
            </a:r>
          </a:p>
          <a:p>
            <a:endParaRPr lang="fr-FR" sz="2400" dirty="0"/>
          </a:p>
          <a:p>
            <a:r>
              <a:rPr lang="fr-FR" sz="2000" dirty="0"/>
              <a:t>Surface </a:t>
            </a:r>
            <a:r>
              <a:rPr lang="fr-FR" sz="2000" dirty="0" err="1"/>
              <a:t>Mesh</a:t>
            </a:r>
            <a:r>
              <a:rPr lang="fr-FR" sz="2000" dirty="0"/>
              <a:t> (BEM):</a:t>
            </a:r>
          </a:p>
          <a:p>
            <a:pPr lvl="1"/>
            <a:r>
              <a:rPr lang="fr-FR" sz="2000" dirty="0" err="1"/>
              <a:t>Nodes</a:t>
            </a:r>
            <a:r>
              <a:rPr lang="fr-FR" sz="2000" dirty="0"/>
              <a:t>: 9 140</a:t>
            </a:r>
          </a:p>
          <a:p>
            <a:pPr lvl="1"/>
            <a:r>
              <a:rPr lang="fr-FR" sz="2000" dirty="0" err="1"/>
              <a:t>Elements</a:t>
            </a:r>
            <a:r>
              <a:rPr lang="fr-FR" sz="2000" dirty="0"/>
              <a:t>: 18 276</a:t>
            </a:r>
          </a:p>
          <a:p>
            <a:endParaRPr lang="fr-FR" sz="2000" dirty="0"/>
          </a:p>
          <a:p>
            <a:r>
              <a:rPr lang="fr-FR" sz="2000" dirty="0"/>
              <a:t>AABC layer; Distance D=10cm</a:t>
            </a:r>
          </a:p>
          <a:p>
            <a:pPr lvl="1"/>
            <a:r>
              <a:rPr lang="fr-FR" sz="2000" dirty="0" err="1"/>
              <a:t>Nodes</a:t>
            </a:r>
            <a:r>
              <a:rPr lang="fr-FR" sz="2000" dirty="0"/>
              <a:t>: 13 692</a:t>
            </a:r>
          </a:p>
          <a:p>
            <a:pPr lvl="1"/>
            <a:r>
              <a:rPr lang="fr-FR" sz="2000" dirty="0" err="1"/>
              <a:t>Elements</a:t>
            </a:r>
            <a:r>
              <a:rPr lang="fr-FR" sz="2000" dirty="0"/>
              <a:t>: 27 380</a:t>
            </a:r>
          </a:p>
          <a:p>
            <a:pPr lvl="1"/>
            <a:endParaRPr lang="fr-FR" sz="2000" dirty="0"/>
          </a:p>
          <a:p>
            <a:r>
              <a:rPr lang="fr-FR" sz="2000" dirty="0"/>
              <a:t>Volume </a:t>
            </a:r>
            <a:r>
              <a:rPr lang="fr-FR" sz="2000" dirty="0" err="1"/>
              <a:t>Mesh</a:t>
            </a:r>
            <a:r>
              <a:rPr lang="fr-FR" sz="2000" dirty="0"/>
              <a:t> (FEM)</a:t>
            </a:r>
          </a:p>
          <a:p>
            <a:pPr lvl="1"/>
            <a:r>
              <a:rPr lang="fr-FR" sz="2000" dirty="0" err="1"/>
              <a:t>Nodes</a:t>
            </a:r>
            <a:r>
              <a:rPr lang="fr-FR" sz="2000" dirty="0"/>
              <a:t>: 172 728</a:t>
            </a:r>
          </a:p>
          <a:p>
            <a:pPr lvl="1"/>
            <a:r>
              <a:rPr lang="fr-FR" sz="2000" dirty="0" err="1"/>
              <a:t>Elements</a:t>
            </a:r>
            <a:r>
              <a:rPr lang="fr-FR" sz="2000" dirty="0"/>
              <a:t>: 958 959</a:t>
            </a:r>
          </a:p>
          <a:p>
            <a:endParaRPr lang="fr-FR" sz="2400" dirty="0"/>
          </a:p>
          <a:p>
            <a:pPr algn="ctr">
              <a:spcBef>
                <a:spcPts val="0"/>
              </a:spcBef>
              <a:buFont typeface="Arial"/>
              <a:buNone/>
            </a:pPr>
            <a:endParaRPr lang="en-US" sz="2800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10A602-C9E4-461F-B806-556B00055D3F}"/>
              </a:ext>
            </a:extLst>
          </p:cNvPr>
          <p:cNvSpPr/>
          <p:nvPr/>
        </p:nvSpPr>
        <p:spPr>
          <a:xfrm>
            <a:off x="4073326" y="2116116"/>
            <a:ext cx="43275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Volume Source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Mesh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(CFD Data)</a:t>
            </a:r>
          </a:p>
          <a:p>
            <a:pPr lvl="1"/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Nodes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: 471 345</a:t>
            </a:r>
          </a:p>
          <a:p>
            <a:pPr lvl="1"/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Elements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: 2 875 812</a:t>
            </a:r>
          </a:p>
        </p:txBody>
      </p:sp>
      <p:pic>
        <p:nvPicPr>
          <p:cNvPr id="8" name="Image 3">
            <a:extLst>
              <a:ext uri="{FF2B5EF4-FFF2-40B4-BE49-F238E27FC236}">
                <a16:creationId xmlns:a16="http://schemas.microsoft.com/office/drawing/2014/main" id="{574A487C-C02B-4208-A7B2-AEAA412A9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59" y="4433959"/>
            <a:ext cx="3976531" cy="1880732"/>
          </a:xfrm>
          <a:prstGeom prst="rect">
            <a:avLst/>
          </a:prstGeom>
        </p:spPr>
      </p:pic>
      <p:pic>
        <p:nvPicPr>
          <p:cNvPr id="9" name="Image 4">
            <a:extLst>
              <a:ext uri="{FF2B5EF4-FFF2-40B4-BE49-F238E27FC236}">
                <a16:creationId xmlns:a16="http://schemas.microsoft.com/office/drawing/2014/main" id="{F7BA4416-D82C-43C4-B789-F41E03C29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555" y="2540661"/>
            <a:ext cx="2294072" cy="204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93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26FEBC-B9EE-42EE-831C-CFD01A5EF869}"/>
              </a:ext>
            </a:extLst>
          </p:cNvPr>
          <p:cNvSpPr txBox="1">
            <a:spLocks/>
          </p:cNvSpPr>
          <p:nvPr/>
        </p:nvSpPr>
        <p:spPr>
          <a:xfrm>
            <a:off x="588810" y="1247906"/>
            <a:ext cx="9144000" cy="4572000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8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 err="1"/>
              <a:t>Curle</a:t>
            </a:r>
            <a:r>
              <a:rPr lang="fr-FR" sz="2200" dirty="0"/>
              <a:t> BEM vs </a:t>
            </a:r>
            <a:r>
              <a:rPr lang="fr-FR" sz="2200" dirty="0" err="1"/>
              <a:t>Lighthill</a:t>
            </a:r>
            <a:r>
              <a:rPr lang="fr-FR" sz="2200" dirty="0"/>
              <a:t> </a:t>
            </a:r>
            <a:r>
              <a:rPr lang="fr-FR" sz="2200" dirty="0" err="1"/>
              <a:t>Hybrid</a:t>
            </a:r>
            <a:r>
              <a:rPr lang="fr-FR" sz="2200" dirty="0"/>
              <a:t>-FEM (2.5kHz)</a:t>
            </a:r>
          </a:p>
          <a:p>
            <a:pPr algn="ctr">
              <a:spcBef>
                <a:spcPts val="0"/>
              </a:spcBef>
              <a:buFont typeface="Arial"/>
              <a:buNone/>
            </a:pPr>
            <a:endParaRPr lang="en-US" sz="2800" i="1" dirty="0"/>
          </a:p>
        </p:txBody>
      </p:sp>
      <p:pic>
        <p:nvPicPr>
          <p:cNvPr id="7" name="Image 9">
            <a:extLst>
              <a:ext uri="{FF2B5EF4-FFF2-40B4-BE49-F238E27FC236}">
                <a16:creationId xmlns:a16="http://schemas.microsoft.com/office/drawing/2014/main" id="{3AF2774D-885D-4B07-B901-B969EAAC3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863" y="1131918"/>
            <a:ext cx="1763418" cy="1010135"/>
          </a:xfrm>
          <a:prstGeom prst="rect">
            <a:avLst/>
          </a:prstGeom>
        </p:spPr>
      </p:pic>
      <p:pic>
        <p:nvPicPr>
          <p:cNvPr id="10" name="Image 12">
            <a:extLst>
              <a:ext uri="{FF2B5EF4-FFF2-40B4-BE49-F238E27FC236}">
                <a16:creationId xmlns:a16="http://schemas.microsoft.com/office/drawing/2014/main" id="{67F3A03C-5A37-4621-94E6-CD0E19F26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02" y="2188083"/>
            <a:ext cx="3400824" cy="3561848"/>
          </a:xfrm>
          <a:prstGeom prst="rect">
            <a:avLst/>
          </a:prstGeom>
        </p:spPr>
      </p:pic>
      <p:pic>
        <p:nvPicPr>
          <p:cNvPr id="11" name="Image 13">
            <a:extLst>
              <a:ext uri="{FF2B5EF4-FFF2-40B4-BE49-F238E27FC236}">
                <a16:creationId xmlns:a16="http://schemas.microsoft.com/office/drawing/2014/main" id="{2709B78D-4172-433D-8313-15C308242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338" y="2188083"/>
            <a:ext cx="479932" cy="35618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7E3402-BBD0-4863-B172-5D430C888C95}"/>
              </a:ext>
            </a:extLst>
          </p:cNvPr>
          <p:cNvSpPr/>
          <p:nvPr/>
        </p:nvSpPr>
        <p:spPr>
          <a:xfrm>
            <a:off x="2009611" y="5700973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accent5">
                    <a:lumMod val="50000"/>
                  </a:schemeClr>
                </a:solidFill>
              </a:rPr>
              <a:t>Curle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 BEM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29509-3976-43F8-901B-1AD758C1C1DD}"/>
              </a:ext>
            </a:extLst>
          </p:cNvPr>
          <p:cNvSpPr/>
          <p:nvPr/>
        </p:nvSpPr>
        <p:spPr>
          <a:xfrm>
            <a:off x="6663868" y="582594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accent5">
                    <a:lumMod val="50000"/>
                  </a:schemeClr>
                </a:solidFill>
              </a:rPr>
              <a:t>Lighthill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50000"/>
                  </a:schemeClr>
                </a:solidFill>
              </a:rPr>
              <a:t>Hybrid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-FEM</a:t>
            </a:r>
          </a:p>
        </p:txBody>
      </p:sp>
      <p:pic>
        <p:nvPicPr>
          <p:cNvPr id="14" name="Image 12">
            <a:extLst>
              <a:ext uri="{FF2B5EF4-FFF2-40B4-BE49-F238E27FC236}">
                <a16:creationId xmlns:a16="http://schemas.microsoft.com/office/drawing/2014/main" id="{EB69C9A6-8F7D-409D-AF77-04CAFC23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612" y="2264096"/>
            <a:ext cx="3400824" cy="3561848"/>
          </a:xfrm>
          <a:prstGeom prst="rect">
            <a:avLst/>
          </a:prstGeom>
        </p:spPr>
      </p:pic>
      <p:pic>
        <p:nvPicPr>
          <p:cNvPr id="15" name="Image 13">
            <a:extLst>
              <a:ext uri="{FF2B5EF4-FFF2-40B4-BE49-F238E27FC236}">
                <a16:creationId xmlns:a16="http://schemas.microsoft.com/office/drawing/2014/main" id="{C7949274-BE03-416E-BF75-089B7851C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2848" y="2264096"/>
            <a:ext cx="479932" cy="35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92CD8B-F890-493C-8B14-0272D5A18DC5}"/>
              </a:ext>
            </a:extLst>
          </p:cNvPr>
          <p:cNvSpPr txBox="1">
            <a:spLocks/>
          </p:cNvSpPr>
          <p:nvPr/>
        </p:nvSpPr>
        <p:spPr>
          <a:xfrm>
            <a:off x="588810" y="1252603"/>
            <a:ext cx="9144000" cy="4572000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8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 err="1"/>
              <a:t>Curle</a:t>
            </a:r>
            <a:r>
              <a:rPr lang="fr-FR" sz="2200" dirty="0"/>
              <a:t> BEM vs </a:t>
            </a:r>
            <a:r>
              <a:rPr lang="fr-FR" sz="2200" dirty="0" err="1"/>
              <a:t>Lighthill</a:t>
            </a:r>
            <a:r>
              <a:rPr lang="fr-FR" sz="2200" dirty="0"/>
              <a:t> </a:t>
            </a:r>
            <a:r>
              <a:rPr lang="fr-FR" sz="2200" dirty="0" err="1"/>
              <a:t>Hybrid</a:t>
            </a:r>
            <a:r>
              <a:rPr lang="fr-FR" sz="2200" dirty="0"/>
              <a:t>-FEM</a:t>
            </a:r>
          </a:p>
        </p:txBody>
      </p:sp>
      <p:graphicFrame>
        <p:nvGraphicFramePr>
          <p:cNvPr id="7" name="Tableau 4">
            <a:extLst>
              <a:ext uri="{FF2B5EF4-FFF2-40B4-BE49-F238E27FC236}">
                <a16:creationId xmlns:a16="http://schemas.microsoft.com/office/drawing/2014/main" id="{DD945664-E15E-4AA1-920A-E7E8E2CA06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401491"/>
              </p:ext>
            </p:extLst>
          </p:nvPr>
        </p:nvGraphicFramePr>
        <p:xfrm>
          <a:off x="665761" y="3348071"/>
          <a:ext cx="8999621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655">
                  <a:extLst>
                    <a:ext uri="{9D8B030D-6E8A-4147-A177-3AD203B41FA5}">
                      <a16:colId xmlns:a16="http://schemas.microsoft.com/office/drawing/2014/main" val="3069330282"/>
                    </a:ext>
                  </a:extLst>
                </a:gridCol>
                <a:gridCol w="1369124">
                  <a:extLst>
                    <a:ext uri="{9D8B030D-6E8A-4147-A177-3AD203B41FA5}">
                      <a16:colId xmlns:a16="http://schemas.microsoft.com/office/drawing/2014/main" val="1440524200"/>
                    </a:ext>
                  </a:extLst>
                </a:gridCol>
                <a:gridCol w="2157663">
                  <a:extLst>
                    <a:ext uri="{9D8B030D-6E8A-4147-A177-3AD203B41FA5}">
                      <a16:colId xmlns:a16="http://schemas.microsoft.com/office/drawing/2014/main" val="4126967394"/>
                    </a:ext>
                  </a:extLst>
                </a:gridCol>
                <a:gridCol w="2117558">
                  <a:extLst>
                    <a:ext uri="{9D8B030D-6E8A-4147-A177-3AD203B41FA5}">
                      <a16:colId xmlns:a16="http://schemas.microsoft.com/office/drawing/2014/main" val="3587496173"/>
                    </a:ext>
                  </a:extLst>
                </a:gridCol>
                <a:gridCol w="2141621">
                  <a:extLst>
                    <a:ext uri="{9D8B030D-6E8A-4147-A177-3AD203B41FA5}">
                      <a16:colId xmlns:a16="http://schemas.microsoft.com/office/drawing/2014/main" val="1506579446"/>
                    </a:ext>
                  </a:extLst>
                </a:gridCol>
              </a:tblGrid>
              <a:tr h="67243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Sequential</a:t>
                      </a:r>
                      <a:r>
                        <a:rPr lang="fr-FR" sz="1600" dirty="0"/>
                        <a:t> </a:t>
                      </a:r>
                    </a:p>
                    <a:p>
                      <a:pPr algn="ctr"/>
                      <a:r>
                        <a:rPr lang="fr-FR" sz="1600" dirty="0"/>
                        <a:t>(1 proc)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BEM </a:t>
                      </a:r>
                      <a:r>
                        <a:rPr lang="fr-FR" sz="1600" dirty="0" err="1"/>
                        <a:t>Curle</a:t>
                      </a:r>
                      <a:endParaRPr lang="fr-FR" sz="1600" dirty="0"/>
                    </a:p>
                    <a:p>
                      <a:pPr algn="ctr"/>
                      <a:r>
                        <a:rPr lang="fr-FR" sz="1600" dirty="0" err="1"/>
                        <a:t>Coarse</a:t>
                      </a:r>
                      <a:r>
                        <a:rPr lang="fr-FR" sz="1600" dirty="0"/>
                        <a:t>/Fine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Lighthill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Hybrid</a:t>
                      </a:r>
                      <a:r>
                        <a:rPr lang="fr-FR" sz="1600" dirty="0"/>
                        <a:t>-FEM (</a:t>
                      </a:r>
                      <a:r>
                        <a:rPr lang="fr-FR" sz="1600" dirty="0" err="1"/>
                        <a:t>Coarse</a:t>
                      </a:r>
                      <a:r>
                        <a:rPr lang="fr-FR" sz="1600" dirty="0"/>
                        <a:t>/Vol</a:t>
                      </a:r>
                      <a:r>
                        <a:rPr lang="fr-FR" sz="1600" baseline="0" dirty="0"/>
                        <a:t> Source</a:t>
                      </a:r>
                      <a:r>
                        <a:rPr lang="fr-FR" sz="1600" dirty="0"/>
                        <a:t>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Lighthill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Hybrid</a:t>
                      </a:r>
                      <a:r>
                        <a:rPr lang="fr-FR" sz="1600" dirty="0"/>
                        <a:t>-FEM (Fine/Vol</a:t>
                      </a:r>
                      <a:r>
                        <a:rPr lang="fr-FR" sz="1600" baseline="0" dirty="0"/>
                        <a:t> Source</a:t>
                      </a:r>
                      <a:r>
                        <a:rPr lang="fr-FR" sz="1600" dirty="0"/>
                        <a:t>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Lighthill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Hybrid</a:t>
                      </a:r>
                      <a:r>
                        <a:rPr lang="fr-FR" sz="1600" dirty="0"/>
                        <a:t>-FEM</a:t>
                      </a:r>
                    </a:p>
                    <a:p>
                      <a:pPr algn="ctr"/>
                      <a:r>
                        <a:rPr lang="fr-FR" sz="1600" dirty="0"/>
                        <a:t>(</a:t>
                      </a:r>
                      <a:r>
                        <a:rPr lang="fr-FR" sz="1600" dirty="0" err="1"/>
                        <a:t>Coarse+Box</a:t>
                      </a:r>
                      <a:r>
                        <a:rPr lang="fr-FR" sz="1600" dirty="0"/>
                        <a:t>/Vol</a:t>
                      </a:r>
                      <a:r>
                        <a:rPr lang="fr-FR" sz="1600" baseline="0" dirty="0"/>
                        <a:t> Source</a:t>
                      </a:r>
                      <a:r>
                        <a:rPr lang="fr-FR" sz="1600" dirty="0"/>
                        <a:t>)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38546133"/>
                  </a:ext>
                </a:extLst>
              </a:tr>
              <a:tr h="479926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 </a:t>
                      </a:r>
                      <a:r>
                        <a:rPr lang="fr-FR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Freq</a:t>
                      </a:r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CPU TIME (mn)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 / 95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 / 2.5 (3iter)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17</a:t>
                      </a:r>
                      <a:r>
                        <a:rPr lang="fr-FR" sz="16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10 (3iter)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13 / 6 (3iter)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673433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Total CPU Time (</a:t>
                      </a:r>
                      <a:r>
                        <a:rPr lang="fr-FR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Hour</a:t>
                      </a:r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14 / 10D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35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5618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RAM (Gb)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0.8 / 13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1.6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0.5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136752596"/>
                  </a:ext>
                </a:extLst>
              </a:tr>
            </a:tbl>
          </a:graphicData>
        </a:graphic>
      </p:graphicFrame>
      <p:pic>
        <p:nvPicPr>
          <p:cNvPr id="8" name="Image 5">
            <a:extLst>
              <a:ext uri="{FF2B5EF4-FFF2-40B4-BE49-F238E27FC236}">
                <a16:creationId xmlns:a16="http://schemas.microsoft.com/office/drawing/2014/main" id="{4693E25B-5561-42C4-80BD-2C4DACC95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946" y="1758155"/>
            <a:ext cx="1300295" cy="1480554"/>
          </a:xfrm>
          <a:prstGeom prst="rect">
            <a:avLst/>
          </a:prstGeom>
        </p:spPr>
      </p:pic>
      <p:pic>
        <p:nvPicPr>
          <p:cNvPr id="9" name="Image 6">
            <a:extLst>
              <a:ext uri="{FF2B5EF4-FFF2-40B4-BE49-F238E27FC236}">
                <a16:creationId xmlns:a16="http://schemas.microsoft.com/office/drawing/2014/main" id="{A37C7DD3-248B-44C6-8D5E-C1FC8071D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760" y="1764272"/>
            <a:ext cx="1292039" cy="1522588"/>
          </a:xfrm>
          <a:prstGeom prst="rect">
            <a:avLst/>
          </a:prstGeom>
        </p:spPr>
      </p:pic>
      <p:pic>
        <p:nvPicPr>
          <p:cNvPr id="10" name="Image 8">
            <a:extLst>
              <a:ext uri="{FF2B5EF4-FFF2-40B4-BE49-F238E27FC236}">
                <a16:creationId xmlns:a16="http://schemas.microsoft.com/office/drawing/2014/main" id="{07C16B6D-B256-4987-A9C1-25CD49C6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618" y="1778869"/>
            <a:ext cx="1373953" cy="1282112"/>
          </a:xfrm>
          <a:prstGeom prst="rect">
            <a:avLst/>
          </a:prstGeom>
        </p:spPr>
      </p:pic>
      <p:pic>
        <p:nvPicPr>
          <p:cNvPr id="11" name="Image 4">
            <a:extLst>
              <a:ext uri="{FF2B5EF4-FFF2-40B4-BE49-F238E27FC236}">
                <a16:creationId xmlns:a16="http://schemas.microsoft.com/office/drawing/2014/main" id="{107DC698-2176-477F-B0E4-AAD0E83EE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474" y="1749044"/>
            <a:ext cx="1726493" cy="153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02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4" descr="image003">
            <a:extLst>
              <a:ext uri="{FF2B5EF4-FFF2-40B4-BE49-F238E27FC236}">
                <a16:creationId xmlns:a16="http://schemas.microsoft.com/office/drawing/2014/main" id="{E7C177F5-3A4E-4588-8108-FC2E6CD35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63" y="1930417"/>
            <a:ext cx="2732475" cy="10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22C7422-CE5F-4EA2-8AB5-30B0E2AC1EC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45620" y="3066778"/>
            <a:ext cx="3268600" cy="8188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r-FR" sz="2000" dirty="0"/>
              <a:t>Surface </a:t>
            </a:r>
            <a:r>
              <a:rPr lang="fr-FR" sz="2000" dirty="0" err="1"/>
              <a:t>Mesh</a:t>
            </a:r>
            <a:endParaRPr lang="fr-FR" sz="20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just"/>
            <a:r>
              <a:rPr lang="fr-FR" sz="1700" dirty="0" err="1">
                <a:ea typeface="Verdana" panose="020B0604030504040204" pitchFamily="34" charset="0"/>
                <a:cs typeface="Verdana" panose="020B0604030504040204" pitchFamily="34" charset="0"/>
              </a:rPr>
              <a:t>Number</a:t>
            </a:r>
            <a:r>
              <a:rPr lang="fr-FR" sz="1700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fr-FR" sz="1700" dirty="0" err="1">
                <a:ea typeface="Verdana" panose="020B0604030504040204" pitchFamily="34" charset="0"/>
                <a:cs typeface="Verdana" panose="020B0604030504040204" pitchFamily="34" charset="0"/>
              </a:rPr>
              <a:t>Nodes</a:t>
            </a:r>
            <a:r>
              <a:rPr lang="fr-FR" sz="1700" dirty="0">
                <a:ea typeface="Verdana" panose="020B0604030504040204" pitchFamily="34" charset="0"/>
                <a:cs typeface="Verdana" panose="020B0604030504040204" pitchFamily="34" charset="0"/>
              </a:rPr>
              <a:t>: 144 649</a:t>
            </a:r>
          </a:p>
          <a:p>
            <a:pPr lvl="1" algn="just"/>
            <a:r>
              <a:rPr lang="fr-FR" sz="1700" dirty="0">
                <a:ea typeface="Verdana" panose="020B0604030504040204" pitchFamily="34" charset="0"/>
                <a:cs typeface="Verdana" panose="020B0604030504040204" pitchFamily="34" charset="0"/>
              </a:rPr>
              <a:t>Number of </a:t>
            </a:r>
            <a:r>
              <a:rPr lang="fr-FR" sz="1700" dirty="0" err="1">
                <a:ea typeface="Verdana" panose="020B0604030504040204" pitchFamily="34" charset="0"/>
                <a:cs typeface="Verdana" panose="020B0604030504040204" pitchFamily="34" charset="0"/>
              </a:rPr>
              <a:t>Elements</a:t>
            </a:r>
            <a:r>
              <a:rPr lang="fr-FR" sz="1700" dirty="0">
                <a:ea typeface="Verdana" panose="020B0604030504040204" pitchFamily="34" charset="0"/>
                <a:cs typeface="Verdana" panose="020B0604030504040204" pitchFamily="34" charset="0"/>
              </a:rPr>
              <a:t>: 289 294</a:t>
            </a:r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DDC8EB1E-9FAD-4561-90A3-27826D596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845" y="1905304"/>
            <a:ext cx="3201450" cy="1116029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5017A67-9C7D-4808-BCDF-B0D214DA757F}"/>
              </a:ext>
            </a:extLst>
          </p:cNvPr>
          <p:cNvSpPr txBox="1">
            <a:spLocks/>
          </p:cNvSpPr>
          <p:nvPr/>
        </p:nvSpPr>
        <p:spPr>
          <a:xfrm>
            <a:off x="5742393" y="5307358"/>
            <a:ext cx="3377427" cy="95846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AABC surface:</a:t>
            </a:r>
          </a:p>
          <a:p>
            <a:pPr lvl="1" algn="just"/>
            <a:r>
              <a:rPr lang="fr-FR" sz="1600" dirty="0" err="1">
                <a:ea typeface="Verdana" panose="020B0604030504040204" pitchFamily="34" charset="0"/>
                <a:cs typeface="Verdana" panose="020B0604030504040204" pitchFamily="34" charset="0"/>
              </a:rPr>
              <a:t>Number</a:t>
            </a: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fr-FR" sz="1600" dirty="0" err="1">
                <a:ea typeface="Verdana" panose="020B0604030504040204" pitchFamily="34" charset="0"/>
                <a:cs typeface="Verdana" panose="020B0604030504040204" pitchFamily="34" charset="0"/>
              </a:rPr>
              <a:t>Nodes</a:t>
            </a: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: 144 649</a:t>
            </a:r>
          </a:p>
          <a:p>
            <a:pPr lvl="1" algn="just"/>
            <a:r>
              <a:rPr lang="fr-FR" sz="1600" dirty="0" err="1">
                <a:ea typeface="Verdana" panose="020B0604030504040204" pitchFamily="34" charset="0"/>
                <a:cs typeface="Verdana" panose="020B0604030504040204" pitchFamily="34" charset="0"/>
              </a:rPr>
              <a:t>Number</a:t>
            </a: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fr-FR" sz="1600" dirty="0" err="1">
                <a:ea typeface="Verdana" panose="020B0604030504040204" pitchFamily="34" charset="0"/>
                <a:cs typeface="Verdana" panose="020B0604030504040204" pitchFamily="34" charset="0"/>
              </a:rPr>
              <a:t>Elements</a:t>
            </a: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: 289 294</a:t>
            </a:r>
          </a:p>
          <a:p>
            <a:pPr marL="0" indent="0" algn="just">
              <a:buFont typeface="Arial"/>
              <a:buNone/>
            </a:pPr>
            <a:endParaRPr lang="fr-FR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 typeface="Arial"/>
              <a:buNone/>
            </a:pPr>
            <a:endParaRPr lang="fr-FR" sz="1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8F28F7E9-BC17-49F0-BEF1-EC5FB0AC7921}"/>
              </a:ext>
            </a:extLst>
          </p:cNvPr>
          <p:cNvSpPr txBox="1">
            <a:spLocks/>
          </p:cNvSpPr>
          <p:nvPr/>
        </p:nvSpPr>
        <p:spPr>
          <a:xfrm>
            <a:off x="601593" y="1337021"/>
            <a:ext cx="8702675" cy="42783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Target Application: SAE Car Body</a:t>
            </a:r>
          </a:p>
          <a:p>
            <a:endParaRPr lang="fr-FR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7C97C3E-88E1-411C-A2FB-85E4CF869AD2}"/>
              </a:ext>
            </a:extLst>
          </p:cNvPr>
          <p:cNvSpPr txBox="1">
            <a:spLocks/>
          </p:cNvSpPr>
          <p:nvPr/>
        </p:nvSpPr>
        <p:spPr>
          <a:xfrm>
            <a:off x="1693417" y="5307357"/>
            <a:ext cx="3531695" cy="95846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Volume (FEM):</a:t>
            </a:r>
          </a:p>
          <a:p>
            <a:pPr lvl="1" algn="just"/>
            <a:r>
              <a:rPr lang="fr-FR" sz="1600" dirty="0" err="1">
                <a:ea typeface="Verdana" panose="020B0604030504040204" pitchFamily="34" charset="0"/>
                <a:cs typeface="Verdana" panose="020B0604030504040204" pitchFamily="34" charset="0"/>
              </a:rPr>
              <a:t>Number</a:t>
            </a: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fr-FR" sz="1600" dirty="0" err="1">
                <a:ea typeface="Verdana" panose="020B0604030504040204" pitchFamily="34" charset="0"/>
                <a:cs typeface="Verdana" panose="020B0604030504040204" pitchFamily="34" charset="0"/>
              </a:rPr>
              <a:t>Nodes</a:t>
            </a: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: 391 357</a:t>
            </a:r>
          </a:p>
          <a:p>
            <a:pPr lvl="1" algn="just"/>
            <a:r>
              <a:rPr lang="fr-FR" sz="1600" dirty="0" err="1">
                <a:ea typeface="Verdana" panose="020B0604030504040204" pitchFamily="34" charset="0"/>
                <a:cs typeface="Verdana" panose="020B0604030504040204" pitchFamily="34" charset="0"/>
              </a:rPr>
              <a:t>Number</a:t>
            </a: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fr-FR" sz="1600" dirty="0" err="1">
                <a:ea typeface="Verdana" panose="020B0604030504040204" pitchFamily="34" charset="0"/>
                <a:cs typeface="Verdana" panose="020B0604030504040204" pitchFamily="34" charset="0"/>
              </a:rPr>
              <a:t>Elements</a:t>
            </a: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: 1 477 394</a:t>
            </a:r>
          </a:p>
          <a:p>
            <a:pPr marL="0" indent="0" algn="just">
              <a:buFont typeface="Arial"/>
              <a:buNone/>
            </a:pPr>
            <a:endParaRPr lang="fr-FR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 typeface="Arial"/>
              <a:buNone/>
            </a:pPr>
            <a:endParaRPr lang="fr-FR" sz="1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Image 3" descr="image004">
            <a:extLst>
              <a:ext uri="{FF2B5EF4-FFF2-40B4-BE49-F238E27FC236}">
                <a16:creationId xmlns:a16="http://schemas.microsoft.com/office/drawing/2014/main" id="{F64BA87E-DCB6-4F59-A06C-3AAEDB641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95" y="4135275"/>
            <a:ext cx="2619069" cy="104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31A3ABF0-C53D-4993-80EB-C5310A5912A3}"/>
              </a:ext>
            </a:extLst>
          </p:cNvPr>
          <p:cNvSpPr txBox="1">
            <a:spLocks/>
          </p:cNvSpPr>
          <p:nvPr/>
        </p:nvSpPr>
        <p:spPr>
          <a:xfrm>
            <a:off x="6173168" y="3090309"/>
            <a:ext cx="3531695" cy="95846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22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20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6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4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Volume Source:</a:t>
            </a:r>
          </a:p>
          <a:p>
            <a:pPr lvl="1" algn="just"/>
            <a:r>
              <a:rPr lang="fr-FR" sz="1600" dirty="0" err="1">
                <a:ea typeface="Verdana" panose="020B0604030504040204" pitchFamily="34" charset="0"/>
                <a:cs typeface="Verdana" panose="020B0604030504040204" pitchFamily="34" charset="0"/>
              </a:rPr>
              <a:t>Number</a:t>
            </a: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fr-FR" sz="1600" dirty="0" err="1">
                <a:ea typeface="Verdana" panose="020B0604030504040204" pitchFamily="34" charset="0"/>
                <a:cs typeface="Verdana" panose="020B0604030504040204" pitchFamily="34" charset="0"/>
              </a:rPr>
              <a:t>Nodes</a:t>
            </a: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: 708 621</a:t>
            </a:r>
          </a:p>
          <a:p>
            <a:pPr lvl="1" algn="just"/>
            <a:r>
              <a:rPr lang="fr-FR" sz="1600" dirty="0" err="1">
                <a:ea typeface="Verdana" panose="020B0604030504040204" pitchFamily="34" charset="0"/>
                <a:cs typeface="Verdana" panose="020B0604030504040204" pitchFamily="34" charset="0"/>
              </a:rPr>
              <a:t>Number</a:t>
            </a: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fr-FR" sz="1600" dirty="0" err="1">
                <a:ea typeface="Verdana" panose="020B0604030504040204" pitchFamily="34" charset="0"/>
                <a:cs typeface="Verdana" panose="020B0604030504040204" pitchFamily="34" charset="0"/>
              </a:rPr>
              <a:t>Elements</a:t>
            </a:r>
            <a:r>
              <a:rPr lang="fr-FR" sz="1600" dirty="0">
                <a:ea typeface="Verdana" panose="020B0604030504040204" pitchFamily="34" charset="0"/>
                <a:cs typeface="Verdana" panose="020B0604030504040204" pitchFamily="34" charset="0"/>
              </a:rPr>
              <a:t>: 3 564 978</a:t>
            </a:r>
          </a:p>
          <a:p>
            <a:pPr marL="0" indent="0" algn="just">
              <a:buFont typeface="Arial"/>
              <a:buNone/>
            </a:pPr>
            <a:endParaRPr lang="fr-FR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 typeface="Arial"/>
              <a:buNone/>
            </a:pPr>
            <a:endParaRPr lang="fr-FR" sz="1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192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17088A-E889-480C-92FD-43B399EB7DD4}"/>
              </a:ext>
            </a:extLst>
          </p:cNvPr>
          <p:cNvSpPr txBox="1">
            <a:spLocks/>
          </p:cNvSpPr>
          <p:nvPr/>
        </p:nvSpPr>
        <p:spPr>
          <a:xfrm>
            <a:off x="588810" y="1252603"/>
            <a:ext cx="9144000" cy="4572000"/>
          </a:xfrm>
          <a:prstGeom prst="rect">
            <a:avLst/>
          </a:prstGeom>
        </p:spPr>
        <p:txBody>
          <a:bodyPr/>
          <a:lstStyle>
            <a:lvl1pPr marL="266700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1pPr>
            <a:lvl2pPr marL="627063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70B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2pPr>
            <a:lvl3pPr marL="985838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3pPr>
            <a:lvl4pPr marL="1344613" marR="0" indent="-2667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99DA"/>
              </a:buClr>
              <a:buSzTx/>
              <a:buFont typeface="Lucida Grande"/>
              <a:buChar char="‣"/>
              <a:tabLst/>
              <a:defRPr lang="pl-PL" sz="1800" kern="1200" noProof="0" dirty="0" smtClean="0">
                <a:solidFill>
                  <a:srgbClr val="5A5D5E"/>
                </a:solidFill>
                <a:latin typeface="+mn-lt"/>
                <a:ea typeface="+mn-ea"/>
                <a:cs typeface="+mn-cs"/>
              </a:defRPr>
            </a:lvl4pPr>
            <a:lvl5pPr marL="1704975" marR="0" indent="-2682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49712"/>
              </a:buClr>
              <a:buSzTx/>
              <a:buFont typeface="Arial"/>
              <a:buChar char="•"/>
              <a:tabLst/>
              <a:defRPr lang="en-US" sz="1800" kern="1200" noProof="0" dirty="0">
                <a:solidFill>
                  <a:srgbClr val="5A5D5E"/>
                </a:solidFill>
                <a:latin typeface="+mj-lt"/>
                <a:ea typeface="+mn-ea"/>
                <a:cs typeface="+mn-cs"/>
              </a:defRPr>
            </a:lvl5pPr>
            <a:lvl6pPr marL="1254125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1252538" marR="0" indent="-1809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84E0E"/>
              </a:buClr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2900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/>
              <a:t>Target Application: SAE Car Body</a:t>
            </a:r>
          </a:p>
          <a:p>
            <a:pPr lvl="1"/>
            <a:r>
              <a:rPr lang="fr-FR" dirty="0" err="1"/>
              <a:t>Acoustic</a:t>
            </a:r>
            <a:r>
              <a:rPr lang="fr-FR" dirty="0"/>
              <a:t> </a:t>
            </a:r>
            <a:r>
              <a:rPr lang="fr-FR" dirty="0" err="1"/>
              <a:t>Load</a:t>
            </a:r>
            <a:endParaRPr lang="fr-FR" dirty="0"/>
          </a:p>
          <a:p>
            <a:pPr lvl="2"/>
            <a:r>
              <a:rPr lang="fr-FR" dirty="0"/>
              <a:t>1 monopole </a:t>
            </a:r>
            <a:r>
              <a:rPr lang="fr-FR" dirty="0" err="1"/>
              <a:t>behind</a:t>
            </a:r>
            <a:r>
              <a:rPr lang="fr-FR" dirty="0"/>
              <a:t> the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mirror</a:t>
            </a:r>
            <a:endParaRPr lang="fr-FR" dirty="0"/>
          </a:p>
          <a:p>
            <a:endParaRPr lang="fr-FR" sz="2400" dirty="0"/>
          </a:p>
        </p:txBody>
      </p:sp>
      <p:graphicFrame>
        <p:nvGraphicFramePr>
          <p:cNvPr id="7" name="Tableau 4">
            <a:extLst>
              <a:ext uri="{FF2B5EF4-FFF2-40B4-BE49-F238E27FC236}">
                <a16:creationId xmlns:a16="http://schemas.microsoft.com/office/drawing/2014/main" id="{E1E46E6D-4354-4393-98FF-15F81E496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381500"/>
              </p:ext>
            </p:extLst>
          </p:nvPr>
        </p:nvGraphicFramePr>
        <p:xfrm>
          <a:off x="1759449" y="3704758"/>
          <a:ext cx="8486775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3401">
                  <a:extLst>
                    <a:ext uri="{9D8B030D-6E8A-4147-A177-3AD203B41FA5}">
                      <a16:colId xmlns:a16="http://schemas.microsoft.com/office/drawing/2014/main" val="3069330282"/>
                    </a:ext>
                  </a:extLst>
                </a:gridCol>
                <a:gridCol w="2152157">
                  <a:extLst>
                    <a:ext uri="{9D8B030D-6E8A-4147-A177-3AD203B41FA5}">
                      <a16:colId xmlns:a16="http://schemas.microsoft.com/office/drawing/2014/main" val="1440524200"/>
                    </a:ext>
                  </a:extLst>
                </a:gridCol>
                <a:gridCol w="1495143">
                  <a:extLst>
                    <a:ext uri="{9D8B030D-6E8A-4147-A177-3AD203B41FA5}">
                      <a16:colId xmlns:a16="http://schemas.microsoft.com/office/drawing/2014/main" val="4126967394"/>
                    </a:ext>
                  </a:extLst>
                </a:gridCol>
                <a:gridCol w="1426074">
                  <a:extLst>
                    <a:ext uri="{9D8B030D-6E8A-4147-A177-3AD203B41FA5}">
                      <a16:colId xmlns:a16="http://schemas.microsoft.com/office/drawing/2014/main" val="1064846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Sequential</a:t>
                      </a:r>
                      <a:r>
                        <a:rPr lang="fr-FR" baseline="0" dirty="0"/>
                        <a:t> </a:t>
                      </a:r>
                    </a:p>
                    <a:p>
                      <a:pPr algn="ctr"/>
                      <a:r>
                        <a:rPr lang="fr-FR" baseline="0" dirty="0"/>
                        <a:t>(1 proc)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Standard BEM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MLFMM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/>
                        <a:t>Hybrid</a:t>
                      </a:r>
                      <a:r>
                        <a:rPr lang="fr-FR" sz="1800" dirty="0"/>
                        <a:t>-FEM 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546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 </a:t>
                      </a:r>
                      <a:r>
                        <a:rPr lang="fr-FR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Freq</a:t>
                      </a:r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CPU TIME (mn)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4444 (74H)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134 (2.3H / 45 </a:t>
                      </a:r>
                      <a:r>
                        <a:rPr lang="fr-FR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iter</a:t>
                      </a:r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 (6 </a:t>
                      </a:r>
                      <a:r>
                        <a:rPr lang="fr-FR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iter</a:t>
                      </a:r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433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Total CPU Time (</a:t>
                      </a:r>
                      <a:r>
                        <a:rPr lang="fr-FR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Hour</a:t>
                      </a:r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3185 (132D)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12D DMP16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397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27H DMP16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38.5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2H DMP16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18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RAM (Gb)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12 / 192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752596"/>
                  </a:ext>
                </a:extLst>
              </a:tr>
            </a:tbl>
          </a:graphicData>
        </a:graphic>
      </p:graphicFrame>
      <p:pic>
        <p:nvPicPr>
          <p:cNvPr id="8" name="Image 5">
            <a:extLst>
              <a:ext uri="{FF2B5EF4-FFF2-40B4-BE49-F238E27FC236}">
                <a16:creationId xmlns:a16="http://schemas.microsoft.com/office/drawing/2014/main" id="{A50948C5-1441-494E-9F1D-ABB15B485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76" y="2438496"/>
            <a:ext cx="2457385" cy="1218948"/>
          </a:xfrm>
          <a:prstGeom prst="rect">
            <a:avLst/>
          </a:prstGeom>
        </p:spPr>
      </p:pic>
      <p:pic>
        <p:nvPicPr>
          <p:cNvPr id="9" name="Image 3" descr="image004">
            <a:extLst>
              <a:ext uri="{FF2B5EF4-FFF2-40B4-BE49-F238E27FC236}">
                <a16:creationId xmlns:a16="http://schemas.microsoft.com/office/drawing/2014/main" id="{589AE7B0-DA06-429C-A2DF-03F21FC88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979" y="2438496"/>
            <a:ext cx="2762666" cy="116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8">
            <a:extLst>
              <a:ext uri="{FF2B5EF4-FFF2-40B4-BE49-F238E27FC236}">
                <a16:creationId xmlns:a16="http://schemas.microsoft.com/office/drawing/2014/main" id="{2B041DED-2762-49A3-9441-82C43C7E4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245" y="2438797"/>
            <a:ext cx="3201450" cy="11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38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E0F7FCCD-F1F0-4E32-A8A6-46D3F885207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93" y="1252603"/>
            <a:ext cx="11371332" cy="483504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fr-FR" sz="2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Conclusions:</a:t>
            </a:r>
          </a:p>
          <a:p>
            <a:pPr lvl="1" algn="just"/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Presentation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of an extension of the FEM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Lighthill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analogy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using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an Adaptive Absorbant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Boundary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Condition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usefull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external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turbulent flow noise applications (Automotive, Train)</a:t>
            </a:r>
          </a:p>
          <a:p>
            <a:pPr lvl="2" algn="just"/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neglected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terms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aeroacoustic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sources in the formulation (Source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definition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different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acoustic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computational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2" algn="just"/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constraint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shape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and distance for the AABC surface (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until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simple extrusion of original surface, control the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acoustic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computational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2" algn="just"/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Use on-the-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fly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3D no-consistent conservative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mapping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(control the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disk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storage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2" algn="just"/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Extension of MLFMM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algorithm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compute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Surface/Volume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integral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operators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savings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CPU Time and RAM)</a:t>
            </a:r>
          </a:p>
          <a:p>
            <a:pPr lvl="1" algn="just"/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Application on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academic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case and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very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first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comparison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vs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Curle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BEM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analogy</a:t>
            </a:r>
            <a:endParaRPr lang="fr-FR" sz="2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algn="just"/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Coherent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Curle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BEM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analogy</a:t>
            </a:r>
            <a:endParaRPr lang="fr-FR" sz="2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algn="just"/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Very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significant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saving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time and RAM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requirements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potential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factor 150 speed-up for </a:t>
            </a:r>
            <a:r>
              <a:rPr lang="fr-FR" sz="2200" dirty="0" err="1">
                <a:ea typeface="Verdana" panose="020B0604030504040204" pitchFamily="34" charset="0"/>
                <a:cs typeface="Verdana" panose="020B0604030504040204" pitchFamily="34" charset="0"/>
              </a:rPr>
              <a:t>very</a:t>
            </a:r>
            <a:r>
              <a:rPr lang="fr-FR" sz="2200" dirty="0">
                <a:ea typeface="Verdana" panose="020B0604030504040204" pitchFamily="34" charset="0"/>
                <a:cs typeface="Verdana" panose="020B0604030504040204" pitchFamily="34" charset="0"/>
              </a:rPr>
              <a:t> large model)</a:t>
            </a:r>
          </a:p>
          <a:p>
            <a:pPr marL="719138" lvl="2" indent="0" algn="just">
              <a:buNone/>
            </a:pPr>
            <a:endParaRPr lang="fr-FR" sz="16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fr-FR" sz="2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Perspectives and Future </a:t>
            </a:r>
            <a:r>
              <a:rPr lang="fr-FR" sz="29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Work</a:t>
            </a:r>
            <a:r>
              <a:rPr lang="fr-FR" sz="2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lvl="1" algn="just"/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reduce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peaky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lvl="2" algn="just"/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Add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space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filtering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during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non-consistent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mapping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Hann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Window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2" algn="just"/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Use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averaging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between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several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segments of the time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CFD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fr-FR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just"/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Study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of the « CFD » source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mesh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refinement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, dimension/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shape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of the source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domain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, etc…)</a:t>
            </a:r>
          </a:p>
          <a:p>
            <a:pPr lvl="1" algn="just"/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Validation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against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experiments</a:t>
            </a:r>
            <a:endParaRPr lang="fr-FR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just"/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Demonstrate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impact of volume sources (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quadrupoles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) on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specific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cases</a:t>
            </a:r>
          </a:p>
          <a:p>
            <a:pPr lvl="1" algn="just"/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Application on more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complex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industrial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case for Wind Noise </a:t>
            </a:r>
          </a:p>
          <a:p>
            <a:pPr marL="358775" lvl="1" indent="0" algn="just">
              <a:buNone/>
            </a:pP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	(SAE Body for Automotive,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Pantograph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for train or Landing </a:t>
            </a:r>
            <a:r>
              <a:rPr lang="fr-FR" sz="2400" dirty="0" err="1">
                <a:ea typeface="Verdana" panose="020B0604030504040204" pitchFamily="34" charset="0"/>
                <a:cs typeface="Verdana" panose="020B0604030504040204" pitchFamily="34" charset="0"/>
              </a:rPr>
              <a:t>Gear</a:t>
            </a:r>
            <a:r>
              <a:rPr lang="fr-FR" sz="2400" dirty="0">
                <a:ea typeface="Verdana" panose="020B0604030504040204" pitchFamily="34" charset="0"/>
                <a:cs typeface="Verdana" panose="020B0604030504040204" pitchFamily="34" charset="0"/>
              </a:rPr>
              <a:t> for plane) </a:t>
            </a:r>
          </a:p>
        </p:txBody>
      </p:sp>
      <p:pic>
        <p:nvPicPr>
          <p:cNvPr id="11" name="Image 4">
            <a:extLst>
              <a:ext uri="{FF2B5EF4-FFF2-40B4-BE49-F238E27FC236}">
                <a16:creationId xmlns:a16="http://schemas.microsoft.com/office/drawing/2014/main" id="{F0678C27-76D3-4370-A683-7661F885A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099" y="3670126"/>
            <a:ext cx="1696575" cy="997437"/>
          </a:xfrm>
          <a:prstGeom prst="rect">
            <a:avLst/>
          </a:prstGeom>
        </p:spPr>
      </p:pic>
      <p:pic>
        <p:nvPicPr>
          <p:cNvPr id="12" name="Image 5">
            <a:extLst>
              <a:ext uri="{FF2B5EF4-FFF2-40B4-BE49-F238E27FC236}">
                <a16:creationId xmlns:a16="http://schemas.microsoft.com/office/drawing/2014/main" id="{3866187C-8C30-4B81-90CA-645CB3ED2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186" y="5000550"/>
            <a:ext cx="2704251" cy="124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41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48B8F5D-77C4-4113-B809-9FCDAD0AEE2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93" y="1265568"/>
            <a:ext cx="11352282" cy="5144642"/>
          </a:xfrm>
        </p:spPr>
        <p:txBody>
          <a:bodyPr>
            <a:normAutofit/>
          </a:bodyPr>
          <a:lstStyle/>
          <a:p>
            <a:pPr algn="just"/>
            <a:r>
              <a:rPr lang="fr-FR" sz="20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References</a:t>
            </a:r>
            <a:r>
              <a:rPr lang="fr-FR" sz="2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lvl="1" algn="just"/>
            <a:r>
              <a:rPr lang="fr-FR" sz="17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Curle</a:t>
            </a:r>
            <a:r>
              <a:rPr lang="fr-FR" sz="17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7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Analogy</a:t>
            </a:r>
            <a:endParaRPr lang="fr-FR" sz="15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algn="just"/>
            <a:r>
              <a:rPr lang="en-US" sz="1000" dirty="0"/>
              <a:t>[1] N. Curle, The Influence of Solid Boundaries upon Aerodynamic Sound, Proceedings of the Royal Society A: Mathematical, Physical and Engineering 	Sciences 231(1187): 505-510, 1955</a:t>
            </a:r>
          </a:p>
          <a:p>
            <a:pPr lvl="2" algn="just"/>
            <a:r>
              <a:rPr lang="en-US" sz="1000" dirty="0"/>
              <a:t>[2] </a:t>
            </a:r>
            <a:r>
              <a:rPr lang="fr-FR" sz="1000" dirty="0"/>
              <a:t>M. Watrigant, C. Picard, E. Perrey-Debain and C. Prax, Formulation adaptée de l’analogie acoustique </a:t>
            </a:r>
            <a:r>
              <a:rPr lang="en-US" sz="1000" dirty="0"/>
              <a:t>de Lighthill-Curle en Zone Source, Proceedings of the 19th French Congress of Mechanics, Marseille, </a:t>
            </a:r>
            <a:r>
              <a:rPr lang="fr-FR" sz="1000" dirty="0"/>
              <a:t>France, 2009</a:t>
            </a:r>
          </a:p>
          <a:p>
            <a:pPr lvl="2" algn="just"/>
            <a:r>
              <a:rPr lang="en-US" sz="1000" dirty="0"/>
              <a:t>[3] C. Schram, A Boundary Element Extension of Curles analogy for Non-Compact Geometries at Low-Mach Numbers, Journal of Sound and Vibration 322(2009): 264-281, 2009</a:t>
            </a:r>
          </a:p>
          <a:p>
            <a:pPr lvl="2" algn="just"/>
            <a:r>
              <a:rPr lang="en-US" sz="1000" dirty="0"/>
              <a:t>[4] N. Papaxanthos and E. Perrey-Debain, On the use of integral formulations for the prediction of air flow noise in ducts, Proceedings of the 22th International Congress on Sound and Vibration, Florence, Italy, </a:t>
            </a:r>
            <a:r>
              <a:rPr lang="fr-FR" sz="1000" dirty="0"/>
              <a:t>2015</a:t>
            </a:r>
            <a:endParaRPr lang="fr-FR" sz="10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just"/>
            <a:r>
              <a:rPr lang="fr-FR" sz="1700" dirty="0" err="1">
                <a:ea typeface="Verdana" panose="020B0604030504040204" pitchFamily="34" charset="0"/>
                <a:cs typeface="Verdana" panose="020B0604030504040204" pitchFamily="34" charset="0"/>
              </a:rPr>
              <a:t>Lighthill</a:t>
            </a:r>
            <a:r>
              <a:rPr lang="fr-FR" sz="17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700" dirty="0" err="1">
                <a:ea typeface="Verdana" panose="020B0604030504040204" pitchFamily="34" charset="0"/>
                <a:cs typeface="Verdana" panose="020B0604030504040204" pitchFamily="34" charset="0"/>
              </a:rPr>
              <a:t>Analogy</a:t>
            </a:r>
            <a:endParaRPr lang="fr-FR" sz="17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algn="just"/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[5] </a:t>
            </a:r>
            <a:r>
              <a:rPr lang="en-US" sz="1000" dirty="0"/>
              <a:t>M.J., </a:t>
            </a:r>
            <a:r>
              <a:rPr lang="en-US" sz="1000" dirty="0" err="1"/>
              <a:t>Lighthill</a:t>
            </a:r>
            <a:r>
              <a:rPr lang="en-US" sz="1000" dirty="0"/>
              <a:t>, On sound generated aerodynamically. Part I: General theory. Proceedings of the Royal Society of London, 564-587, (1952).</a:t>
            </a:r>
          </a:p>
          <a:p>
            <a:pPr lvl="2" algn="just"/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[6] </a:t>
            </a:r>
            <a:r>
              <a:rPr lang="en-US" sz="1000" dirty="0"/>
              <a:t>M., </a:t>
            </a:r>
            <a:r>
              <a:rPr lang="en-US" sz="1000" dirty="0" err="1"/>
              <a:t>Piellard</a:t>
            </a:r>
            <a:r>
              <a:rPr lang="en-US" sz="1000" dirty="0"/>
              <a:t>, C., </a:t>
            </a:r>
            <a:r>
              <a:rPr lang="en-US" sz="1000" dirty="0" err="1"/>
              <a:t>Bailly</a:t>
            </a:r>
            <a:r>
              <a:rPr lang="en-US" sz="1000" dirty="0"/>
              <a:t>, Validation of a hybrid CAA method. Application to the case of a ducted diaphragm </a:t>
            </a:r>
            <a:r>
              <a:rPr lang="fr-FR" sz="1000" dirty="0"/>
              <a:t>at low Mach </a:t>
            </a:r>
            <a:r>
              <a:rPr lang="fr-FR" sz="1000" dirty="0" err="1"/>
              <a:t>number</a:t>
            </a:r>
            <a:r>
              <a:rPr lang="fr-FR" sz="1000" dirty="0"/>
              <a:t>;</a:t>
            </a:r>
            <a:r>
              <a:rPr lang="en-US" sz="1000" dirty="0"/>
              <a:t> Proceedings of the 14th AIAA/CEAS Aeroacoustics Conference, Vancouver, British </a:t>
            </a:r>
            <a:r>
              <a:rPr lang="fr-FR" sz="1000" dirty="0"/>
              <a:t>Columbia, 2008.</a:t>
            </a:r>
          </a:p>
          <a:p>
            <a:pPr lvl="2" algn="just"/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[7] </a:t>
            </a:r>
            <a:r>
              <a:rPr lang="en-US" sz="1000" dirty="0"/>
              <a:t>N., Zerbib, L.</a:t>
            </a:r>
            <a:r>
              <a:rPr lang="fr-FR" sz="1000" dirty="0"/>
              <a:t>, </a:t>
            </a:r>
            <a:r>
              <a:rPr lang="en-US" sz="1000" dirty="0"/>
              <a:t>Mebarek, </a:t>
            </a:r>
            <a:r>
              <a:rPr lang="fr-FR" sz="1000" dirty="0"/>
              <a:t>A., Heather, M., Escouflaire, </a:t>
            </a:r>
            <a:r>
              <a:rPr lang="en-US" sz="1000" dirty="0"/>
              <a:t>Use of OpenFoam coupled with the Finite Element Method for Computational </a:t>
            </a:r>
            <a:r>
              <a:rPr lang="en-US" sz="1000" dirty="0" err="1"/>
              <a:t>AeroAcoustics</a:t>
            </a:r>
            <a:r>
              <a:rPr lang="en-US" sz="1000" dirty="0"/>
              <a:t> </a:t>
            </a:r>
            <a:r>
              <a:rPr lang="fr-FR" sz="1000" dirty="0"/>
              <a:t>, </a:t>
            </a:r>
            <a:r>
              <a:rPr lang="en-US" sz="1000" dirty="0"/>
              <a:t>Proceedings of the 4th OpenFOAM User Conference 2016, Cologne – Germany, </a:t>
            </a:r>
            <a:r>
              <a:rPr lang="fr-FR" sz="1000" dirty="0"/>
              <a:t>2016.</a:t>
            </a:r>
          </a:p>
          <a:p>
            <a:pPr lvl="1" algn="just"/>
            <a:r>
              <a:rPr lang="fr-FR" sz="1700" dirty="0">
                <a:ea typeface="Verdana" panose="020B0604030504040204" pitchFamily="34" charset="0"/>
                <a:cs typeface="Verdana" panose="020B0604030504040204" pitchFamily="34" charset="0"/>
              </a:rPr>
              <a:t>Adaptive </a:t>
            </a:r>
            <a:r>
              <a:rPr lang="fr-FR" sz="1700" dirty="0" err="1">
                <a:ea typeface="Verdana" panose="020B0604030504040204" pitchFamily="34" charset="0"/>
                <a:cs typeface="Verdana" panose="020B0604030504040204" pitchFamily="34" charset="0"/>
              </a:rPr>
              <a:t>Absorbing</a:t>
            </a:r>
            <a:r>
              <a:rPr lang="fr-FR" sz="17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700" dirty="0" err="1">
                <a:ea typeface="Verdana" panose="020B0604030504040204" pitchFamily="34" charset="0"/>
                <a:cs typeface="Verdana" panose="020B0604030504040204" pitchFamily="34" charset="0"/>
              </a:rPr>
              <a:t>Boundary</a:t>
            </a:r>
            <a:r>
              <a:rPr lang="fr-FR" sz="1700" dirty="0">
                <a:ea typeface="Verdana" panose="020B0604030504040204" pitchFamily="34" charset="0"/>
                <a:cs typeface="Verdana" panose="020B0604030504040204" pitchFamily="34" charset="0"/>
              </a:rPr>
              <a:t> Condition</a:t>
            </a:r>
          </a:p>
          <a:p>
            <a:pPr lvl="2" algn="just"/>
            <a:r>
              <a:rPr lang="fr-FR" sz="1000" dirty="0">
                <a:effectLst>
                  <a:outerShdw sx="0" sy="0">
                    <a:srgbClr val="000000"/>
                  </a:outerShdw>
                </a:effectLst>
                <a:ea typeface="SimSun" panose="02010600030101010101" pitchFamily="2" charset="-122"/>
              </a:rPr>
              <a:t>[8]</a:t>
            </a:r>
            <a:r>
              <a:rPr lang="fr-FR" sz="1000" dirty="0"/>
              <a:t> S. </a:t>
            </a:r>
            <a:r>
              <a:rPr lang="fr-FR" sz="1000" dirty="0" err="1"/>
              <a:t>Alfonzetti</a:t>
            </a:r>
            <a:r>
              <a:rPr lang="fr-FR" sz="1000" dirty="0"/>
              <a:t>, G, </a:t>
            </a:r>
            <a:r>
              <a:rPr lang="fr-FR" sz="1000" dirty="0" err="1"/>
              <a:t>Borzi</a:t>
            </a:r>
            <a:r>
              <a:rPr lang="fr-FR" sz="1000" dirty="0"/>
              <a:t>, </a:t>
            </a:r>
            <a:r>
              <a:rPr lang="en-US" sz="1000" dirty="0"/>
              <a:t>FEM Solution to High-Frequency Unbounded Problems by means of RBCI, Proceedings International Workshop on Finite Elements for Microwave Engineering, Chios (Greece), May 2002</a:t>
            </a:r>
            <a:endParaRPr lang="fr-FR" sz="1000" dirty="0">
              <a:effectLst>
                <a:outerShdw sx="0" sy="0">
                  <a:srgbClr val="000000"/>
                </a:outerShdw>
              </a:effectLst>
              <a:ea typeface="SimSun" panose="02010600030101010101" pitchFamily="2" charset="-122"/>
            </a:endParaRPr>
          </a:p>
          <a:p>
            <a:pPr lvl="2" algn="just"/>
            <a:r>
              <a:rPr lang="fr-FR" sz="1000" dirty="0">
                <a:effectLst>
                  <a:outerShdw sx="0" sy="0">
                    <a:srgbClr val="000000"/>
                  </a:outerShdw>
                </a:effectLst>
                <a:ea typeface="SimSun" panose="02010600030101010101" pitchFamily="2" charset="-122"/>
              </a:rPr>
              <a:t>[9] N. Zerbib and al , “Méthodes de sous-structuration et de décomposition de domaine pour la résolution des équations de Maxwell. Application au rayonnement d'antenne dans un environnement complexe“, </a:t>
            </a:r>
            <a:r>
              <a:rPr lang="fr-FR" sz="1000" dirty="0" err="1">
                <a:effectLst>
                  <a:outerShdw sx="0" sy="0">
                    <a:srgbClr val="000000"/>
                  </a:outerShdw>
                </a:effectLst>
                <a:ea typeface="SimSun" panose="02010600030101010101" pitchFamily="2" charset="-122"/>
              </a:rPr>
              <a:t>Thesis</a:t>
            </a:r>
            <a:r>
              <a:rPr lang="fr-FR" sz="1000" dirty="0">
                <a:effectLst>
                  <a:outerShdw sx="0" sy="0">
                    <a:srgbClr val="000000"/>
                  </a:outerShdw>
                </a:effectLst>
                <a:ea typeface="SimSun" panose="02010600030101010101" pitchFamily="2" charset="-122"/>
              </a:rPr>
              <a:t>, INSA Toulouse, 2006.</a:t>
            </a:r>
          </a:p>
          <a:p>
            <a:pPr lvl="2" algn="just"/>
            <a:r>
              <a:rPr lang="en-GB" sz="1000" dirty="0">
                <a:effectLst>
                  <a:outerShdw sx="0" sy="0">
                    <a:srgbClr val="000000"/>
                  </a:outerShdw>
                </a:effectLst>
                <a:ea typeface="SimSun" panose="02010600030101010101" pitchFamily="2" charset="-122"/>
              </a:rPr>
              <a:t>[10] A. Bendali and al , “Localized adaptive radiation condition for coupling boundary and finite element methods applied to wave propagation problems“, IMA Journal of Numerical Analysis. 01/2014; 34(3), 2014.</a:t>
            </a:r>
            <a:endParaRPr lang="fr-FR" sz="1000" dirty="0">
              <a:effectLst>
                <a:outerShdw sx="0" sy="0">
                  <a:srgbClr val="000000"/>
                </a:outerShdw>
              </a:effectLst>
              <a:ea typeface="SimSun" panose="02010600030101010101" pitchFamily="2" charset="-122"/>
            </a:endParaRPr>
          </a:p>
          <a:p>
            <a:pPr lvl="2" algn="just"/>
            <a:r>
              <a:rPr lang="en-GB" sz="1000" dirty="0">
                <a:effectLst>
                  <a:outerShdw sx="0" sy="0">
                    <a:srgbClr val="000000"/>
                  </a:outerShdw>
                </a:effectLst>
                <a:ea typeface="SimSun" panose="02010600030101010101" pitchFamily="2" charset="-122"/>
              </a:rPr>
              <a:t>[11] N. Zerbib and al , “</a:t>
            </a:r>
            <a:r>
              <a:rPr lang="en-GB" sz="1000" i="1" dirty="0">
                <a:effectLst>
                  <a:outerShdw sx="0" sy="0">
                    <a:srgbClr val="000000"/>
                  </a:outerShdw>
                </a:effectLst>
                <a:ea typeface="SimSun" panose="02010600030101010101" pitchFamily="2" charset="-122"/>
              </a:rPr>
              <a:t>An extension of the adaptive absorbing boundary condition method</a:t>
            </a:r>
            <a:r>
              <a:rPr lang="en-GB" sz="1000" dirty="0">
                <a:effectLst>
                  <a:outerShdw sx="0" sy="0">
                    <a:srgbClr val="000000"/>
                  </a:outerShdw>
                </a:effectLst>
                <a:ea typeface="SimSun" panose="02010600030101010101" pitchFamily="2" charset="-122"/>
              </a:rPr>
              <a:t>“, Conference: Antennas and Propagation Society International Symposium, 2007 IEEE.</a:t>
            </a:r>
          </a:p>
          <a:p>
            <a:pPr lvl="1" algn="just"/>
            <a:r>
              <a:rPr lang="fr-FR" sz="1700" dirty="0">
                <a:ea typeface="Verdana" panose="020B0604030504040204" pitchFamily="34" charset="0"/>
                <a:cs typeface="Verdana" panose="020B0604030504040204" pitchFamily="34" charset="0"/>
              </a:rPr>
              <a:t>Conservative </a:t>
            </a:r>
            <a:r>
              <a:rPr lang="fr-FR" sz="1700" dirty="0" err="1">
                <a:ea typeface="Verdana" panose="020B0604030504040204" pitchFamily="34" charset="0"/>
                <a:cs typeface="Verdana" panose="020B0604030504040204" pitchFamily="34" charset="0"/>
              </a:rPr>
              <a:t>Mapping</a:t>
            </a:r>
            <a:endParaRPr lang="fr-FR" sz="17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algn="just"/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[12] T.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Schroder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, P.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Silkeit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, O. Von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Estorff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, Influence of source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term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interpolation on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hybrid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computational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aeroacoustics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finite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volumes,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Proceedings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Internoise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2016,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Hamburg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, Germany, 2016.</a:t>
            </a:r>
          </a:p>
          <a:p>
            <a:pPr lvl="1" algn="just"/>
            <a:r>
              <a:rPr lang="fr-FR" sz="1700" dirty="0">
                <a:ea typeface="Verdana" panose="020B0604030504040204" pitchFamily="34" charset="0"/>
                <a:cs typeface="Verdana" panose="020B0604030504040204" pitchFamily="34" charset="0"/>
              </a:rPr>
              <a:t>Validation </a:t>
            </a:r>
            <a:r>
              <a:rPr lang="fr-FR" sz="1700" dirty="0" err="1">
                <a:ea typeface="Verdana" panose="020B0604030504040204" pitchFamily="34" charset="0"/>
                <a:cs typeface="Verdana" panose="020B0604030504040204" pitchFamily="34" charset="0"/>
              </a:rPr>
              <a:t>example</a:t>
            </a:r>
            <a:r>
              <a:rPr lang="fr-FR" sz="1700" dirty="0">
                <a:ea typeface="Verdana" panose="020B0604030504040204" pitchFamily="34" charset="0"/>
                <a:cs typeface="Verdana" panose="020B0604030504040204" pitchFamily="34" charset="0"/>
              </a:rPr>
              <a:t> of turbulent flow </a:t>
            </a:r>
            <a:r>
              <a:rPr lang="fr-FR" sz="1700" dirty="0" err="1">
                <a:ea typeface="Verdana" panose="020B0604030504040204" pitchFamily="34" charset="0"/>
                <a:cs typeface="Verdana" panose="020B0604030504040204" pitchFamily="34" charset="0"/>
              </a:rPr>
              <a:t>around</a:t>
            </a:r>
            <a:r>
              <a:rPr lang="fr-FR" sz="1700" dirty="0"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fr-FR" sz="1700" dirty="0" err="1">
                <a:ea typeface="Verdana" panose="020B0604030504040204" pitchFamily="34" charset="0"/>
                <a:cs typeface="Verdana" panose="020B0604030504040204" pitchFamily="34" charset="0"/>
              </a:rPr>
              <a:t>sphere</a:t>
            </a:r>
            <a:r>
              <a:rPr lang="fr-FR" sz="1700" dirty="0">
                <a:ea typeface="Verdana" panose="020B0604030504040204" pitchFamily="34" charset="0"/>
                <a:cs typeface="Verdana" panose="020B0604030504040204" pitchFamily="34" charset="0"/>
              </a:rPr>
              <a:t> (CFD)</a:t>
            </a:r>
          </a:p>
          <a:p>
            <a:pPr lvl="2" algn="just"/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[13] G.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Constantinescu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Numerical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investigations of flow over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around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sphere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in the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subcritical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supercritical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regimes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Physics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fluid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, Volume 16, </a:t>
            </a:r>
            <a:r>
              <a:rPr lang="fr-FR" sz="1000" dirty="0" err="1">
                <a:ea typeface="Verdana" panose="020B0604030504040204" pitchFamily="34" charset="0"/>
                <a:cs typeface="Verdana" panose="020B0604030504040204" pitchFamily="34" charset="0"/>
              </a:rPr>
              <a:t>Number</a:t>
            </a:r>
            <a:r>
              <a:rPr lang="fr-FR" sz="1000" dirty="0">
                <a:ea typeface="Verdana" panose="020B0604030504040204" pitchFamily="34" charset="0"/>
                <a:cs typeface="Verdana" panose="020B0604030504040204" pitchFamily="34" charset="0"/>
              </a:rPr>
              <a:t> 5, May 2004..</a:t>
            </a:r>
          </a:p>
          <a:p>
            <a:pPr lvl="2" algn="just"/>
            <a:endParaRPr lang="fr-FR" sz="1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algn="just"/>
            <a:endParaRPr lang="fr-FR" sz="1200" dirty="0">
              <a:effectLst>
                <a:outerShdw sx="0" sy="0">
                  <a:srgbClr val="000000"/>
                </a:outerShdw>
              </a:effectLst>
              <a:ea typeface="SimSun" panose="02010600030101010101" pitchFamily="2" charset="-122"/>
            </a:endParaRPr>
          </a:p>
          <a:p>
            <a:pPr lvl="2" algn="just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6456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3">
                <a:extLst>
                  <a:ext uri="{FF2B5EF4-FFF2-40B4-BE49-F238E27FC236}">
                    <a16:creationId xmlns:a16="http://schemas.microsoft.com/office/drawing/2014/main" id="{06118A75-4C2F-47F4-AA39-ADAD128DE5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1592" y="1405946"/>
                <a:ext cx="11361807" cy="4625022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rmAutofit/>
              </a:bodyPr>
              <a:lstStyle>
                <a:lvl1pPr marL="266700" marR="0" indent="-266700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 lang="pl-PL" sz="2200" kern="1200" noProof="0" dirty="0" smtClean="0">
                    <a:solidFill>
                      <a:srgbClr val="5A5D5E"/>
                    </a:solidFill>
                    <a:latin typeface="+mj-lt"/>
                    <a:ea typeface="+mn-ea"/>
                    <a:cs typeface="+mn-cs"/>
                  </a:defRPr>
                </a:lvl1pPr>
                <a:lvl2pPr marL="627063" marR="0" indent="-268288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70BA"/>
                  </a:buClr>
                  <a:buSzTx/>
                  <a:buFont typeface="Lucida Grande"/>
                  <a:buChar char="‣"/>
                  <a:tabLst/>
                  <a:defRPr lang="pl-PL" sz="2000" kern="1200" noProof="0" dirty="0" smtClean="0">
                    <a:solidFill>
                      <a:srgbClr val="5A5D5E"/>
                    </a:solidFill>
                    <a:latin typeface="+mn-lt"/>
                    <a:ea typeface="+mn-ea"/>
                    <a:cs typeface="+mn-cs"/>
                  </a:defRPr>
                </a:lvl2pPr>
                <a:lvl3pPr marL="985838" marR="0" indent="-266700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E84E0E"/>
                  </a:buClr>
                  <a:buSzTx/>
                  <a:buFont typeface="Arial"/>
                  <a:buChar char="•"/>
                  <a:tabLst/>
                  <a:defRPr lang="pl-PL" sz="1800" kern="1200" noProof="0" dirty="0" smtClean="0">
                    <a:solidFill>
                      <a:srgbClr val="5A5D5E"/>
                    </a:solidFill>
                    <a:latin typeface="+mn-lt"/>
                    <a:ea typeface="+mn-ea"/>
                    <a:cs typeface="+mn-cs"/>
                  </a:defRPr>
                </a:lvl3pPr>
                <a:lvl4pPr marL="1344613" marR="0" indent="-266700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99DA"/>
                  </a:buClr>
                  <a:buSzTx/>
                  <a:buFont typeface="Lucida Grande"/>
                  <a:buChar char="‣"/>
                  <a:tabLst/>
                  <a:defRPr lang="pl-PL" sz="1600" kern="1200" noProof="0" dirty="0" smtClean="0">
                    <a:solidFill>
                      <a:srgbClr val="5A5D5E"/>
                    </a:solidFill>
                    <a:latin typeface="+mn-lt"/>
                    <a:ea typeface="+mn-ea"/>
                    <a:cs typeface="+mn-cs"/>
                  </a:defRPr>
                </a:lvl4pPr>
                <a:lvl5pPr marL="1704975" marR="0" indent="-268288" algn="l" defTabSz="4572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F49712"/>
                  </a:buClr>
                  <a:buSzTx/>
                  <a:buFont typeface="Arial"/>
                  <a:buChar char="•"/>
                  <a:tabLst/>
                  <a:defRPr lang="en-US" sz="1400" kern="1200" noProof="0" dirty="0">
                    <a:solidFill>
                      <a:srgbClr val="5A5D5E"/>
                    </a:solidFill>
                    <a:latin typeface="+mj-lt"/>
                    <a:ea typeface="+mn-ea"/>
                    <a:cs typeface="+mn-cs"/>
                  </a:defRPr>
                </a:lvl5pPr>
                <a:lvl6pPr marL="1254125" marR="0" indent="-180975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E84E0E"/>
                  </a:buClr>
                  <a:buSzTx/>
                  <a:buFont typeface="Arial"/>
                  <a:buChar char="•"/>
                  <a:tabLst/>
                  <a:defRPr sz="26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6pPr>
                <a:lvl7pPr marL="1252538" marR="0" indent="-180975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E84E0E"/>
                  </a:buClr>
                  <a:buSzTx/>
                  <a:buFont typeface="Arial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12900" indent="-176213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Specification and Objectives: </a:t>
                </a:r>
              </a:p>
              <a:p>
                <a:pPr lvl="1" algn="just"/>
                <a:r>
                  <a:rPr lang="fr-FR" dirty="0">
                    <a:ea typeface="Verdana" panose="020B0604030504040204" pitchFamily="34" charset="0"/>
                    <a:cs typeface="Verdana" panose="020B0604030504040204" pitchFamily="34" charset="0"/>
                  </a:rPr>
                  <a:t>Efficient and Robust numerical methods to predict the noise generation phenomena and propagation </a:t>
                </a:r>
                <a:r>
                  <a:rPr lang="fr-FR" dirty="0" err="1">
                    <a:ea typeface="Verdana" panose="020B0604030504040204" pitchFamily="34" charset="0"/>
                    <a:cs typeface="Verdana" panose="020B0604030504040204" pitchFamily="34" charset="0"/>
                  </a:rPr>
                  <a:t>around</a:t>
                </a:r>
                <a:r>
                  <a:rPr lang="fr-FR" dirty="0"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dirty="0" err="1">
                    <a:ea typeface="Verdana" panose="020B0604030504040204" pitchFamily="34" charset="0"/>
                    <a:cs typeface="Verdana" panose="020B0604030504040204" pitchFamily="34" charset="0"/>
                  </a:rPr>
                  <a:t>very</a:t>
                </a:r>
                <a:r>
                  <a:rPr lang="fr-FR" dirty="0"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dirty="0" err="1">
                    <a:ea typeface="Verdana" panose="020B0604030504040204" pitchFamily="34" charset="0"/>
                    <a:cs typeface="Verdana" panose="020B0604030504040204" pitchFamily="34" charset="0"/>
                  </a:rPr>
                  <a:t>complex</a:t>
                </a:r>
                <a:r>
                  <a:rPr lang="fr-FR" dirty="0">
                    <a:ea typeface="Verdana" panose="020B0604030504040204" pitchFamily="34" charset="0"/>
                    <a:cs typeface="Verdana" panose="020B0604030504040204" pitchFamily="34" charset="0"/>
                  </a:rPr>
                  <a:t> and large structures on a </a:t>
                </a:r>
                <a:r>
                  <a:rPr lang="fr-FR" dirty="0" err="1">
                    <a:ea typeface="Verdana" panose="020B0604030504040204" pitchFamily="34" charset="0"/>
                    <a:cs typeface="Verdana" panose="020B0604030504040204" pitchFamily="34" charset="0"/>
                  </a:rPr>
                  <a:t>very</a:t>
                </a:r>
                <a:r>
                  <a:rPr lang="fr-FR" dirty="0">
                    <a:ea typeface="Verdana" panose="020B0604030504040204" pitchFamily="34" charset="0"/>
                    <a:cs typeface="Verdana" panose="020B0604030504040204" pitchFamily="34" charset="0"/>
                  </a:rPr>
                  <a:t> large </a:t>
                </a:r>
                <a:r>
                  <a:rPr lang="fr-FR" dirty="0" err="1">
                    <a:ea typeface="Verdana" panose="020B0604030504040204" pitchFamily="34" charset="0"/>
                    <a:cs typeface="Verdana" panose="020B0604030504040204" pitchFamily="34" charset="0"/>
                  </a:rPr>
                  <a:t>frequency</a:t>
                </a:r>
                <a:r>
                  <a:rPr lang="fr-FR" dirty="0"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dirty="0" err="1">
                    <a:ea typeface="Verdana" panose="020B0604030504040204" pitchFamily="34" charset="0"/>
                    <a:cs typeface="Verdana" panose="020B0604030504040204" pitchFamily="34" charset="0"/>
                  </a:rPr>
                  <a:t>domain</a:t>
                </a:r>
                <a:endParaRPr lang="fr-FR" dirty="0"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 algn="just"/>
                <a:r>
                  <a:rPr lang="en-US" dirty="0"/>
                  <a:t>Optimize the CPU time of these methods to be able to realize some parametric studies during the conception phase</a:t>
                </a:r>
              </a:p>
              <a:p>
                <a:endParaRPr lang="fr-FR" b="1" i="1" u="sng" dirty="0"/>
              </a:p>
              <a:p>
                <a:r>
                  <a:rPr lang="fr-FR" dirty="0" err="1"/>
                  <a:t>Hypothesis</a:t>
                </a:r>
                <a:r>
                  <a:rPr lang="fr-FR" dirty="0"/>
                  <a:t>: </a:t>
                </a:r>
              </a:p>
              <a:p>
                <a:pPr lvl="1"/>
                <a:r>
                  <a:rPr lang="fr-FR" sz="1800" dirty="0" err="1">
                    <a:latin typeface="+mn-lt"/>
                  </a:rPr>
                  <a:t>Low</a:t>
                </a:r>
                <a:r>
                  <a:rPr lang="fr-FR" sz="1800" dirty="0">
                    <a:latin typeface="+mn-lt"/>
                  </a:rPr>
                  <a:t> Mach </a:t>
                </a:r>
                <a:r>
                  <a:rPr lang="fr-FR" sz="1800" dirty="0" err="1">
                    <a:latin typeface="+mn-lt"/>
                  </a:rPr>
                  <a:t>number</a:t>
                </a:r>
                <a:r>
                  <a:rPr lang="fr-FR" sz="1800" dirty="0">
                    <a:latin typeface="+mn-lt"/>
                  </a:rPr>
                  <a:t> (</a:t>
                </a:r>
                <a14:m>
                  <m:oMath xmlns:m="http://schemas.openxmlformats.org/officeDocument/2006/math">
                    <m:r>
                      <a:rPr lang="fr-FR" sz="1800" b="1" i="1">
                        <a:latin typeface="Cambria Math" panose="02040503050406030204" pitchFamily="18" charset="0"/>
                      </a:rPr>
                      <m:t>𝑴</m:t>
                    </m:r>
                    <m:r>
                      <a:rPr lang="fr-FR" sz="1800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sz="18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8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800" b="1" i="1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fr-FR" sz="1800" dirty="0">
                    <a:latin typeface="+mn-lt"/>
                  </a:rPr>
                  <a:t>)</a:t>
                </a:r>
              </a:p>
              <a:p>
                <a:pPr lvl="1"/>
                <a:r>
                  <a:rPr lang="en-US" sz="1800" dirty="0"/>
                  <a:t>H</a:t>
                </a:r>
                <a:r>
                  <a:rPr lang="en-US" sz="1800" dirty="0">
                    <a:latin typeface="+mn-lt"/>
                  </a:rPr>
                  <a:t>igh Reynolds number </a:t>
                </a:r>
                <a:r>
                  <a:rPr lang="fr-FR" sz="1800" dirty="0">
                    <a:latin typeface="+mn-lt"/>
                  </a:rPr>
                  <a:t>(</a:t>
                </a:r>
                <a14:m>
                  <m:oMath xmlns:m="http://schemas.openxmlformats.org/officeDocument/2006/math">
                    <m:r>
                      <a:rPr lang="fr-FR" sz="1800" b="1" i="1">
                        <a:latin typeface="Cambria Math" panose="02040503050406030204" pitchFamily="18" charset="0"/>
                      </a:rPr>
                      <m:t>𝑹𝒆</m:t>
                    </m:r>
                    <m:r>
                      <a:rPr lang="fr-FR" sz="1800" b="1" i="1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fr-FR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8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fr-FR" sz="1800" dirty="0">
                    <a:latin typeface="+mn-lt"/>
                  </a:rPr>
                  <a:t>) </a:t>
                </a:r>
              </a:p>
              <a:p>
                <a:endParaRPr lang="fr-FR" dirty="0"/>
              </a:p>
              <a:p>
                <a:r>
                  <a:rPr lang="fr-FR" dirty="0" err="1"/>
                  <a:t>Aero-Acoustic</a:t>
                </a:r>
                <a:r>
                  <a:rPr lang="fr-FR" dirty="0"/>
                  <a:t> Analogies: </a:t>
                </a:r>
                <a:r>
                  <a:rPr lang="fr-FR" dirty="0" err="1"/>
                  <a:t>weak</a:t>
                </a:r>
                <a:r>
                  <a:rPr lang="fr-FR" dirty="0"/>
                  <a:t> </a:t>
                </a:r>
                <a:r>
                  <a:rPr lang="fr-FR" dirty="0" err="1"/>
                  <a:t>coupling</a:t>
                </a:r>
                <a:r>
                  <a:rPr lang="fr-FR" dirty="0"/>
                  <a:t> </a:t>
                </a:r>
                <a:r>
                  <a:rPr lang="fr-FR" dirty="0" err="1"/>
                  <a:t>between</a:t>
                </a:r>
                <a:r>
                  <a:rPr lang="fr-FR" dirty="0"/>
                  <a:t> 2 </a:t>
                </a:r>
                <a:r>
                  <a:rPr lang="fr-FR" dirty="0" err="1"/>
                  <a:t>phenomena</a:t>
                </a:r>
                <a:endParaRPr lang="fr-FR" dirty="0"/>
              </a:p>
              <a:p>
                <a:pPr lvl="1"/>
                <a:r>
                  <a:rPr lang="fr-FR" sz="1800" dirty="0"/>
                  <a:t>A first </a:t>
                </a:r>
                <a:r>
                  <a:rPr lang="fr-FR" sz="1800" b="1" dirty="0">
                    <a:solidFill>
                      <a:schemeClr val="accent1"/>
                    </a:solidFill>
                  </a:rPr>
                  <a:t>CFD computation </a:t>
                </a:r>
                <a:r>
                  <a:rPr lang="fr-FR" sz="1800" dirty="0"/>
                  <a:t>to </a:t>
                </a:r>
                <a:r>
                  <a:rPr lang="fr-FR" sz="1800" dirty="0" err="1"/>
                  <a:t>determine</a:t>
                </a:r>
                <a:r>
                  <a:rPr lang="fr-FR" sz="1800" dirty="0"/>
                  <a:t> the </a:t>
                </a:r>
                <a:r>
                  <a:rPr lang="fr-FR" sz="1800" dirty="0" err="1"/>
                  <a:t>equivalent</a:t>
                </a:r>
                <a:r>
                  <a:rPr lang="fr-FR" sz="1800" dirty="0"/>
                  <a:t> </a:t>
                </a:r>
                <a:r>
                  <a:rPr lang="fr-FR" sz="1800" b="1" dirty="0" err="1">
                    <a:solidFill>
                      <a:schemeClr val="accent1"/>
                    </a:solidFill>
                  </a:rPr>
                  <a:t>aero-acoustic</a:t>
                </a:r>
                <a:r>
                  <a:rPr lang="fr-FR" sz="1800" b="1" dirty="0">
                    <a:solidFill>
                      <a:schemeClr val="accent1"/>
                    </a:solidFill>
                  </a:rPr>
                  <a:t> sources</a:t>
                </a:r>
              </a:p>
              <a:p>
                <a:pPr lvl="1"/>
                <a:r>
                  <a:rPr lang="fr-FR" sz="1800" dirty="0">
                    <a:solidFill>
                      <a:schemeClr val="tx1"/>
                    </a:solidFill>
                  </a:rPr>
                  <a:t>A second </a:t>
                </a:r>
                <a:r>
                  <a:rPr lang="fr-FR" sz="1800" b="1" dirty="0" err="1">
                    <a:solidFill>
                      <a:srgbClr val="00B050"/>
                    </a:solidFill>
                  </a:rPr>
                  <a:t>acoustic</a:t>
                </a:r>
                <a:r>
                  <a:rPr lang="fr-FR" sz="1800" b="1" dirty="0">
                    <a:solidFill>
                      <a:srgbClr val="00B050"/>
                    </a:solidFill>
                  </a:rPr>
                  <a:t> simulation </a:t>
                </a:r>
                <a:r>
                  <a:rPr lang="fr-FR" sz="1800" dirty="0"/>
                  <a:t>to model the </a:t>
                </a:r>
                <a:r>
                  <a:rPr lang="fr-FR" sz="1800" b="1" dirty="0">
                    <a:solidFill>
                      <a:srgbClr val="00B050"/>
                    </a:solidFill>
                  </a:rPr>
                  <a:t>propagation</a:t>
                </a:r>
                <a:r>
                  <a:rPr lang="fr-FR" sz="1800" dirty="0"/>
                  <a:t> of </a:t>
                </a:r>
                <a:r>
                  <a:rPr lang="fr-FR" sz="1800" dirty="0" err="1"/>
                  <a:t>those</a:t>
                </a:r>
                <a:r>
                  <a:rPr lang="fr-FR" sz="1800" dirty="0"/>
                  <a:t> </a:t>
                </a:r>
                <a:r>
                  <a:rPr lang="fr-FR" sz="1800" dirty="0" err="1"/>
                  <a:t>previous</a:t>
                </a:r>
                <a:r>
                  <a:rPr lang="fr-FR" sz="1800" dirty="0"/>
                  <a:t> sources (in the medium at </a:t>
                </a:r>
                <a:r>
                  <a:rPr lang="fr-FR" sz="1800" dirty="0" err="1"/>
                  <a:t>rest</a:t>
                </a:r>
                <a:r>
                  <a:rPr lang="fr-FR" sz="1800" dirty="0"/>
                  <a:t> for </a:t>
                </a:r>
                <a:r>
                  <a:rPr lang="fr-FR" sz="1800" dirty="0" err="1"/>
                  <a:t>this</a:t>
                </a:r>
                <a:r>
                  <a:rPr lang="fr-FR" sz="1800" dirty="0"/>
                  <a:t> </a:t>
                </a:r>
                <a:r>
                  <a:rPr lang="fr-FR" sz="1800" dirty="0" err="1"/>
                  <a:t>presentation</a:t>
                </a:r>
                <a:r>
                  <a:rPr lang="fr-FR" sz="1800" dirty="0"/>
                  <a:t>).</a:t>
                </a:r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13" name="Espace réservé du contenu 3">
                <a:extLst>
                  <a:ext uri="{FF2B5EF4-FFF2-40B4-BE49-F238E27FC236}">
                    <a16:creationId xmlns:a16="http://schemas.microsoft.com/office/drawing/2014/main" id="{06118A75-4C2F-47F4-AA39-ADAD128DE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92" y="1405946"/>
                <a:ext cx="11361807" cy="4625022"/>
              </a:xfrm>
              <a:prstGeom prst="rect">
                <a:avLst/>
              </a:prstGeom>
              <a:blipFill>
                <a:blip r:embed="rId2"/>
                <a:stretch>
                  <a:fillRect l="-1449" t="-2770" r="-13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32">
            <a:extLst>
              <a:ext uri="{FF2B5EF4-FFF2-40B4-BE49-F238E27FC236}">
                <a16:creationId xmlns:a16="http://schemas.microsoft.com/office/drawing/2014/main" id="{BB7AEF55-C4BF-42D6-9A72-204F31A15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044" y="2657507"/>
            <a:ext cx="3691355" cy="2646013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6107FA43-C737-417E-87E4-13B59729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03" y="2657507"/>
            <a:ext cx="2593772" cy="20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888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Best </a:t>
            </a:r>
            <a:r>
              <a:rPr lang="en-US"/>
              <a:t>Wishes Abderrahmane 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89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 descr="image001">
            <a:extLst>
              <a:ext uri="{FF2B5EF4-FFF2-40B4-BE49-F238E27FC236}">
                <a16:creationId xmlns:a16="http://schemas.microsoft.com/office/drawing/2014/main" id="{FBA0C509-F0A9-4D00-9F31-560DADA3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80" y="1184736"/>
            <a:ext cx="7400449" cy="517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236343" y="6570647"/>
            <a:ext cx="4486325" cy="12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F6E69F9B-8EE8-4C7D-911E-3AD20F4B48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93" y="1449409"/>
            <a:ext cx="11485632" cy="4278313"/>
          </a:xfrm>
        </p:spPr>
        <p:txBody>
          <a:bodyPr/>
          <a:lstStyle/>
          <a:p>
            <a:r>
              <a:rPr lang="fr-FR" sz="2200" dirty="0" err="1"/>
              <a:t>Methodology</a:t>
            </a:r>
            <a:r>
              <a:rPr lang="fr-FR" sz="2200" dirty="0"/>
              <a:t>:</a:t>
            </a:r>
            <a:endParaRPr lang="fr-FR" dirty="0"/>
          </a:p>
          <a:p>
            <a:endParaRPr lang="fr-FR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22F93E3D-FF91-40A9-8265-4F9BA013C578}"/>
              </a:ext>
            </a:extLst>
          </p:cNvPr>
          <p:cNvSpPr/>
          <p:nvPr/>
        </p:nvSpPr>
        <p:spPr>
          <a:xfrm>
            <a:off x="4623436" y="3300730"/>
            <a:ext cx="1501775" cy="92392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1E70084C-8C5D-4234-91A9-98D600CFCFCE}"/>
              </a:ext>
            </a:extLst>
          </p:cNvPr>
          <p:cNvSpPr/>
          <p:nvPr/>
        </p:nvSpPr>
        <p:spPr>
          <a:xfrm>
            <a:off x="6495615" y="4112895"/>
            <a:ext cx="1631116" cy="79057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38DBDA5E-BC5D-4032-B1E4-DD9A1E9FF785}"/>
              </a:ext>
            </a:extLst>
          </p:cNvPr>
          <p:cNvSpPr/>
          <p:nvPr/>
        </p:nvSpPr>
        <p:spPr>
          <a:xfrm>
            <a:off x="8302704" y="5261388"/>
            <a:ext cx="1030605" cy="718681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2B4FCD32-6C62-4E4A-961D-AD5876B66642}"/>
              </a:ext>
            </a:extLst>
          </p:cNvPr>
          <p:cNvSpPr/>
          <p:nvPr/>
        </p:nvSpPr>
        <p:spPr>
          <a:xfrm>
            <a:off x="9386411" y="4751842"/>
            <a:ext cx="1300639" cy="114023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3188C18C-DD53-448F-B58E-11ED3C12F67C}"/>
              </a:ext>
            </a:extLst>
          </p:cNvPr>
          <p:cNvSpPr/>
          <p:nvPr/>
        </p:nvSpPr>
        <p:spPr>
          <a:xfrm>
            <a:off x="10735313" y="4995238"/>
            <a:ext cx="1137920" cy="1048703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F9635-A031-438B-A8B3-DF70106EFE04}"/>
              </a:ext>
            </a:extLst>
          </p:cNvPr>
          <p:cNvSpPr/>
          <p:nvPr/>
        </p:nvSpPr>
        <p:spPr>
          <a:xfrm>
            <a:off x="792746" y="2005296"/>
            <a:ext cx="23184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a typeface="Verdana" panose="020B0604030504040204" pitchFamily="34" charset="0"/>
                <a:cs typeface="Verdana" panose="020B0604030504040204" pitchFamily="34" charset="0"/>
              </a:rPr>
              <a:t>Efficient and </a:t>
            </a:r>
            <a:r>
              <a:rPr lang="fr-FR" dirty="0" err="1">
                <a:ea typeface="Verdana" panose="020B0604030504040204" pitchFamily="34" charset="0"/>
                <a:cs typeface="Verdana" panose="020B0604030504040204" pitchFamily="34" charset="0"/>
              </a:rPr>
              <a:t>Robust</a:t>
            </a:r>
            <a:endParaRPr lang="fr-FR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/>
              <a:t>Optimize the CPU time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B94EB8-5F49-4C85-84B5-049C02F1AEEE}"/>
              </a:ext>
            </a:extLst>
          </p:cNvPr>
          <p:cNvSpPr/>
          <p:nvPr/>
        </p:nvSpPr>
        <p:spPr>
          <a:xfrm>
            <a:off x="727214" y="5150257"/>
            <a:ext cx="244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Aero-</a:t>
            </a:r>
            <a:r>
              <a:rPr lang="fr-FR" dirty="0" err="1"/>
              <a:t>Acoustic</a:t>
            </a:r>
            <a:r>
              <a:rPr lang="fr-FR" dirty="0"/>
              <a:t> Analogies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50851361-B94C-4BA2-A059-F72D797C15BD}"/>
              </a:ext>
            </a:extLst>
          </p:cNvPr>
          <p:cNvSpPr/>
          <p:nvPr/>
        </p:nvSpPr>
        <p:spPr>
          <a:xfrm flipV="1">
            <a:off x="5986314" y="4230764"/>
            <a:ext cx="551241" cy="543897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54447B87-D3F4-48D9-B35B-A41F9098B406}"/>
              </a:ext>
            </a:extLst>
          </p:cNvPr>
          <p:cNvSpPr/>
          <p:nvPr/>
        </p:nvSpPr>
        <p:spPr>
          <a:xfrm flipV="1">
            <a:off x="7991141" y="4903470"/>
            <a:ext cx="536473" cy="854518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1344736-F3BF-4B72-A8D3-5B01D4FB5822}"/>
              </a:ext>
            </a:extLst>
          </p:cNvPr>
          <p:cNvSpPr/>
          <p:nvPr/>
        </p:nvSpPr>
        <p:spPr>
          <a:xfrm>
            <a:off x="9237550" y="5330729"/>
            <a:ext cx="384939" cy="3897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DD74DF8-2B80-42F3-8DB2-413F24CD8CDA}"/>
              </a:ext>
            </a:extLst>
          </p:cNvPr>
          <p:cNvSpPr/>
          <p:nvPr/>
        </p:nvSpPr>
        <p:spPr>
          <a:xfrm>
            <a:off x="10552781" y="5532844"/>
            <a:ext cx="384939" cy="3897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8693FF-B29F-43CE-ADB0-AF3E6AB6C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55" y="2743049"/>
            <a:ext cx="3683821" cy="22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68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 descr="image001">
            <a:extLst>
              <a:ext uri="{FF2B5EF4-FFF2-40B4-BE49-F238E27FC236}">
                <a16:creationId xmlns:a16="http://schemas.microsoft.com/office/drawing/2014/main" id="{FBA0C509-F0A9-4D00-9F31-560DADA3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80" y="1184736"/>
            <a:ext cx="7400449" cy="517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236343" y="6570647"/>
            <a:ext cx="4486325" cy="12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F6E69F9B-8EE8-4C7D-911E-3AD20F4B48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93" y="1449409"/>
            <a:ext cx="11485632" cy="4278313"/>
          </a:xfrm>
        </p:spPr>
        <p:txBody>
          <a:bodyPr/>
          <a:lstStyle/>
          <a:p>
            <a:r>
              <a:rPr lang="fr-FR" sz="2200" dirty="0" err="1"/>
              <a:t>Methodology</a:t>
            </a:r>
            <a:r>
              <a:rPr lang="fr-FR" sz="2200" dirty="0"/>
              <a:t>:</a:t>
            </a:r>
            <a:endParaRPr lang="fr-FR" dirty="0"/>
          </a:p>
          <a:p>
            <a:endParaRPr lang="fr-FR" dirty="0"/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38DBDA5E-BC5D-4032-B1E4-DD9A1E9FF785}"/>
              </a:ext>
            </a:extLst>
          </p:cNvPr>
          <p:cNvSpPr/>
          <p:nvPr/>
        </p:nvSpPr>
        <p:spPr>
          <a:xfrm>
            <a:off x="8302704" y="5261388"/>
            <a:ext cx="1030605" cy="718681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2B4FCD32-6C62-4E4A-961D-AD5876B66642}"/>
              </a:ext>
            </a:extLst>
          </p:cNvPr>
          <p:cNvSpPr/>
          <p:nvPr/>
        </p:nvSpPr>
        <p:spPr>
          <a:xfrm>
            <a:off x="9386411" y="4751842"/>
            <a:ext cx="1300639" cy="114023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3188C18C-DD53-448F-B58E-11ED3C12F67C}"/>
              </a:ext>
            </a:extLst>
          </p:cNvPr>
          <p:cNvSpPr/>
          <p:nvPr/>
        </p:nvSpPr>
        <p:spPr>
          <a:xfrm>
            <a:off x="10735313" y="4995238"/>
            <a:ext cx="1137920" cy="1048703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F9635-A031-438B-A8B3-DF70106EFE04}"/>
              </a:ext>
            </a:extLst>
          </p:cNvPr>
          <p:cNvSpPr/>
          <p:nvPr/>
        </p:nvSpPr>
        <p:spPr>
          <a:xfrm>
            <a:off x="792746" y="2005296"/>
            <a:ext cx="23184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a typeface="Verdana" panose="020B0604030504040204" pitchFamily="34" charset="0"/>
                <a:cs typeface="Verdana" panose="020B0604030504040204" pitchFamily="34" charset="0"/>
              </a:rPr>
              <a:t>Efficient and </a:t>
            </a:r>
            <a:r>
              <a:rPr lang="fr-FR" dirty="0" err="1">
                <a:ea typeface="Verdana" panose="020B0604030504040204" pitchFamily="34" charset="0"/>
                <a:cs typeface="Verdana" panose="020B0604030504040204" pitchFamily="34" charset="0"/>
              </a:rPr>
              <a:t>Robust</a:t>
            </a:r>
            <a:endParaRPr lang="fr-FR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/>
              <a:t>Optimize the CPU time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B94EB8-5F49-4C85-84B5-049C02F1AEEE}"/>
              </a:ext>
            </a:extLst>
          </p:cNvPr>
          <p:cNvSpPr/>
          <p:nvPr/>
        </p:nvSpPr>
        <p:spPr>
          <a:xfrm>
            <a:off x="727214" y="5150257"/>
            <a:ext cx="244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Aero-</a:t>
            </a:r>
            <a:r>
              <a:rPr lang="fr-FR" dirty="0" err="1"/>
              <a:t>Acoustic</a:t>
            </a:r>
            <a:r>
              <a:rPr lang="fr-FR" dirty="0"/>
              <a:t> Analogies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1344736-F3BF-4B72-A8D3-5B01D4FB5822}"/>
              </a:ext>
            </a:extLst>
          </p:cNvPr>
          <p:cNvSpPr/>
          <p:nvPr/>
        </p:nvSpPr>
        <p:spPr>
          <a:xfrm>
            <a:off x="9237550" y="5330729"/>
            <a:ext cx="384939" cy="3897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DD74DF8-2B80-42F3-8DB2-413F24CD8CDA}"/>
              </a:ext>
            </a:extLst>
          </p:cNvPr>
          <p:cNvSpPr/>
          <p:nvPr/>
        </p:nvSpPr>
        <p:spPr>
          <a:xfrm>
            <a:off x="10552781" y="5532844"/>
            <a:ext cx="384939" cy="3897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8693FF-B29F-43CE-ADB0-AF3E6AB6C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55" y="2743049"/>
            <a:ext cx="3683821" cy="22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3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236343" y="6570647"/>
            <a:ext cx="4486325" cy="12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F6E69F9B-8EE8-4C7D-911E-3AD20F4B48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93" y="1449409"/>
            <a:ext cx="11485632" cy="4278313"/>
          </a:xfrm>
        </p:spPr>
        <p:txBody>
          <a:bodyPr>
            <a:normAutofit/>
          </a:bodyPr>
          <a:lstStyle/>
          <a:p>
            <a:r>
              <a:rPr lang="fr-FR" dirty="0"/>
              <a:t>Test</a:t>
            </a:r>
            <a:r>
              <a:rPr lang="fr-FR" sz="2200" dirty="0"/>
              <a:t> Case: SAE Body</a:t>
            </a:r>
          </a:p>
          <a:p>
            <a:pPr lvl="1"/>
            <a:r>
              <a:rPr lang="fr-FR" dirty="0" err="1"/>
              <a:t>Ref</a:t>
            </a:r>
            <a:r>
              <a:rPr lang="fr-FR" dirty="0"/>
              <a:t>: “Wind Noise </a:t>
            </a:r>
            <a:r>
              <a:rPr lang="fr-FR" dirty="0" err="1"/>
              <a:t>caused</a:t>
            </a:r>
            <a:r>
              <a:rPr lang="fr-FR" dirty="0"/>
              <a:t> by the A-</a:t>
            </a:r>
            <a:r>
              <a:rPr lang="fr-FR" dirty="0" err="1"/>
              <a:t>pillar</a:t>
            </a:r>
            <a:r>
              <a:rPr lang="fr-FR" dirty="0"/>
              <a:t> and the </a:t>
            </a:r>
            <a:r>
              <a:rPr lang="fr-FR" dirty="0" err="1"/>
              <a:t>Side</a:t>
            </a:r>
            <a:r>
              <a:rPr lang="fr-FR" dirty="0"/>
              <a:t> Mirror flow of a </a:t>
            </a:r>
            <a:r>
              <a:rPr lang="fr-FR" dirty="0" err="1"/>
              <a:t>Generic</a:t>
            </a:r>
            <a:r>
              <a:rPr lang="fr-FR" dirty="0"/>
              <a:t> </a:t>
            </a:r>
            <a:r>
              <a:rPr lang="fr-FR" dirty="0" err="1"/>
              <a:t>Vehicle</a:t>
            </a:r>
            <a:r>
              <a:rPr lang="fr-FR" dirty="0"/>
              <a:t> Model”, AIAA2012, M. Hartmann, J. </a:t>
            </a:r>
            <a:r>
              <a:rPr lang="fr-FR" dirty="0" err="1"/>
              <a:t>Ocker,T</a:t>
            </a:r>
            <a:r>
              <a:rPr lang="fr-FR" dirty="0"/>
              <a:t>. </a:t>
            </a:r>
            <a:r>
              <a:rPr lang="fr-FR" dirty="0" err="1"/>
              <a:t>Lemke</a:t>
            </a:r>
            <a:r>
              <a:rPr lang="fr-FR" dirty="0"/>
              <a:t>, A. </a:t>
            </a:r>
            <a:r>
              <a:rPr lang="fr-FR" dirty="0" err="1"/>
              <a:t>Mutzke</a:t>
            </a:r>
            <a:r>
              <a:rPr lang="fr-FR" dirty="0"/>
              <a:t>, V. Schwarz, H. Tokuno, R. </a:t>
            </a:r>
            <a:r>
              <a:rPr lang="fr-FR" dirty="0" err="1"/>
              <a:t>Toppinga</a:t>
            </a:r>
            <a:r>
              <a:rPr lang="fr-FR" dirty="0"/>
              <a:t>, P. </a:t>
            </a:r>
            <a:r>
              <a:rPr lang="fr-FR" dirty="0" err="1"/>
              <a:t>Unterlechner</a:t>
            </a:r>
            <a:r>
              <a:rPr lang="fr-FR" dirty="0"/>
              <a:t>, G. </a:t>
            </a:r>
            <a:r>
              <a:rPr lang="fr-FR" dirty="0" err="1"/>
              <a:t>Wickern</a:t>
            </a:r>
            <a:r>
              <a:rPr lang="fr-FR" dirty="0"/>
              <a:t> </a:t>
            </a:r>
            <a:endParaRPr lang="en-US" dirty="0"/>
          </a:p>
          <a:p>
            <a:pPr lvl="1"/>
            <a:r>
              <a:rPr lang="en-US" dirty="0"/>
              <a:t>The SAE body is a generic automotive geometry structure built out of stiff foam </a:t>
            </a:r>
          </a:p>
          <a:p>
            <a:pPr lvl="1"/>
            <a:r>
              <a:rPr lang="en-US" dirty="0"/>
              <a:t>It allows competing automotive manufacturers to study physical phenomena without disclosing any confidential information related to a particular vehicle design </a:t>
            </a:r>
          </a:p>
          <a:p>
            <a:pPr lvl="1"/>
            <a:r>
              <a:rPr lang="en-US" dirty="0"/>
              <a:t>An automotive type side glass fitted into the SAE body wall </a:t>
            </a:r>
          </a:p>
          <a:p>
            <a:pPr lvl="1"/>
            <a:r>
              <a:rPr lang="en-US" dirty="0"/>
              <a:t>It reflects similar geometry conditions as in real vehicle, with the presence of a slope in the front (windshield), presence of A-Pillar and side mirror. 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3208F-6E88-4432-8098-96FF15E04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709" y="4590344"/>
            <a:ext cx="2095762" cy="1636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0DAD19-2D67-4D7C-9E41-448CCF26A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128" y="4590344"/>
            <a:ext cx="2095762" cy="16364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255D58-3706-42D9-A19A-249F33ED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462" y="4590344"/>
            <a:ext cx="2095762" cy="16376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E875F0-4A09-4A8A-9B99-EDEA3234C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673" y="4590344"/>
            <a:ext cx="2102250" cy="16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24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236343" y="6570647"/>
            <a:ext cx="4486325" cy="12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F6E69F9B-8EE8-4C7D-911E-3AD20F4B48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93" y="1449409"/>
            <a:ext cx="11485632" cy="4278313"/>
          </a:xfrm>
        </p:spPr>
        <p:txBody>
          <a:bodyPr>
            <a:normAutofit/>
          </a:bodyPr>
          <a:lstStyle/>
          <a:p>
            <a:r>
              <a:rPr lang="fr-FR" sz="2200" b="1" dirty="0" err="1"/>
              <a:t>Interior</a:t>
            </a:r>
            <a:r>
              <a:rPr lang="fr-FR" sz="2200" dirty="0"/>
              <a:t> Vibro-</a:t>
            </a:r>
            <a:r>
              <a:rPr lang="fr-FR" sz="2200" dirty="0" err="1"/>
              <a:t>Acoustic</a:t>
            </a:r>
            <a:r>
              <a:rPr lang="fr-FR" sz="2200" dirty="0"/>
              <a:t> validation: </a:t>
            </a:r>
            <a:r>
              <a:rPr lang="fr-FR" sz="2200" dirty="0" err="1"/>
              <a:t>reciprocity</a:t>
            </a:r>
            <a:r>
              <a:rPr lang="fr-FR" sz="2200" dirty="0"/>
              <a:t> </a:t>
            </a:r>
            <a:r>
              <a:rPr lang="fr-FR" sz="2200" dirty="0" err="1"/>
              <a:t>principle</a:t>
            </a:r>
            <a:endParaRPr lang="fr-FR" sz="2200" dirty="0"/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83E878-2A17-402F-B820-218D53860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1917659"/>
            <a:ext cx="2914650" cy="21314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9FEEE3-9CD8-4A6D-AFA8-5E24D47B4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5" y="4131264"/>
            <a:ext cx="2171700" cy="20744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713705-44F0-438C-B25D-327F75FB9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3409165"/>
            <a:ext cx="6486525" cy="2930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BE9D28-41F2-4163-8431-9CCDCF992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285" y="1230680"/>
            <a:ext cx="3159540" cy="209630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AADC130-C973-42DD-82E4-2023CBDB094F}"/>
              </a:ext>
            </a:extLst>
          </p:cNvPr>
          <p:cNvSpPr/>
          <p:nvPr/>
        </p:nvSpPr>
        <p:spPr>
          <a:xfrm>
            <a:off x="3946869" y="2838423"/>
            <a:ext cx="4066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5 microphones are located inside SAE body to monitor interior sound field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CCDCC9-0E01-4BA6-915B-9D96822ED3EF}"/>
              </a:ext>
            </a:extLst>
          </p:cNvPr>
          <p:cNvSpPr/>
          <p:nvPr/>
        </p:nvSpPr>
        <p:spPr>
          <a:xfrm>
            <a:off x="3946869" y="1832914"/>
            <a:ext cx="4174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An </a:t>
            </a:r>
            <a:r>
              <a:rPr lang="en-US" dirty="0" err="1">
                <a:latin typeface="Arial" panose="020B0604020202020204" pitchFamily="34" charset="0"/>
              </a:rPr>
              <a:t>omnisource</a:t>
            </a:r>
            <a:r>
              <a:rPr lang="en-US" dirty="0">
                <a:latin typeface="Arial" panose="020B0604020202020204" pitchFamily="34" charset="0"/>
              </a:rPr>
              <a:t> is located inside the SAE body to fill interior volume with a strong acoustic field </a:t>
            </a:r>
          </a:p>
        </p:txBody>
      </p:sp>
    </p:spTree>
    <p:extLst>
      <p:ext uri="{BB962C8B-B14F-4D97-AF65-F5344CB8AC3E}">
        <p14:creationId xmlns:p14="http://schemas.microsoft.com/office/powerpoint/2010/main" val="2347890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400" b="1" dirty="0"/>
              <a:t>HYBRID FINITE AND BOUNDARY ELEMENT METHODS FOR AERO-ACOUSTIC APPLICATIONS</a:t>
            </a:r>
            <a:endParaRPr lang="fr-F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Conference</a:t>
            </a:r>
            <a:r>
              <a:rPr lang="fr-FR" b="1" dirty="0">
                <a:solidFill>
                  <a:schemeClr val="accent1"/>
                </a:solidFill>
              </a:rPr>
              <a:t> in Honor of Professor Abderrahmane Bendali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236343" y="6570647"/>
            <a:ext cx="4486325" cy="12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F6E69F9B-8EE8-4C7D-911E-3AD20F4B484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93" y="1449409"/>
            <a:ext cx="11485632" cy="4278313"/>
          </a:xfrm>
        </p:spPr>
        <p:txBody>
          <a:bodyPr>
            <a:normAutofit/>
          </a:bodyPr>
          <a:lstStyle/>
          <a:p>
            <a:r>
              <a:rPr lang="fr-FR" sz="2200" b="1" dirty="0" err="1"/>
              <a:t>Exterior</a:t>
            </a:r>
            <a:r>
              <a:rPr lang="fr-FR" sz="2200" dirty="0"/>
              <a:t> Vibro-</a:t>
            </a:r>
            <a:r>
              <a:rPr lang="fr-FR" sz="2200" dirty="0" err="1"/>
              <a:t>Acoustic</a:t>
            </a:r>
            <a:r>
              <a:rPr lang="fr-FR" sz="2200" dirty="0"/>
              <a:t> validation: </a:t>
            </a:r>
            <a:r>
              <a:rPr lang="fr-FR" sz="2200" dirty="0" err="1"/>
              <a:t>reciprocity</a:t>
            </a:r>
            <a:r>
              <a:rPr lang="fr-FR" sz="2200" dirty="0"/>
              <a:t> </a:t>
            </a:r>
            <a:r>
              <a:rPr lang="fr-FR" sz="2200" dirty="0" err="1"/>
              <a:t>principle</a:t>
            </a:r>
            <a:endParaRPr lang="fr-FR" sz="2200" dirty="0"/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4D3B2-B021-4812-A675-42252358E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92" y="2581778"/>
            <a:ext cx="3579247" cy="3391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FB48A-74A6-4B5E-B7B6-8FE700BEB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548" y="2308232"/>
            <a:ext cx="5538029" cy="36650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4EB7A3-2013-4B15-95EC-95AC8E5A5593}"/>
              </a:ext>
            </a:extLst>
          </p:cNvPr>
          <p:cNvSpPr/>
          <p:nvPr/>
        </p:nvSpPr>
        <p:spPr>
          <a:xfrm>
            <a:off x="4073276" y="2453190"/>
            <a:ext cx="323850" cy="2571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chemeClr val="bg2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6A1D18-AD1D-43C2-9D62-220ACD1C96CE}"/>
              </a:ext>
            </a:extLst>
          </p:cNvPr>
          <p:cNvSpPr/>
          <p:nvPr/>
        </p:nvSpPr>
        <p:spPr>
          <a:xfrm>
            <a:off x="2002155" y="2453190"/>
            <a:ext cx="323850" cy="2571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chemeClr val="bg2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769314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CorporatePresentation_Arial_2017_16-9">
  <a:themeElements>
    <a:clrScheme name="Custom 5">
      <a:dk1>
        <a:srgbClr val="484A4B"/>
      </a:dk1>
      <a:lt1>
        <a:sysClr val="window" lastClr="FFFFFF"/>
      </a:lt1>
      <a:dk2>
        <a:srgbClr val="F49712"/>
      </a:dk2>
      <a:lt2>
        <a:srgbClr val="FFFFFF"/>
      </a:lt2>
      <a:accent1>
        <a:srgbClr val="E84E0F"/>
      </a:accent1>
      <a:accent2>
        <a:srgbClr val="F49712"/>
      </a:accent2>
      <a:accent3>
        <a:srgbClr val="0071BA"/>
      </a:accent3>
      <a:accent4>
        <a:srgbClr val="0099DB"/>
      </a:accent4>
      <a:accent5>
        <a:srgbClr val="BBC2C6"/>
      </a:accent5>
      <a:accent6>
        <a:srgbClr val="5A5D5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45720" rIns="91440" bIns="45720" rtlCol="0">
        <a:normAutofit/>
      </a:bodyPr>
      <a:lstStyle>
        <a:defPPr marL="266700" marR="0" indent="-26670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Char char="•"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5A5D5E"/>
            </a:solidFill>
            <a:effectLst/>
            <a:uLnTx/>
            <a:uFillTx/>
            <a:latin typeface="+mn-lt"/>
            <a:ea typeface="+mj-ea"/>
            <a:cs typeface="+mj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CorporatePresentation_Arial_2017_16-9" id="{3B4EBD34-3ABB-43DF-AE46-C0AF5947B6E9}" vid="{30DD80B5-4BB6-4C11-8011-7EE5104C9941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ESI CorporatePresentation</Template>
  <TotalTime>1075</TotalTime>
  <Words>3181</Words>
  <Application>Microsoft Office PowerPoint</Application>
  <PresentationFormat>Widescreen</PresentationFormat>
  <Paragraphs>556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MS Mincho</vt:lpstr>
      <vt:lpstr>SimSun</vt:lpstr>
      <vt:lpstr>Arial</vt:lpstr>
      <vt:lpstr>Calibri</vt:lpstr>
      <vt:lpstr>Cambria Math</vt:lpstr>
      <vt:lpstr>CMMI10</vt:lpstr>
      <vt:lpstr>F15</vt:lpstr>
      <vt:lpstr>Lucida Grande</vt:lpstr>
      <vt:lpstr>Times New Roman</vt:lpstr>
      <vt:lpstr>Verdana</vt:lpstr>
      <vt:lpstr>Template_CorporatePresentation_Arial_2017_16-9</vt:lpstr>
      <vt:lpstr>Équation</vt:lpstr>
      <vt:lpstr>Use of OpenFOAM coupled with a Hybridization of Finite Element-Boundary Element Methods using an Adaptive Absorbing Boundary Condition for Wind Noise Simulation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Conference in Honor of Professor Abderrahmane Bendali </vt:lpstr>
      <vt:lpstr>PowerPoint Presentation</vt:lpstr>
    </vt:vector>
  </TitlesOfParts>
  <Company>ESI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Nicolas Zerbib</dc:creator>
  <cp:lastModifiedBy>Nicolas Zerbib</cp:lastModifiedBy>
  <cp:revision>84</cp:revision>
  <cp:lastPrinted>2014-11-03T23:42:33Z</cp:lastPrinted>
  <dcterms:created xsi:type="dcterms:W3CDTF">2017-12-11T09:31:52Z</dcterms:created>
  <dcterms:modified xsi:type="dcterms:W3CDTF">2017-12-13T10:45:11Z</dcterms:modified>
</cp:coreProperties>
</file>