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0"/>
  </p:notesMasterIdLst>
  <p:sldIdLst>
    <p:sldId id="289" r:id="rId2"/>
    <p:sldId id="272" r:id="rId3"/>
    <p:sldId id="319" r:id="rId4"/>
    <p:sldId id="317" r:id="rId5"/>
    <p:sldId id="318" r:id="rId6"/>
    <p:sldId id="320" r:id="rId7"/>
    <p:sldId id="321" r:id="rId8"/>
    <p:sldId id="32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8DC6-D095-4291-93A2-466FF5FF6C97}" type="datetimeFigureOut">
              <a:rPr lang="fr-FR" smtClean="0"/>
              <a:t>2013/01/16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96DC6-239B-479F-BF76-35DDE9CDBA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83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TR1_CALEN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3609A-37A8-41A3-B6BE-33A500169CC2}" type="slidenum">
              <a:rPr lang="fr-FR"/>
              <a:pPr/>
              <a:t>1</a:t>
            </a:fld>
            <a:endParaRPr lang="fr-F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915816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175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F9DFF8A-0E65-4A66-B265-3DA2344DA196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u-idf.fr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7504" y="159943"/>
            <a:ext cx="892899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CITiES</a:t>
            </a:r>
            <a:r>
              <a:rPr lang="fr-FR" sz="4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fr-FR" sz="21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Calibrage et </a:t>
            </a:r>
            <a:r>
              <a:rPr lang="fr-FR" sz="2100" b="1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valIdation</a:t>
            </a:r>
            <a:r>
              <a:rPr lang="fr-FR" sz="21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de modèles Transport – </a:t>
            </a:r>
            <a:r>
              <a:rPr lang="fr-FR" sz="2100" b="1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usagE</a:t>
            </a:r>
            <a:r>
              <a:rPr lang="fr-FR" sz="21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des </a:t>
            </a:r>
            <a:r>
              <a:rPr lang="fr-FR" sz="21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Sols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sz="2400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621736" y="5224242"/>
            <a:ext cx="7766688" cy="3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b="1" dirty="0" smtClean="0">
                <a:latin typeface="Tahoma" pitchFamily="34" charset="0"/>
              </a:rPr>
              <a:t>Dany Nguyen-Luong</a:t>
            </a:r>
            <a:endParaRPr lang="fr-FR" b="1" dirty="0">
              <a:latin typeface="Tahoma" pitchFamily="34" charset="0"/>
            </a:endParaRPr>
          </a:p>
        </p:txBody>
      </p:sp>
      <p:pic>
        <p:nvPicPr>
          <p:cNvPr id="12395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5" y="1771630"/>
            <a:ext cx="8737330" cy="323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411760" y="6391870"/>
            <a:ext cx="511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itchFamily="34" charset="0"/>
              </a:rPr>
              <a:t>Kick-off </a:t>
            </a:r>
            <a:r>
              <a:rPr lang="fr-FR" b="1" dirty="0" smtClean="0">
                <a:latin typeface="Tahoma" pitchFamily="34" charset="0"/>
              </a:rPr>
              <a:t>meeting - </a:t>
            </a:r>
            <a:r>
              <a:rPr lang="fr-FR" dirty="0" smtClean="0"/>
              <a:t>22 janvier 2013 - Grenoble</a:t>
            </a:r>
            <a:endParaRPr lang="fr-FR" dirty="0"/>
          </a:p>
        </p:txBody>
      </p:sp>
      <p:pic>
        <p:nvPicPr>
          <p:cNvPr id="8" name="Picture 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943"/>
            <a:ext cx="1224136" cy="53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48" y="5613323"/>
            <a:ext cx="1478327" cy="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2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000" dirty="0" smtClean="0">
                <a:solidFill>
                  <a:schemeClr val="accent2"/>
                </a:solidFill>
              </a:rPr>
              <a:t>Sommaire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403" y="1628800"/>
            <a:ext cx="820896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endParaRPr lang="fr-FR" sz="3200" dirty="0" smtClean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L’IAU et la région en quelques mots</a:t>
            </a:r>
          </a:p>
          <a:p>
            <a:pPr>
              <a:defRPr/>
            </a:pPr>
            <a:endParaRPr lang="fr-FR" sz="3200" dirty="0" smtClean="0"/>
          </a:p>
          <a:p>
            <a:pPr>
              <a:defRPr/>
            </a:pPr>
            <a:endParaRPr lang="fr-FR" sz="3200" dirty="0" smtClean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L’IAU et la modélisation LUTI</a:t>
            </a:r>
          </a:p>
          <a:p>
            <a:pPr>
              <a:defRPr/>
            </a:pPr>
            <a:endParaRPr lang="fr-FR" sz="3200" dirty="0" smtClean="0"/>
          </a:p>
          <a:p>
            <a:pPr>
              <a:defRPr/>
            </a:pPr>
            <a:endParaRPr lang="fr-FR" sz="3200" dirty="0" smtClean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Rôle de l’IAU dans le projet </a:t>
            </a:r>
            <a:r>
              <a:rPr lang="fr-FR" sz="3200" dirty="0" err="1" smtClean="0"/>
              <a:t>CITiES</a:t>
            </a:r>
            <a:endParaRPr lang="fr-FR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pPr algn="ctr"/>
            <a:r>
              <a:rPr lang="fr-FR" sz="4000" dirty="0" smtClean="0">
                <a:solidFill>
                  <a:schemeClr val="accent2"/>
                </a:solidFill>
              </a:rPr>
              <a:t>L’IAU en quelques mots</a:t>
            </a:r>
            <a:endParaRPr lang="fr-FR" sz="4000" dirty="0">
              <a:solidFill>
                <a:schemeClr val="accent2"/>
              </a:solidFill>
            </a:endParaRPr>
          </a:p>
        </p:txBody>
      </p:sp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323528" y="1484221"/>
            <a:ext cx="8088436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Agence régionale d’études,  créée en 1960.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Statut : Fondation reconnue d’utilité publique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u="sng" dirty="0" smtClean="0">
                <a:solidFill>
                  <a:srgbClr val="333333"/>
                </a:solidFill>
              </a:rPr>
              <a:t>Missions </a:t>
            </a:r>
            <a:r>
              <a:rPr lang="fr-FR" sz="2400" dirty="0" smtClean="0">
                <a:solidFill>
                  <a:srgbClr val="333333"/>
                </a:solidFill>
              </a:rPr>
              <a:t>: planification urbaine de la région </a:t>
            </a:r>
            <a:r>
              <a:rPr lang="fr-FR" sz="2400" dirty="0" err="1" smtClean="0">
                <a:solidFill>
                  <a:srgbClr val="333333"/>
                </a:solidFill>
              </a:rPr>
              <a:t>île-de-France</a:t>
            </a:r>
            <a:r>
              <a:rPr lang="fr-FR" sz="2400" dirty="0" smtClean="0">
                <a:solidFill>
                  <a:srgbClr val="333333"/>
                </a:solidFill>
              </a:rPr>
              <a:t>,  centre de collecte et d’analyse de données, expertises thématiques, prospective, évaluation.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160 experts en urbanisme, architecture, démographie, économie, logement, transport, environnement, </a:t>
            </a:r>
            <a:r>
              <a:rPr lang="fr-FR" sz="2400" dirty="0" smtClean="0">
                <a:solidFill>
                  <a:srgbClr val="333333"/>
                </a:solidFill>
              </a:rPr>
              <a:t>géographie, droit, géomatique (SIGR), </a:t>
            </a:r>
            <a:r>
              <a:rPr lang="fr-FR" sz="2400" dirty="0" smtClean="0">
                <a:solidFill>
                  <a:srgbClr val="333333"/>
                </a:solidFill>
              </a:rPr>
              <a:t>statistiques,  …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Budget annuel: 25 millions € (86% de subvention régionale)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  <a:hlinkClick r:id="rId2"/>
              </a:rPr>
              <a:t>www.iau-idf.fr</a:t>
            </a:r>
            <a:endParaRPr lang="fr-FR" sz="2400" dirty="0" smtClean="0">
              <a:solidFill>
                <a:srgbClr val="333333"/>
              </a:solidFill>
            </a:endParaRPr>
          </a:p>
          <a:p>
            <a:pPr>
              <a:lnSpc>
                <a:spcPct val="130000"/>
              </a:lnSpc>
            </a:pPr>
            <a:endParaRPr lang="fr-FR" sz="2400" dirty="0">
              <a:solidFill>
                <a:srgbClr val="333333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pPr algn="ctr"/>
            <a:r>
              <a:rPr lang="fr-FR" sz="4000" dirty="0" smtClean="0">
                <a:solidFill>
                  <a:schemeClr val="accent2"/>
                </a:solidFill>
              </a:rPr>
              <a:t>Région </a:t>
            </a:r>
            <a:r>
              <a:rPr lang="fr-FR" sz="4000" dirty="0" err="1" smtClean="0">
                <a:solidFill>
                  <a:schemeClr val="accent2"/>
                </a:solidFill>
              </a:rPr>
              <a:t>île-de-France</a:t>
            </a:r>
            <a:endParaRPr lang="fr-FR" sz="40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7574"/>
            <a:ext cx="3997548" cy="41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3272"/>
            <a:ext cx="33813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95" y="4286069"/>
            <a:ext cx="1457044" cy="1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5454204"/>
            <a:ext cx="27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Population : 11,5 M</a:t>
            </a:r>
          </a:p>
          <a:p>
            <a:r>
              <a:rPr lang="fr-FR" sz="2400" dirty="0" smtClean="0"/>
              <a:t>Emplois : 5,6 M</a:t>
            </a:r>
          </a:p>
          <a:p>
            <a:r>
              <a:rPr lang="fr-FR" sz="2400" dirty="0" smtClean="0"/>
              <a:t>Aire : 12 000 km</a:t>
            </a:r>
            <a:r>
              <a:rPr lang="fr-FR" sz="2400" baseline="30000" dirty="0" smtClean="0"/>
              <a:t>2</a:t>
            </a:r>
            <a:endParaRPr lang="fr-FR" sz="2400" baseline="30000" dirty="0"/>
          </a:p>
        </p:txBody>
      </p:sp>
      <p:cxnSp>
        <p:nvCxnSpPr>
          <p:cNvPr id="4" name="Connecteur droit avec flèche 3"/>
          <p:cNvCxnSpPr/>
          <p:nvPr/>
        </p:nvCxnSpPr>
        <p:spPr bwMode="auto">
          <a:xfrm>
            <a:off x="3203848" y="2384884"/>
            <a:ext cx="2088232" cy="1080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3889735" y="5465369"/>
            <a:ext cx="2253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8 départements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1300 communes</a:t>
            </a:r>
            <a:endParaRPr lang="fr-FR" sz="2400" baseline="30000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387" y="355847"/>
            <a:ext cx="8729857" cy="1054394"/>
          </a:xfrm>
          <a:noFill/>
          <a:ln/>
        </p:spPr>
        <p:txBody>
          <a:bodyPr anchor="t"/>
          <a:lstStyle/>
          <a:p>
            <a:pPr algn="ctr"/>
            <a:r>
              <a:rPr lang="fr-FR" sz="3400" dirty="0" smtClean="0">
                <a:solidFill>
                  <a:schemeClr val="accent2"/>
                </a:solidFill>
              </a:rPr>
              <a:t>Réseaux de transports ET MOBILITE</a:t>
            </a:r>
            <a:endParaRPr lang="fr-FR" sz="3400" dirty="0">
              <a:solidFill>
                <a:schemeClr val="accent2"/>
              </a:solidFill>
            </a:endParaRPr>
          </a:p>
        </p:txBody>
      </p:sp>
      <p:pic>
        <p:nvPicPr>
          <p:cNvPr id="6" name="Picture 25" descr="Paris routes région  5b                                        0003C4C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8" y="1340768"/>
            <a:ext cx="429460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 descr="Paris fer région 5b                                            0003C4C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36" y="1340768"/>
            <a:ext cx="4278309" cy="41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85821" y="5483065"/>
            <a:ext cx="8142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Nb déplacements par jour : 41,1 millions (EGT 2010)</a:t>
            </a:r>
          </a:p>
          <a:p>
            <a:r>
              <a:rPr lang="fr-FR" sz="2400" dirty="0" smtClean="0"/>
              <a:t>15,5 en VP,     8,3 en TC,     15,9 MAP  ,   0,7 vélo,    0,8 reste</a:t>
            </a:r>
          </a:p>
          <a:p>
            <a:r>
              <a:rPr lang="fr-FR" sz="2400" dirty="0" smtClean="0"/>
              <a:t>  (38%)              (20%)              (39%)           (&lt;2%)         (&lt;2%)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pPr algn="ctr"/>
            <a:r>
              <a:rPr lang="fr-FR" sz="4000" dirty="0" smtClean="0">
                <a:solidFill>
                  <a:schemeClr val="accent2"/>
                </a:solidFill>
              </a:rPr>
              <a:t>L’IAU </a:t>
            </a:r>
            <a:r>
              <a:rPr lang="fr-FR" sz="4000" dirty="0" err="1" smtClean="0">
                <a:solidFill>
                  <a:schemeClr val="accent2"/>
                </a:solidFill>
              </a:rPr>
              <a:t>eT</a:t>
            </a:r>
            <a:r>
              <a:rPr lang="fr-FR" sz="4000" dirty="0" smtClean="0">
                <a:solidFill>
                  <a:schemeClr val="accent2"/>
                </a:solidFill>
              </a:rPr>
              <a:t> LA MODELISATION LUTI</a:t>
            </a:r>
            <a:endParaRPr lang="fr-FR" sz="4000" dirty="0">
              <a:solidFill>
                <a:schemeClr val="accent2"/>
              </a:solidFill>
            </a:endParaRPr>
          </a:p>
        </p:txBody>
      </p:sp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305339" y="1628800"/>
            <a:ext cx="8088436" cy="53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A l’IAU : Modélisation de trafic classique dans les années 90. Exemple : préparation du XIIème Contrat de plan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Début années 2000 : limites du calcul socio-économique, souhait de prendre en compte les effets à long terme des transports sur l’occupation du sol.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Premier projet : SIMAURIF . Projet </a:t>
            </a:r>
            <a:r>
              <a:rPr lang="fr-FR" sz="2400" dirty="0" err="1" smtClean="0">
                <a:solidFill>
                  <a:srgbClr val="333333"/>
                </a:solidFill>
              </a:rPr>
              <a:t>Predit</a:t>
            </a:r>
            <a:r>
              <a:rPr lang="fr-FR" sz="2400" dirty="0" smtClean="0">
                <a:solidFill>
                  <a:srgbClr val="333333"/>
                </a:solidFill>
              </a:rPr>
              <a:t>, de 2002 à 2008 (application d’</a:t>
            </a:r>
            <a:r>
              <a:rPr lang="fr-FR" sz="2400" dirty="0" err="1" smtClean="0">
                <a:solidFill>
                  <a:srgbClr val="333333"/>
                </a:solidFill>
              </a:rPr>
              <a:t>Urbansim</a:t>
            </a:r>
            <a:r>
              <a:rPr lang="fr-FR" sz="2400" dirty="0" smtClean="0">
                <a:solidFill>
                  <a:srgbClr val="333333"/>
                </a:solidFill>
              </a:rPr>
              <a:t>).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Deuxième projet : PLAINSUDD (application d’OPUS, réingénierie d’</a:t>
            </a:r>
            <a:r>
              <a:rPr lang="fr-FR" sz="2400" dirty="0" err="1" smtClean="0">
                <a:solidFill>
                  <a:srgbClr val="333333"/>
                </a:solidFill>
              </a:rPr>
              <a:t>Urbansim</a:t>
            </a:r>
            <a:r>
              <a:rPr lang="fr-FR" sz="2400" dirty="0" smtClean="0">
                <a:solidFill>
                  <a:srgbClr val="333333"/>
                </a:solidFill>
              </a:rPr>
              <a:t>). Projet ANR, 2009 à 2012.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Troisième projet : ULTISIM. Projet </a:t>
            </a:r>
            <a:r>
              <a:rPr lang="fr-FR" sz="2400" dirty="0" err="1" smtClean="0">
                <a:solidFill>
                  <a:srgbClr val="333333"/>
                </a:solidFill>
              </a:rPr>
              <a:t>Predit</a:t>
            </a:r>
            <a:r>
              <a:rPr lang="fr-FR" sz="2400" dirty="0" smtClean="0">
                <a:solidFill>
                  <a:srgbClr val="333333"/>
                </a:solidFill>
              </a:rPr>
              <a:t>, 2010-2011</a:t>
            </a:r>
          </a:p>
          <a:p>
            <a:pPr>
              <a:lnSpc>
                <a:spcPct val="130000"/>
              </a:lnSpc>
            </a:pPr>
            <a:endParaRPr lang="fr-FR" sz="2400" dirty="0">
              <a:solidFill>
                <a:srgbClr val="333333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/>
          <a:lstStyle/>
          <a:p>
            <a:pPr algn="ctr"/>
            <a:r>
              <a:rPr lang="fr-FR" sz="4000" dirty="0" smtClean="0">
                <a:solidFill>
                  <a:schemeClr val="accent2"/>
                </a:solidFill>
              </a:rPr>
              <a:t>L’IAU </a:t>
            </a:r>
            <a:r>
              <a:rPr lang="fr-FR" sz="4000" dirty="0" err="1" smtClean="0">
                <a:solidFill>
                  <a:schemeClr val="accent2"/>
                </a:solidFill>
              </a:rPr>
              <a:t>eT</a:t>
            </a:r>
            <a:r>
              <a:rPr lang="fr-FR" sz="4000" dirty="0" smtClean="0">
                <a:solidFill>
                  <a:schemeClr val="accent2"/>
                </a:solidFill>
              </a:rPr>
              <a:t> LA MODELISATION LUTI</a:t>
            </a:r>
            <a:endParaRPr lang="fr-FR" sz="4000" dirty="0">
              <a:solidFill>
                <a:schemeClr val="accent2"/>
              </a:solidFill>
            </a:endParaRPr>
          </a:p>
        </p:txBody>
      </p:sp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305338" y="1628800"/>
            <a:ext cx="8838662" cy="44535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600" u="sng" dirty="0" smtClean="0">
                <a:solidFill>
                  <a:srgbClr val="333333"/>
                </a:solidFill>
              </a:rPr>
              <a:t>Positionnement de l’IAU par rapport à la modélisation LUTI : 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333333"/>
                </a:solidFill>
              </a:rPr>
              <a:t>Interface entre le milieu académique et le milieu professionnel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333333"/>
                </a:solidFill>
              </a:rPr>
              <a:t>Contribuer à la recherche fondamentale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333333"/>
                </a:solidFill>
              </a:rPr>
              <a:t>Offrir un terrain d’application aux chercheurs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333333"/>
                </a:solidFill>
              </a:rPr>
              <a:t>Orienter les recherches vers le développement d’outils opérationnels utilisables « facilement » par des agences d’urbanisme.</a:t>
            </a:r>
          </a:p>
          <a:p>
            <a:pPr>
              <a:lnSpc>
                <a:spcPct val="130000"/>
              </a:lnSpc>
            </a:pPr>
            <a:endParaRPr lang="fr-FR" sz="2400" dirty="0">
              <a:solidFill>
                <a:srgbClr val="333333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5338" y="5517232"/>
            <a:ext cx="8443126" cy="1052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Référence : « Les modèles transport-urbanisme : de la théorie à la pratique » - 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Transports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n°474, juillet-août 2012</a:t>
            </a:r>
          </a:p>
        </p:txBody>
      </p:sp>
    </p:spTree>
    <p:extLst>
      <p:ext uri="{BB962C8B-B14F-4D97-AF65-F5344CB8AC3E}">
        <p14:creationId xmlns:p14="http://schemas.microsoft.com/office/powerpoint/2010/main" val="936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355847"/>
            <a:ext cx="8712968" cy="1054394"/>
          </a:xfrm>
          <a:noFill/>
          <a:ln/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2"/>
                </a:solidFill>
              </a:rPr>
              <a:t>ROLE DE L’IAU DANS LE PROJET CITIES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279420" y="1487421"/>
            <a:ext cx="8443125" cy="53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Apporter son expérience de praticien de l’utilisation d’</a:t>
            </a:r>
            <a:r>
              <a:rPr lang="fr-FR" sz="2400" dirty="0" err="1" smtClean="0">
                <a:solidFill>
                  <a:srgbClr val="333333"/>
                </a:solidFill>
              </a:rPr>
              <a:t>Urbansim</a:t>
            </a:r>
            <a:r>
              <a:rPr lang="fr-FR" sz="2400" dirty="0" smtClean="0">
                <a:solidFill>
                  <a:srgbClr val="333333"/>
                </a:solidFill>
              </a:rPr>
              <a:t> (version 2.0, 2004) et d’OPUS (1</a:t>
            </a:r>
            <a:r>
              <a:rPr lang="fr-FR" sz="2400" baseline="30000" dirty="0" smtClean="0">
                <a:solidFill>
                  <a:srgbClr val="333333"/>
                </a:solidFill>
              </a:rPr>
              <a:t>ère</a:t>
            </a:r>
            <a:r>
              <a:rPr lang="fr-FR" sz="2400" dirty="0" smtClean="0">
                <a:solidFill>
                  <a:srgbClr val="333333"/>
                </a:solidFill>
              </a:rPr>
              <a:t> version, 2008)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Fournir les données sur </a:t>
            </a:r>
            <a:r>
              <a:rPr lang="fr-FR" sz="2400" dirty="0" err="1" smtClean="0">
                <a:solidFill>
                  <a:srgbClr val="333333"/>
                </a:solidFill>
              </a:rPr>
              <a:t>l’île-de-France</a:t>
            </a:r>
            <a:r>
              <a:rPr lang="fr-FR" sz="2400" dirty="0" smtClean="0">
                <a:solidFill>
                  <a:srgbClr val="333333"/>
                </a:solidFill>
              </a:rPr>
              <a:t> pour les travaux de calage et validation sur la version OPUS 4.4 (décembre 2011)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« Passeur » entre les agences d’urbanisme et les chercheurs pour la définition des besoins en modélisation LUTI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dirty="0" smtClean="0">
                <a:solidFill>
                  <a:srgbClr val="333333"/>
                </a:solidFill>
              </a:rPr>
              <a:t>Apporter la vision critique de quelques experts métiers de l’IAU sur les modèles LUTI : urbaniste, démographe, économiste</a:t>
            </a:r>
            <a:endParaRPr lang="fr-FR" sz="2400" dirty="0">
              <a:solidFill>
                <a:srgbClr val="333333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1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Grill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2214</TotalTime>
  <Words>394</Words>
  <Application>Microsoft Office PowerPoint</Application>
  <PresentationFormat>Affichage à l'écran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Grille</vt:lpstr>
      <vt:lpstr>Présentation PowerPoint</vt:lpstr>
      <vt:lpstr>Sommaire</vt:lpstr>
      <vt:lpstr>L’IAU en quelques mots</vt:lpstr>
      <vt:lpstr>Région île-de-France</vt:lpstr>
      <vt:lpstr>Réseaux de transports ET MOBILITE</vt:lpstr>
      <vt:lpstr>L’IAU eT LA MODELISATION LUTI</vt:lpstr>
      <vt:lpstr>L’IAU eT LA MODELISATION LUTI</vt:lpstr>
      <vt:lpstr>ROLE DE L’IAU DANS LE PROJET CITIES</vt:lpstr>
    </vt:vector>
  </TitlesOfParts>
  <Company>IAU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de la BD d’estimation (1/2)</dc:title>
  <dc:creator> </dc:creator>
  <cp:lastModifiedBy> </cp:lastModifiedBy>
  <cp:revision>120</cp:revision>
  <dcterms:created xsi:type="dcterms:W3CDTF">2011-12-30T15:01:37Z</dcterms:created>
  <dcterms:modified xsi:type="dcterms:W3CDTF">2013-01-16T12:28:47Z</dcterms:modified>
</cp:coreProperties>
</file>