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4"/>
  </p:notesMasterIdLst>
  <p:sldIdLst>
    <p:sldId id="260" r:id="rId2"/>
    <p:sldId id="261" r:id="rId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110" d="100"/>
          <a:sy n="110" d="100"/>
        </p:scale>
        <p:origin x="-8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067FE-8954-904F-A2F3-55183211BF1F}" type="datetimeFigureOut">
              <a:rPr lang="fr-FR" smtClean="0"/>
              <a:pPr/>
              <a:t>21/01/13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3F41C-5124-D848-8C4A-7C8D971F0A12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723A-0649-B043-B82E-19C2F3F07698}" type="datetimeFigureOut">
              <a:rPr lang="fr-FR" smtClean="0"/>
              <a:pPr/>
              <a:t>21/01/13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902E-4195-A349-BFC0-4D2F046DB96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723A-0649-B043-B82E-19C2F3F07698}" type="datetimeFigureOut">
              <a:rPr lang="fr-FR" smtClean="0"/>
              <a:pPr/>
              <a:t>21/01/13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902E-4195-A349-BFC0-4D2F046DB96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723A-0649-B043-B82E-19C2F3F07698}" type="datetimeFigureOut">
              <a:rPr lang="fr-FR" smtClean="0"/>
              <a:pPr/>
              <a:t>21/01/13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902E-4195-A349-BFC0-4D2F046DB96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723A-0649-B043-B82E-19C2F3F07698}" type="datetimeFigureOut">
              <a:rPr lang="fr-FR" smtClean="0"/>
              <a:pPr/>
              <a:t>21/01/13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902E-4195-A349-BFC0-4D2F046DB96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723A-0649-B043-B82E-19C2F3F07698}" type="datetimeFigureOut">
              <a:rPr lang="fr-FR" smtClean="0"/>
              <a:pPr/>
              <a:t>21/01/13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902E-4195-A349-BFC0-4D2F046DB96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723A-0649-B043-B82E-19C2F3F07698}" type="datetimeFigureOut">
              <a:rPr lang="fr-FR" smtClean="0"/>
              <a:pPr/>
              <a:t>21/01/13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902E-4195-A349-BFC0-4D2F046DB96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723A-0649-B043-B82E-19C2F3F07698}" type="datetimeFigureOut">
              <a:rPr lang="fr-FR" smtClean="0"/>
              <a:pPr/>
              <a:t>21/01/13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902E-4195-A349-BFC0-4D2F046DB96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723A-0649-B043-B82E-19C2F3F07698}" type="datetimeFigureOut">
              <a:rPr lang="fr-FR" smtClean="0"/>
              <a:pPr/>
              <a:t>21/01/13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902E-4195-A349-BFC0-4D2F046DB96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723A-0649-B043-B82E-19C2F3F07698}" type="datetimeFigureOut">
              <a:rPr lang="fr-FR" smtClean="0"/>
              <a:pPr/>
              <a:t>21/01/13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902E-4195-A349-BFC0-4D2F046DB96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723A-0649-B043-B82E-19C2F3F07698}" type="datetimeFigureOut">
              <a:rPr lang="fr-FR" smtClean="0"/>
              <a:pPr/>
              <a:t>21/01/13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902E-4195-A349-BFC0-4D2F046DB96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723A-0649-B043-B82E-19C2F3F07698}" type="datetimeFigureOut">
              <a:rPr lang="fr-FR" smtClean="0"/>
              <a:pPr/>
              <a:t>21/01/13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902E-4195-A349-BFC0-4D2F046DB96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A723A-0649-B043-B82E-19C2F3F07698}" type="datetimeFigureOut">
              <a:rPr lang="fr-FR" smtClean="0"/>
              <a:pPr/>
              <a:t>21/01/13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7902E-4195-A349-BFC0-4D2F046DB96A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  <a:latin typeface="+mn-lt"/>
              </a:rPr>
              <a:t>EPI MOISE : Modélisation, Observations, Identification en Sciences de l’Environnement</a:t>
            </a:r>
            <a:br>
              <a:rPr lang="fr-FR" sz="2000" b="1" dirty="0" smtClean="0">
                <a:solidFill>
                  <a:srgbClr val="0000FF"/>
                </a:solidFill>
                <a:latin typeface="+mn-lt"/>
              </a:rPr>
            </a:br>
            <a:r>
              <a:rPr lang="fr-FR" sz="20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fr-FR" sz="2000" b="1" dirty="0" smtClean="0">
                <a:solidFill>
                  <a:srgbClr val="FF0000"/>
                </a:solidFill>
                <a:latin typeface="+mn-lt"/>
              </a:rPr>
            </a:br>
            <a:endParaRPr lang="fr-FR" sz="2000" dirty="0">
              <a:latin typeface="+mn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834506" y="1627525"/>
            <a:ext cx="723329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Equipe créée en janvier 2006</a:t>
            </a:r>
          </a:p>
          <a:p>
            <a:endParaRPr lang="fr-FR" sz="2000" b="1" dirty="0" smtClean="0">
              <a:solidFill>
                <a:srgbClr val="FF0000"/>
              </a:solidFill>
            </a:endParaRPr>
          </a:p>
          <a:p>
            <a:r>
              <a:rPr lang="fr-FR" sz="2000" b="1" dirty="0" smtClean="0">
                <a:solidFill>
                  <a:srgbClr val="FF0000"/>
                </a:solidFill>
              </a:rPr>
              <a:t>Thématique </a:t>
            </a:r>
            <a:r>
              <a:rPr lang="fr-FR" sz="2000" dirty="0" smtClean="0"/>
              <a:t>: développement de méthodes mathématiques et numériques, calcul scientifique, pour les systèmes numériques de prévision en environnement</a:t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b="1" dirty="0" smtClean="0">
                <a:solidFill>
                  <a:srgbClr val="FF0000"/>
                </a:solidFill>
              </a:rPr>
              <a:t>Contexte scientifique </a:t>
            </a:r>
            <a:r>
              <a:rPr lang="fr-FR" sz="2000" dirty="0" smtClean="0"/>
              <a:t>: comprendre et prévoir l’évolution des fluides géophysiques (atmosphère, océan, glace…)</a:t>
            </a:r>
          </a:p>
          <a:p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b="1" dirty="0" smtClean="0">
                <a:solidFill>
                  <a:srgbClr val="FF0000"/>
                </a:solidFill>
              </a:rPr>
              <a:t>Applications </a:t>
            </a:r>
            <a:r>
              <a:rPr lang="fr-FR" sz="2000" dirty="0" smtClean="0"/>
              <a:t>: prévision (du court terme au long terme), aménagement, risques…</a:t>
            </a:r>
            <a:endParaRPr lang="fr-FR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685800" y="5105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10" name="Image 9" descr="cos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13" y="2819400"/>
            <a:ext cx="1529706" cy="99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5" descr="avalanch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73878"/>
            <a:ext cx="1803114" cy="100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0" descr="tropical_agrif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13" y="1600200"/>
            <a:ext cx="1535987" cy="95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7" descr="antarctica.png"/>
          <p:cNvPicPr>
            <a:picLocks noChangeAspect="1"/>
          </p:cNvPicPr>
          <p:nvPr/>
        </p:nvPicPr>
        <p:blipFill>
          <a:blip r:embed="rId5"/>
          <a:srcRect t="4762" b="4762"/>
          <a:stretch>
            <a:fillRect/>
          </a:stretch>
        </p:blipFill>
        <p:spPr bwMode="auto">
          <a:xfrm>
            <a:off x="4087572" y="5519193"/>
            <a:ext cx="1170228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8" descr="hum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5675" y="5512514"/>
            <a:ext cx="1609725" cy="105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5" descr="im1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77311" y="5474732"/>
            <a:ext cx="118028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P_Jul-Aug"/>
          <p:cNvPicPr>
            <a:picLocks noChangeAspect="1" noChangeArrowheads="1"/>
          </p:cNvPicPr>
          <p:nvPr/>
        </p:nvPicPr>
        <p:blipFill>
          <a:blip r:embed="rId8"/>
          <a:srcRect l="12775" t="16608" r="7678" b="19884"/>
          <a:stretch>
            <a:fillRect/>
          </a:stretch>
        </p:blipFill>
        <p:spPr bwMode="auto">
          <a:xfrm>
            <a:off x="0" y="4114800"/>
            <a:ext cx="160590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8" descr="cov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67473" y="5512514"/>
            <a:ext cx="134292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5800" y="5105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55600" y="381000"/>
            <a:ext cx="8547100" cy="2590800"/>
          </a:xfrm>
          <a:prstGeom prst="rect">
            <a:avLst/>
          </a:prstGeom>
          <a:solidFill>
            <a:srgbClr val="FFFF00">
              <a:alpha val="0"/>
            </a:srgbClr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76200" y="381000"/>
            <a:ext cx="8826500" cy="281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423863" marR="0" lvl="1" indent="0" algn="l" defTabSz="4572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B2DA11"/>
              </a:buClr>
              <a:buSzPct val="13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rebuchet MS"/>
              </a:rPr>
              <a:t>Un </a:t>
            </a:r>
            <a:r>
              <a:rPr kumimoji="0" lang="en-GB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rebuchet MS"/>
              </a:rPr>
              <a:t>système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rebuchet MS"/>
              </a:rPr>
              <a:t> de </a:t>
            </a:r>
            <a:r>
              <a:rPr kumimoji="0" lang="en-GB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rebuchet MS"/>
              </a:rPr>
              <a:t>prévision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rebuchet MS"/>
              </a:rPr>
              <a:t>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rebuchet MS"/>
              </a:rPr>
              <a:t>:</a:t>
            </a:r>
          </a:p>
          <a:p>
            <a:pPr marL="842963" marR="0" lvl="2" indent="0" algn="l" defTabSz="4572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B2DA1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ea typeface="+mn-ea"/>
                <a:cs typeface="Trebuchet MS"/>
              </a:rPr>
              <a:t>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Trebuchet MS"/>
              </a:rPr>
              <a:t>un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ea typeface="+mn-ea"/>
                <a:cs typeface="Trebuchet MS"/>
              </a:rPr>
              <a:t> </a:t>
            </a:r>
            <a:r>
              <a:rPr lang="en-GB" sz="2000" kern="0" dirty="0" err="1" smtClean="0">
                <a:solidFill>
                  <a:srgbClr val="FF0000"/>
                </a:solidFill>
                <a:cs typeface="Trebuchet MS"/>
              </a:rPr>
              <a:t>modèle</a:t>
            </a:r>
            <a:r>
              <a:rPr lang="en-GB" sz="2000" kern="0" dirty="0" smtClean="0">
                <a:solidFill>
                  <a:srgbClr val="FF0000"/>
                </a:solidFill>
                <a:cs typeface="Trebuchet MS"/>
              </a:rPr>
              <a:t> </a:t>
            </a:r>
            <a:r>
              <a:rPr lang="en-GB" sz="2000" kern="0" dirty="0" err="1" smtClean="0">
                <a:solidFill>
                  <a:srgbClr val="FF0000"/>
                </a:solidFill>
                <a:cs typeface="Trebuchet MS"/>
              </a:rPr>
              <a:t>n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rebuchet MS"/>
              </a:rPr>
              <a:t>umérique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rebuchet MS"/>
              </a:rPr>
              <a:t>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Trebuchet MS"/>
              </a:rPr>
              <a:t>(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Trebuchet MS"/>
              </a:rPr>
              <a:t>ou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Trebuchet MS"/>
              </a:rPr>
              <a:t>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Trebuchet MS"/>
              </a:rPr>
              <a:t>plusieurs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Trebuchet MS"/>
              </a:rPr>
              <a:t>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Trebuchet MS"/>
              </a:rPr>
              <a:t>modèles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Trebuchet MS"/>
              </a:rPr>
              <a:t>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rebuchet MS"/>
              </a:rPr>
              <a:t>couplés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rebuchet MS"/>
              </a:rPr>
              <a:t>)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rebuchet MS"/>
              </a:rPr>
              <a:t> </a:t>
            </a:r>
          </a:p>
          <a:p>
            <a:pPr marL="842963" marR="0" lvl="2" indent="0" algn="l" defTabSz="4572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B2DA1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ea typeface="+mn-ea"/>
                <a:cs typeface="Trebuchet MS"/>
              </a:rPr>
              <a:t>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rebuchet MS"/>
              </a:rPr>
              <a:t>avec de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rebuchet MS"/>
              </a:rPr>
              <a:t>l’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rebuchet MS"/>
              </a:rPr>
              <a:t>assimilation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rebuchet MS"/>
              </a:rPr>
              <a:t>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rebuchet MS"/>
              </a:rPr>
              <a:t>des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rebuchet MS"/>
              </a:rPr>
              <a:t>données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rebuchet MS"/>
              </a:rPr>
              <a:t>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rebuchet MS"/>
              </a:rPr>
              <a:t>disponibles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Trebuchet MS"/>
            </a:endParaRPr>
          </a:p>
          <a:p>
            <a:pPr marL="842963" marR="0" lvl="2" indent="0" algn="l" defTabSz="4572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B2DA1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ea typeface="+mn-ea"/>
                <a:cs typeface="Trebuchet MS"/>
              </a:rPr>
              <a:t> </a:t>
            </a:r>
            <a:r>
              <a:rPr lang="en-GB" sz="2000" kern="0" dirty="0" err="1" smtClean="0">
                <a:solidFill>
                  <a:srgbClr val="FF0000"/>
                </a:solidFill>
                <a:cs typeface="Trebuchet MS"/>
              </a:rPr>
              <a:t>grande</a:t>
            </a:r>
            <a:r>
              <a:rPr lang="en-GB" sz="2000" kern="0" dirty="0" smtClean="0">
                <a:solidFill>
                  <a:srgbClr val="FF0000"/>
                </a:solidFill>
                <a:cs typeface="Trebuchet MS"/>
              </a:rPr>
              <a:t> dimension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rebuchet MS"/>
              </a:rPr>
              <a:t>(variable d’état:  10</a:t>
            </a:r>
            <a:r>
              <a:rPr kumimoji="0" lang="en-GB" sz="2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rebuchet MS"/>
              </a:rPr>
              <a:t>6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rebuchet MS"/>
              </a:rPr>
              <a:t> – 10</a:t>
            </a:r>
            <a:r>
              <a:rPr kumimoji="0" lang="en-GB" sz="2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rebuchet MS"/>
              </a:rPr>
              <a:t>8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rebuchet MS"/>
              </a:rPr>
              <a:t>)</a:t>
            </a:r>
          </a:p>
          <a:p>
            <a:pPr marL="842963" marR="0" lvl="2" indent="0" algn="l" defTabSz="4572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B2DA1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ea typeface="+mn-ea"/>
                <a:cs typeface="Trebuchet MS"/>
              </a:rPr>
              <a:t>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rebuchet MS"/>
              </a:rPr>
              <a:t>de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rebuchet MS"/>
              </a:rPr>
              <a:t>nombreuses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rebuchet MS"/>
              </a:rPr>
              <a:t> sources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rebuchet MS"/>
              </a:rPr>
              <a:t>d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rebuchet MS"/>
              </a:rPr>
              <a:t>’</a:t>
            </a:r>
            <a:r>
              <a:rPr lang="en-GB" sz="2000" kern="0" dirty="0" smtClean="0">
                <a:solidFill>
                  <a:srgbClr val="FF0000"/>
                </a:solidFill>
                <a:cs typeface="Trebuchet MS"/>
              </a:rPr>
              <a:t>inc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rebuchet MS"/>
              </a:rPr>
              <a:t>ertitudes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rebuchet MS"/>
              </a:rPr>
              <a:t>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rebuchet MS"/>
              </a:rPr>
              <a:t>: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rebuchet MS"/>
              </a:rPr>
              <a:t>équations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rebuchet MS"/>
              </a:rPr>
              <a:t> du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rebuchet MS"/>
              </a:rPr>
              <a:t>modèle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rebuchet MS"/>
              </a:rPr>
              <a:t>,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rebuchet MS"/>
              </a:rPr>
              <a:t>paramètres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rebuchet MS"/>
              </a:rPr>
              <a:t>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rebuchet MS"/>
              </a:rPr>
              <a:t>d’entrée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rebuchet MS"/>
              </a:rPr>
              <a:t>,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rebuchet MS"/>
              </a:rPr>
              <a:t>données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rebuchet MS"/>
              </a:rPr>
              <a:t>…</a:t>
            </a:r>
          </a:p>
          <a:p>
            <a:pPr marL="842963" marR="0" lvl="2" indent="0" algn="l" defTabSz="4572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B2DA1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ea typeface="+mn-ea"/>
                <a:cs typeface="Trebuchet MS"/>
              </a:rPr>
              <a:t>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rebuchet MS"/>
              </a:rPr>
              <a:t>prévisions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rebuchet MS"/>
              </a:rPr>
              <a:t>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rebuchet MS"/>
              </a:rPr>
              <a:t>d’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rebuchet MS"/>
              </a:rPr>
              <a:t>ensemble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rebuchet MS"/>
              </a:rPr>
              <a:t> (Monte-Carlo)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788"/>
              </a:spcBef>
              <a:spcAft>
                <a:spcPct val="0"/>
              </a:spcAft>
              <a:buClr>
                <a:srgbClr val="00398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003980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788"/>
              </a:spcBef>
              <a:spcAft>
                <a:spcPct val="0"/>
              </a:spcAft>
              <a:buClr>
                <a:srgbClr val="00398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3980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5800" y="3581400"/>
            <a:ext cx="81407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 smtClean="0">
                <a:solidFill>
                  <a:srgbClr val="FF0000"/>
                </a:solidFill>
                <a:ea typeface="Trebuchet MS" charset="0"/>
                <a:cs typeface="Trebuchet MS" charset="0"/>
              </a:rPr>
              <a:t>Nos</a:t>
            </a:r>
            <a:r>
              <a:rPr lang="en-GB" sz="2000" b="1" dirty="0" smtClean="0">
                <a:solidFill>
                  <a:srgbClr val="FF0000"/>
                </a:solidFill>
                <a:ea typeface="Trebuchet MS" charset="0"/>
                <a:cs typeface="Trebuchet MS" charset="0"/>
              </a:rPr>
              <a:t> axes de </a:t>
            </a:r>
            <a:r>
              <a:rPr lang="en-GB" sz="2000" b="1" dirty="0" err="1" smtClean="0">
                <a:solidFill>
                  <a:srgbClr val="FF0000"/>
                </a:solidFill>
                <a:ea typeface="Trebuchet MS" charset="0"/>
                <a:cs typeface="Trebuchet MS" charset="0"/>
              </a:rPr>
              <a:t>recherche</a:t>
            </a:r>
            <a:r>
              <a:rPr lang="en-GB" sz="2000" b="1" dirty="0" smtClean="0">
                <a:solidFill>
                  <a:srgbClr val="FF0000"/>
                </a:solidFill>
                <a:ea typeface="Trebuchet MS" charset="0"/>
                <a:cs typeface="Trebuchet MS" charset="0"/>
              </a:rPr>
              <a:t> </a:t>
            </a:r>
            <a:r>
              <a:rPr lang="en-GB" sz="2000" dirty="0" smtClean="0">
                <a:solidFill>
                  <a:srgbClr val="FF0000"/>
                </a:solidFill>
                <a:ea typeface="Trebuchet MS" charset="0"/>
                <a:cs typeface="Trebuchet MS" charset="0"/>
              </a:rPr>
              <a:t>: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solidFill>
                  <a:srgbClr val="FF0000"/>
                </a:solidFill>
                <a:ea typeface="Trebuchet MS" charset="0"/>
                <a:cs typeface="Trebuchet MS" charset="0"/>
              </a:rPr>
              <a:t> </a:t>
            </a:r>
            <a:endParaRPr lang="en-GB" sz="2000" dirty="0" smtClean="0">
              <a:ea typeface="Trebuchet MS" charset="0"/>
              <a:cs typeface="Trebuchet MS" charset="0"/>
            </a:endParaRPr>
          </a:p>
          <a:p>
            <a:pPr lvl="1"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solidFill>
                  <a:srgbClr val="000090"/>
                </a:solidFill>
                <a:ea typeface="Trebuchet MS" charset="0"/>
                <a:cs typeface="Trebuchet MS" charset="0"/>
              </a:rPr>
              <a:t> </a:t>
            </a:r>
            <a:r>
              <a:rPr lang="en-GB" sz="2000" dirty="0" err="1" smtClean="0">
                <a:solidFill>
                  <a:srgbClr val="FF0000"/>
                </a:solidFill>
                <a:ea typeface="Trebuchet MS" charset="0"/>
                <a:cs typeface="Trebuchet MS" charset="0"/>
              </a:rPr>
              <a:t>Modélisation</a:t>
            </a:r>
            <a:r>
              <a:rPr lang="en-GB" sz="2000" dirty="0" smtClean="0">
                <a:solidFill>
                  <a:srgbClr val="FF0000"/>
                </a:solidFill>
                <a:ea typeface="Trebuchet MS" charset="0"/>
                <a:cs typeface="Trebuchet MS" charset="0"/>
              </a:rPr>
              <a:t> </a:t>
            </a:r>
            <a:r>
              <a:rPr lang="en-GB" sz="2000" dirty="0" err="1" smtClean="0">
                <a:solidFill>
                  <a:srgbClr val="FF0000"/>
                </a:solidFill>
                <a:ea typeface="Trebuchet MS" charset="0"/>
                <a:cs typeface="Trebuchet MS" charset="0"/>
              </a:rPr>
              <a:t>directe</a:t>
            </a:r>
            <a:r>
              <a:rPr lang="en-GB" sz="2000" dirty="0" smtClean="0">
                <a:solidFill>
                  <a:srgbClr val="FF0000"/>
                </a:solidFill>
                <a:ea typeface="Trebuchet MS" charset="0"/>
                <a:cs typeface="Trebuchet MS" charset="0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ea typeface="Trebuchet MS" charset="0"/>
                <a:cs typeface="Trebuchet MS" charset="0"/>
              </a:rPr>
              <a:t>: analyse </a:t>
            </a:r>
            <a:r>
              <a:rPr lang="en-GB" sz="2000" dirty="0" err="1" smtClean="0">
                <a:solidFill>
                  <a:srgbClr val="000000"/>
                </a:solidFill>
                <a:ea typeface="Trebuchet MS" charset="0"/>
                <a:cs typeface="Trebuchet MS" charset="0"/>
              </a:rPr>
              <a:t>mathématique</a:t>
            </a:r>
            <a:r>
              <a:rPr lang="en-GB" sz="2000" dirty="0" smtClean="0">
                <a:solidFill>
                  <a:srgbClr val="000000"/>
                </a:solidFill>
                <a:ea typeface="Trebuchet MS" charset="0"/>
                <a:cs typeface="Trebuchet MS" charset="0"/>
              </a:rPr>
              <a:t>, </a:t>
            </a:r>
            <a:r>
              <a:rPr lang="en-GB" sz="2000" dirty="0" err="1" smtClean="0">
                <a:solidFill>
                  <a:srgbClr val="000000"/>
                </a:solidFill>
                <a:ea typeface="Trebuchet MS" charset="0"/>
                <a:cs typeface="Trebuchet MS" charset="0"/>
              </a:rPr>
              <a:t>méthodes</a:t>
            </a:r>
            <a:r>
              <a:rPr lang="en-GB" sz="2000" dirty="0" smtClean="0">
                <a:solidFill>
                  <a:srgbClr val="000000"/>
                </a:solidFill>
                <a:ea typeface="Trebuchet MS" charset="0"/>
                <a:cs typeface="Trebuchet MS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ea typeface="Trebuchet MS" charset="0"/>
                <a:cs typeface="Trebuchet MS" charset="0"/>
              </a:rPr>
              <a:t>numériques</a:t>
            </a:r>
            <a:r>
              <a:rPr lang="en-GB" sz="2000" dirty="0" smtClean="0">
                <a:solidFill>
                  <a:srgbClr val="000000"/>
                </a:solidFill>
                <a:ea typeface="Trebuchet MS" charset="0"/>
                <a:cs typeface="Trebuchet MS" charset="0"/>
              </a:rPr>
              <a:t> (</a:t>
            </a:r>
            <a:r>
              <a:rPr lang="en-GB" sz="2000" dirty="0" err="1" smtClean="0">
                <a:solidFill>
                  <a:srgbClr val="000000"/>
                </a:solidFill>
                <a:ea typeface="Trebuchet MS" charset="0"/>
                <a:cs typeface="Trebuchet MS" charset="0"/>
              </a:rPr>
              <a:t>amélioration</a:t>
            </a:r>
            <a:r>
              <a:rPr lang="en-GB" sz="2000" dirty="0" smtClean="0">
                <a:solidFill>
                  <a:srgbClr val="000000"/>
                </a:solidFill>
                <a:ea typeface="Trebuchet MS" charset="0"/>
                <a:cs typeface="Trebuchet MS" charset="0"/>
              </a:rPr>
              <a:t> des </a:t>
            </a:r>
            <a:r>
              <a:rPr lang="en-GB" sz="2000" dirty="0" err="1" smtClean="0">
                <a:solidFill>
                  <a:srgbClr val="000000"/>
                </a:solidFill>
                <a:ea typeface="Trebuchet MS" charset="0"/>
                <a:cs typeface="Trebuchet MS" charset="0"/>
              </a:rPr>
              <a:t>systèmes</a:t>
            </a:r>
            <a:r>
              <a:rPr lang="en-GB" sz="2000" dirty="0" smtClean="0">
                <a:solidFill>
                  <a:srgbClr val="000000"/>
                </a:solidFill>
                <a:ea typeface="Trebuchet MS" charset="0"/>
                <a:cs typeface="Trebuchet MS" charset="0"/>
              </a:rPr>
              <a:t> de </a:t>
            </a:r>
            <a:r>
              <a:rPr lang="en-GB" sz="2000" dirty="0" err="1" smtClean="0">
                <a:solidFill>
                  <a:srgbClr val="000000"/>
                </a:solidFill>
                <a:ea typeface="Trebuchet MS" charset="0"/>
                <a:cs typeface="Trebuchet MS" charset="0"/>
              </a:rPr>
              <a:t>modélisation</a:t>
            </a:r>
            <a:r>
              <a:rPr lang="en-GB" sz="2000" dirty="0" smtClean="0">
                <a:solidFill>
                  <a:srgbClr val="000000"/>
                </a:solidFill>
                <a:ea typeface="Trebuchet MS" charset="0"/>
                <a:cs typeface="Trebuchet MS" charset="0"/>
              </a:rPr>
              <a:t>)</a:t>
            </a:r>
          </a:p>
          <a:p>
            <a:pPr lvl="1"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solidFill>
                  <a:srgbClr val="000000"/>
                </a:solidFill>
                <a:ea typeface="Trebuchet MS" charset="0"/>
                <a:cs typeface="Trebuchet MS" charset="0"/>
              </a:rPr>
              <a:t> </a:t>
            </a:r>
            <a:r>
              <a:rPr lang="en-GB" sz="2000" dirty="0" err="1" smtClean="0">
                <a:solidFill>
                  <a:srgbClr val="FF0000"/>
                </a:solidFill>
                <a:ea typeface="Trebuchet MS" charset="0"/>
                <a:cs typeface="Trebuchet MS" charset="0"/>
              </a:rPr>
              <a:t>Méthodes</a:t>
            </a:r>
            <a:r>
              <a:rPr lang="en-GB" sz="2000" dirty="0" smtClean="0">
                <a:solidFill>
                  <a:srgbClr val="FF0000"/>
                </a:solidFill>
                <a:ea typeface="Trebuchet MS" charset="0"/>
                <a:cs typeface="Trebuchet MS" charset="0"/>
              </a:rPr>
              <a:t> inverses</a:t>
            </a:r>
            <a:r>
              <a:rPr lang="en-GB" sz="2000" dirty="0" smtClean="0">
                <a:solidFill>
                  <a:srgbClr val="000000"/>
                </a:solidFill>
                <a:ea typeface="Trebuchet MS" charset="0"/>
                <a:cs typeface="Trebuchet MS" charset="0"/>
              </a:rPr>
              <a:t>, assimilation de </a:t>
            </a:r>
            <a:r>
              <a:rPr lang="en-GB" sz="2000" dirty="0" err="1" smtClean="0">
                <a:solidFill>
                  <a:srgbClr val="000000"/>
                </a:solidFill>
                <a:ea typeface="Trebuchet MS" charset="0"/>
                <a:cs typeface="Trebuchet MS" charset="0"/>
              </a:rPr>
              <a:t>données</a:t>
            </a:r>
            <a:r>
              <a:rPr lang="en-GB" sz="2000" dirty="0" smtClean="0">
                <a:solidFill>
                  <a:srgbClr val="000000"/>
                </a:solidFill>
                <a:ea typeface="Trebuchet MS" charset="0"/>
                <a:cs typeface="Trebuchet MS" charset="0"/>
              </a:rPr>
              <a:t> (calibration des </a:t>
            </a:r>
            <a:r>
              <a:rPr lang="en-GB" sz="2000" dirty="0" err="1" smtClean="0">
                <a:solidFill>
                  <a:srgbClr val="000000"/>
                </a:solidFill>
                <a:ea typeface="Trebuchet MS" charset="0"/>
                <a:cs typeface="Trebuchet MS" charset="0"/>
              </a:rPr>
              <a:t>paramètres</a:t>
            </a:r>
            <a:r>
              <a:rPr lang="en-GB" sz="2000" dirty="0" smtClean="0">
                <a:solidFill>
                  <a:srgbClr val="000000"/>
                </a:solidFill>
                <a:ea typeface="Trebuchet MS" charset="0"/>
                <a:cs typeface="Trebuchet MS" charset="0"/>
              </a:rPr>
              <a:t> au vu des observations </a:t>
            </a:r>
            <a:r>
              <a:rPr lang="en-GB" sz="2000" dirty="0" err="1" smtClean="0">
                <a:solidFill>
                  <a:srgbClr val="000000"/>
                </a:solidFill>
                <a:ea typeface="Trebuchet MS" charset="0"/>
                <a:cs typeface="Trebuchet MS" charset="0"/>
              </a:rPr>
              <a:t>disponibles</a:t>
            </a:r>
            <a:r>
              <a:rPr lang="en-GB" sz="2000" dirty="0" smtClean="0">
                <a:solidFill>
                  <a:srgbClr val="000000"/>
                </a:solidFill>
                <a:ea typeface="Trebuchet MS" charset="0"/>
                <a:cs typeface="Trebuchet MS" charset="0"/>
              </a:rPr>
              <a:t>)</a:t>
            </a:r>
          </a:p>
          <a:p>
            <a:pPr lvl="1"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solidFill>
                  <a:srgbClr val="000000"/>
                </a:solidFill>
                <a:ea typeface="Trebuchet MS" charset="0"/>
                <a:cs typeface="Trebuchet MS" charset="0"/>
              </a:rPr>
              <a:t> </a:t>
            </a:r>
            <a:r>
              <a:rPr lang="en-GB" sz="2000" dirty="0" smtClean="0">
                <a:solidFill>
                  <a:srgbClr val="FF0000"/>
                </a:solidFill>
                <a:ea typeface="Trebuchet MS" charset="0"/>
                <a:cs typeface="Trebuchet MS" charset="0"/>
              </a:rPr>
              <a:t>Quantification des </a:t>
            </a:r>
            <a:r>
              <a:rPr lang="en-GB" sz="2000" dirty="0" err="1" smtClean="0">
                <a:solidFill>
                  <a:srgbClr val="FF0000"/>
                </a:solidFill>
                <a:ea typeface="Trebuchet MS" charset="0"/>
                <a:cs typeface="Trebuchet MS" charset="0"/>
              </a:rPr>
              <a:t>incertitudes</a:t>
            </a:r>
            <a:r>
              <a:rPr lang="en-GB" sz="2000" dirty="0" smtClean="0">
                <a:solidFill>
                  <a:srgbClr val="FF0000"/>
                </a:solidFill>
                <a:ea typeface="Trebuchet MS" charset="0"/>
                <a:cs typeface="Trebuchet MS" charset="0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ea typeface="Trebuchet MS" charset="0"/>
                <a:cs typeface="Trebuchet MS" charset="0"/>
              </a:rPr>
              <a:t>(</a:t>
            </a:r>
            <a:r>
              <a:rPr lang="en-GB" sz="2000" dirty="0" err="1" smtClean="0">
                <a:solidFill>
                  <a:srgbClr val="000000"/>
                </a:solidFill>
                <a:ea typeface="Trebuchet MS" charset="0"/>
                <a:cs typeface="Trebuchet MS" charset="0"/>
              </a:rPr>
              <a:t>quelle</a:t>
            </a:r>
            <a:r>
              <a:rPr lang="en-GB" sz="2000" dirty="0" smtClean="0">
                <a:solidFill>
                  <a:srgbClr val="000000"/>
                </a:solidFill>
                <a:ea typeface="Trebuchet MS" charset="0"/>
                <a:cs typeface="Trebuchet MS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ea typeface="Trebuchet MS" charset="0"/>
                <a:cs typeface="Trebuchet MS" charset="0"/>
              </a:rPr>
              <a:t>barre</a:t>
            </a:r>
            <a:r>
              <a:rPr lang="en-GB" sz="2000" dirty="0" smtClean="0">
                <a:solidFill>
                  <a:srgbClr val="000000"/>
                </a:solidFill>
                <a:ea typeface="Trebuchet MS" charset="0"/>
                <a:cs typeface="Trebuchet MS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ea typeface="Trebuchet MS" charset="0"/>
                <a:cs typeface="Trebuchet MS" charset="0"/>
              </a:rPr>
              <a:t>d’erreur</a:t>
            </a:r>
            <a:r>
              <a:rPr lang="en-GB" sz="2000" dirty="0" smtClean="0">
                <a:solidFill>
                  <a:srgbClr val="000000"/>
                </a:solidFill>
                <a:ea typeface="Trebuchet MS" charset="0"/>
                <a:cs typeface="Trebuchet MS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ea typeface="Trebuchet MS" charset="0"/>
                <a:cs typeface="Trebuchet MS" charset="0"/>
              </a:rPr>
              <a:t>sur</a:t>
            </a:r>
            <a:r>
              <a:rPr lang="en-GB" sz="2000" dirty="0" smtClean="0">
                <a:solidFill>
                  <a:srgbClr val="000000"/>
                </a:solidFill>
                <a:ea typeface="Trebuchet MS" charset="0"/>
                <a:cs typeface="Trebuchet MS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ea typeface="Trebuchet MS" charset="0"/>
                <a:cs typeface="Trebuchet MS" charset="0"/>
              </a:rPr>
              <a:t>une</a:t>
            </a:r>
            <a:r>
              <a:rPr lang="en-GB" sz="2000" dirty="0" smtClean="0">
                <a:solidFill>
                  <a:srgbClr val="000000"/>
                </a:solidFill>
                <a:ea typeface="Trebuchet MS" charset="0"/>
                <a:cs typeface="Trebuchet MS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ea typeface="Trebuchet MS" charset="0"/>
                <a:cs typeface="Trebuchet MS" charset="0"/>
              </a:rPr>
              <a:t>prévision</a:t>
            </a:r>
            <a:r>
              <a:rPr lang="en-GB" sz="2000" dirty="0" smtClean="0">
                <a:solidFill>
                  <a:srgbClr val="000000"/>
                </a:solidFill>
                <a:ea typeface="Trebuchet MS" charset="0"/>
                <a:cs typeface="Trebuchet MS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ea typeface="Trebuchet MS" charset="0"/>
                <a:cs typeface="Trebuchet MS" charset="0"/>
              </a:rPr>
              <a:t>donnée</a:t>
            </a:r>
            <a:r>
              <a:rPr lang="en-GB" sz="2000" dirty="0" smtClean="0">
                <a:solidFill>
                  <a:srgbClr val="000000"/>
                </a:solidFill>
                <a:ea typeface="Trebuchet MS" charset="0"/>
                <a:cs typeface="Trebuchet MS" charset="0"/>
              </a:rPr>
              <a:t> 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6979</TotalTime>
  <Words>187</Words>
  <Application>Microsoft Macintosh PowerPoint</Application>
  <PresentationFormat>Présentation à l'écran (4:3)</PresentationFormat>
  <Paragraphs>18</Paragraphs>
  <Slides>2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EPI MOISE : Modélisation, Observations, Identification en Sciences de l’Environnement  </vt:lpstr>
      <vt:lpstr>Diapositive 2</vt:lpstr>
    </vt:vector>
  </TitlesOfParts>
  <Manager/>
  <Company>INRIA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subject/>
  <dc:creator>Arthur vidard</dc:creator>
  <cp:keywords/>
  <dc:description/>
  <cp:lastModifiedBy>Arthur Vidard</cp:lastModifiedBy>
  <cp:revision>54</cp:revision>
  <dcterms:created xsi:type="dcterms:W3CDTF">2013-01-21T19:05:07Z</dcterms:created>
  <dcterms:modified xsi:type="dcterms:W3CDTF">2013-01-21T20:10:02Z</dcterms:modified>
  <cp:category/>
</cp:coreProperties>
</file>