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4"/>
  </p:notesMasterIdLst>
  <p:sldIdLst>
    <p:sldId id="289" r:id="rId2"/>
    <p:sldId id="272" r:id="rId3"/>
    <p:sldId id="331" r:id="rId4"/>
    <p:sldId id="320" r:id="rId5"/>
    <p:sldId id="327" r:id="rId6"/>
    <p:sldId id="321" r:id="rId7"/>
    <p:sldId id="322" r:id="rId8"/>
    <p:sldId id="323" r:id="rId9"/>
    <p:sldId id="328" r:id="rId10"/>
    <p:sldId id="329" r:id="rId11"/>
    <p:sldId id="332" r:id="rId12"/>
    <p:sldId id="33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8DC6-D095-4291-93A2-466FF5FF6C97}" type="datetimeFigureOut">
              <a:rPr lang="fr-FR" smtClean="0"/>
              <a:t>2013/01/23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96DC6-239B-479F-BF76-35DDE9CDBA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83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TR1_CALEN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3609A-37A8-41A3-B6BE-33A500169CC2}" type="slidenum">
              <a:rPr lang="fr-FR"/>
              <a:pPr/>
              <a:t>1</a:t>
            </a:fld>
            <a:endParaRPr lang="fr-F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59D17-ACA2-4BB1-8F5A-5C70DB9007D4}" type="slidenum">
              <a:rPr lang="fr-FR"/>
              <a:pPr/>
              <a:t>6</a:t>
            </a:fld>
            <a:endParaRPr lang="fr-F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915816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175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IAU/DNL     22janvier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F9DFF8A-0E65-4A66-B265-3DA2344DA196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7504" y="159943"/>
            <a:ext cx="892899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CITiES</a:t>
            </a:r>
            <a:r>
              <a:rPr lang="fr-FR" sz="44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fr-FR" sz="21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Calibrage et </a:t>
            </a:r>
            <a:r>
              <a:rPr lang="fr-FR" sz="2100" b="1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valIdation</a:t>
            </a:r>
            <a:r>
              <a:rPr lang="fr-FR" sz="21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de modèles Transport – </a:t>
            </a:r>
            <a:r>
              <a:rPr lang="fr-FR" sz="2100" b="1" dirty="0" err="1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usagE</a:t>
            </a:r>
            <a:r>
              <a:rPr lang="fr-FR" sz="21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des </a:t>
            </a:r>
            <a:r>
              <a:rPr lang="fr-FR" sz="2100" b="1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Sols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sz="2400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621736" y="5224242"/>
            <a:ext cx="7766688" cy="3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b="1" dirty="0" smtClean="0">
                <a:latin typeface="Tahoma" pitchFamily="34" charset="0"/>
              </a:rPr>
              <a:t>Dany Nguyen-Luong</a:t>
            </a:r>
            <a:endParaRPr lang="fr-FR" b="1" dirty="0">
              <a:latin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11760" y="6391870"/>
            <a:ext cx="511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ahoma" pitchFamily="34" charset="0"/>
              </a:rPr>
              <a:t>Kick-off </a:t>
            </a:r>
            <a:r>
              <a:rPr lang="fr-FR" sz="1600" b="1" dirty="0" smtClean="0">
                <a:latin typeface="Tahoma" pitchFamily="34" charset="0"/>
              </a:rPr>
              <a:t>meeting - </a:t>
            </a:r>
            <a:r>
              <a:rPr lang="fr-FR" sz="1600" dirty="0" smtClean="0"/>
              <a:t>22 janvier 2013 - Grenoble</a:t>
            </a:r>
            <a:endParaRPr lang="fr-FR" sz="1600" dirty="0"/>
          </a:p>
        </p:txBody>
      </p:sp>
      <p:pic>
        <p:nvPicPr>
          <p:cNvPr id="8" name="Picture 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943"/>
            <a:ext cx="1224136" cy="53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48" y="5613323"/>
            <a:ext cx="1478327" cy="783012"/>
          </a:xfrm>
          <a:prstGeom prst="rect">
            <a:avLst/>
          </a:prstGeom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688656" y="2066247"/>
            <a:ext cx="7766688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5400" b="1" dirty="0" smtClean="0">
                <a:latin typeface="+mj-lt"/>
              </a:rPr>
              <a:t>SIMAURIF</a:t>
            </a:r>
          </a:p>
          <a:p>
            <a:pPr algn="ctr">
              <a:lnSpc>
                <a:spcPct val="120000"/>
              </a:lnSpc>
            </a:pPr>
            <a:r>
              <a:rPr lang="fr-FR" sz="4400" b="1" dirty="0" smtClean="0"/>
              <a:t>Présentation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89892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9515-062D-4402-83D3-54E8304513A4}" type="slidenum">
              <a:rPr lang="fr-FR"/>
              <a:pPr/>
              <a:t>10</a:t>
            </a:fld>
            <a:endParaRPr lang="fr-FR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05800" cy="762000"/>
          </a:xfrm>
          <a:ln/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Estimation de chaque sous-modèle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742526"/>
              </p:ext>
            </p:extLst>
          </p:nvPr>
        </p:nvGraphicFramePr>
        <p:xfrm>
          <a:off x="251520" y="1700808"/>
          <a:ext cx="8610600" cy="5047934"/>
        </p:xfrm>
        <a:graphic>
          <a:graphicData uri="http://schemas.openxmlformats.org/drawingml/2006/table">
            <a:tbl>
              <a:tblPr/>
              <a:tblGrid>
                <a:gridCol w="1905000"/>
                <a:gridCol w="3886200"/>
                <a:gridCol w="2819400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 de choix de localisation résidentielle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UrbanSim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 de choix de localisation des emplois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 choix de localisation de projet urbain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(ex évolution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 de prix de l’immobilier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Régression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linéaire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Génération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Equations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Davisum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 gravitaire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Modèle de choix modal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MNL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Affectation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Multi-chemins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81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496944" cy="533400"/>
          </a:xfrm>
          <a:noFill/>
          <a:ln/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fr-FR" sz="2800" dirty="0" smtClean="0">
                <a:solidFill>
                  <a:schemeClr val="accent2"/>
                </a:solidFill>
              </a:rPr>
              <a:t>INTERACTION ENTRE LES SOUS-MODELES</a:t>
            </a: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4150" y="1628800"/>
            <a:ext cx="8352928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b="1" dirty="0" smtClean="0">
                <a:solidFill>
                  <a:srgbClr val="333333"/>
                </a:solidFill>
              </a:rPr>
              <a:t>Modèle de localisation des ménages</a:t>
            </a:r>
          </a:p>
          <a:p>
            <a:pPr>
              <a:lnSpc>
                <a:spcPct val="130000"/>
              </a:lnSpc>
            </a:pPr>
            <a:r>
              <a:rPr lang="fr-FR" sz="2400" dirty="0" smtClean="0">
                <a:solidFill>
                  <a:srgbClr val="333333"/>
                </a:solidFill>
              </a:rPr>
              <a:t>P(m, i, n) = f(</a:t>
            </a:r>
            <a:r>
              <a:rPr lang="fr-FR" sz="2400" dirty="0" err="1" smtClean="0">
                <a:solidFill>
                  <a:srgbClr val="333333"/>
                </a:solidFill>
              </a:rPr>
              <a:t>X</a:t>
            </a:r>
            <a:r>
              <a:rPr lang="fr-FR" sz="2400" baseline="-25000" dirty="0" err="1" smtClean="0">
                <a:solidFill>
                  <a:srgbClr val="333333"/>
                </a:solidFill>
              </a:rPr>
              <a:t>m</a:t>
            </a:r>
            <a:r>
              <a:rPr lang="fr-FR" sz="2400" dirty="0" smtClean="0">
                <a:solidFill>
                  <a:srgbClr val="333333"/>
                </a:solidFill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</a:rPr>
              <a:t>Amé</a:t>
            </a:r>
            <a:r>
              <a:rPr lang="fr-FR" sz="2400" baseline="-25000" dirty="0" err="1" smtClean="0">
                <a:solidFill>
                  <a:srgbClr val="333333"/>
                </a:solidFill>
              </a:rPr>
              <a:t>i</a:t>
            </a:r>
            <a:r>
              <a:rPr lang="fr-FR" sz="2400" dirty="0" smtClean="0">
                <a:solidFill>
                  <a:srgbClr val="333333"/>
                </a:solidFill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</a:rPr>
              <a:t>Acc</a:t>
            </a:r>
            <a:r>
              <a:rPr lang="fr-FR" sz="2400" baseline="-25000" dirty="0" err="1" smtClean="0">
                <a:solidFill>
                  <a:srgbClr val="333333"/>
                </a:solidFill>
              </a:rPr>
              <a:t>i</a:t>
            </a:r>
            <a:r>
              <a:rPr lang="fr-FR" sz="2400" dirty="0" smtClean="0">
                <a:solidFill>
                  <a:srgbClr val="333333"/>
                </a:solidFill>
              </a:rPr>
              <a:t>, </a:t>
            </a:r>
            <a:r>
              <a:rPr lang="fr-FR" sz="2400" dirty="0" err="1" smtClean="0">
                <a:solidFill>
                  <a:srgbClr val="333333"/>
                </a:solidFill>
              </a:rPr>
              <a:t>Prix_res</a:t>
            </a:r>
            <a:r>
              <a:rPr lang="fr-FR" sz="2400" baseline="-25000" dirty="0" err="1" smtClean="0">
                <a:solidFill>
                  <a:srgbClr val="333333"/>
                </a:solidFill>
              </a:rPr>
              <a:t>i</a:t>
            </a:r>
            <a:r>
              <a:rPr lang="fr-FR" sz="2400" dirty="0" smtClean="0">
                <a:solidFill>
                  <a:srgbClr val="333333"/>
                </a:solidFill>
              </a:rPr>
              <a:t>)</a:t>
            </a:r>
            <a:endParaRPr lang="fr-FR" sz="2400" dirty="0"/>
          </a:p>
          <a:p>
            <a:pPr>
              <a:lnSpc>
                <a:spcPct val="130000"/>
              </a:lnSpc>
            </a:pPr>
            <a:r>
              <a:rPr lang="fr-FR" sz="2000" dirty="0" smtClean="0">
                <a:solidFill>
                  <a:srgbClr val="333333"/>
                </a:solidFill>
              </a:rPr>
              <a:t>Exemple : parmi les variables </a:t>
            </a:r>
            <a:r>
              <a:rPr lang="fr-FR" sz="2000" dirty="0" err="1" smtClean="0">
                <a:solidFill>
                  <a:srgbClr val="333333"/>
                </a:solidFill>
              </a:rPr>
              <a:t>Amé</a:t>
            </a:r>
            <a:r>
              <a:rPr lang="fr-FR" sz="2000" baseline="-25000" dirty="0" err="1" smtClean="0">
                <a:solidFill>
                  <a:srgbClr val="333333"/>
                </a:solidFill>
              </a:rPr>
              <a:t>i</a:t>
            </a:r>
            <a:r>
              <a:rPr lang="fr-FR" sz="2000" dirty="0" smtClean="0">
                <a:solidFill>
                  <a:srgbClr val="333333"/>
                </a:solidFill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fr-FR" sz="2000" dirty="0" smtClean="0">
                <a:solidFill>
                  <a:srgbClr val="333333"/>
                </a:solidFill>
              </a:rPr>
              <a:t>nb emplois de services à la personne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endParaRPr lang="fr-FR" sz="1200" dirty="0" smtClean="0">
              <a:solidFill>
                <a:srgbClr val="333333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b="1" dirty="0" smtClean="0">
                <a:solidFill>
                  <a:srgbClr val="333333"/>
                </a:solidFill>
              </a:rPr>
              <a:t>Modèle </a:t>
            </a:r>
            <a:r>
              <a:rPr lang="fr-FR" sz="2400" b="1" dirty="0">
                <a:solidFill>
                  <a:srgbClr val="333333"/>
                </a:solidFill>
              </a:rPr>
              <a:t>de localisation des </a:t>
            </a:r>
            <a:r>
              <a:rPr lang="fr-FR" sz="2400" b="1" dirty="0" smtClean="0">
                <a:solidFill>
                  <a:srgbClr val="333333"/>
                </a:solidFill>
              </a:rPr>
              <a:t>emplois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333333"/>
                </a:solidFill>
              </a:rPr>
              <a:t>P(e, i, n) = g(X</a:t>
            </a:r>
            <a:r>
              <a:rPr lang="fr-FR" sz="2400" baseline="-25000" dirty="0">
                <a:solidFill>
                  <a:srgbClr val="333333"/>
                </a:solidFill>
              </a:rPr>
              <a:t>e</a:t>
            </a:r>
            <a:r>
              <a:rPr lang="fr-FR" sz="2400" dirty="0">
                <a:solidFill>
                  <a:srgbClr val="333333"/>
                </a:solidFill>
              </a:rPr>
              <a:t>, </a:t>
            </a:r>
            <a:r>
              <a:rPr lang="fr-FR" sz="2400" dirty="0" err="1">
                <a:solidFill>
                  <a:srgbClr val="333333"/>
                </a:solidFill>
              </a:rPr>
              <a:t>Agglo</a:t>
            </a:r>
            <a:r>
              <a:rPr lang="fr-FR" sz="2400" baseline="-25000" dirty="0" err="1">
                <a:solidFill>
                  <a:srgbClr val="333333"/>
                </a:solidFill>
              </a:rPr>
              <a:t>i</a:t>
            </a:r>
            <a:r>
              <a:rPr lang="fr-FR" sz="2400" dirty="0">
                <a:solidFill>
                  <a:srgbClr val="333333"/>
                </a:solidFill>
              </a:rPr>
              <a:t>, </a:t>
            </a:r>
            <a:r>
              <a:rPr lang="fr-FR" sz="2400" dirty="0" err="1">
                <a:solidFill>
                  <a:srgbClr val="333333"/>
                </a:solidFill>
              </a:rPr>
              <a:t>Acc</a:t>
            </a:r>
            <a:r>
              <a:rPr lang="fr-FR" sz="2400" baseline="-25000" dirty="0" err="1">
                <a:solidFill>
                  <a:srgbClr val="333333"/>
                </a:solidFill>
              </a:rPr>
              <a:t>i</a:t>
            </a:r>
            <a:r>
              <a:rPr lang="fr-FR" sz="2400" dirty="0">
                <a:solidFill>
                  <a:srgbClr val="333333"/>
                </a:solidFill>
              </a:rPr>
              <a:t>, </a:t>
            </a:r>
            <a:r>
              <a:rPr lang="fr-FR" sz="2400" dirty="0" err="1">
                <a:solidFill>
                  <a:srgbClr val="333333"/>
                </a:solidFill>
              </a:rPr>
              <a:t>Prix_immo</a:t>
            </a:r>
            <a:r>
              <a:rPr lang="fr-FR" sz="2400" baseline="-25000" dirty="0" err="1">
                <a:solidFill>
                  <a:srgbClr val="333333"/>
                </a:solidFill>
              </a:rPr>
              <a:t>i</a:t>
            </a:r>
            <a:r>
              <a:rPr lang="fr-FR" sz="2400" dirty="0">
                <a:solidFill>
                  <a:srgbClr val="333333"/>
                </a:solidFill>
              </a:rPr>
              <a:t>)</a:t>
            </a:r>
            <a:endParaRPr lang="fr-FR" sz="2400" dirty="0"/>
          </a:p>
          <a:p>
            <a:pPr>
              <a:lnSpc>
                <a:spcPct val="130000"/>
              </a:lnSpc>
            </a:pPr>
            <a:r>
              <a:rPr lang="fr-FR" sz="2000" dirty="0">
                <a:solidFill>
                  <a:srgbClr val="333333"/>
                </a:solidFill>
              </a:rPr>
              <a:t>Exemple : un des secteurs d’emplois = services à la personne, et parmi les variables </a:t>
            </a:r>
            <a:r>
              <a:rPr lang="fr-FR" sz="2000" dirty="0" err="1">
                <a:solidFill>
                  <a:srgbClr val="333333"/>
                </a:solidFill>
              </a:rPr>
              <a:t>Agglo</a:t>
            </a:r>
            <a:r>
              <a:rPr lang="fr-FR" sz="2000" baseline="-25000" dirty="0" err="1">
                <a:solidFill>
                  <a:srgbClr val="333333"/>
                </a:solidFill>
              </a:rPr>
              <a:t>i</a:t>
            </a:r>
            <a:r>
              <a:rPr lang="fr-FR" sz="2000" dirty="0">
                <a:solidFill>
                  <a:srgbClr val="333333"/>
                </a:solidFill>
              </a:rPr>
              <a:t>, densité de ménages</a:t>
            </a:r>
          </a:p>
          <a:p>
            <a:pPr>
              <a:lnSpc>
                <a:spcPct val="130000"/>
              </a:lnSpc>
            </a:pPr>
            <a:endParaRPr lang="fr-FR" sz="1200" b="1" dirty="0" smtClean="0">
              <a:solidFill>
                <a:srgbClr val="333333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fr-FR" sz="2400" b="1" dirty="0" smtClean="0">
                <a:solidFill>
                  <a:srgbClr val="333333"/>
                </a:solidFill>
              </a:rPr>
              <a:t>Variable d’accessibilité</a:t>
            </a:r>
            <a:r>
              <a:rPr lang="fr-FR" sz="2000" b="1" dirty="0">
                <a:solidFill>
                  <a:srgbClr val="333333"/>
                </a:solidFill>
              </a:rPr>
              <a:t> </a:t>
            </a:r>
            <a:r>
              <a:rPr lang="fr-FR" sz="2000" dirty="0" smtClean="0">
                <a:solidFill>
                  <a:srgbClr val="333333"/>
                </a:solidFill>
              </a:rPr>
              <a:t>(</a:t>
            </a:r>
            <a:r>
              <a:rPr lang="fr-FR" sz="2000" dirty="0" err="1" smtClean="0">
                <a:solidFill>
                  <a:srgbClr val="333333"/>
                </a:solidFill>
              </a:rPr>
              <a:t>logsum</a:t>
            </a:r>
            <a:r>
              <a:rPr lang="fr-FR" sz="2000" dirty="0" smtClean="0">
                <a:solidFill>
                  <a:srgbClr val="333333"/>
                </a:solidFill>
              </a:rPr>
              <a:t>)</a:t>
            </a:r>
            <a:r>
              <a:rPr lang="fr-FR" sz="2000" b="1" dirty="0" smtClean="0">
                <a:solidFill>
                  <a:srgbClr val="333333"/>
                </a:solidFill>
              </a:rPr>
              <a:t>: </a:t>
            </a:r>
            <a:endParaRPr lang="fr-FR" sz="2400" b="1" dirty="0">
              <a:solidFill>
                <a:srgbClr val="333333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15799"/>
              </p:ext>
            </p:extLst>
          </p:nvPr>
        </p:nvGraphicFramePr>
        <p:xfrm>
          <a:off x="6012160" y="2051364"/>
          <a:ext cx="2810420" cy="130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Équation" r:id="rId3" imgW="1206500" imgH="558800" progId="Equation.3">
                  <p:embed/>
                </p:oleObj>
              </mc:Choice>
              <mc:Fallback>
                <p:oleObj name="Équation" r:id="rId3" imgW="12065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051364"/>
                        <a:ext cx="2810420" cy="13056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85516"/>
              </p:ext>
            </p:extLst>
          </p:nvPr>
        </p:nvGraphicFramePr>
        <p:xfrm>
          <a:off x="5436096" y="5301208"/>
          <a:ext cx="3607246" cy="93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Équation" r:id="rId5" imgW="1955520" imgH="507960" progId="Equation.3">
                  <p:embed/>
                </p:oleObj>
              </mc:Choice>
              <mc:Fallback>
                <p:oleObj name="Équation" r:id="rId5" imgW="1955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01208"/>
                        <a:ext cx="3607246" cy="9362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7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FA8-4279-48C7-AE92-277457D133A7}" type="slidenum">
              <a:rPr lang="fr-FR"/>
              <a:pPr/>
              <a:t>12</a:t>
            </a:fld>
            <a:endParaRPr lang="fr-FR"/>
          </a:p>
        </p:txBody>
      </p:sp>
      <p:sp>
        <p:nvSpPr>
          <p:cNvPr id="338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72400" cy="762000"/>
          </a:xfrm>
          <a:ln/>
        </p:spPr>
        <p:txBody>
          <a:bodyPr/>
          <a:lstStyle/>
          <a:p>
            <a:r>
              <a:rPr lang="fr-FR" sz="4000" b="1" dirty="0">
                <a:solidFill>
                  <a:schemeClr val="accent2"/>
                </a:solidFill>
              </a:rPr>
              <a:t>CALAGE </a:t>
            </a:r>
            <a:r>
              <a:rPr lang="fr-FR" sz="4000" b="1" dirty="0" smtClean="0">
                <a:solidFill>
                  <a:schemeClr val="accent2"/>
                </a:solidFill>
              </a:rPr>
              <a:t>GLOBAL</a:t>
            </a:r>
            <a:endParaRPr lang="fr-FR" sz="4000" b="1" dirty="0">
              <a:solidFill>
                <a:schemeClr val="accent2"/>
              </a:solidFill>
            </a:endParaRPr>
          </a:p>
        </p:txBody>
      </p:sp>
      <p:sp>
        <p:nvSpPr>
          <p:cNvPr id="338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181975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800" dirty="0"/>
              <a:t>Assemblage de tous les </a:t>
            </a:r>
            <a:r>
              <a:rPr lang="fr-FR" sz="2800" dirty="0" smtClean="0"/>
              <a:t>sous-modèles calés séparément</a:t>
            </a:r>
            <a:endParaRPr lang="fr-FR" sz="2800" dirty="0"/>
          </a:p>
          <a:p>
            <a:pPr>
              <a:lnSpc>
                <a:spcPct val="90000"/>
              </a:lnSpc>
            </a:pPr>
            <a:r>
              <a:rPr lang="fr-FR" sz="2800" dirty="0"/>
              <a:t>Enchaînement (script Python)– exécution</a:t>
            </a:r>
          </a:p>
          <a:p>
            <a:pPr>
              <a:lnSpc>
                <a:spcPct val="90000"/>
              </a:lnSpc>
            </a:pPr>
            <a:r>
              <a:rPr lang="fr-FR" sz="2800" dirty="0">
                <a:solidFill>
                  <a:srgbClr val="FF0000"/>
                </a:solidFill>
              </a:rPr>
              <a:t>Calage global</a:t>
            </a:r>
          </a:p>
          <a:p>
            <a:pPr>
              <a:lnSpc>
                <a:spcPct val="90000"/>
              </a:lnSpc>
            </a:pPr>
            <a:endParaRPr lang="fr-FR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3600" b="1" dirty="0">
                <a:solidFill>
                  <a:schemeClr val="accent2"/>
                </a:solidFill>
              </a:rPr>
              <a:t>… PUIS SIMULATIONS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2800" dirty="0"/>
              <a:t>Construction des scénarios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Simulations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Sorties d’indicateurs, cartographie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800" dirty="0"/>
          </a:p>
          <a:p>
            <a:pPr>
              <a:lnSpc>
                <a:spcPct val="90000"/>
              </a:lnSpc>
              <a:buFontTx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23788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4000" dirty="0" smtClean="0">
                <a:solidFill>
                  <a:schemeClr val="accent2"/>
                </a:solidFill>
              </a:rPr>
              <a:t>Objet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403" y="1844824"/>
            <a:ext cx="8208962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Projet </a:t>
            </a:r>
            <a:r>
              <a:rPr lang="fr-FR" sz="3200" dirty="0" err="1" smtClean="0"/>
              <a:t>Predit</a:t>
            </a:r>
            <a:r>
              <a:rPr lang="fr-FR" sz="3200" dirty="0" smtClean="0"/>
              <a:t> de 2003 à 2008 puis ANR de 2009 à 2011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Simulation </a:t>
            </a:r>
            <a:r>
              <a:rPr lang="fr-FR" sz="3200" dirty="0"/>
              <a:t>de l’interaction u</a:t>
            </a:r>
            <a:r>
              <a:rPr lang="fr-FR" sz="3200" dirty="0" smtClean="0"/>
              <a:t>rbanisation-transports </a:t>
            </a:r>
            <a:r>
              <a:rPr lang="fr-FR" sz="3200" dirty="0"/>
              <a:t>en Région </a:t>
            </a:r>
            <a:r>
              <a:rPr lang="fr-FR" sz="3200" dirty="0" err="1" smtClean="0"/>
              <a:t>île-de-France</a:t>
            </a:r>
            <a:r>
              <a:rPr lang="fr-FR" sz="3200" dirty="0" smtClean="0"/>
              <a:t> </a:t>
            </a:r>
            <a:endParaRPr lang="fr-FR" sz="3200" dirty="0"/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Partenaires : </a:t>
            </a:r>
            <a:r>
              <a:rPr lang="fr-FR" sz="3200" dirty="0"/>
              <a:t>Université de </a:t>
            </a:r>
            <a:r>
              <a:rPr lang="fr-FR" sz="3200" dirty="0" smtClean="0"/>
              <a:t>Cergy-Pontoise, LET, Pirandello </a:t>
            </a:r>
            <a:r>
              <a:rPr lang="fr-FR" sz="3200" dirty="0" err="1" smtClean="0"/>
              <a:t>Ing</a:t>
            </a:r>
            <a:r>
              <a:rPr lang="fr-FR" sz="32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3200" dirty="0" smtClean="0"/>
              <a:t>Financement </a:t>
            </a:r>
            <a:r>
              <a:rPr lang="fr-FR" sz="3200" dirty="0" err="1" smtClean="0"/>
              <a:t>Predit</a:t>
            </a:r>
            <a:r>
              <a:rPr lang="fr-FR" sz="3200" dirty="0" smtClean="0"/>
              <a:t> (MEEDM), DRIEA, RFF</a:t>
            </a:r>
          </a:p>
          <a:p>
            <a:pPr>
              <a:defRPr/>
            </a:pPr>
            <a:r>
              <a:rPr lang="fr-FR" sz="3200" dirty="0"/>
              <a:t> </a:t>
            </a:r>
            <a:r>
              <a:rPr lang="fr-FR" sz="3200" dirty="0" smtClean="0"/>
              <a:t>                          ANR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91F-90A2-435D-BF53-CA38E6C0A9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EFA8-4279-48C7-AE92-277457D133A7}" type="slidenum">
              <a:rPr lang="fr-FR"/>
              <a:pPr/>
              <a:t>3</a:t>
            </a:fld>
            <a:endParaRPr lang="fr-FR"/>
          </a:p>
        </p:txBody>
      </p:sp>
      <p:sp>
        <p:nvSpPr>
          <p:cNvPr id="338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7808" y="188640"/>
            <a:ext cx="7772400" cy="762000"/>
          </a:xfrm>
          <a:ln/>
        </p:spPr>
        <p:txBody>
          <a:bodyPr/>
          <a:lstStyle/>
          <a:p>
            <a:r>
              <a:rPr lang="fr-FR" sz="4000" b="1" dirty="0" smtClean="0">
                <a:solidFill>
                  <a:schemeClr val="accent2"/>
                </a:solidFill>
              </a:rPr>
              <a:t>APPLICATIONS</a:t>
            </a:r>
            <a:endParaRPr lang="fr-FR" sz="4000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17119"/>
            <a:ext cx="3747263" cy="26736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1" y="3951786"/>
            <a:ext cx="3816424" cy="27503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1" y="1068058"/>
            <a:ext cx="3816424" cy="27226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78" y="3924561"/>
            <a:ext cx="3220522" cy="26988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46757" y="1166573"/>
            <a:ext cx="267695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Tangentielle nord (</a:t>
            </a:r>
            <a:r>
              <a:rPr lang="fr-FR" dirty="0" err="1" smtClean="0"/>
              <a:t>Predit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4048" y="3951786"/>
            <a:ext cx="189987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Laser (</a:t>
            </a:r>
            <a:r>
              <a:rPr lang="fr-FR" dirty="0" err="1" smtClean="0"/>
              <a:t>Plainsudd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07880" y="1166573"/>
            <a:ext cx="361951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Tangentielle sud-ouest (</a:t>
            </a:r>
            <a:r>
              <a:rPr lang="fr-FR" dirty="0" err="1" smtClean="0"/>
              <a:t>Plainsudd</a:t>
            </a:r>
            <a:r>
              <a:rPr lang="fr-FR" dirty="0"/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0390" y="5089304"/>
            <a:ext cx="337009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Prolongement du T3 (</a:t>
            </a:r>
            <a:r>
              <a:rPr lang="fr-FR" dirty="0" err="1" smtClean="0"/>
              <a:t>Plainsudd</a:t>
            </a:r>
            <a:r>
              <a:rPr lang="fr-FR" dirty="0"/>
              <a:t>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328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FE0D-249C-4FD6-8859-61337840A9D9}" type="slidenum">
              <a:rPr lang="fr-FR"/>
              <a:pPr/>
              <a:t>4</a:t>
            </a:fld>
            <a:endParaRPr lang="fr-FR"/>
          </a:p>
        </p:txBody>
      </p:sp>
      <p:pic>
        <p:nvPicPr>
          <p:cNvPr id="248834" name="Picture 2" descr="mos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862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5" name="Picture 3" descr="mos1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3790950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6" name="Picture 4" descr="mos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4550"/>
            <a:ext cx="38862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4787900" y="3429000"/>
            <a:ext cx="3657600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600" dirty="0"/>
              <a:t>2026</a:t>
            </a:r>
          </a:p>
          <a:p>
            <a:pPr eaLnBrk="0" hangingPunct="0">
              <a:spcBef>
                <a:spcPct val="50000"/>
              </a:spcBef>
            </a:pPr>
            <a:r>
              <a:rPr lang="fr-FR" sz="2000" dirty="0"/>
              <a:t>Occupation du sol ?</a:t>
            </a:r>
          </a:p>
          <a:p>
            <a:pPr eaLnBrk="0" hangingPunct="0">
              <a:spcBef>
                <a:spcPct val="50000"/>
              </a:spcBef>
            </a:pPr>
            <a:r>
              <a:rPr lang="fr-FR" sz="2000" dirty="0"/>
              <a:t>Répartition spatiale de la population ? des emplois ?</a:t>
            </a:r>
          </a:p>
          <a:p>
            <a:pPr eaLnBrk="0" hangingPunct="0">
              <a:spcBef>
                <a:spcPct val="50000"/>
              </a:spcBef>
            </a:pPr>
            <a:r>
              <a:rPr lang="fr-FR" sz="2000" dirty="0"/>
              <a:t>Prix de l’immobilier ?</a:t>
            </a:r>
          </a:p>
          <a:p>
            <a:pPr eaLnBrk="0" hangingPunct="0">
              <a:spcBef>
                <a:spcPct val="50000"/>
              </a:spcBef>
            </a:pPr>
            <a:endParaRPr lang="fr-FR" sz="2000" dirty="0"/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828800" y="0"/>
            <a:ext cx="609600" cy="3365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>
                <a:latin typeface="Times New Roman" pitchFamily="18" charset="0"/>
              </a:rPr>
              <a:t>1900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6172200" y="0"/>
            <a:ext cx="609600" cy="3365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>
                <a:latin typeface="Times New Roman" pitchFamily="18" charset="0"/>
              </a:rPr>
              <a:t>1960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1828800" y="3276600"/>
            <a:ext cx="609600" cy="3365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>
                <a:latin typeface="Times New Roman" pitchFamily="18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33330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764D-94F8-4BD2-86D4-5EE922F731C9}" type="slidenum">
              <a:rPr lang="fr-FR"/>
              <a:pPr/>
              <a:t>5</a:t>
            </a:fld>
            <a:endParaRPr lang="fr-FR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fr-FR" sz="2800" b="1" dirty="0" err="1">
                <a:solidFill>
                  <a:schemeClr val="accent2"/>
                </a:solidFill>
              </a:rPr>
              <a:t>UrbanSim</a:t>
            </a:r>
            <a:r>
              <a:rPr lang="fr-FR" sz="2800" b="1" dirty="0">
                <a:solidFill>
                  <a:schemeClr val="accent2"/>
                </a:solidFill>
              </a:rPr>
              <a:t> : </a:t>
            </a:r>
            <a:r>
              <a:rPr lang="fr-FR" sz="2800" b="1" dirty="0" smtClean="0">
                <a:solidFill>
                  <a:schemeClr val="accent2"/>
                </a:solidFill>
              </a:rPr>
              <a:t>LAND USE MODEL</a:t>
            </a:r>
            <a:r>
              <a:rPr lang="en-US" sz="2800" dirty="0">
                <a:solidFill>
                  <a:schemeClr val="accent2"/>
                </a:solidFill>
              </a:rPr>
              <a:t/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fr-FR" sz="2800" dirty="0">
                <a:solidFill>
                  <a:schemeClr val="accent2"/>
                </a:solidFill>
              </a:rPr>
              <a:t>4 sous-modèles principaux</a:t>
            </a:r>
          </a:p>
        </p:txBody>
      </p:sp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3792538" y="1600200"/>
            <a:ext cx="1709737" cy="3844925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234800"/>
          <a:lstStyle/>
          <a:p>
            <a:pPr algn="ctr" eaLnBrk="0" hangingPunct="0"/>
            <a:r>
              <a:rPr lang="fr-FR" sz="1000"/>
              <a:t>Model Coordinator</a:t>
            </a:r>
          </a:p>
          <a:p>
            <a:pPr algn="ctr" eaLnBrk="0" hangingPunct="0"/>
            <a:endParaRPr lang="fr-FR" sz="1000"/>
          </a:p>
        </p:txBody>
      </p:sp>
      <p:sp>
        <p:nvSpPr>
          <p:cNvPr id="249862" name="AutoShape 6"/>
          <p:cNvSpPr>
            <a:spLocks noChangeArrowheads="1"/>
          </p:cNvSpPr>
          <p:nvPr/>
        </p:nvSpPr>
        <p:spPr bwMode="auto">
          <a:xfrm>
            <a:off x="1371600" y="1173163"/>
            <a:ext cx="1139825" cy="569912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000"/>
              <a:t>Macro- Economic Model</a:t>
            </a: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652713" y="1173163"/>
            <a:ext cx="996950" cy="569912"/>
          </a:xfrm>
          <a:prstGeom prst="flowChartOnline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000"/>
              <a:t>Control Totals</a:t>
            </a:r>
          </a:p>
        </p:txBody>
      </p:sp>
      <p:sp>
        <p:nvSpPr>
          <p:cNvPr id="249864" name="AutoShape 8"/>
          <p:cNvSpPr>
            <a:spLocks noChangeArrowheads="1"/>
          </p:cNvSpPr>
          <p:nvPr/>
        </p:nvSpPr>
        <p:spPr bwMode="auto">
          <a:xfrm>
            <a:off x="7069138" y="1173163"/>
            <a:ext cx="996950" cy="569912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000"/>
              <a:t>Travel demand model</a:t>
            </a:r>
          </a:p>
        </p:txBody>
      </p:sp>
      <p:sp>
        <p:nvSpPr>
          <p:cNvPr id="249865" name="AutoShape 9"/>
          <p:cNvSpPr>
            <a:spLocks noChangeArrowheads="1"/>
          </p:cNvSpPr>
          <p:nvPr/>
        </p:nvSpPr>
        <p:spPr bwMode="auto">
          <a:xfrm>
            <a:off x="5786438" y="1173163"/>
            <a:ext cx="1139825" cy="569912"/>
          </a:xfrm>
          <a:prstGeom prst="flowChartOnline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000"/>
              <a:t>Travel Model Outputs</a:t>
            </a:r>
          </a:p>
        </p:txBody>
      </p:sp>
      <p:sp>
        <p:nvSpPr>
          <p:cNvPr id="249866" name="AutoShape 10"/>
          <p:cNvSpPr>
            <a:spLocks noChangeArrowheads="1"/>
          </p:cNvSpPr>
          <p:nvPr/>
        </p:nvSpPr>
        <p:spPr bwMode="auto">
          <a:xfrm>
            <a:off x="2084388" y="2027238"/>
            <a:ext cx="1423987" cy="569912"/>
          </a:xfrm>
          <a:prstGeom prst="flowChartOnline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000"/>
              <a:t>Scenario Assumptions</a:t>
            </a:r>
          </a:p>
        </p:txBody>
      </p:sp>
      <p:sp>
        <p:nvSpPr>
          <p:cNvPr id="249867" name="AutoShape 11"/>
          <p:cNvSpPr>
            <a:spLocks noChangeArrowheads="1"/>
          </p:cNvSpPr>
          <p:nvPr/>
        </p:nvSpPr>
        <p:spPr bwMode="auto">
          <a:xfrm>
            <a:off x="5786438" y="2027238"/>
            <a:ext cx="1139825" cy="569912"/>
          </a:xfrm>
          <a:prstGeom prst="flowChartOnline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000"/>
              <a:t>User Specified Events</a:t>
            </a:r>
          </a:p>
        </p:txBody>
      </p:sp>
      <p:sp>
        <p:nvSpPr>
          <p:cNvPr id="249868" name="AutoShape 12"/>
          <p:cNvSpPr>
            <a:spLocks noChangeArrowheads="1"/>
          </p:cNvSpPr>
          <p:nvPr/>
        </p:nvSpPr>
        <p:spPr bwMode="auto">
          <a:xfrm>
            <a:off x="2225675" y="2881313"/>
            <a:ext cx="1282700" cy="569912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000"/>
              <a:t>Accessibility Model</a:t>
            </a:r>
          </a:p>
        </p:txBody>
      </p:sp>
      <p:sp>
        <p:nvSpPr>
          <p:cNvPr id="249869" name="AutoShape 13"/>
          <p:cNvSpPr>
            <a:spLocks noChangeArrowheads="1"/>
          </p:cNvSpPr>
          <p:nvPr/>
        </p:nvSpPr>
        <p:spPr bwMode="auto">
          <a:xfrm>
            <a:off x="2225675" y="3594100"/>
            <a:ext cx="1282700" cy="569913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000"/>
              <a:t>Mobility Tables</a:t>
            </a:r>
          </a:p>
        </p:txBody>
      </p:sp>
      <p:sp>
        <p:nvSpPr>
          <p:cNvPr id="249870" name="AutoShape 14"/>
          <p:cNvSpPr>
            <a:spLocks noChangeArrowheads="1"/>
          </p:cNvSpPr>
          <p:nvPr/>
        </p:nvSpPr>
        <p:spPr bwMode="auto">
          <a:xfrm>
            <a:off x="2225675" y="4305300"/>
            <a:ext cx="1282700" cy="569913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100" b="1">
                <a:solidFill>
                  <a:srgbClr val="FF5050"/>
                </a:solidFill>
              </a:rPr>
              <a:t>Development Model</a:t>
            </a:r>
          </a:p>
        </p:txBody>
      </p:sp>
      <p:sp>
        <p:nvSpPr>
          <p:cNvPr id="249871" name="AutoShape 15"/>
          <p:cNvSpPr>
            <a:spLocks noChangeArrowheads="1"/>
          </p:cNvSpPr>
          <p:nvPr/>
        </p:nvSpPr>
        <p:spPr bwMode="auto">
          <a:xfrm>
            <a:off x="2225675" y="5018088"/>
            <a:ext cx="1282700" cy="569912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000"/>
              <a:t>Export Model</a:t>
            </a:r>
          </a:p>
        </p:txBody>
      </p:sp>
      <p:sp>
        <p:nvSpPr>
          <p:cNvPr id="249872" name="AutoShape 16"/>
          <p:cNvSpPr>
            <a:spLocks noChangeArrowheads="1"/>
          </p:cNvSpPr>
          <p:nvPr/>
        </p:nvSpPr>
        <p:spPr bwMode="auto">
          <a:xfrm>
            <a:off x="5786438" y="2881313"/>
            <a:ext cx="1282700" cy="569912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000"/>
              <a:t>Transition Models</a:t>
            </a:r>
          </a:p>
        </p:txBody>
      </p:sp>
      <p:sp>
        <p:nvSpPr>
          <p:cNvPr id="249873" name="AutoShape 17"/>
          <p:cNvSpPr>
            <a:spLocks noChangeArrowheads="1"/>
          </p:cNvSpPr>
          <p:nvPr/>
        </p:nvSpPr>
        <p:spPr bwMode="auto">
          <a:xfrm>
            <a:off x="5786438" y="3594100"/>
            <a:ext cx="1604962" cy="569913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200" b="1">
                <a:solidFill>
                  <a:srgbClr val="FF5050"/>
                </a:solidFill>
              </a:rPr>
              <a:t>Household Location choice Model</a:t>
            </a:r>
          </a:p>
        </p:txBody>
      </p:sp>
      <p:sp>
        <p:nvSpPr>
          <p:cNvPr id="249874" name="AutoShape 18"/>
          <p:cNvSpPr>
            <a:spLocks noChangeArrowheads="1"/>
          </p:cNvSpPr>
          <p:nvPr/>
        </p:nvSpPr>
        <p:spPr bwMode="auto">
          <a:xfrm>
            <a:off x="5791200" y="5029200"/>
            <a:ext cx="1282700" cy="569913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1200" b="1">
                <a:solidFill>
                  <a:srgbClr val="FF5050"/>
                </a:solidFill>
              </a:rPr>
              <a:t>Land Price Model</a:t>
            </a:r>
          </a:p>
        </p:txBody>
      </p:sp>
      <p:sp>
        <p:nvSpPr>
          <p:cNvPr id="249875" name="AutoShape 19"/>
          <p:cNvSpPr>
            <a:spLocks noChangeArrowheads="1"/>
          </p:cNvSpPr>
          <p:nvPr/>
        </p:nvSpPr>
        <p:spPr bwMode="auto">
          <a:xfrm>
            <a:off x="3935413" y="5588000"/>
            <a:ext cx="1281112" cy="9969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262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Data Store</a:t>
            </a:r>
          </a:p>
        </p:txBody>
      </p:sp>
      <p:sp>
        <p:nvSpPr>
          <p:cNvPr id="249876" name="AutoShape 20"/>
          <p:cNvSpPr>
            <a:spLocks noChangeArrowheads="1"/>
          </p:cNvSpPr>
          <p:nvPr/>
        </p:nvSpPr>
        <p:spPr bwMode="auto">
          <a:xfrm>
            <a:off x="2652713" y="5729288"/>
            <a:ext cx="1282700" cy="855662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tIns="118800"/>
          <a:lstStyle/>
          <a:p>
            <a:pPr algn="ctr" eaLnBrk="0" hangingPunct="0"/>
            <a:r>
              <a:rPr lang="fr-FR" sz="1000">
                <a:latin typeface="Times New Roman" pitchFamily="18" charset="0"/>
              </a:rPr>
              <a:t>ASCII Output Files</a:t>
            </a:r>
          </a:p>
        </p:txBody>
      </p:sp>
      <p:sp>
        <p:nvSpPr>
          <p:cNvPr id="249877" name="AutoShape 21"/>
          <p:cNvSpPr>
            <a:spLocks noChangeArrowheads="1"/>
          </p:cNvSpPr>
          <p:nvPr/>
        </p:nvSpPr>
        <p:spPr bwMode="auto">
          <a:xfrm>
            <a:off x="1371600" y="5872163"/>
            <a:ext cx="1139825" cy="569912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82800" rIns="18000" bIns="10800"/>
          <a:lstStyle/>
          <a:p>
            <a:pPr algn="ctr" eaLnBrk="0" hangingPunct="0"/>
            <a:r>
              <a:rPr lang="fr-FR" sz="900"/>
              <a:t>GIS Visualization</a:t>
            </a:r>
          </a:p>
        </p:txBody>
      </p:sp>
      <p:sp>
        <p:nvSpPr>
          <p:cNvPr id="249878" name="Text Box 22"/>
          <p:cNvSpPr txBox="1">
            <a:spLocks noChangeArrowheads="1"/>
          </p:cNvSpPr>
          <p:nvPr/>
        </p:nvSpPr>
        <p:spPr bwMode="auto">
          <a:xfrm>
            <a:off x="7210425" y="3167063"/>
            <a:ext cx="427038" cy="284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t.2</a:t>
            </a:r>
          </a:p>
        </p:txBody>
      </p:sp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7543800" y="3733800"/>
            <a:ext cx="427038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t.4.1</a:t>
            </a:r>
          </a:p>
        </p:txBody>
      </p:sp>
      <p:sp>
        <p:nvSpPr>
          <p:cNvPr id="249880" name="Text Box 24"/>
          <p:cNvSpPr txBox="1">
            <a:spLocks noChangeArrowheads="1"/>
          </p:cNvSpPr>
          <p:nvPr/>
        </p:nvSpPr>
        <p:spPr bwMode="auto">
          <a:xfrm>
            <a:off x="7162800" y="5181600"/>
            <a:ext cx="427038" cy="284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t.6</a:t>
            </a:r>
          </a:p>
        </p:txBody>
      </p:sp>
      <p:sp>
        <p:nvSpPr>
          <p:cNvPr id="249881" name="Text Box 25"/>
          <p:cNvSpPr txBox="1">
            <a:spLocks noChangeArrowheads="1"/>
          </p:cNvSpPr>
          <p:nvPr/>
        </p:nvSpPr>
        <p:spPr bwMode="auto">
          <a:xfrm>
            <a:off x="1655763" y="3167063"/>
            <a:ext cx="428625" cy="284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t.1</a:t>
            </a:r>
          </a:p>
        </p:txBody>
      </p:sp>
      <p:sp>
        <p:nvSpPr>
          <p:cNvPr id="249882" name="Text Box 26"/>
          <p:cNvSpPr txBox="1">
            <a:spLocks noChangeArrowheads="1"/>
          </p:cNvSpPr>
          <p:nvPr/>
        </p:nvSpPr>
        <p:spPr bwMode="auto">
          <a:xfrm>
            <a:off x="1655763" y="3878263"/>
            <a:ext cx="428625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t.3</a:t>
            </a:r>
          </a:p>
        </p:txBody>
      </p:sp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1655763" y="4591050"/>
            <a:ext cx="428625" cy="284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t.5</a:t>
            </a:r>
          </a:p>
        </p:txBody>
      </p:sp>
      <p:sp>
        <p:nvSpPr>
          <p:cNvPr id="249884" name="Text Box 28"/>
          <p:cNvSpPr txBox="1">
            <a:spLocks noChangeArrowheads="1"/>
          </p:cNvSpPr>
          <p:nvPr/>
        </p:nvSpPr>
        <p:spPr bwMode="auto">
          <a:xfrm>
            <a:off x="1655763" y="5302250"/>
            <a:ext cx="428625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t.7</a:t>
            </a:r>
          </a:p>
        </p:txBody>
      </p:sp>
      <p:cxnSp>
        <p:nvCxnSpPr>
          <p:cNvPr id="249885" name="AutoShape 29"/>
          <p:cNvCxnSpPr>
            <a:cxnSpLocks noChangeShapeType="1"/>
            <a:stCxn id="249864" idx="1"/>
            <a:endCxn id="249865" idx="3"/>
          </p:cNvCxnSpPr>
          <p:nvPr/>
        </p:nvCxnSpPr>
        <p:spPr bwMode="auto">
          <a:xfrm flipH="1">
            <a:off x="6735763" y="1457325"/>
            <a:ext cx="3333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886" name="AutoShape 30"/>
          <p:cNvCxnSpPr>
            <a:cxnSpLocks noChangeShapeType="1"/>
            <a:stCxn id="249865" idx="1"/>
            <a:endCxn id="249861" idx="0"/>
          </p:cNvCxnSpPr>
          <p:nvPr/>
        </p:nvCxnSpPr>
        <p:spPr bwMode="auto">
          <a:xfrm flipH="1">
            <a:off x="4646613" y="1457325"/>
            <a:ext cx="1139825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887" name="AutoShape 31"/>
          <p:cNvCxnSpPr>
            <a:cxnSpLocks noChangeShapeType="1"/>
            <a:stCxn id="249862" idx="3"/>
            <a:endCxn id="249863" idx="1"/>
          </p:cNvCxnSpPr>
          <p:nvPr/>
        </p:nvCxnSpPr>
        <p:spPr bwMode="auto">
          <a:xfrm>
            <a:off x="2511425" y="1457325"/>
            <a:ext cx="14128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888" name="AutoShape 32"/>
          <p:cNvCxnSpPr>
            <a:cxnSpLocks noChangeShapeType="1"/>
            <a:stCxn id="249863" idx="3"/>
            <a:endCxn id="249861" idx="0"/>
          </p:cNvCxnSpPr>
          <p:nvPr/>
        </p:nvCxnSpPr>
        <p:spPr bwMode="auto">
          <a:xfrm>
            <a:off x="3484563" y="1457325"/>
            <a:ext cx="116205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889" name="Line 33"/>
          <p:cNvSpPr>
            <a:spLocks noChangeShapeType="1"/>
          </p:cNvSpPr>
          <p:nvPr/>
        </p:nvSpPr>
        <p:spPr bwMode="auto">
          <a:xfrm>
            <a:off x="3248025" y="2317750"/>
            <a:ext cx="5381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0" name="Line 34"/>
          <p:cNvSpPr>
            <a:spLocks noChangeShapeType="1"/>
          </p:cNvSpPr>
          <p:nvPr/>
        </p:nvSpPr>
        <p:spPr bwMode="auto">
          <a:xfrm flipH="1">
            <a:off x="5483225" y="2317750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1" name="Line 35"/>
          <p:cNvSpPr>
            <a:spLocks noChangeShapeType="1"/>
          </p:cNvSpPr>
          <p:nvPr/>
        </p:nvSpPr>
        <p:spPr bwMode="auto">
          <a:xfrm>
            <a:off x="3517900" y="3211513"/>
            <a:ext cx="26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2" name="Line 36"/>
          <p:cNvSpPr>
            <a:spLocks noChangeShapeType="1"/>
          </p:cNvSpPr>
          <p:nvPr/>
        </p:nvSpPr>
        <p:spPr bwMode="auto">
          <a:xfrm>
            <a:off x="3517900" y="3838575"/>
            <a:ext cx="26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3" name="Line 37"/>
          <p:cNvSpPr>
            <a:spLocks noChangeShapeType="1"/>
          </p:cNvSpPr>
          <p:nvPr/>
        </p:nvSpPr>
        <p:spPr bwMode="auto">
          <a:xfrm flipV="1">
            <a:off x="3517900" y="4552950"/>
            <a:ext cx="266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4" name="Line 38"/>
          <p:cNvSpPr>
            <a:spLocks noChangeShapeType="1"/>
          </p:cNvSpPr>
          <p:nvPr/>
        </p:nvSpPr>
        <p:spPr bwMode="auto">
          <a:xfrm>
            <a:off x="3517900" y="5268913"/>
            <a:ext cx="26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5" name="Line 39"/>
          <p:cNvSpPr>
            <a:spLocks noChangeShapeType="1"/>
          </p:cNvSpPr>
          <p:nvPr/>
        </p:nvSpPr>
        <p:spPr bwMode="auto">
          <a:xfrm flipH="1">
            <a:off x="5487988" y="5276850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6" name="Line 40"/>
          <p:cNvSpPr>
            <a:spLocks noChangeShapeType="1"/>
          </p:cNvSpPr>
          <p:nvPr/>
        </p:nvSpPr>
        <p:spPr bwMode="auto">
          <a:xfrm flipH="1">
            <a:off x="5483225" y="3838575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7" name="Line 41"/>
          <p:cNvSpPr>
            <a:spLocks noChangeShapeType="1"/>
          </p:cNvSpPr>
          <p:nvPr/>
        </p:nvSpPr>
        <p:spPr bwMode="auto">
          <a:xfrm flipH="1">
            <a:off x="5483225" y="3122613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8" name="Line 42"/>
          <p:cNvSpPr>
            <a:spLocks noChangeShapeType="1"/>
          </p:cNvSpPr>
          <p:nvPr/>
        </p:nvSpPr>
        <p:spPr bwMode="auto">
          <a:xfrm>
            <a:off x="4589463" y="5446713"/>
            <a:ext cx="0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899" name="Line 43"/>
          <p:cNvSpPr>
            <a:spLocks noChangeShapeType="1"/>
          </p:cNvSpPr>
          <p:nvPr/>
        </p:nvSpPr>
        <p:spPr bwMode="auto">
          <a:xfrm>
            <a:off x="3159125" y="5626100"/>
            <a:ext cx="0" cy="90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900" name="Line 44"/>
          <p:cNvSpPr>
            <a:spLocks noChangeShapeType="1"/>
          </p:cNvSpPr>
          <p:nvPr/>
        </p:nvSpPr>
        <p:spPr bwMode="auto">
          <a:xfrm flipH="1">
            <a:off x="2533650" y="6162675"/>
            <a:ext cx="90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902" name="AutoShape 46"/>
          <p:cNvSpPr>
            <a:spLocks noChangeArrowheads="1"/>
          </p:cNvSpPr>
          <p:nvPr/>
        </p:nvSpPr>
        <p:spPr bwMode="auto">
          <a:xfrm>
            <a:off x="5791200" y="4267200"/>
            <a:ext cx="1600200" cy="569913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 eaLnBrk="0" hangingPunct="0"/>
            <a:r>
              <a:rPr lang="fr-FR" sz="1200" b="1">
                <a:solidFill>
                  <a:srgbClr val="FF5050"/>
                </a:solidFill>
              </a:rPr>
              <a:t>Job Location choice Model</a:t>
            </a:r>
          </a:p>
        </p:txBody>
      </p:sp>
      <p:sp>
        <p:nvSpPr>
          <p:cNvPr id="249903" name="Line 47"/>
          <p:cNvSpPr>
            <a:spLocks noChangeShapeType="1"/>
          </p:cNvSpPr>
          <p:nvPr/>
        </p:nvSpPr>
        <p:spPr bwMode="auto">
          <a:xfrm flipH="1">
            <a:off x="5487988" y="4511675"/>
            <a:ext cx="269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9904" name="Text Box 48"/>
          <p:cNvSpPr txBox="1">
            <a:spLocks noChangeArrowheads="1"/>
          </p:cNvSpPr>
          <p:nvPr/>
        </p:nvSpPr>
        <p:spPr bwMode="auto">
          <a:xfrm>
            <a:off x="7543800" y="4419600"/>
            <a:ext cx="427038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/>
          <a:p>
            <a:pPr eaLnBrk="0" hangingPunct="0"/>
            <a:r>
              <a:rPr lang="fr-FR" sz="1200">
                <a:latin typeface="Times New Roman" pitchFamily="18" charset="0"/>
              </a:rPr>
              <a:t>t.4.2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02923" y="6162675"/>
            <a:ext cx="324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err="1" smtClean="0"/>
              <a:t>Urbansim</a:t>
            </a:r>
            <a:r>
              <a:rPr lang="fr-FR" dirty="0" smtClean="0"/>
              <a:t> </a:t>
            </a:r>
            <a:r>
              <a:rPr lang="fr-FR" dirty="0" err="1" smtClean="0"/>
              <a:t>user’s</a:t>
            </a:r>
            <a:r>
              <a:rPr lang="fr-FR" dirty="0" smtClean="0"/>
              <a:t> guide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7CEA-6A3E-4111-B40A-7F063469E915}" type="slidenum">
              <a:rPr lang="fr-FR"/>
              <a:pPr/>
              <a:t>6</a:t>
            </a:fld>
            <a:endParaRPr lang="fr-FR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019"/>
            <a:ext cx="8381260" cy="1054394"/>
          </a:xfrm>
        </p:spPr>
        <p:txBody>
          <a:bodyPr/>
          <a:lstStyle/>
          <a:p>
            <a:r>
              <a:rPr lang="en-US" sz="4000" dirty="0" err="1">
                <a:solidFill>
                  <a:schemeClr val="accent2"/>
                </a:solidFill>
              </a:rPr>
              <a:t>Calage</a:t>
            </a:r>
            <a:r>
              <a:rPr lang="en-US" sz="4000" dirty="0">
                <a:solidFill>
                  <a:schemeClr val="accent2"/>
                </a:solidFill>
              </a:rPr>
              <a:t> et simulation</a:t>
            </a:r>
          </a:p>
        </p:txBody>
      </p:sp>
      <p:sp>
        <p:nvSpPr>
          <p:cNvPr id="154629" name="AutoShape 5"/>
          <p:cNvSpPr>
            <a:spLocks noChangeAspect="1" noChangeArrowheads="1"/>
          </p:cNvSpPr>
          <p:nvPr/>
        </p:nvSpPr>
        <p:spPr bwMode="auto">
          <a:xfrm>
            <a:off x="684213" y="1268413"/>
            <a:ext cx="95758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>
            <a:off x="1906588" y="2874963"/>
            <a:ext cx="1970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226800"/>
          <a:lstStyle/>
          <a:p>
            <a:endParaRPr lang="fr-FR"/>
          </a:p>
        </p:txBody>
      </p:sp>
      <p:sp>
        <p:nvSpPr>
          <p:cNvPr id="154631" name="Line 7"/>
          <p:cNvSpPr>
            <a:spLocks noChangeShapeType="1"/>
          </p:cNvSpPr>
          <p:nvPr/>
        </p:nvSpPr>
        <p:spPr bwMode="auto">
          <a:xfrm>
            <a:off x="3876675" y="2874963"/>
            <a:ext cx="353060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226800"/>
          <a:lstStyle/>
          <a:p>
            <a:endParaRPr lang="fr-FR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V="1">
            <a:off x="7407275" y="2867025"/>
            <a:ext cx="10414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226800"/>
          <a:lstStyle/>
          <a:p>
            <a:endParaRPr lang="fr-FR"/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1906588" y="1979613"/>
            <a:ext cx="1970087" cy="887412"/>
          </a:xfrm>
          <a:prstGeom prst="rect">
            <a:avLst/>
          </a:prstGeom>
          <a:solidFill>
            <a:srgbClr val="00FF00">
              <a:alpha val="7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226800"/>
          <a:lstStyle/>
          <a:p>
            <a:pPr algn="ctr"/>
            <a:r>
              <a:rPr lang="fr-FR"/>
              <a:t>Calage</a:t>
            </a:r>
          </a:p>
        </p:txBody>
      </p:sp>
      <p:sp>
        <p:nvSpPr>
          <p:cNvPr id="154634" name="AutoShape 10"/>
          <p:cNvSpPr>
            <a:spLocks noChangeArrowheads="1"/>
          </p:cNvSpPr>
          <p:nvPr/>
        </p:nvSpPr>
        <p:spPr bwMode="auto">
          <a:xfrm>
            <a:off x="3876675" y="1979613"/>
            <a:ext cx="3598863" cy="895350"/>
          </a:xfrm>
          <a:prstGeom prst="homePlate">
            <a:avLst>
              <a:gd name="adj" fmla="val 100488"/>
            </a:avLst>
          </a:prstGeom>
          <a:gradFill rotWithShape="0">
            <a:gsLst>
              <a:gs pos="0">
                <a:srgbClr val="00FF00">
                  <a:alpha val="72000"/>
                </a:srgbClr>
              </a:gs>
              <a:gs pos="100000">
                <a:srgbClr val="00FF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226800"/>
          <a:lstStyle/>
          <a:p>
            <a:pPr algn="ctr"/>
            <a:r>
              <a:rPr lang="fr-FR"/>
              <a:t>Simulation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1043608" y="3141663"/>
            <a:ext cx="1677367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226800"/>
          <a:lstStyle/>
          <a:p>
            <a:pPr algn="ctr"/>
            <a:r>
              <a:rPr lang="fr-FR" dirty="0"/>
              <a:t>Année de </a:t>
            </a:r>
            <a:endParaRPr lang="fr-FR" dirty="0" smtClean="0"/>
          </a:p>
          <a:p>
            <a:pPr algn="ctr"/>
            <a:r>
              <a:rPr lang="fr-FR" dirty="0" smtClean="0"/>
              <a:t>base </a:t>
            </a:r>
            <a:r>
              <a:rPr lang="fr-FR" dirty="0"/>
              <a:t>:</a:t>
            </a:r>
          </a:p>
          <a:p>
            <a:pPr algn="ctr"/>
            <a:r>
              <a:rPr lang="fr-FR" dirty="0"/>
              <a:t>1990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3060700" y="3141663"/>
            <a:ext cx="1698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226800"/>
          <a:lstStyle/>
          <a:p>
            <a:pPr algn="ctr"/>
            <a:r>
              <a:rPr lang="fr-FR"/>
              <a:t>Année de calage :</a:t>
            </a:r>
          </a:p>
          <a:p>
            <a:pPr algn="ctr"/>
            <a:r>
              <a:rPr lang="fr-FR"/>
              <a:t>1999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6526213" y="3043238"/>
            <a:ext cx="1697037" cy="1595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226800"/>
          <a:lstStyle/>
          <a:p>
            <a:pPr algn="ctr"/>
            <a:r>
              <a:rPr lang="en-US"/>
              <a:t>Année de prévision :</a:t>
            </a:r>
          </a:p>
          <a:p>
            <a:pPr algn="ctr"/>
            <a:r>
              <a:rPr lang="en-US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730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AAC5-5A46-4550-9717-517122F926A6}" type="slidenum">
              <a:rPr lang="fr-FR"/>
              <a:pPr/>
              <a:t>7</a:t>
            </a:fld>
            <a:endParaRPr lang="fr-FR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697497" y="3090975"/>
            <a:ext cx="4800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000" dirty="0">
                <a:latin typeface="Times New Roman" pitchFamily="18" charset="0"/>
              </a:rPr>
              <a:t>Importation des populations, emplois, … dans la BD de </a:t>
            </a:r>
            <a:r>
              <a:rPr lang="fr-FR" sz="2000" dirty="0" err="1" smtClean="0">
                <a:latin typeface="Times New Roman" pitchFamily="18" charset="0"/>
              </a:rPr>
              <a:t>Davisum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697497" y="4081575"/>
            <a:ext cx="4783138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000" dirty="0">
                <a:latin typeface="Times New Roman" pitchFamily="18" charset="0"/>
              </a:rPr>
              <a:t>Exécution de </a:t>
            </a:r>
            <a:r>
              <a:rPr lang="fr-FR" sz="2000" dirty="0" err="1" smtClean="0">
                <a:latin typeface="Times New Roman" pitchFamily="18" charset="0"/>
              </a:rPr>
              <a:t>Davisum</a:t>
            </a:r>
            <a:endParaRPr lang="fr-FR" sz="2000" dirty="0">
              <a:latin typeface="Times New Roman" pitchFamily="18" charset="0"/>
            </a:endParaRPr>
          </a:p>
          <a:p>
            <a:pPr algn="ctr" eaLnBrk="0" hangingPunct="0"/>
            <a:r>
              <a:rPr lang="fr-FR" sz="2000" dirty="0">
                <a:latin typeface="Times New Roman" pitchFamily="18" charset="0"/>
              </a:rPr>
              <a:t>(5 étapes)</a:t>
            </a:r>
          </a:p>
          <a:p>
            <a:pPr algn="ctr" eaLnBrk="0" hangingPunct="0"/>
            <a:r>
              <a:rPr lang="fr-FR" sz="2000" b="1" dirty="0">
                <a:solidFill>
                  <a:srgbClr val="0066FF"/>
                </a:solidFill>
                <a:latin typeface="Times New Roman" pitchFamily="18" charset="0"/>
              </a:rPr>
              <a:t>(pas de 3 ans)</a:t>
            </a: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697497" y="5376975"/>
            <a:ext cx="48768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000">
                <a:latin typeface="Times New Roman" pitchFamily="18" charset="0"/>
              </a:rPr>
              <a:t>Importation des logsums et des temps généralisés dans la BD d’UrbanSim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697497" y="2100375"/>
            <a:ext cx="4783138" cy="606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2000">
                <a:latin typeface="Times New Roman" pitchFamily="18" charset="0"/>
              </a:rPr>
              <a:t>Exécution d’UrbanSim </a:t>
            </a:r>
            <a:r>
              <a:rPr lang="fr-FR" sz="2000" b="1">
                <a:solidFill>
                  <a:srgbClr val="0066FF"/>
                </a:solidFill>
                <a:latin typeface="Times New Roman" pitchFamily="18" charset="0"/>
              </a:rPr>
              <a:t>(pas d’1 an)</a:t>
            </a:r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3212097" y="2709975"/>
            <a:ext cx="0" cy="390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>
            <a:off x="3212097" y="3776775"/>
            <a:ext cx="0" cy="312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3212097" y="5072175"/>
            <a:ext cx="0" cy="304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3212097" y="6138975"/>
            <a:ext cx="0" cy="3794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212097" y="6519975"/>
            <a:ext cx="28146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 flipH="1" flipV="1">
            <a:off x="6031497" y="1795575"/>
            <a:ext cx="0" cy="4724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 flipH="1">
            <a:off x="3212097" y="1795575"/>
            <a:ext cx="28146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3212097" y="1795575"/>
            <a:ext cx="0" cy="312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2163" name="Oval 19"/>
          <p:cNvSpPr>
            <a:spLocks noChangeArrowheads="1"/>
          </p:cNvSpPr>
          <p:nvPr/>
        </p:nvSpPr>
        <p:spPr bwMode="auto">
          <a:xfrm>
            <a:off x="6641097" y="3243375"/>
            <a:ext cx="1476375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r-FR" sz="2000" dirty="0"/>
              <a:t>Rétroaction annuelle </a:t>
            </a:r>
          </a:p>
          <a:p>
            <a:pPr algn="ctr" eaLnBrk="0" hangingPunct="0"/>
            <a:r>
              <a:rPr lang="fr-FR" sz="2000" dirty="0"/>
              <a:t>de 1990 à 1999 puis</a:t>
            </a:r>
          </a:p>
          <a:p>
            <a:pPr algn="ctr" eaLnBrk="0" hangingPunct="0"/>
            <a:r>
              <a:rPr lang="fr-FR" sz="2000" dirty="0"/>
              <a:t>De 1999 à 2026</a:t>
            </a:r>
          </a:p>
        </p:txBody>
      </p:sp>
      <p:sp>
        <p:nvSpPr>
          <p:cNvPr id="262165" name="Rectangle 21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532813" cy="1143000"/>
          </a:xfrm>
          <a:noFill/>
          <a:ln/>
        </p:spPr>
        <p:txBody>
          <a:bodyPr/>
          <a:lstStyle/>
          <a:p>
            <a:r>
              <a:rPr lang="en-US" sz="3600" dirty="0" err="1">
                <a:solidFill>
                  <a:schemeClr val="accent2"/>
                </a:solidFill>
              </a:rPr>
              <a:t>Rétroaction</a:t>
            </a:r>
            <a:r>
              <a:rPr lang="en-US" sz="3600" dirty="0">
                <a:solidFill>
                  <a:schemeClr val="accent2"/>
                </a:solidFill>
              </a:rPr>
              <a:t> entre </a:t>
            </a:r>
            <a:r>
              <a:rPr lang="en-US" sz="3600" dirty="0" err="1">
                <a:solidFill>
                  <a:schemeClr val="accent2"/>
                </a:solidFill>
              </a:rPr>
              <a:t>UrbanSim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et </a:t>
            </a:r>
            <a:r>
              <a:rPr lang="en-US" sz="3600" dirty="0" err="1">
                <a:solidFill>
                  <a:schemeClr val="accent2"/>
                </a:solidFill>
              </a:rPr>
              <a:t>Davisum</a:t>
            </a:r>
            <a:r>
              <a:rPr lang="en-US" sz="3600" dirty="0">
                <a:solidFill>
                  <a:schemeClr val="accent2"/>
                </a:solidFill>
              </a:rPr>
              <a:t>-METROPOLIS </a:t>
            </a:r>
          </a:p>
        </p:txBody>
      </p:sp>
    </p:spTree>
    <p:extLst>
      <p:ext uri="{BB962C8B-B14F-4D97-AF65-F5344CB8AC3E}">
        <p14:creationId xmlns:p14="http://schemas.microsoft.com/office/powerpoint/2010/main" val="36126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C2CC-D91D-40BD-90D5-3681E3F6AEF7}" type="slidenum">
              <a:rPr lang="fr-FR"/>
              <a:pPr/>
              <a:t>8</a:t>
            </a:fld>
            <a:endParaRPr lang="fr-FR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772400" cy="762000"/>
          </a:xfrm>
          <a:ln/>
        </p:spPr>
        <p:txBody>
          <a:bodyPr/>
          <a:lstStyle/>
          <a:p>
            <a:r>
              <a:rPr lang="fr-FR" sz="4000" dirty="0">
                <a:solidFill>
                  <a:schemeClr val="accent2"/>
                </a:solidFill>
              </a:rPr>
              <a:t>Données de calage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2816"/>
            <a:ext cx="4495800" cy="460851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FR" sz="2800" dirty="0">
                <a:solidFill>
                  <a:srgbClr val="FF3300"/>
                </a:solidFill>
              </a:rPr>
              <a:t>Exemples 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3200" dirty="0"/>
              <a:t>EGT (1976,1983,1991,2001)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      </a:t>
            </a:r>
            <a:r>
              <a:rPr lang="en-GB" sz="2300" dirty="0" err="1"/>
              <a:t>Données</a:t>
            </a:r>
            <a:r>
              <a:rPr lang="en-GB" sz="2300" dirty="0"/>
              <a:t> </a:t>
            </a:r>
            <a:r>
              <a:rPr lang="en-GB" sz="2300" dirty="0" err="1"/>
              <a:t>détaillées</a:t>
            </a:r>
            <a:r>
              <a:rPr lang="en-GB" sz="2300" dirty="0"/>
              <a:t> </a:t>
            </a:r>
            <a:r>
              <a:rPr lang="en-GB" sz="2300" dirty="0" err="1"/>
              <a:t>sur</a:t>
            </a:r>
            <a:r>
              <a:rPr lang="en-GB" sz="2300" dirty="0"/>
              <a:t> environ 11000 ménages (</a:t>
            </a:r>
            <a:r>
              <a:rPr lang="en-GB" sz="2300" dirty="0" err="1"/>
              <a:t>dont</a:t>
            </a:r>
            <a:r>
              <a:rPr lang="en-GB" sz="2300" dirty="0"/>
              <a:t> le </a:t>
            </a:r>
            <a:r>
              <a:rPr lang="en-GB" sz="2300" dirty="0" err="1"/>
              <a:t>revenu</a:t>
            </a:r>
            <a:r>
              <a:rPr lang="en-GB" sz="2300" dirty="0"/>
              <a:t>). </a:t>
            </a:r>
            <a:r>
              <a:rPr lang="en-GB" sz="2300" dirty="0" err="1"/>
              <a:t>Maillage</a:t>
            </a:r>
            <a:r>
              <a:rPr lang="en-GB" sz="2300" dirty="0"/>
              <a:t> de 300 m de </a:t>
            </a:r>
            <a:r>
              <a:rPr lang="en-GB" sz="2300" dirty="0" err="1" smtClean="0"/>
              <a:t>côté</a:t>
            </a:r>
            <a:endParaRPr lang="en-GB" sz="23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6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3200" dirty="0"/>
              <a:t>RGP (1990 et 1999). </a:t>
            </a:r>
            <a:r>
              <a:rPr lang="fr-FR" sz="2600" dirty="0"/>
              <a:t>Unité géographique : îlot </a:t>
            </a:r>
            <a:r>
              <a:rPr lang="fr-FR" sz="2600" dirty="0" smtClean="0"/>
              <a:t>INSEE</a:t>
            </a:r>
          </a:p>
          <a:p>
            <a:pPr marL="45720" indent="0">
              <a:lnSpc>
                <a:spcPct val="90000"/>
              </a:lnSpc>
              <a:buNone/>
            </a:pPr>
            <a:endParaRPr lang="fr-FR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900" dirty="0"/>
              <a:t>EVOLUMOS : BD de l’évolution du MOS  (1982, 1990, 1994, 1999). </a:t>
            </a:r>
            <a:r>
              <a:rPr lang="fr-FR" sz="2600" dirty="0"/>
              <a:t>Unité géographique : </a:t>
            </a:r>
            <a:r>
              <a:rPr lang="fr-FR" sz="2600" dirty="0" err="1" smtClean="0"/>
              <a:t>îlotmos</a:t>
            </a:r>
            <a:endParaRPr lang="fr-FR" sz="2600" dirty="0" smtClean="0"/>
          </a:p>
          <a:p>
            <a:pPr marL="45720" indent="0">
              <a:lnSpc>
                <a:spcPct val="90000"/>
              </a:lnSpc>
              <a:buNone/>
            </a:pPr>
            <a:endParaRPr lang="fr-FR" sz="16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3200" dirty="0"/>
              <a:t>Enquête Régionale Emplois </a:t>
            </a:r>
            <a:r>
              <a:rPr lang="fr-FR" sz="3200" dirty="0" err="1"/>
              <a:t>géolocalisée</a:t>
            </a:r>
            <a:r>
              <a:rPr lang="fr-FR" sz="3200" dirty="0"/>
              <a:t> </a:t>
            </a:r>
            <a:r>
              <a:rPr lang="fr-FR" sz="2200" dirty="0"/>
              <a:t>(1997 and 2001) </a:t>
            </a:r>
            <a:r>
              <a:rPr lang="fr-FR" sz="2600" dirty="0"/>
              <a:t>Unité géographique : </a:t>
            </a:r>
            <a:r>
              <a:rPr lang="fr-FR" sz="2600" dirty="0" smtClean="0"/>
              <a:t>point</a:t>
            </a:r>
          </a:p>
          <a:p>
            <a:pPr marL="45720" indent="0">
              <a:lnSpc>
                <a:spcPct val="90000"/>
              </a:lnSpc>
              <a:buNone/>
            </a:pPr>
            <a:endParaRPr lang="fr-FR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3200" dirty="0"/>
              <a:t>Base de données des Notaires </a:t>
            </a:r>
            <a:r>
              <a:rPr lang="fr-FR" sz="3200" dirty="0" err="1"/>
              <a:t>géolocalisée</a:t>
            </a:r>
            <a:endParaRPr lang="fr-FR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800" dirty="0"/>
              <a:t>      …</a:t>
            </a:r>
          </a:p>
        </p:txBody>
      </p:sp>
      <p:pic>
        <p:nvPicPr>
          <p:cNvPr id="229380" name="Picture 4" descr="carte mutations e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236280" cy="25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381" name="Picture 5" descr="carte ERE plus de 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1869"/>
            <a:ext cx="3236280" cy="23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Line 6"/>
          <p:cNvSpPr>
            <a:spLocks noChangeShapeType="1"/>
          </p:cNvSpPr>
          <p:nvPr/>
        </p:nvSpPr>
        <p:spPr bwMode="auto">
          <a:xfrm flipV="1">
            <a:off x="4343400" y="3657600"/>
            <a:ext cx="457200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V="1">
            <a:off x="3276600" y="5638800"/>
            <a:ext cx="15462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9515-062D-4402-83D3-54E8304513A4}" type="slidenum">
              <a:rPr lang="fr-FR"/>
              <a:pPr/>
              <a:t>9</a:t>
            </a:fld>
            <a:endParaRPr lang="fr-FR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05800" cy="762000"/>
          </a:xfrm>
          <a:ln/>
        </p:spPr>
        <p:txBody>
          <a:bodyPr/>
          <a:lstStyle/>
          <a:p>
            <a:r>
              <a:rPr lang="fr-FR" sz="3200" b="1" dirty="0">
                <a:solidFill>
                  <a:schemeClr val="accent2"/>
                </a:solidFill>
              </a:rPr>
              <a:t>PRINCIPE </a:t>
            </a:r>
            <a:r>
              <a:rPr lang="fr-FR" sz="3200" b="1" dirty="0" smtClean="0">
                <a:solidFill>
                  <a:schemeClr val="accent2"/>
                </a:solidFill>
              </a:rPr>
              <a:t>D’URBANSIM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924800" cy="4114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fr-FR" sz="2800" dirty="0"/>
              <a:t>Les sorties d’un sous-modèle </a:t>
            </a:r>
            <a:r>
              <a:rPr lang="fr-FR" sz="2800" dirty="0" smtClean="0"/>
              <a:t>sont </a:t>
            </a:r>
            <a:r>
              <a:rPr lang="fr-FR" sz="2800" dirty="0"/>
              <a:t>être les entrées d’un autre sous-modèle.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à"/>
            </a:pPr>
            <a:r>
              <a:rPr lang="fr-FR" sz="2800" dirty="0">
                <a:solidFill>
                  <a:srgbClr val="FF0000"/>
                </a:solidFill>
              </a:rPr>
              <a:t>Conséquences 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FR" sz="2800" dirty="0"/>
              <a:t>Il faut travailler avec des bases de données </a:t>
            </a:r>
            <a:r>
              <a:rPr lang="fr-FR" sz="2800" dirty="0" smtClean="0"/>
              <a:t>d’estimation communes </a:t>
            </a:r>
            <a:r>
              <a:rPr lang="fr-FR" sz="2800" dirty="0"/>
              <a:t>à tous les sous-modèles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FR" sz="2800" dirty="0"/>
              <a:t>Les modèles sont interdépendants. </a:t>
            </a:r>
            <a:r>
              <a:rPr lang="fr-FR" sz="2800" dirty="0" err="1"/>
              <a:t>Urbansim</a:t>
            </a:r>
            <a:r>
              <a:rPr lang="fr-FR" sz="2800" dirty="0"/>
              <a:t> ne peut pas tourner si un sous-modèle n’est pas paramétré.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7186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Grill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2319</TotalTime>
  <Words>556</Words>
  <Application>Microsoft Office PowerPoint</Application>
  <PresentationFormat>Affichage à l'écran (4:3)</PresentationFormat>
  <Paragraphs>146</Paragraphs>
  <Slides>12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Grille</vt:lpstr>
      <vt:lpstr>Équation</vt:lpstr>
      <vt:lpstr>Présentation PowerPoint</vt:lpstr>
      <vt:lpstr>Objet</vt:lpstr>
      <vt:lpstr>APPLICATIONS</vt:lpstr>
      <vt:lpstr>Présentation PowerPoint</vt:lpstr>
      <vt:lpstr>UrbanSim : LAND USE MODEL 4 sous-modèles principaux</vt:lpstr>
      <vt:lpstr>Calage et simulation</vt:lpstr>
      <vt:lpstr>Rétroaction entre UrbanSim  et Davisum-METROPOLIS </vt:lpstr>
      <vt:lpstr>Données de calage</vt:lpstr>
      <vt:lpstr>PRINCIPE D’URBANSIM</vt:lpstr>
      <vt:lpstr>Estimation de chaque sous-modèle</vt:lpstr>
      <vt:lpstr>INTERACTION ENTRE LES SOUS-MODELES</vt:lpstr>
      <vt:lpstr>CALAGE GLOBAL</vt:lpstr>
    </vt:vector>
  </TitlesOfParts>
  <Company>IAU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de la BD d’estimation (1/2)</dc:title>
  <dc:creator> </dc:creator>
  <cp:lastModifiedBy> </cp:lastModifiedBy>
  <cp:revision>132</cp:revision>
  <dcterms:created xsi:type="dcterms:W3CDTF">2011-12-30T15:01:37Z</dcterms:created>
  <dcterms:modified xsi:type="dcterms:W3CDTF">2013-01-23T11:10:45Z</dcterms:modified>
</cp:coreProperties>
</file>