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80" r:id="rId22"/>
    <p:sldId id="281" r:id="rId23"/>
    <p:sldId id="282" r:id="rId24"/>
    <p:sldId id="283" r:id="rId25"/>
    <p:sldId id="284" r:id="rId26"/>
    <p:sldId id="292" r:id="rId27"/>
    <p:sldId id="294" r:id="rId28"/>
    <p:sldId id="295" r:id="rId29"/>
    <p:sldId id="296" r:id="rId30"/>
    <p:sldId id="297" r:id="rId31"/>
    <p:sldId id="298" r:id="rId32"/>
    <p:sldId id="299" r:id="rId33"/>
    <p:sldId id="301" r:id="rId34"/>
    <p:sldId id="316"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274" r:id="rId48"/>
    <p:sldId id="275" r:id="rId49"/>
    <p:sldId id="276" r:id="rId50"/>
    <p:sldId id="277"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Oswald" panose="00000500000000000000" pitchFamily="2"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10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E343D0-AFB1-4BBE-8DF3-2F40934CE5C0}">
  <a:tblStyle styleId="{43E343D0-AFB1-4BBE-8DF3-2F40934CE5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1404" y="96"/>
      </p:cViewPr>
      <p:guideLst>
        <p:guide orient="horz" pos="1620"/>
        <p:guide pos="2880"/>
        <p:guide orient="horz" pos="31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e858e3c4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e858e3c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dc8390a27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edc8390a2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23c9c125f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23c9c125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387c1e81a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387c1e81a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3e177180b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33e177180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33e177180b_1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33e177180b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3e177180b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33e177180b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33e177180b_1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33e177180b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33d6580d8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33d6580d8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33e177180b_1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33e177180b_1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7871a6426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7871a6426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dc8390a27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dc8390a2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7871a64260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7871a6426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7871a6426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7871a6426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871a6426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7871a6426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7871a64260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7871a6426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7871a64260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7871a64260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7871a64260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7871a64260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5c21fdd5e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5c21fdd5e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5c21fdd5e7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5c21fdd5e7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5c21fdd5e7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5c21fdd5e7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7871a64260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7871a64260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20d8e2e66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20d8e2e66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5c21fdd5e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5c21fdd5e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7871a64260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7871a64260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c21fdd5e7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5c21fdd5e7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5c21fdd5e7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5c21fdd5e7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7871a64260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7871a64260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426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5c21fdd5e7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5c21fdd5e7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7871a64260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7871a64260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7871a64260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7871a64260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7871a64260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7871a64260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7871a64260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7871a64260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dd139c150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dd139c150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7871a64260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7871a64260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7871a64260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7871a64260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7871a64260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7871a64260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7871a64260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17871a64260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7871a64260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7871a64260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7871a64260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7871a64260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7871a6426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7871a6426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3e177180b_1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3e177180b_1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33e177180b_1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33e177180b_1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edc8390a2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edc8390a2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dc8390a2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dc8390a2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f9a60d48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f9a60d48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2c9a7e2cc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2c9a7e2cc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2c9a7e2cc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2c9a7e2cc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32c9a7e2cc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32c9a7e2cc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dcaf7464c2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dcaf7464c2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632100"/>
          </a:xfrm>
          <a:prstGeom prst="rect">
            <a:avLst/>
          </a:prstGeom>
          <a:solidFill>
            <a:srgbClr val="F3F3F3"/>
          </a:solidFill>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7FEFF"/>
            </a:gs>
            <a:gs pos="100000">
              <a:srgbClr val="C9DAF8"/>
            </a:gs>
            <a:gs pos="100000">
              <a:srgbClr val="C9DAF8"/>
            </a:gs>
            <a:gs pos="100000">
              <a:srgbClr val="C9DAF8"/>
            </a:gs>
            <a:gs pos="100000">
              <a:srgbClr val="C9DAF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73763"/>
              </a:buClr>
              <a:buSzPts val="2800"/>
              <a:buNone/>
              <a:defRPr sz="2800">
                <a:solidFill>
                  <a:srgbClr val="073763"/>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48.png"/><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5" Type="http://schemas.openxmlformats.org/officeDocument/2006/relationships/image" Target="../media/image39.png"/><Relationship Id="rId10" Type="http://schemas.openxmlformats.org/officeDocument/2006/relationships/image" Target="../media/image50.png"/><Relationship Id="rId19"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36.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7.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55750" y="1185438"/>
            <a:ext cx="8632500" cy="1386300"/>
          </a:xfrm>
          <a:prstGeom prst="rect">
            <a:avLst/>
          </a:prstGeom>
          <a:noFill/>
          <a:ln>
            <a:noFill/>
          </a:ln>
          <a:effectLst>
            <a:outerShdw blurRad="114300" dist="19050" algn="bl" rotWithShape="0">
              <a:srgbClr val="073763">
                <a:alpha val="61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fr" sz="2400" b="1"/>
              <a:t>Accelerating mesh-based CFD simulations </a:t>
            </a:r>
            <a:endParaRPr sz="2400" b="1"/>
          </a:p>
          <a:p>
            <a:pPr marL="0" lvl="0" indent="0" algn="ctr" rtl="0">
              <a:lnSpc>
                <a:spcPct val="115000"/>
              </a:lnSpc>
              <a:spcBef>
                <a:spcPts val="0"/>
              </a:spcBef>
              <a:spcAft>
                <a:spcPts val="0"/>
              </a:spcAft>
              <a:buSzPts val="990"/>
              <a:buNone/>
            </a:pPr>
            <a:r>
              <a:rPr lang="fr" sz="2400" b="1"/>
              <a:t>with Deep Learning</a:t>
            </a:r>
            <a:endParaRPr sz="2400" b="1"/>
          </a:p>
        </p:txBody>
      </p:sp>
      <p:pic>
        <p:nvPicPr>
          <p:cNvPr id="55" name="Google Shape;55;p13"/>
          <p:cNvPicPr preferRelativeResize="0"/>
          <p:nvPr/>
        </p:nvPicPr>
        <p:blipFill>
          <a:blip r:embed="rId3">
            <a:alphaModFix/>
          </a:blip>
          <a:stretch>
            <a:fillRect/>
          </a:stretch>
        </p:blipFill>
        <p:spPr>
          <a:xfrm>
            <a:off x="255748" y="392925"/>
            <a:ext cx="1237007" cy="461700"/>
          </a:xfrm>
          <a:prstGeom prst="rect">
            <a:avLst/>
          </a:prstGeom>
          <a:noFill/>
          <a:ln>
            <a:noFill/>
          </a:ln>
        </p:spPr>
      </p:pic>
      <p:pic>
        <p:nvPicPr>
          <p:cNvPr id="56" name="Google Shape;56;p13"/>
          <p:cNvPicPr preferRelativeResize="0"/>
          <p:nvPr/>
        </p:nvPicPr>
        <p:blipFill>
          <a:blip r:embed="rId4">
            <a:alphaModFix/>
          </a:blip>
          <a:stretch>
            <a:fillRect/>
          </a:stretch>
        </p:blipFill>
        <p:spPr>
          <a:xfrm>
            <a:off x="2537418" y="392923"/>
            <a:ext cx="1368006" cy="461700"/>
          </a:xfrm>
          <a:prstGeom prst="rect">
            <a:avLst/>
          </a:prstGeom>
          <a:noFill/>
          <a:ln>
            <a:noFill/>
          </a:ln>
        </p:spPr>
      </p:pic>
      <p:sp>
        <p:nvSpPr>
          <p:cNvPr id="57" name="Google Shape;57;p13"/>
          <p:cNvSpPr txBox="1"/>
          <p:nvPr/>
        </p:nvSpPr>
        <p:spPr>
          <a:xfrm>
            <a:off x="7019250" y="4429925"/>
            <a:ext cx="1869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b="1" i="1">
                <a:solidFill>
                  <a:srgbClr val="073763"/>
                </a:solidFill>
                <a:latin typeface="Open Sans"/>
                <a:ea typeface="Open Sans"/>
                <a:cs typeface="Open Sans"/>
                <a:sym typeface="Open Sans"/>
              </a:rPr>
              <a:t>Matthieu Nastorg</a:t>
            </a:r>
            <a:endParaRPr sz="1000" b="1" i="1">
              <a:solidFill>
                <a:srgbClr val="073763"/>
              </a:solidFill>
              <a:latin typeface="Open Sans"/>
              <a:ea typeface="Open Sans"/>
              <a:cs typeface="Open Sans"/>
              <a:sym typeface="Open Sans"/>
            </a:endParaRPr>
          </a:p>
          <a:p>
            <a:pPr marL="0" lvl="0" indent="0" algn="ctr" rtl="0">
              <a:spcBef>
                <a:spcPts val="0"/>
              </a:spcBef>
              <a:spcAft>
                <a:spcPts val="0"/>
              </a:spcAft>
              <a:buNone/>
            </a:pPr>
            <a:r>
              <a:rPr lang="fr" sz="1000">
                <a:solidFill>
                  <a:srgbClr val="073763"/>
                </a:solidFill>
                <a:latin typeface="Open Sans"/>
                <a:ea typeface="Open Sans"/>
                <a:cs typeface="Open Sans"/>
                <a:sym typeface="Open Sans"/>
              </a:rPr>
              <a:t>matthieu.nastorg@inria.fr</a:t>
            </a:r>
            <a:endParaRPr sz="1000">
              <a:solidFill>
                <a:srgbClr val="073763"/>
              </a:solidFill>
              <a:latin typeface="Open Sans"/>
              <a:ea typeface="Open Sans"/>
              <a:cs typeface="Open Sans"/>
              <a:sym typeface="Open Sans"/>
            </a:endParaRPr>
          </a:p>
        </p:txBody>
      </p:sp>
      <p:sp>
        <p:nvSpPr>
          <p:cNvPr id="58" name="Google Shape;58;p13"/>
          <p:cNvSpPr txBox="1"/>
          <p:nvPr/>
        </p:nvSpPr>
        <p:spPr>
          <a:xfrm>
            <a:off x="255750" y="3660425"/>
            <a:ext cx="2764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b="1" i="1">
                <a:solidFill>
                  <a:srgbClr val="073763"/>
                </a:solidFill>
                <a:latin typeface="Open Sans"/>
                <a:ea typeface="Open Sans"/>
                <a:cs typeface="Open Sans"/>
                <a:sym typeface="Open Sans"/>
              </a:rPr>
              <a:t>Supervisors : </a:t>
            </a:r>
            <a:endParaRPr sz="1000" b="1" i="1">
              <a:solidFill>
                <a:srgbClr val="073763"/>
              </a:solidFill>
              <a:latin typeface="Open Sans"/>
              <a:ea typeface="Open Sans"/>
              <a:cs typeface="Open Sans"/>
              <a:sym typeface="Open Sans"/>
            </a:endParaRPr>
          </a:p>
          <a:p>
            <a:pPr marL="0" lvl="0" indent="0" algn="l" rtl="0">
              <a:spcBef>
                <a:spcPts val="0"/>
              </a:spcBef>
              <a:spcAft>
                <a:spcPts val="0"/>
              </a:spcAft>
              <a:buNone/>
            </a:pPr>
            <a:endParaRPr sz="1000" b="1" i="1">
              <a:solidFill>
                <a:srgbClr val="073763"/>
              </a:solidFill>
              <a:latin typeface="Open Sans"/>
              <a:ea typeface="Open Sans"/>
              <a:cs typeface="Open Sans"/>
              <a:sym typeface="Open Sans"/>
            </a:endParaRPr>
          </a:p>
          <a:p>
            <a:pPr marL="457200" lvl="0" indent="-292100" algn="l" rtl="0">
              <a:spcBef>
                <a:spcPts val="0"/>
              </a:spcBef>
              <a:spcAft>
                <a:spcPts val="0"/>
              </a:spcAft>
              <a:buClr>
                <a:srgbClr val="073763"/>
              </a:buClr>
              <a:buSzPts val="1000"/>
              <a:buFont typeface="Open Sans"/>
              <a:buChar char="-"/>
            </a:pPr>
            <a:r>
              <a:rPr lang="fr" sz="1000">
                <a:solidFill>
                  <a:srgbClr val="073763"/>
                </a:solidFill>
                <a:latin typeface="Open Sans"/>
                <a:ea typeface="Open Sans"/>
                <a:cs typeface="Open Sans"/>
                <a:sym typeface="Open Sans"/>
              </a:rPr>
              <a:t>Marc Schoenauer (</a:t>
            </a:r>
            <a:r>
              <a:rPr lang="fr" sz="1000" i="1">
                <a:solidFill>
                  <a:srgbClr val="073763"/>
                </a:solidFill>
                <a:latin typeface="Open Sans"/>
                <a:ea typeface="Open Sans"/>
                <a:cs typeface="Open Sans"/>
                <a:sym typeface="Open Sans"/>
              </a:rPr>
              <a:t>INRIA)</a:t>
            </a:r>
            <a:endParaRPr sz="1000" i="1">
              <a:solidFill>
                <a:srgbClr val="073763"/>
              </a:solidFill>
              <a:latin typeface="Open Sans"/>
              <a:ea typeface="Open Sans"/>
              <a:cs typeface="Open Sans"/>
              <a:sym typeface="Open Sans"/>
            </a:endParaRPr>
          </a:p>
          <a:p>
            <a:pPr marL="457200" lvl="0" indent="-292100" algn="l" rtl="0">
              <a:spcBef>
                <a:spcPts val="0"/>
              </a:spcBef>
              <a:spcAft>
                <a:spcPts val="0"/>
              </a:spcAft>
              <a:buClr>
                <a:schemeClr val="dk1"/>
              </a:buClr>
              <a:buSzPts val="1000"/>
              <a:buFont typeface="Open Sans"/>
              <a:buChar char="-"/>
            </a:pPr>
            <a:r>
              <a:rPr lang="fr" sz="1000">
                <a:solidFill>
                  <a:schemeClr val="dk1"/>
                </a:solidFill>
                <a:latin typeface="Open Sans"/>
                <a:ea typeface="Open Sans"/>
                <a:cs typeface="Open Sans"/>
                <a:sym typeface="Open Sans"/>
              </a:rPr>
              <a:t>Michele-Alessandro Bucci (</a:t>
            </a:r>
            <a:r>
              <a:rPr lang="fr" sz="1000" i="1">
                <a:solidFill>
                  <a:schemeClr val="dk1"/>
                </a:solidFill>
                <a:latin typeface="Open Sans"/>
                <a:ea typeface="Open Sans"/>
                <a:cs typeface="Open Sans"/>
                <a:sym typeface="Open Sans"/>
              </a:rPr>
              <a:t>INRIA</a:t>
            </a:r>
            <a:r>
              <a:rPr lang="fr" sz="1000">
                <a:solidFill>
                  <a:schemeClr val="dk1"/>
                </a:solidFill>
                <a:latin typeface="Open Sans"/>
                <a:ea typeface="Open Sans"/>
                <a:cs typeface="Open Sans"/>
                <a:sym typeface="Open Sans"/>
              </a:rPr>
              <a:t>)</a:t>
            </a:r>
            <a:endParaRPr sz="1000">
              <a:solidFill>
                <a:schemeClr val="dk1"/>
              </a:solidFill>
              <a:latin typeface="Open Sans"/>
              <a:ea typeface="Open Sans"/>
              <a:cs typeface="Open Sans"/>
              <a:sym typeface="Open Sans"/>
            </a:endParaRPr>
          </a:p>
          <a:p>
            <a:pPr marL="457200" lvl="0" indent="-292100" algn="l" rtl="0">
              <a:spcBef>
                <a:spcPts val="0"/>
              </a:spcBef>
              <a:spcAft>
                <a:spcPts val="0"/>
              </a:spcAft>
              <a:buClr>
                <a:srgbClr val="073763"/>
              </a:buClr>
              <a:buSzPts val="1000"/>
              <a:buFont typeface="Open Sans"/>
              <a:buChar char="-"/>
            </a:pPr>
            <a:r>
              <a:rPr lang="fr" sz="1000">
                <a:solidFill>
                  <a:schemeClr val="dk1"/>
                </a:solidFill>
                <a:latin typeface="Open Sans"/>
                <a:ea typeface="Open Sans"/>
                <a:cs typeface="Open Sans"/>
                <a:sym typeface="Open Sans"/>
              </a:rPr>
              <a:t>Guillaume Charpiat (</a:t>
            </a:r>
            <a:r>
              <a:rPr lang="fr" sz="1000" i="1">
                <a:solidFill>
                  <a:schemeClr val="dk1"/>
                </a:solidFill>
                <a:latin typeface="Open Sans"/>
                <a:ea typeface="Open Sans"/>
                <a:cs typeface="Open Sans"/>
                <a:sym typeface="Open Sans"/>
              </a:rPr>
              <a:t>INRIA</a:t>
            </a:r>
            <a:r>
              <a:rPr lang="fr" sz="1000">
                <a:solidFill>
                  <a:schemeClr val="dk1"/>
                </a:solidFill>
                <a:latin typeface="Open Sans"/>
                <a:ea typeface="Open Sans"/>
                <a:cs typeface="Open Sans"/>
                <a:sym typeface="Open Sans"/>
              </a:rPr>
              <a:t>)</a:t>
            </a:r>
            <a:endParaRPr sz="1000" i="1">
              <a:solidFill>
                <a:srgbClr val="073763"/>
              </a:solidFill>
              <a:latin typeface="Open Sans"/>
              <a:ea typeface="Open Sans"/>
              <a:cs typeface="Open Sans"/>
              <a:sym typeface="Open Sans"/>
            </a:endParaRPr>
          </a:p>
          <a:p>
            <a:pPr marL="457200" lvl="0" indent="-292100" algn="l" rtl="0">
              <a:spcBef>
                <a:spcPts val="0"/>
              </a:spcBef>
              <a:spcAft>
                <a:spcPts val="0"/>
              </a:spcAft>
              <a:buClr>
                <a:srgbClr val="073763"/>
              </a:buClr>
              <a:buSzPts val="1000"/>
              <a:buFont typeface="Open Sans"/>
              <a:buChar char="-"/>
            </a:pPr>
            <a:r>
              <a:rPr lang="fr" sz="1000">
                <a:solidFill>
                  <a:srgbClr val="073763"/>
                </a:solidFill>
                <a:latin typeface="Open Sans"/>
                <a:ea typeface="Open Sans"/>
                <a:cs typeface="Open Sans"/>
                <a:sym typeface="Open Sans"/>
              </a:rPr>
              <a:t>Jean-Marc Gratien (</a:t>
            </a:r>
            <a:r>
              <a:rPr lang="fr" sz="1000" i="1">
                <a:solidFill>
                  <a:srgbClr val="073763"/>
                </a:solidFill>
                <a:latin typeface="Open Sans"/>
                <a:ea typeface="Open Sans"/>
                <a:cs typeface="Open Sans"/>
                <a:sym typeface="Open Sans"/>
              </a:rPr>
              <a:t>IFPEN</a:t>
            </a:r>
            <a:r>
              <a:rPr lang="fr" sz="1000">
                <a:solidFill>
                  <a:srgbClr val="073763"/>
                </a:solidFill>
                <a:latin typeface="Open Sans"/>
                <a:ea typeface="Open Sans"/>
                <a:cs typeface="Open Sans"/>
                <a:sym typeface="Open Sans"/>
              </a:rPr>
              <a:t>)</a:t>
            </a:r>
            <a:endParaRPr sz="1000">
              <a:solidFill>
                <a:srgbClr val="073763"/>
              </a:solidFill>
              <a:latin typeface="Open Sans"/>
              <a:ea typeface="Open Sans"/>
              <a:cs typeface="Open Sans"/>
              <a:sym typeface="Open Sans"/>
            </a:endParaRPr>
          </a:p>
          <a:p>
            <a:pPr marL="457200" lvl="0" indent="-292100" algn="l" rtl="0">
              <a:spcBef>
                <a:spcPts val="0"/>
              </a:spcBef>
              <a:spcAft>
                <a:spcPts val="0"/>
              </a:spcAft>
              <a:buClr>
                <a:srgbClr val="073763"/>
              </a:buClr>
              <a:buSzPts val="1000"/>
              <a:buFont typeface="Open Sans"/>
              <a:buChar char="-"/>
            </a:pPr>
            <a:r>
              <a:rPr lang="fr" sz="1000">
                <a:solidFill>
                  <a:srgbClr val="073763"/>
                </a:solidFill>
                <a:latin typeface="Open Sans"/>
                <a:ea typeface="Open Sans"/>
                <a:cs typeface="Open Sans"/>
                <a:sym typeface="Open Sans"/>
              </a:rPr>
              <a:t>Thibault Faney (</a:t>
            </a:r>
            <a:r>
              <a:rPr lang="fr" sz="1000" i="1">
                <a:solidFill>
                  <a:srgbClr val="073763"/>
                </a:solidFill>
                <a:latin typeface="Open Sans"/>
                <a:ea typeface="Open Sans"/>
                <a:cs typeface="Open Sans"/>
                <a:sym typeface="Open Sans"/>
              </a:rPr>
              <a:t>IFPEN</a:t>
            </a:r>
            <a:r>
              <a:rPr lang="fr" sz="1000">
                <a:solidFill>
                  <a:srgbClr val="073763"/>
                </a:solidFill>
                <a:latin typeface="Open Sans"/>
                <a:ea typeface="Open Sans"/>
                <a:cs typeface="Open Sans"/>
                <a:sym typeface="Open Sans"/>
              </a:rPr>
              <a:t>)</a:t>
            </a:r>
            <a:endParaRPr sz="1000">
              <a:solidFill>
                <a:srgbClr val="073763"/>
              </a:solidFill>
              <a:latin typeface="Open Sans"/>
              <a:ea typeface="Open Sans"/>
              <a:cs typeface="Open Sans"/>
              <a:sym typeface="Open Sans"/>
            </a:endParaRPr>
          </a:p>
        </p:txBody>
      </p:sp>
      <p:pic>
        <p:nvPicPr>
          <p:cNvPr id="59" name="Google Shape;59;p13"/>
          <p:cNvPicPr preferRelativeResize="0"/>
          <p:nvPr/>
        </p:nvPicPr>
        <p:blipFill>
          <a:blip r:embed="rId5">
            <a:alphaModFix/>
          </a:blip>
          <a:stretch>
            <a:fillRect/>
          </a:stretch>
        </p:blipFill>
        <p:spPr>
          <a:xfrm>
            <a:off x="5046763" y="271660"/>
            <a:ext cx="1237000" cy="704231"/>
          </a:xfrm>
          <a:prstGeom prst="rect">
            <a:avLst/>
          </a:prstGeom>
          <a:noFill/>
          <a:ln>
            <a:noFill/>
          </a:ln>
        </p:spPr>
      </p:pic>
      <p:pic>
        <p:nvPicPr>
          <p:cNvPr id="60" name="Google Shape;60;p13"/>
          <p:cNvPicPr preferRelativeResize="0"/>
          <p:nvPr/>
        </p:nvPicPr>
        <p:blipFill>
          <a:blip r:embed="rId6">
            <a:alphaModFix/>
          </a:blip>
          <a:stretch>
            <a:fillRect/>
          </a:stretch>
        </p:blipFill>
        <p:spPr>
          <a:xfrm>
            <a:off x="7425125" y="270350"/>
            <a:ext cx="1237000" cy="706857"/>
          </a:xfrm>
          <a:prstGeom prst="rect">
            <a:avLst/>
          </a:prstGeom>
          <a:noFill/>
          <a:ln>
            <a:noFill/>
          </a:ln>
        </p:spPr>
      </p:pic>
      <p:pic>
        <p:nvPicPr>
          <p:cNvPr id="61" name="Google Shape;61;p13"/>
          <p:cNvPicPr preferRelativeResize="0"/>
          <p:nvPr/>
        </p:nvPicPr>
        <p:blipFill>
          <a:blip r:embed="rId7">
            <a:alphaModFix/>
          </a:blip>
          <a:stretch>
            <a:fillRect/>
          </a:stretch>
        </p:blipFill>
        <p:spPr>
          <a:xfrm>
            <a:off x="2317800" y="2698838"/>
            <a:ext cx="4508400" cy="83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2"/>
          <p:cNvSpPr/>
          <p:nvPr/>
        </p:nvSpPr>
        <p:spPr>
          <a:xfrm>
            <a:off x="311700" y="3084875"/>
            <a:ext cx="3021900" cy="15444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txBox="1"/>
          <p:nvPr/>
        </p:nvSpPr>
        <p:spPr>
          <a:xfrm>
            <a:off x="1411884" y="3983305"/>
            <a:ext cx="6351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latin typeface="Open Sans"/>
                <a:ea typeface="Open Sans"/>
                <a:cs typeface="Open Sans"/>
                <a:sym typeface="Open Sans"/>
              </a:rPr>
              <a:t>a</a:t>
            </a:r>
            <a:r>
              <a:rPr lang="fr" sz="600" baseline="-25000">
                <a:latin typeface="Open Sans"/>
                <a:ea typeface="Open Sans"/>
                <a:cs typeface="Open Sans"/>
                <a:sym typeface="Open Sans"/>
              </a:rPr>
              <a:t>2,3</a:t>
            </a:r>
            <a:r>
              <a:rPr lang="fr" sz="600">
                <a:latin typeface="Open Sans"/>
                <a:ea typeface="Open Sans"/>
                <a:cs typeface="Open Sans"/>
                <a:sym typeface="Open Sans"/>
              </a:rPr>
              <a:t>= a</a:t>
            </a:r>
            <a:r>
              <a:rPr lang="fr" sz="600" baseline="-25000">
                <a:latin typeface="Open Sans"/>
                <a:ea typeface="Open Sans"/>
                <a:cs typeface="Open Sans"/>
                <a:sym typeface="Open Sans"/>
              </a:rPr>
              <a:t>3,2</a:t>
            </a:r>
            <a:endParaRPr sz="600" baseline="-25000">
              <a:latin typeface="Open Sans"/>
              <a:ea typeface="Open Sans"/>
              <a:cs typeface="Open Sans"/>
              <a:sym typeface="Open Sans"/>
            </a:endParaRPr>
          </a:p>
        </p:txBody>
      </p:sp>
      <p:sp>
        <p:nvSpPr>
          <p:cNvPr id="218" name="Google Shape;218;p22"/>
          <p:cNvSpPr txBox="1">
            <a:spLocks noGrp="1"/>
          </p:cNvSpPr>
          <p:nvPr>
            <p:ph type="body" idx="1"/>
          </p:nvPr>
        </p:nvSpPr>
        <p:spPr>
          <a:xfrm>
            <a:off x="5178000" y="3108725"/>
            <a:ext cx="3654300" cy="1813800"/>
          </a:xfrm>
          <a:prstGeom prst="rect">
            <a:avLst/>
          </a:prstGeom>
          <a:ln>
            <a:noFill/>
          </a:ln>
        </p:spPr>
        <p:txBody>
          <a:bodyPr spcFirstLastPara="1" wrap="square" lIns="91425" tIns="91425" rIns="91425" bIns="91425" anchor="t" anchorCtr="0">
            <a:noAutofit/>
          </a:bodyPr>
          <a:lstStyle/>
          <a:p>
            <a:pPr marL="457200" lvl="0" indent="-298450" algn="l" rtl="0">
              <a:lnSpc>
                <a:spcPct val="200000"/>
              </a:lnSpc>
              <a:spcBef>
                <a:spcPts val="0"/>
              </a:spcBef>
              <a:spcAft>
                <a:spcPts val="0"/>
              </a:spcAft>
              <a:buSzPts val="1100"/>
              <a:buChar char="➔"/>
            </a:pPr>
            <a:r>
              <a:rPr lang="fr" sz="1100"/>
              <a:t>Graph : </a:t>
            </a:r>
            <a:r>
              <a:rPr lang="fr" sz="1100" b="1"/>
              <a:t>G = (n, A, B)</a:t>
            </a:r>
            <a:endParaRPr sz="1100" b="1"/>
          </a:p>
          <a:p>
            <a:pPr marL="457200" lvl="0" indent="-298450" algn="l" rtl="0">
              <a:lnSpc>
                <a:spcPct val="200000"/>
              </a:lnSpc>
              <a:spcBef>
                <a:spcPts val="0"/>
              </a:spcBef>
              <a:spcAft>
                <a:spcPts val="0"/>
              </a:spcAft>
              <a:buSzPts val="1100"/>
              <a:buChar char="➔"/>
            </a:pPr>
            <a:r>
              <a:rPr lang="fr" sz="1100" b="1"/>
              <a:t>n </a:t>
            </a:r>
            <a:r>
              <a:rPr lang="fr" sz="1100"/>
              <a:t>: number of nodes in the mesh.</a:t>
            </a:r>
            <a:endParaRPr sz="1100"/>
          </a:p>
          <a:p>
            <a:pPr marL="457200" lvl="0" indent="-298450" algn="l" rtl="0">
              <a:lnSpc>
                <a:spcPct val="200000"/>
              </a:lnSpc>
              <a:spcBef>
                <a:spcPts val="0"/>
              </a:spcBef>
              <a:spcAft>
                <a:spcPts val="0"/>
              </a:spcAft>
              <a:buSzPts val="1100"/>
              <a:buChar char="➔"/>
            </a:pPr>
            <a:r>
              <a:rPr lang="fr" sz="1100"/>
              <a:t>Interaction between nodes : </a:t>
            </a:r>
            <a:r>
              <a:rPr lang="fr" sz="1100" b="1"/>
              <a:t>A = (A</a:t>
            </a:r>
            <a:r>
              <a:rPr lang="fr" sz="1100" b="1" baseline="-25000"/>
              <a:t>i,j</a:t>
            </a:r>
            <a:r>
              <a:rPr lang="fr" sz="1100" b="1"/>
              <a:t>) ∈ R</a:t>
            </a:r>
            <a:r>
              <a:rPr lang="fr" sz="1100" b="1" baseline="30000"/>
              <a:t>dA</a:t>
            </a:r>
            <a:endParaRPr sz="1100"/>
          </a:p>
          <a:p>
            <a:pPr marL="457200" lvl="0" indent="-298450" algn="l" rtl="0">
              <a:lnSpc>
                <a:spcPct val="200000"/>
              </a:lnSpc>
              <a:spcBef>
                <a:spcPts val="0"/>
              </a:spcBef>
              <a:spcAft>
                <a:spcPts val="0"/>
              </a:spcAft>
              <a:buSzPts val="1100"/>
              <a:buChar char="➔"/>
            </a:pPr>
            <a:r>
              <a:rPr lang="fr" sz="1100"/>
              <a:t>Local external inputs : </a:t>
            </a:r>
            <a:r>
              <a:rPr lang="fr" sz="1100" b="1"/>
              <a:t>B = (B</a:t>
            </a:r>
            <a:r>
              <a:rPr lang="fr" sz="1100" b="1" baseline="-25000"/>
              <a:t>i</a:t>
            </a:r>
            <a:r>
              <a:rPr lang="fr" sz="1100" b="1"/>
              <a:t>) ∈ R</a:t>
            </a:r>
            <a:r>
              <a:rPr lang="fr" sz="1100" b="1" baseline="30000"/>
              <a:t>dB</a:t>
            </a:r>
            <a:endParaRPr sz="1100" b="1"/>
          </a:p>
          <a:p>
            <a:pPr marL="457200" lvl="0" indent="-298450" algn="l" rtl="0">
              <a:lnSpc>
                <a:spcPct val="200000"/>
              </a:lnSpc>
              <a:spcBef>
                <a:spcPts val="0"/>
              </a:spcBef>
              <a:spcAft>
                <a:spcPts val="0"/>
              </a:spcAft>
              <a:buSzPts val="1100"/>
              <a:buChar char="➔"/>
            </a:pPr>
            <a:r>
              <a:rPr lang="fr" sz="1100"/>
              <a:t>State of the graph : </a:t>
            </a:r>
            <a:r>
              <a:rPr lang="fr" sz="1100" b="1"/>
              <a:t>U = (U</a:t>
            </a:r>
            <a:r>
              <a:rPr lang="fr" sz="1100" b="1" baseline="-25000"/>
              <a:t>i</a:t>
            </a:r>
            <a:r>
              <a:rPr lang="fr" sz="1100" b="1"/>
              <a:t>) ∈ R</a:t>
            </a:r>
            <a:r>
              <a:rPr lang="fr" sz="1100" b="1" baseline="30000"/>
              <a:t>dU</a:t>
            </a:r>
            <a:r>
              <a:rPr lang="fr" sz="1100" b="1"/>
              <a:t> </a:t>
            </a:r>
            <a:r>
              <a:rPr lang="fr" sz="1500"/>
              <a:t> </a:t>
            </a:r>
            <a:endParaRPr sz="1500"/>
          </a:p>
        </p:txBody>
      </p:sp>
      <p:sp>
        <p:nvSpPr>
          <p:cNvPr id="219" name="Google Shape;219;p22"/>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Mesh Graph Structure</a:t>
            </a:r>
            <a:endParaRPr sz="2900" b="1"/>
          </a:p>
        </p:txBody>
      </p:sp>
      <p:sp>
        <p:nvSpPr>
          <p:cNvPr id="220" name="Google Shape;220;p22"/>
          <p:cNvSpPr/>
          <p:nvPr/>
        </p:nvSpPr>
        <p:spPr>
          <a:xfrm>
            <a:off x="1938661" y="3278617"/>
            <a:ext cx="449700" cy="451500"/>
          </a:xfrm>
          <a:prstGeom prst="ellipse">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800"/>
              <a:t>U</a:t>
            </a:r>
            <a:r>
              <a:rPr lang="fr" sz="800" baseline="-25000"/>
              <a:t>1</a:t>
            </a:r>
            <a:endParaRPr sz="800" baseline="-25000"/>
          </a:p>
        </p:txBody>
      </p:sp>
      <p:sp>
        <p:nvSpPr>
          <p:cNvPr id="221" name="Google Shape;221;p22"/>
          <p:cNvSpPr/>
          <p:nvPr/>
        </p:nvSpPr>
        <p:spPr>
          <a:xfrm>
            <a:off x="1868948" y="4043914"/>
            <a:ext cx="449700" cy="451500"/>
          </a:xfrm>
          <a:prstGeom prst="ellipse">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800"/>
              <a:t>U</a:t>
            </a:r>
            <a:r>
              <a:rPr lang="fr" sz="800" baseline="-25000"/>
              <a:t>3</a:t>
            </a:r>
            <a:endParaRPr sz="1200"/>
          </a:p>
        </p:txBody>
      </p:sp>
      <p:sp>
        <p:nvSpPr>
          <p:cNvPr id="222" name="Google Shape;222;p22"/>
          <p:cNvSpPr/>
          <p:nvPr/>
        </p:nvSpPr>
        <p:spPr>
          <a:xfrm>
            <a:off x="1135840" y="3504881"/>
            <a:ext cx="449700" cy="451500"/>
          </a:xfrm>
          <a:prstGeom prst="ellipse">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800"/>
              <a:t>U</a:t>
            </a:r>
            <a:r>
              <a:rPr lang="fr" sz="800" baseline="-25000"/>
              <a:t>2</a:t>
            </a:r>
            <a:endParaRPr sz="1200"/>
          </a:p>
        </p:txBody>
      </p:sp>
      <p:cxnSp>
        <p:nvCxnSpPr>
          <p:cNvPr id="223" name="Google Shape;223;p22"/>
          <p:cNvCxnSpPr>
            <a:stCxn id="222" idx="5"/>
            <a:endCxn id="221" idx="1"/>
          </p:cNvCxnSpPr>
          <p:nvPr/>
        </p:nvCxnSpPr>
        <p:spPr>
          <a:xfrm>
            <a:off x="1519683" y="3890260"/>
            <a:ext cx="415200" cy="219900"/>
          </a:xfrm>
          <a:prstGeom prst="straightConnector1">
            <a:avLst/>
          </a:prstGeom>
          <a:noFill/>
          <a:ln w="19050" cap="flat" cmpd="sng">
            <a:solidFill>
              <a:schemeClr val="dk2"/>
            </a:solidFill>
            <a:prstDash val="solid"/>
            <a:round/>
            <a:headEnd type="stealth" w="med" len="med"/>
            <a:tailEnd type="stealth" w="med" len="med"/>
          </a:ln>
        </p:spPr>
      </p:cxnSp>
      <p:cxnSp>
        <p:nvCxnSpPr>
          <p:cNvPr id="224" name="Google Shape;224;p22"/>
          <p:cNvCxnSpPr>
            <a:stCxn id="221" idx="0"/>
            <a:endCxn id="220" idx="4"/>
          </p:cNvCxnSpPr>
          <p:nvPr/>
        </p:nvCxnSpPr>
        <p:spPr>
          <a:xfrm rot="10800000" flipH="1">
            <a:off x="2093798" y="3730114"/>
            <a:ext cx="69600" cy="313800"/>
          </a:xfrm>
          <a:prstGeom prst="straightConnector1">
            <a:avLst/>
          </a:prstGeom>
          <a:noFill/>
          <a:ln w="19050" cap="flat" cmpd="sng">
            <a:solidFill>
              <a:schemeClr val="dk2"/>
            </a:solidFill>
            <a:prstDash val="solid"/>
            <a:round/>
            <a:headEnd type="stealth" w="med" len="med"/>
            <a:tailEnd type="none" w="med" len="med"/>
          </a:ln>
        </p:spPr>
      </p:cxnSp>
      <p:cxnSp>
        <p:nvCxnSpPr>
          <p:cNvPr id="225" name="Google Shape;225;p22"/>
          <p:cNvCxnSpPr>
            <a:stCxn id="222" idx="7"/>
            <a:endCxn id="220" idx="2"/>
          </p:cNvCxnSpPr>
          <p:nvPr/>
        </p:nvCxnSpPr>
        <p:spPr>
          <a:xfrm rot="10800000" flipH="1">
            <a:off x="1519683" y="3504401"/>
            <a:ext cx="419100" cy="66600"/>
          </a:xfrm>
          <a:prstGeom prst="straightConnector1">
            <a:avLst/>
          </a:prstGeom>
          <a:noFill/>
          <a:ln w="19050" cap="flat" cmpd="sng">
            <a:solidFill>
              <a:schemeClr val="dk2"/>
            </a:solidFill>
            <a:prstDash val="solid"/>
            <a:round/>
            <a:headEnd type="stealth" w="med" len="med"/>
            <a:tailEnd type="none" w="med" len="med"/>
          </a:ln>
        </p:spPr>
      </p:cxnSp>
      <p:sp>
        <p:nvSpPr>
          <p:cNvPr id="226" name="Google Shape;226;p22"/>
          <p:cNvSpPr txBox="1"/>
          <p:nvPr/>
        </p:nvSpPr>
        <p:spPr>
          <a:xfrm>
            <a:off x="2111844" y="3744742"/>
            <a:ext cx="6351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latin typeface="Open Sans"/>
                <a:ea typeface="Open Sans"/>
                <a:cs typeface="Open Sans"/>
                <a:sym typeface="Open Sans"/>
              </a:rPr>
              <a:t>a</a:t>
            </a:r>
            <a:r>
              <a:rPr lang="fr" sz="600" baseline="-25000">
                <a:latin typeface="Open Sans"/>
                <a:ea typeface="Open Sans"/>
                <a:cs typeface="Open Sans"/>
                <a:sym typeface="Open Sans"/>
              </a:rPr>
              <a:t>1,3</a:t>
            </a:r>
            <a:r>
              <a:rPr lang="fr" sz="600">
                <a:latin typeface="Open Sans"/>
                <a:ea typeface="Open Sans"/>
                <a:cs typeface="Open Sans"/>
                <a:sym typeface="Open Sans"/>
              </a:rPr>
              <a:t>≠ a</a:t>
            </a:r>
            <a:r>
              <a:rPr lang="fr" sz="600" baseline="-25000">
                <a:latin typeface="Open Sans"/>
                <a:ea typeface="Open Sans"/>
                <a:cs typeface="Open Sans"/>
                <a:sym typeface="Open Sans"/>
              </a:rPr>
              <a:t>3,1</a:t>
            </a:r>
            <a:endParaRPr sz="600" baseline="-25000">
              <a:latin typeface="Open Sans"/>
              <a:ea typeface="Open Sans"/>
              <a:cs typeface="Open Sans"/>
              <a:sym typeface="Open Sans"/>
            </a:endParaRPr>
          </a:p>
        </p:txBody>
      </p:sp>
      <p:sp>
        <p:nvSpPr>
          <p:cNvPr id="227" name="Google Shape;227;p22"/>
          <p:cNvSpPr txBox="1"/>
          <p:nvPr/>
        </p:nvSpPr>
        <p:spPr>
          <a:xfrm>
            <a:off x="1505146" y="3247887"/>
            <a:ext cx="6351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a:latin typeface="Open Sans"/>
                <a:ea typeface="Open Sans"/>
                <a:cs typeface="Open Sans"/>
                <a:sym typeface="Open Sans"/>
              </a:rPr>
              <a:t>a</a:t>
            </a:r>
            <a:r>
              <a:rPr lang="fr" sz="600" baseline="-25000">
                <a:latin typeface="Open Sans"/>
                <a:ea typeface="Open Sans"/>
                <a:cs typeface="Open Sans"/>
                <a:sym typeface="Open Sans"/>
              </a:rPr>
              <a:t>1,2</a:t>
            </a:r>
            <a:r>
              <a:rPr lang="fr" sz="600">
                <a:latin typeface="Open Sans"/>
                <a:ea typeface="Open Sans"/>
                <a:cs typeface="Open Sans"/>
                <a:sym typeface="Open Sans"/>
              </a:rPr>
              <a:t>≠ a</a:t>
            </a:r>
            <a:r>
              <a:rPr lang="fr" sz="600" baseline="-25000">
                <a:latin typeface="Open Sans"/>
                <a:ea typeface="Open Sans"/>
                <a:cs typeface="Open Sans"/>
                <a:sym typeface="Open Sans"/>
              </a:rPr>
              <a:t>2,1</a:t>
            </a:r>
            <a:endParaRPr sz="600" baseline="-25000">
              <a:latin typeface="Open Sans"/>
              <a:ea typeface="Open Sans"/>
              <a:cs typeface="Open Sans"/>
              <a:sym typeface="Open Sans"/>
            </a:endParaRPr>
          </a:p>
        </p:txBody>
      </p:sp>
      <p:sp>
        <p:nvSpPr>
          <p:cNvPr id="228" name="Google Shape;228;p22"/>
          <p:cNvSpPr/>
          <p:nvPr/>
        </p:nvSpPr>
        <p:spPr>
          <a:xfrm>
            <a:off x="491090" y="3624260"/>
            <a:ext cx="291900" cy="2127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B</a:t>
            </a:r>
            <a:r>
              <a:rPr lang="fr" sz="600" baseline="-25000"/>
              <a:t>2</a:t>
            </a:r>
            <a:endParaRPr sz="600" baseline="-25000"/>
          </a:p>
        </p:txBody>
      </p:sp>
      <p:sp>
        <p:nvSpPr>
          <p:cNvPr id="229" name="Google Shape;229;p22"/>
          <p:cNvSpPr/>
          <p:nvPr/>
        </p:nvSpPr>
        <p:spPr>
          <a:xfrm>
            <a:off x="2639792" y="3398021"/>
            <a:ext cx="291900" cy="2127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B</a:t>
            </a:r>
            <a:r>
              <a:rPr lang="fr" sz="600" baseline="-25000"/>
              <a:t>1</a:t>
            </a:r>
            <a:endParaRPr sz="600" baseline="-25000"/>
          </a:p>
        </p:txBody>
      </p:sp>
      <p:sp>
        <p:nvSpPr>
          <p:cNvPr id="230" name="Google Shape;230;p22"/>
          <p:cNvSpPr/>
          <p:nvPr/>
        </p:nvSpPr>
        <p:spPr>
          <a:xfrm>
            <a:off x="2726105" y="4163275"/>
            <a:ext cx="291900" cy="2127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B</a:t>
            </a:r>
            <a:r>
              <a:rPr lang="fr" sz="600" baseline="-25000"/>
              <a:t>3</a:t>
            </a:r>
            <a:endParaRPr sz="600" baseline="-25000"/>
          </a:p>
        </p:txBody>
      </p:sp>
      <p:cxnSp>
        <p:nvCxnSpPr>
          <p:cNvPr id="231" name="Google Shape;231;p22"/>
          <p:cNvCxnSpPr>
            <a:stCxn id="228" idx="3"/>
            <a:endCxn id="222" idx="2"/>
          </p:cNvCxnSpPr>
          <p:nvPr/>
        </p:nvCxnSpPr>
        <p:spPr>
          <a:xfrm>
            <a:off x="782990" y="3730610"/>
            <a:ext cx="352800" cy="0"/>
          </a:xfrm>
          <a:prstGeom prst="straightConnector1">
            <a:avLst/>
          </a:prstGeom>
          <a:noFill/>
          <a:ln w="9525" cap="flat" cmpd="sng">
            <a:solidFill>
              <a:schemeClr val="dk2"/>
            </a:solidFill>
            <a:prstDash val="dash"/>
            <a:round/>
            <a:headEnd type="none" w="med" len="med"/>
            <a:tailEnd type="triangle" w="med" len="med"/>
          </a:ln>
        </p:spPr>
      </p:cxnSp>
      <p:cxnSp>
        <p:nvCxnSpPr>
          <p:cNvPr id="232" name="Google Shape;232;p22"/>
          <p:cNvCxnSpPr>
            <a:stCxn id="229" idx="1"/>
            <a:endCxn id="220" idx="6"/>
          </p:cNvCxnSpPr>
          <p:nvPr/>
        </p:nvCxnSpPr>
        <p:spPr>
          <a:xfrm rot="10800000">
            <a:off x="2388392" y="3504371"/>
            <a:ext cx="251400" cy="0"/>
          </a:xfrm>
          <a:prstGeom prst="straightConnector1">
            <a:avLst/>
          </a:prstGeom>
          <a:noFill/>
          <a:ln w="9525" cap="flat" cmpd="sng">
            <a:solidFill>
              <a:schemeClr val="dk2"/>
            </a:solidFill>
            <a:prstDash val="dash"/>
            <a:round/>
            <a:headEnd type="none" w="med" len="med"/>
            <a:tailEnd type="triangle" w="med" len="med"/>
          </a:ln>
        </p:spPr>
      </p:cxnSp>
      <p:cxnSp>
        <p:nvCxnSpPr>
          <p:cNvPr id="233" name="Google Shape;233;p22"/>
          <p:cNvCxnSpPr>
            <a:stCxn id="230" idx="1"/>
            <a:endCxn id="221" idx="6"/>
          </p:cNvCxnSpPr>
          <p:nvPr/>
        </p:nvCxnSpPr>
        <p:spPr>
          <a:xfrm rot="10800000">
            <a:off x="2318705" y="4269625"/>
            <a:ext cx="407400" cy="0"/>
          </a:xfrm>
          <a:prstGeom prst="straightConnector1">
            <a:avLst/>
          </a:prstGeom>
          <a:noFill/>
          <a:ln w="9525" cap="flat" cmpd="sng">
            <a:solidFill>
              <a:schemeClr val="dk2"/>
            </a:solidFill>
            <a:prstDash val="dash"/>
            <a:round/>
            <a:headEnd type="none" w="med" len="med"/>
            <a:tailEnd type="triangle" w="med" len="med"/>
          </a:ln>
        </p:spPr>
      </p:cxnSp>
      <p:sp>
        <p:nvSpPr>
          <p:cNvPr id="234" name="Google Shape;234;p22"/>
          <p:cNvSpPr txBox="1"/>
          <p:nvPr/>
        </p:nvSpPr>
        <p:spPr>
          <a:xfrm>
            <a:off x="508730" y="4614300"/>
            <a:ext cx="26277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a:solidFill>
                  <a:schemeClr val="dk1"/>
                </a:solidFill>
              </a:rPr>
              <a:t>Example of graph with 3 nodes</a:t>
            </a:r>
            <a:endParaRPr sz="600" b="1">
              <a:solidFill>
                <a:schemeClr val="dk1"/>
              </a:solidFill>
            </a:endParaRPr>
          </a:p>
        </p:txBody>
      </p:sp>
      <p:pic>
        <p:nvPicPr>
          <p:cNvPr id="235" name="Google Shape;235;p22" descr="\left(&#10;\begin{array}{ccc}&#10;0 &amp; 0 &amp; 0  \\&#10;1 &amp; 0 &amp; 1 \\&#10;1 &amp; 1 &amp; 0  \\&#10;&#10;\end{array}&#10;\right)" title="MathEquation,#000000"/>
          <p:cNvPicPr preferRelativeResize="0"/>
          <p:nvPr/>
        </p:nvPicPr>
        <p:blipFill>
          <a:blip r:embed="rId3">
            <a:alphaModFix/>
          </a:blip>
          <a:stretch>
            <a:fillRect/>
          </a:stretch>
        </p:blipFill>
        <p:spPr>
          <a:xfrm>
            <a:off x="3762294" y="3570214"/>
            <a:ext cx="802562" cy="573840"/>
          </a:xfrm>
          <a:prstGeom prst="rect">
            <a:avLst/>
          </a:prstGeom>
          <a:noFill/>
          <a:ln>
            <a:noFill/>
          </a:ln>
        </p:spPr>
      </p:pic>
      <p:cxnSp>
        <p:nvCxnSpPr>
          <p:cNvPr id="236" name="Google Shape;236;p22"/>
          <p:cNvCxnSpPr>
            <a:stCxn id="235" idx="1"/>
            <a:endCxn id="216" idx="3"/>
          </p:cNvCxnSpPr>
          <p:nvPr/>
        </p:nvCxnSpPr>
        <p:spPr>
          <a:xfrm rot="10800000">
            <a:off x="3333594" y="3857134"/>
            <a:ext cx="428700" cy="0"/>
          </a:xfrm>
          <a:prstGeom prst="straightConnector1">
            <a:avLst/>
          </a:prstGeom>
          <a:noFill/>
          <a:ln w="9525" cap="flat" cmpd="sng">
            <a:solidFill>
              <a:schemeClr val="dk2"/>
            </a:solidFill>
            <a:prstDash val="solid"/>
            <a:round/>
            <a:headEnd type="none" w="med" len="med"/>
            <a:tailEnd type="triangle" w="med" len="med"/>
          </a:ln>
        </p:spPr>
      </p:cxnSp>
      <p:sp>
        <p:nvSpPr>
          <p:cNvPr id="237" name="Google Shape;237;p22"/>
          <p:cNvSpPr txBox="1"/>
          <p:nvPr/>
        </p:nvSpPr>
        <p:spPr>
          <a:xfrm>
            <a:off x="3735925" y="4210913"/>
            <a:ext cx="8553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a:solidFill>
                  <a:schemeClr val="dk1"/>
                </a:solidFill>
              </a:rPr>
              <a:t>Adjacency Matrix</a:t>
            </a:r>
            <a:endParaRPr sz="600" b="1">
              <a:solidFill>
                <a:schemeClr val="dk1"/>
              </a:solidFill>
            </a:endParaRPr>
          </a:p>
        </p:txBody>
      </p:sp>
      <p:pic>
        <p:nvPicPr>
          <p:cNvPr id="238" name="Google Shape;238;p22"/>
          <p:cNvPicPr preferRelativeResize="0"/>
          <p:nvPr/>
        </p:nvPicPr>
        <p:blipFill>
          <a:blip r:embed="rId4">
            <a:alphaModFix/>
          </a:blip>
          <a:stretch>
            <a:fillRect/>
          </a:stretch>
        </p:blipFill>
        <p:spPr>
          <a:xfrm>
            <a:off x="1553688" y="1271900"/>
            <a:ext cx="6036623" cy="1214917"/>
          </a:xfrm>
          <a:prstGeom prst="rect">
            <a:avLst/>
          </a:prstGeom>
          <a:noFill/>
          <a:ln>
            <a:noFill/>
          </a:ln>
        </p:spPr>
      </p:pic>
      <p:sp>
        <p:nvSpPr>
          <p:cNvPr id="239" name="Google Shape;239;p22"/>
          <p:cNvSpPr txBox="1"/>
          <p:nvPr/>
        </p:nvSpPr>
        <p:spPr>
          <a:xfrm>
            <a:off x="1553700" y="2480838"/>
            <a:ext cx="60366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“Flow over Cylinder” mesh</a:t>
            </a:r>
            <a:endParaRPr sz="700" i="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3"/>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Graph Neural Networks</a:t>
            </a:r>
            <a:endParaRPr sz="2900" b="1"/>
          </a:p>
        </p:txBody>
      </p:sp>
      <p:sp>
        <p:nvSpPr>
          <p:cNvPr id="245" name="Google Shape;24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11</a:t>
            </a:fld>
            <a:endParaRPr/>
          </a:p>
        </p:txBody>
      </p:sp>
      <p:sp>
        <p:nvSpPr>
          <p:cNvPr id="246" name="Google Shape;246;p23"/>
          <p:cNvSpPr/>
          <p:nvPr/>
        </p:nvSpPr>
        <p:spPr>
          <a:xfrm>
            <a:off x="2830490" y="4497384"/>
            <a:ext cx="302100" cy="293400"/>
          </a:xfrm>
          <a:prstGeom prst="ellipse">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800" b="1"/>
              <a:t>i</a:t>
            </a:r>
            <a:endParaRPr sz="800" b="1"/>
          </a:p>
        </p:txBody>
      </p:sp>
      <p:sp>
        <p:nvSpPr>
          <p:cNvPr id="247" name="Google Shape;247;p23"/>
          <p:cNvSpPr/>
          <p:nvPr/>
        </p:nvSpPr>
        <p:spPr>
          <a:xfrm>
            <a:off x="3404906" y="4448131"/>
            <a:ext cx="302100" cy="2934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800" b="1"/>
              <a:t>j</a:t>
            </a:r>
            <a:endParaRPr sz="800" b="1"/>
          </a:p>
        </p:txBody>
      </p:sp>
      <p:sp>
        <p:nvSpPr>
          <p:cNvPr id="248" name="Google Shape;248;p23"/>
          <p:cNvSpPr/>
          <p:nvPr/>
        </p:nvSpPr>
        <p:spPr>
          <a:xfrm>
            <a:off x="2681112" y="4053399"/>
            <a:ext cx="302100" cy="2934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800" b="1"/>
              <a:t>j</a:t>
            </a:r>
            <a:endParaRPr sz="800" b="1"/>
          </a:p>
        </p:txBody>
      </p:sp>
      <p:sp>
        <p:nvSpPr>
          <p:cNvPr id="249" name="Google Shape;249;p23"/>
          <p:cNvSpPr/>
          <p:nvPr/>
        </p:nvSpPr>
        <p:spPr>
          <a:xfrm>
            <a:off x="2302625" y="4540390"/>
            <a:ext cx="302100" cy="293400"/>
          </a:xfrm>
          <a:prstGeom prst="ellipse">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800" b="1"/>
              <a:t>j</a:t>
            </a:r>
            <a:endParaRPr sz="800" b="1"/>
          </a:p>
        </p:txBody>
      </p:sp>
      <p:cxnSp>
        <p:nvCxnSpPr>
          <p:cNvPr id="250" name="Google Shape;250;p23"/>
          <p:cNvCxnSpPr>
            <a:stCxn id="247" idx="3"/>
            <a:endCxn id="246" idx="5"/>
          </p:cNvCxnSpPr>
          <p:nvPr/>
        </p:nvCxnSpPr>
        <p:spPr>
          <a:xfrm flipH="1">
            <a:off x="3088247" y="4698564"/>
            <a:ext cx="360900" cy="49200"/>
          </a:xfrm>
          <a:prstGeom prst="straightConnector1">
            <a:avLst/>
          </a:prstGeom>
          <a:noFill/>
          <a:ln w="9525" cap="flat" cmpd="sng">
            <a:solidFill>
              <a:srgbClr val="FF9900"/>
            </a:solidFill>
            <a:prstDash val="solid"/>
            <a:round/>
            <a:headEnd type="none" w="med" len="med"/>
            <a:tailEnd type="triangle" w="med" len="med"/>
          </a:ln>
        </p:spPr>
      </p:cxnSp>
      <p:cxnSp>
        <p:nvCxnSpPr>
          <p:cNvPr id="251" name="Google Shape;251;p23"/>
          <p:cNvCxnSpPr>
            <a:stCxn id="246" idx="6"/>
            <a:endCxn id="247" idx="2"/>
          </p:cNvCxnSpPr>
          <p:nvPr/>
        </p:nvCxnSpPr>
        <p:spPr>
          <a:xfrm rot="10800000" flipH="1">
            <a:off x="3132590" y="4594884"/>
            <a:ext cx="272400" cy="49200"/>
          </a:xfrm>
          <a:prstGeom prst="straightConnector1">
            <a:avLst/>
          </a:prstGeom>
          <a:noFill/>
          <a:ln w="9525" cap="flat" cmpd="sng">
            <a:solidFill>
              <a:srgbClr val="FF0000"/>
            </a:solidFill>
            <a:prstDash val="solid"/>
            <a:round/>
            <a:headEnd type="none" w="med" len="med"/>
            <a:tailEnd type="triangle" w="med" len="med"/>
          </a:ln>
        </p:spPr>
      </p:cxnSp>
      <p:cxnSp>
        <p:nvCxnSpPr>
          <p:cNvPr id="252" name="Google Shape;252;p23"/>
          <p:cNvCxnSpPr>
            <a:stCxn id="246" idx="0"/>
            <a:endCxn id="248" idx="5"/>
          </p:cNvCxnSpPr>
          <p:nvPr/>
        </p:nvCxnSpPr>
        <p:spPr>
          <a:xfrm rot="10800000">
            <a:off x="2938940" y="4303884"/>
            <a:ext cx="42600" cy="193500"/>
          </a:xfrm>
          <a:prstGeom prst="straightConnector1">
            <a:avLst/>
          </a:prstGeom>
          <a:noFill/>
          <a:ln w="9525" cap="flat" cmpd="sng">
            <a:solidFill>
              <a:srgbClr val="FF0000"/>
            </a:solidFill>
            <a:prstDash val="solid"/>
            <a:round/>
            <a:headEnd type="none" w="med" len="med"/>
            <a:tailEnd type="triangle" w="med" len="med"/>
          </a:ln>
        </p:spPr>
      </p:cxnSp>
      <p:cxnSp>
        <p:nvCxnSpPr>
          <p:cNvPr id="253" name="Google Shape;253;p23"/>
          <p:cNvCxnSpPr>
            <a:stCxn id="248" idx="4"/>
            <a:endCxn id="246" idx="1"/>
          </p:cNvCxnSpPr>
          <p:nvPr/>
        </p:nvCxnSpPr>
        <p:spPr>
          <a:xfrm>
            <a:off x="2832162" y="4346799"/>
            <a:ext cx="42600" cy="193500"/>
          </a:xfrm>
          <a:prstGeom prst="straightConnector1">
            <a:avLst/>
          </a:prstGeom>
          <a:noFill/>
          <a:ln w="9525" cap="flat" cmpd="sng">
            <a:solidFill>
              <a:srgbClr val="FF9900"/>
            </a:solidFill>
            <a:prstDash val="solid"/>
            <a:round/>
            <a:headEnd type="none" w="med" len="med"/>
            <a:tailEnd type="triangle" w="med" len="med"/>
          </a:ln>
        </p:spPr>
      </p:cxnSp>
      <p:cxnSp>
        <p:nvCxnSpPr>
          <p:cNvPr id="254" name="Google Shape;254;p23"/>
          <p:cNvCxnSpPr>
            <a:stCxn id="246" idx="2"/>
            <a:endCxn id="249" idx="6"/>
          </p:cNvCxnSpPr>
          <p:nvPr/>
        </p:nvCxnSpPr>
        <p:spPr>
          <a:xfrm flipH="1">
            <a:off x="2604590" y="4644084"/>
            <a:ext cx="225900" cy="42900"/>
          </a:xfrm>
          <a:prstGeom prst="straightConnector1">
            <a:avLst/>
          </a:prstGeom>
          <a:noFill/>
          <a:ln w="9525" cap="flat" cmpd="sng">
            <a:solidFill>
              <a:srgbClr val="FF0000"/>
            </a:solidFill>
            <a:prstDash val="solid"/>
            <a:round/>
            <a:headEnd type="none" w="med" len="med"/>
            <a:tailEnd type="triangle" w="med" len="med"/>
          </a:ln>
        </p:spPr>
      </p:cxnSp>
      <p:cxnSp>
        <p:nvCxnSpPr>
          <p:cNvPr id="255" name="Google Shape;255;p23"/>
          <p:cNvCxnSpPr>
            <a:stCxn id="249" idx="5"/>
            <a:endCxn id="246" idx="3"/>
          </p:cNvCxnSpPr>
          <p:nvPr/>
        </p:nvCxnSpPr>
        <p:spPr>
          <a:xfrm rot="10800000" flipH="1">
            <a:off x="2560483" y="4747923"/>
            <a:ext cx="314100" cy="42900"/>
          </a:xfrm>
          <a:prstGeom prst="straightConnector1">
            <a:avLst/>
          </a:prstGeom>
          <a:noFill/>
          <a:ln w="9525" cap="flat" cmpd="sng">
            <a:solidFill>
              <a:srgbClr val="FF9900"/>
            </a:solidFill>
            <a:prstDash val="solid"/>
            <a:round/>
            <a:headEnd type="none" w="med" len="med"/>
            <a:tailEnd type="triangle" w="med" len="med"/>
          </a:ln>
        </p:spPr>
      </p:cxnSp>
      <p:pic>
        <p:nvPicPr>
          <p:cNvPr id="256" name="Google Shape;256;p23"/>
          <p:cNvPicPr preferRelativeResize="0"/>
          <p:nvPr/>
        </p:nvPicPr>
        <p:blipFill>
          <a:blip r:embed="rId3">
            <a:alphaModFix/>
          </a:blip>
          <a:stretch>
            <a:fillRect/>
          </a:stretch>
        </p:blipFill>
        <p:spPr>
          <a:xfrm>
            <a:off x="3407647" y="1609775"/>
            <a:ext cx="2328727" cy="1005037"/>
          </a:xfrm>
          <a:prstGeom prst="rect">
            <a:avLst/>
          </a:prstGeom>
          <a:noFill/>
          <a:ln>
            <a:noFill/>
          </a:ln>
        </p:spPr>
      </p:pic>
      <p:sp>
        <p:nvSpPr>
          <p:cNvPr id="257" name="Google Shape;257;p23"/>
          <p:cNvSpPr txBox="1"/>
          <p:nvPr/>
        </p:nvSpPr>
        <p:spPr>
          <a:xfrm>
            <a:off x="311700" y="1072275"/>
            <a:ext cx="8520600" cy="4926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chemeClr val="dk1"/>
              </a:buClr>
              <a:buSzPts val="1000"/>
              <a:buChar char="●"/>
            </a:pPr>
            <a:r>
              <a:rPr lang="fr" sz="1000" b="1">
                <a:solidFill>
                  <a:schemeClr val="dk1"/>
                </a:solidFill>
              </a:rPr>
              <a:t>Graph Neural Networks </a:t>
            </a:r>
            <a:r>
              <a:rPr lang="fr" sz="1000">
                <a:solidFill>
                  <a:schemeClr val="dk1"/>
                </a:solidFill>
              </a:rPr>
              <a:t>: extend the idea of convolution on graphs.</a:t>
            </a: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258" name="Google Shape;258;p23"/>
          <p:cNvSpPr txBox="1"/>
          <p:nvPr/>
        </p:nvSpPr>
        <p:spPr>
          <a:xfrm>
            <a:off x="3407658" y="2610278"/>
            <a:ext cx="2328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(left) CNN on structured grids. </a:t>
            </a:r>
            <a:endParaRPr sz="700" i="1">
              <a:solidFill>
                <a:schemeClr val="dk1"/>
              </a:solidFill>
            </a:endParaRPr>
          </a:p>
          <a:p>
            <a:pPr marL="0" lvl="0" indent="0" algn="ctr" rtl="0">
              <a:spcBef>
                <a:spcPts val="0"/>
              </a:spcBef>
              <a:spcAft>
                <a:spcPts val="0"/>
              </a:spcAft>
              <a:buNone/>
            </a:pPr>
            <a:r>
              <a:rPr lang="fr" sz="700" i="1">
                <a:solidFill>
                  <a:schemeClr val="dk1"/>
                </a:solidFill>
              </a:rPr>
              <a:t>(right) GNN on unstructured grids  </a:t>
            </a:r>
            <a:endParaRPr sz="700" i="1">
              <a:solidFill>
                <a:schemeClr val="dk1"/>
              </a:solidFill>
            </a:endParaRPr>
          </a:p>
        </p:txBody>
      </p:sp>
      <p:pic>
        <p:nvPicPr>
          <p:cNvPr id="259" name="Google Shape;259;p23" descr="\displaystyle \phi_{\rightarrow,i} = \sum_{j\in\mathcal{N}(i)} \Phi_{\rightarrow}(u_i, u_j, e_{ij})" title="MathEquation,#000000"/>
          <p:cNvPicPr preferRelativeResize="0"/>
          <p:nvPr/>
        </p:nvPicPr>
        <p:blipFill>
          <a:blip r:embed="rId4">
            <a:alphaModFix/>
          </a:blip>
          <a:stretch>
            <a:fillRect/>
          </a:stretch>
        </p:blipFill>
        <p:spPr>
          <a:xfrm>
            <a:off x="5155007" y="4190338"/>
            <a:ext cx="2206172" cy="482600"/>
          </a:xfrm>
          <a:prstGeom prst="rect">
            <a:avLst/>
          </a:prstGeom>
          <a:noFill/>
          <a:ln>
            <a:noFill/>
          </a:ln>
        </p:spPr>
      </p:pic>
      <p:sp>
        <p:nvSpPr>
          <p:cNvPr id="260" name="Google Shape;260;p23"/>
          <p:cNvSpPr/>
          <p:nvPr/>
        </p:nvSpPr>
        <p:spPr>
          <a:xfrm>
            <a:off x="5030675" y="4091850"/>
            <a:ext cx="2420700" cy="5988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txBox="1"/>
          <p:nvPr/>
        </p:nvSpPr>
        <p:spPr>
          <a:xfrm>
            <a:off x="311713" y="3136088"/>
            <a:ext cx="8520600" cy="6465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Clr>
                <a:schemeClr val="dk1"/>
              </a:buClr>
              <a:buSzPts val="1000"/>
              <a:buChar char="●"/>
            </a:pPr>
            <a:r>
              <a:rPr lang="fr" sz="1000" b="1">
                <a:solidFill>
                  <a:schemeClr val="dk1"/>
                </a:solidFill>
              </a:rPr>
              <a:t>Message Passing Neural Networks (MPNNs)</a:t>
            </a:r>
            <a:r>
              <a:rPr lang="fr" sz="1000">
                <a:solidFill>
                  <a:schemeClr val="dk1"/>
                </a:solidFill>
              </a:rPr>
              <a:t> : General framework to learn the information shared between the nodes.</a:t>
            </a:r>
            <a:endParaRPr sz="1000">
              <a:solidFill>
                <a:schemeClr val="dk1"/>
              </a:solidFill>
            </a:endParaRPr>
          </a:p>
          <a:p>
            <a:pPr marL="457200" lvl="0" indent="0" algn="l" rtl="0">
              <a:spcBef>
                <a:spcPts val="0"/>
              </a:spcBef>
              <a:spcAft>
                <a:spcPts val="0"/>
              </a:spcAft>
              <a:buNone/>
            </a:pPr>
            <a:endParaRPr sz="1000" b="1">
              <a:solidFill>
                <a:schemeClr val="dk1"/>
              </a:solidFill>
            </a:endParaRPr>
          </a:p>
          <a:p>
            <a:pPr marL="457200" lvl="0" indent="-292100" algn="l" rtl="0">
              <a:spcBef>
                <a:spcPts val="0"/>
              </a:spcBef>
              <a:spcAft>
                <a:spcPts val="0"/>
              </a:spcAft>
              <a:buClr>
                <a:schemeClr val="dk1"/>
              </a:buClr>
              <a:buSzPts val="1000"/>
              <a:buChar char="●"/>
            </a:pPr>
            <a:r>
              <a:rPr lang="fr" sz="1000" b="1">
                <a:solidFill>
                  <a:schemeClr val="dk1"/>
                </a:solidFill>
              </a:rPr>
              <a:t>Multiple MPNNs layers</a:t>
            </a:r>
            <a:r>
              <a:rPr lang="fr" sz="1000">
                <a:solidFill>
                  <a:schemeClr val="dk1"/>
                </a:solidFill>
              </a:rPr>
              <a:t> : a node receives / transmits information to nodes located n layers away.</a:t>
            </a:r>
            <a:endParaRPr sz="1000">
              <a:solidFill>
                <a:schemeClr val="dk1"/>
              </a:solidFill>
            </a:endParaRPr>
          </a:p>
        </p:txBody>
      </p:sp>
      <p:sp>
        <p:nvSpPr>
          <p:cNvPr id="262" name="Google Shape;262;p23"/>
          <p:cNvSpPr txBox="1"/>
          <p:nvPr/>
        </p:nvSpPr>
        <p:spPr>
          <a:xfrm>
            <a:off x="5047725" y="4764325"/>
            <a:ext cx="2420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i="1">
                <a:solidFill>
                  <a:schemeClr val="dk1"/>
                </a:solidFill>
              </a:rPr>
              <a:t>Mathematical expression of the “red” message passing</a:t>
            </a:r>
            <a:endParaRPr sz="700" i="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4"/>
          <p:cNvSpPr/>
          <p:nvPr/>
        </p:nvSpPr>
        <p:spPr>
          <a:xfrm>
            <a:off x="109700" y="1970200"/>
            <a:ext cx="985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268" name="Google Shape;268;p24"/>
          <p:cNvSpPr/>
          <p:nvPr/>
        </p:nvSpPr>
        <p:spPr>
          <a:xfrm>
            <a:off x="402038" y="3086399"/>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7706803" y="81500"/>
            <a:ext cx="1416600" cy="9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7764668" y="157893"/>
            <a:ext cx="324600" cy="228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a:t>
            </a:r>
            <a:endParaRPr sz="600" baseline="30000"/>
          </a:p>
        </p:txBody>
      </p:sp>
      <p:sp>
        <p:nvSpPr>
          <p:cNvPr id="271" name="Google Shape;271;p24"/>
          <p:cNvSpPr txBox="1"/>
          <p:nvPr/>
        </p:nvSpPr>
        <p:spPr>
          <a:xfrm>
            <a:off x="8148048" y="112352"/>
            <a:ext cx="975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Trainable function</a:t>
            </a:r>
            <a:endParaRPr sz="700">
              <a:latin typeface="Open Sans"/>
              <a:ea typeface="Open Sans"/>
              <a:cs typeface="Open Sans"/>
              <a:sym typeface="Open Sans"/>
            </a:endParaRPr>
          </a:p>
        </p:txBody>
      </p:sp>
      <p:sp>
        <p:nvSpPr>
          <p:cNvPr id="272" name="Google Shape;272;p24"/>
          <p:cNvSpPr txBox="1"/>
          <p:nvPr/>
        </p:nvSpPr>
        <p:spPr>
          <a:xfrm>
            <a:off x="7764668" y="442773"/>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Û</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273" name="Google Shape;273;p24"/>
          <p:cNvSpPr txBox="1"/>
          <p:nvPr/>
        </p:nvSpPr>
        <p:spPr>
          <a:xfrm>
            <a:off x="8173678" y="359597"/>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solution</a:t>
            </a:r>
            <a:endParaRPr sz="700">
              <a:latin typeface="Open Sans"/>
              <a:ea typeface="Open Sans"/>
              <a:cs typeface="Open Sans"/>
              <a:sym typeface="Open Sans"/>
            </a:endParaRPr>
          </a:p>
        </p:txBody>
      </p:sp>
      <p:sp>
        <p:nvSpPr>
          <p:cNvPr id="274" name="Google Shape;274;p24"/>
          <p:cNvSpPr txBox="1"/>
          <p:nvPr/>
        </p:nvSpPr>
        <p:spPr>
          <a:xfrm>
            <a:off x="7764668" y="728200"/>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H</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275" name="Google Shape;275;p24"/>
          <p:cNvSpPr txBox="1"/>
          <p:nvPr/>
        </p:nvSpPr>
        <p:spPr>
          <a:xfrm>
            <a:off x="8148057" y="683876"/>
            <a:ext cx="8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hidden state</a:t>
            </a:r>
            <a:endParaRPr sz="700">
              <a:latin typeface="Open Sans"/>
              <a:ea typeface="Open Sans"/>
              <a:cs typeface="Open Sans"/>
              <a:sym typeface="Open Sans"/>
            </a:endParaRPr>
          </a:p>
        </p:txBody>
      </p:sp>
      <p:sp>
        <p:nvSpPr>
          <p:cNvPr id="276" name="Google Shape;276;p24"/>
          <p:cNvSpPr txBox="1"/>
          <p:nvPr/>
        </p:nvSpPr>
        <p:spPr>
          <a:xfrm>
            <a:off x="-187100" y="81925"/>
            <a:ext cx="7893000" cy="1427400"/>
          </a:xfrm>
          <a:prstGeom prst="rect">
            <a:avLst/>
          </a:prstGeom>
          <a:noFill/>
          <a:ln>
            <a:noFill/>
          </a:ln>
        </p:spPr>
        <p:txBody>
          <a:bodyPr spcFirstLastPara="1" wrap="square" lIns="91425" tIns="91425" rIns="91425" bIns="91425" anchor="t" anchorCtr="0">
            <a:noAutofit/>
          </a:bodyPr>
          <a:lstStyle/>
          <a:p>
            <a:pPr marL="457200" lvl="0" indent="-285750" algn="l" rtl="0">
              <a:lnSpc>
                <a:spcPct val="200000"/>
              </a:lnSpc>
              <a:spcBef>
                <a:spcPts val="0"/>
              </a:spcBef>
              <a:spcAft>
                <a:spcPts val="0"/>
              </a:spcAft>
              <a:buClr>
                <a:schemeClr val="dk1"/>
              </a:buClr>
              <a:buSzPts val="900"/>
              <a:buChar char="➔"/>
            </a:pPr>
            <a:r>
              <a:rPr lang="fr" sz="900">
                <a:solidFill>
                  <a:schemeClr val="dk1"/>
                </a:solidFill>
                <a:highlight>
                  <a:schemeClr val="lt1"/>
                </a:highlight>
              </a:rPr>
              <a:t>An initial solution </a:t>
            </a:r>
            <a:r>
              <a:rPr lang="fr" sz="900" b="1">
                <a:solidFill>
                  <a:schemeClr val="dk1"/>
                </a:solidFill>
                <a:highlight>
                  <a:schemeClr val="lt1"/>
                </a:highlight>
              </a:rPr>
              <a:t>U</a:t>
            </a:r>
            <a:r>
              <a:rPr lang="fr" sz="900" b="1" baseline="30000">
                <a:solidFill>
                  <a:schemeClr val="dk1"/>
                </a:solidFill>
                <a:highlight>
                  <a:schemeClr val="lt1"/>
                </a:highlight>
              </a:rPr>
              <a:t>0</a:t>
            </a:r>
            <a:r>
              <a:rPr lang="fr" sz="900" b="1">
                <a:solidFill>
                  <a:schemeClr val="dk1"/>
                </a:solidFill>
                <a:highlight>
                  <a:schemeClr val="lt1"/>
                </a:highlight>
              </a:rPr>
              <a:t> </a:t>
            </a:r>
            <a:r>
              <a:rPr lang="fr" sz="900">
                <a:solidFill>
                  <a:schemeClr val="dk1"/>
                </a:solidFill>
                <a:highlight>
                  <a:schemeClr val="lt1"/>
                </a:highlight>
              </a:rPr>
              <a:t>is encoded to its latent representation </a:t>
            </a:r>
            <a:r>
              <a:rPr lang="fr" sz="900" b="1">
                <a:solidFill>
                  <a:schemeClr val="dk1"/>
                </a:solidFill>
                <a:highlight>
                  <a:schemeClr val="lt1"/>
                </a:highlight>
              </a:rPr>
              <a:t>H</a:t>
            </a:r>
            <a:r>
              <a:rPr lang="fr" sz="900" b="1" baseline="30000">
                <a:solidFill>
                  <a:schemeClr val="dk1"/>
                </a:solidFill>
                <a:highlight>
                  <a:schemeClr val="lt1"/>
                </a:highlight>
              </a:rPr>
              <a:t>0</a:t>
            </a:r>
            <a:r>
              <a:rPr lang="fr" sz="900">
                <a:solidFill>
                  <a:schemeClr val="dk1"/>
                </a:solidFill>
                <a:highlight>
                  <a:schemeClr val="lt1"/>
                </a:highlight>
              </a:rPr>
              <a:t>. </a:t>
            </a:r>
            <a:endParaRPr sz="900">
              <a:highlight>
                <a:schemeClr val="lt1"/>
              </a:highlight>
            </a:endParaRPr>
          </a:p>
        </p:txBody>
      </p:sp>
      <p:pic>
        <p:nvPicPr>
          <p:cNvPr id="277" name="Google Shape;277;p24" descr="E_\theta" title="MathEquation,#000000"/>
          <p:cNvPicPr preferRelativeResize="0"/>
          <p:nvPr/>
        </p:nvPicPr>
        <p:blipFill>
          <a:blip r:embed="rId3">
            <a:alphaModFix/>
          </a:blip>
          <a:stretch>
            <a:fillRect/>
          </a:stretch>
        </p:blipFill>
        <p:spPr>
          <a:xfrm>
            <a:off x="497264" y="3157436"/>
            <a:ext cx="210304" cy="179537"/>
          </a:xfrm>
          <a:prstGeom prst="rect">
            <a:avLst/>
          </a:prstGeom>
          <a:noFill/>
          <a:ln>
            <a:noFill/>
          </a:ln>
        </p:spPr>
      </p:pic>
      <p:pic>
        <p:nvPicPr>
          <p:cNvPr id="278" name="Google Shape;278;p24" descr="U^0" title="MathEquation,#000000"/>
          <p:cNvPicPr preferRelativeResize="0"/>
          <p:nvPr/>
        </p:nvPicPr>
        <p:blipFill>
          <a:blip r:embed="rId4">
            <a:alphaModFix/>
          </a:blip>
          <a:stretch>
            <a:fillRect/>
          </a:stretch>
        </p:blipFill>
        <p:spPr>
          <a:xfrm>
            <a:off x="499541" y="2336923"/>
            <a:ext cx="205772" cy="174649"/>
          </a:xfrm>
          <a:prstGeom prst="rect">
            <a:avLst/>
          </a:prstGeom>
          <a:noFill/>
          <a:ln>
            <a:noFill/>
          </a:ln>
        </p:spPr>
      </p:pic>
      <p:pic>
        <p:nvPicPr>
          <p:cNvPr id="279" name="Google Shape;279;p24" descr="H^k" title="MathEquation,#000000"/>
          <p:cNvPicPr preferRelativeResize="0"/>
          <p:nvPr/>
        </p:nvPicPr>
        <p:blipFill>
          <a:blip r:embed="rId5">
            <a:alphaModFix/>
          </a:blip>
          <a:stretch>
            <a:fillRect/>
          </a:stretch>
        </p:blipFill>
        <p:spPr>
          <a:xfrm>
            <a:off x="1447271" y="3164810"/>
            <a:ext cx="231792" cy="178480"/>
          </a:xfrm>
          <a:prstGeom prst="rect">
            <a:avLst/>
          </a:prstGeom>
          <a:noFill/>
          <a:ln>
            <a:noFill/>
          </a:ln>
        </p:spPr>
      </p:pic>
      <p:sp>
        <p:nvSpPr>
          <p:cNvPr id="280" name="Google Shape;280;p24"/>
          <p:cNvSpPr txBox="1"/>
          <p:nvPr/>
        </p:nvSpPr>
        <p:spPr>
          <a:xfrm>
            <a:off x="109699" y="1693300"/>
            <a:ext cx="8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Initial process</a:t>
            </a:r>
            <a:endParaRPr sz="600" b="1" i="1"/>
          </a:p>
        </p:txBody>
      </p:sp>
      <p:cxnSp>
        <p:nvCxnSpPr>
          <p:cNvPr id="281" name="Google Shape;281;p24"/>
          <p:cNvCxnSpPr>
            <a:stCxn id="278" idx="2"/>
            <a:endCxn id="268" idx="0"/>
          </p:cNvCxnSpPr>
          <p:nvPr/>
        </p:nvCxnSpPr>
        <p:spPr>
          <a:xfrm>
            <a:off x="602427" y="2511572"/>
            <a:ext cx="0" cy="574800"/>
          </a:xfrm>
          <a:prstGeom prst="straightConnector1">
            <a:avLst/>
          </a:prstGeom>
          <a:noFill/>
          <a:ln w="9525" cap="flat" cmpd="sng">
            <a:solidFill>
              <a:schemeClr val="dk2"/>
            </a:solidFill>
            <a:prstDash val="solid"/>
            <a:round/>
            <a:headEnd type="none" w="med" len="med"/>
            <a:tailEnd type="triangle" w="med" len="med"/>
          </a:ln>
        </p:spPr>
      </p:cxnSp>
      <p:cxnSp>
        <p:nvCxnSpPr>
          <p:cNvPr id="282" name="Google Shape;282;p24"/>
          <p:cNvCxnSpPr>
            <a:stCxn id="268" idx="3"/>
            <a:endCxn id="279" idx="1"/>
          </p:cNvCxnSpPr>
          <p:nvPr/>
        </p:nvCxnSpPr>
        <p:spPr>
          <a:xfrm>
            <a:off x="802838" y="3247199"/>
            <a:ext cx="644400" cy="6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p:nvPr/>
        </p:nvSpPr>
        <p:spPr>
          <a:xfrm>
            <a:off x="109700" y="1970200"/>
            <a:ext cx="985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288" name="Google Shape;288;p25"/>
          <p:cNvSpPr/>
          <p:nvPr/>
        </p:nvSpPr>
        <p:spPr>
          <a:xfrm>
            <a:off x="1187400" y="1970200"/>
            <a:ext cx="5293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289" name="Google Shape;289;p25"/>
          <p:cNvSpPr/>
          <p:nvPr/>
        </p:nvSpPr>
        <p:spPr>
          <a:xfrm>
            <a:off x="402038" y="3086399"/>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7706803" y="81500"/>
            <a:ext cx="1416600" cy="9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7764668" y="157893"/>
            <a:ext cx="324600" cy="228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a:t>
            </a:r>
            <a:endParaRPr sz="600" baseline="30000"/>
          </a:p>
        </p:txBody>
      </p:sp>
      <p:sp>
        <p:nvSpPr>
          <p:cNvPr id="292" name="Google Shape;292;p25"/>
          <p:cNvSpPr txBox="1"/>
          <p:nvPr/>
        </p:nvSpPr>
        <p:spPr>
          <a:xfrm>
            <a:off x="8148048" y="112352"/>
            <a:ext cx="975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Trainable function</a:t>
            </a:r>
            <a:endParaRPr sz="700">
              <a:latin typeface="Open Sans"/>
              <a:ea typeface="Open Sans"/>
              <a:cs typeface="Open Sans"/>
              <a:sym typeface="Open Sans"/>
            </a:endParaRPr>
          </a:p>
        </p:txBody>
      </p:sp>
      <p:sp>
        <p:nvSpPr>
          <p:cNvPr id="293" name="Google Shape;293;p25"/>
          <p:cNvSpPr txBox="1"/>
          <p:nvPr/>
        </p:nvSpPr>
        <p:spPr>
          <a:xfrm>
            <a:off x="7764668" y="442773"/>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Û</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294" name="Google Shape;294;p25"/>
          <p:cNvSpPr txBox="1"/>
          <p:nvPr/>
        </p:nvSpPr>
        <p:spPr>
          <a:xfrm>
            <a:off x="8173678" y="359597"/>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solution</a:t>
            </a:r>
            <a:endParaRPr sz="700">
              <a:latin typeface="Open Sans"/>
              <a:ea typeface="Open Sans"/>
              <a:cs typeface="Open Sans"/>
              <a:sym typeface="Open Sans"/>
            </a:endParaRPr>
          </a:p>
        </p:txBody>
      </p:sp>
      <p:sp>
        <p:nvSpPr>
          <p:cNvPr id="295" name="Google Shape;295;p25"/>
          <p:cNvSpPr txBox="1"/>
          <p:nvPr/>
        </p:nvSpPr>
        <p:spPr>
          <a:xfrm>
            <a:off x="7764668" y="728200"/>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H</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296" name="Google Shape;296;p25"/>
          <p:cNvSpPr txBox="1"/>
          <p:nvPr/>
        </p:nvSpPr>
        <p:spPr>
          <a:xfrm>
            <a:off x="8148057" y="683876"/>
            <a:ext cx="8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hidden state</a:t>
            </a:r>
            <a:endParaRPr sz="700">
              <a:latin typeface="Open Sans"/>
              <a:ea typeface="Open Sans"/>
              <a:cs typeface="Open Sans"/>
              <a:sym typeface="Open Sans"/>
            </a:endParaRPr>
          </a:p>
        </p:txBody>
      </p:sp>
      <p:sp>
        <p:nvSpPr>
          <p:cNvPr id="297" name="Google Shape;297;p25"/>
          <p:cNvSpPr txBox="1"/>
          <p:nvPr/>
        </p:nvSpPr>
        <p:spPr>
          <a:xfrm>
            <a:off x="-187100" y="81925"/>
            <a:ext cx="7893000" cy="1427400"/>
          </a:xfrm>
          <a:prstGeom prst="rect">
            <a:avLst/>
          </a:prstGeom>
          <a:noFill/>
          <a:ln>
            <a:noFill/>
          </a:ln>
        </p:spPr>
        <p:txBody>
          <a:bodyPr spcFirstLastPara="1" wrap="square" lIns="91425" tIns="91425" rIns="91425" bIns="91425" anchor="t" anchorCtr="0">
            <a:noAutofit/>
          </a:bodyPr>
          <a:lstStyle/>
          <a:p>
            <a:pPr marL="457200" lvl="0" indent="-285750" algn="l" rtl="0">
              <a:lnSpc>
                <a:spcPct val="200000"/>
              </a:lnSpc>
              <a:spcBef>
                <a:spcPts val="0"/>
              </a:spcBef>
              <a:spcAft>
                <a:spcPts val="0"/>
              </a:spcAft>
              <a:buClr>
                <a:schemeClr val="dk1"/>
              </a:buClr>
              <a:buSzPts val="900"/>
              <a:buChar char="➔"/>
            </a:pPr>
            <a:r>
              <a:rPr lang="fr" sz="900">
                <a:solidFill>
                  <a:schemeClr val="dk1"/>
                </a:solidFill>
              </a:rPr>
              <a:t>An initial solution </a:t>
            </a:r>
            <a:r>
              <a:rPr lang="fr" sz="900" b="1">
                <a:solidFill>
                  <a:schemeClr val="dk1"/>
                </a:solidFill>
              </a:rPr>
              <a:t>U</a:t>
            </a:r>
            <a:r>
              <a:rPr lang="fr" sz="900" b="1" baseline="30000">
                <a:solidFill>
                  <a:schemeClr val="dk1"/>
                </a:solidFill>
              </a:rPr>
              <a:t>0</a:t>
            </a:r>
            <a:r>
              <a:rPr lang="fr" sz="900" b="1">
                <a:solidFill>
                  <a:schemeClr val="dk1"/>
                </a:solidFill>
              </a:rPr>
              <a:t> </a:t>
            </a:r>
            <a:r>
              <a:rPr lang="fr" sz="900">
                <a:solidFill>
                  <a:schemeClr val="dk1"/>
                </a:solidFill>
              </a:rPr>
              <a:t>is encoded to its latent representation </a:t>
            </a:r>
            <a:r>
              <a:rPr lang="fr" sz="900" b="1">
                <a:solidFill>
                  <a:schemeClr val="dk1"/>
                </a:solidFill>
              </a:rPr>
              <a:t>H</a:t>
            </a:r>
            <a:r>
              <a:rPr lang="fr" sz="900" b="1" baseline="30000">
                <a:solidFill>
                  <a:schemeClr val="dk1"/>
                </a:solidFill>
              </a:rPr>
              <a:t>0</a:t>
            </a:r>
            <a:r>
              <a:rPr lang="fr" sz="900">
                <a:solidFill>
                  <a:schemeClr val="dk1"/>
                </a:solidFill>
              </a:rPr>
              <a:t>. </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highlight>
                  <a:schemeClr val="lt1"/>
                </a:highlight>
              </a:rPr>
              <a:t>Recurrent process that acts on the latent state </a:t>
            </a:r>
            <a:r>
              <a:rPr lang="fr" sz="900" b="1">
                <a:solidFill>
                  <a:schemeClr val="dk1"/>
                </a:solidFill>
                <a:highlight>
                  <a:schemeClr val="lt1"/>
                </a:highlight>
              </a:rPr>
              <a:t>H</a:t>
            </a:r>
            <a:r>
              <a:rPr lang="fr" sz="900" b="1" baseline="30000">
                <a:solidFill>
                  <a:schemeClr val="dk1"/>
                </a:solidFill>
                <a:highlight>
                  <a:schemeClr val="lt1"/>
                </a:highlight>
              </a:rPr>
              <a:t>k</a:t>
            </a:r>
            <a:r>
              <a:rPr lang="fr" sz="900">
                <a:solidFill>
                  <a:schemeClr val="dk1"/>
                </a:solidFill>
                <a:highlight>
                  <a:schemeClr val="lt1"/>
                </a:highlight>
              </a:rPr>
              <a:t>. </a:t>
            </a:r>
            <a:r>
              <a:rPr lang="fr" sz="900" b="1" i="1">
                <a:solidFill>
                  <a:schemeClr val="dk1"/>
                </a:solidFill>
                <a:highlight>
                  <a:schemeClr val="lt1"/>
                </a:highlight>
              </a:rPr>
              <a:t>Dirichlet </a:t>
            </a:r>
            <a:r>
              <a:rPr lang="fr" sz="900">
                <a:solidFill>
                  <a:schemeClr val="dk1"/>
                </a:solidFill>
                <a:highlight>
                  <a:schemeClr val="lt1"/>
                </a:highlight>
              </a:rPr>
              <a:t>nodes are preserved across iterations.</a:t>
            </a:r>
            <a:endParaRPr sz="900">
              <a:highlight>
                <a:schemeClr val="lt1"/>
              </a:highlight>
            </a:endParaRPr>
          </a:p>
        </p:txBody>
      </p:sp>
      <p:pic>
        <p:nvPicPr>
          <p:cNvPr id="298" name="Google Shape;298;p25" descr="E_\theta" title="MathEquation,#000000"/>
          <p:cNvPicPr preferRelativeResize="0"/>
          <p:nvPr/>
        </p:nvPicPr>
        <p:blipFill>
          <a:blip r:embed="rId3">
            <a:alphaModFix/>
          </a:blip>
          <a:stretch>
            <a:fillRect/>
          </a:stretch>
        </p:blipFill>
        <p:spPr>
          <a:xfrm>
            <a:off x="497264" y="3157436"/>
            <a:ext cx="210304" cy="179537"/>
          </a:xfrm>
          <a:prstGeom prst="rect">
            <a:avLst/>
          </a:prstGeom>
          <a:noFill/>
          <a:ln>
            <a:noFill/>
          </a:ln>
        </p:spPr>
      </p:pic>
      <p:pic>
        <p:nvPicPr>
          <p:cNvPr id="299" name="Google Shape;299;p25" descr="U^0" title="MathEquation,#000000"/>
          <p:cNvPicPr preferRelativeResize="0"/>
          <p:nvPr/>
        </p:nvPicPr>
        <p:blipFill>
          <a:blip r:embed="rId4">
            <a:alphaModFix/>
          </a:blip>
          <a:stretch>
            <a:fillRect/>
          </a:stretch>
        </p:blipFill>
        <p:spPr>
          <a:xfrm>
            <a:off x="499541" y="2336923"/>
            <a:ext cx="205772" cy="174649"/>
          </a:xfrm>
          <a:prstGeom prst="rect">
            <a:avLst/>
          </a:prstGeom>
          <a:noFill/>
          <a:ln>
            <a:noFill/>
          </a:ln>
        </p:spPr>
      </p:pic>
      <p:sp>
        <p:nvSpPr>
          <p:cNvPr id="300" name="Google Shape;300;p25"/>
          <p:cNvSpPr/>
          <p:nvPr/>
        </p:nvSpPr>
        <p:spPr>
          <a:xfrm>
            <a:off x="1862325" y="2081125"/>
            <a:ext cx="2219100" cy="594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 name="Google Shape;301;p25" descr="H^k" title="MathEquation,#000000"/>
          <p:cNvPicPr preferRelativeResize="0"/>
          <p:nvPr/>
        </p:nvPicPr>
        <p:blipFill>
          <a:blip r:embed="rId5">
            <a:alphaModFix/>
          </a:blip>
          <a:stretch>
            <a:fillRect/>
          </a:stretch>
        </p:blipFill>
        <p:spPr>
          <a:xfrm>
            <a:off x="1447271" y="3164810"/>
            <a:ext cx="231792" cy="178480"/>
          </a:xfrm>
          <a:prstGeom prst="rect">
            <a:avLst/>
          </a:prstGeom>
          <a:noFill/>
          <a:ln>
            <a:noFill/>
          </a:ln>
        </p:spPr>
      </p:pic>
      <p:sp>
        <p:nvSpPr>
          <p:cNvPr id="302" name="Google Shape;302;p25"/>
          <p:cNvSpPr txBox="1"/>
          <p:nvPr/>
        </p:nvSpPr>
        <p:spPr>
          <a:xfrm>
            <a:off x="1862399" y="2081125"/>
            <a:ext cx="8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FF0000"/>
                </a:solidFill>
                <a:latin typeface="Calibri"/>
                <a:ea typeface="Calibri"/>
                <a:cs typeface="Calibri"/>
                <a:sym typeface="Calibri"/>
              </a:rPr>
              <a:t>Dirichlet</a:t>
            </a:r>
            <a:endParaRPr sz="700" b="1" i="1">
              <a:solidFill>
                <a:srgbClr val="FF0000"/>
              </a:solidFill>
              <a:latin typeface="Calibri"/>
              <a:ea typeface="Calibri"/>
              <a:cs typeface="Calibri"/>
              <a:sym typeface="Calibri"/>
            </a:endParaRPr>
          </a:p>
        </p:txBody>
      </p:sp>
      <p:pic>
        <p:nvPicPr>
          <p:cNvPr id="303" name="Google Shape;303;p25" descr="H^{k+1} = H^k" title="MathEquation,#000000"/>
          <p:cNvPicPr preferRelativeResize="0"/>
          <p:nvPr/>
        </p:nvPicPr>
        <p:blipFill>
          <a:blip r:embed="rId6">
            <a:alphaModFix/>
          </a:blip>
          <a:stretch>
            <a:fillRect/>
          </a:stretch>
        </p:blipFill>
        <p:spPr>
          <a:xfrm>
            <a:off x="5274617" y="2289063"/>
            <a:ext cx="838126" cy="178102"/>
          </a:xfrm>
          <a:prstGeom prst="rect">
            <a:avLst/>
          </a:prstGeom>
          <a:noFill/>
          <a:ln>
            <a:noFill/>
          </a:ln>
        </p:spPr>
      </p:pic>
      <p:sp>
        <p:nvSpPr>
          <p:cNvPr id="304" name="Google Shape;304;p25"/>
          <p:cNvSpPr txBox="1"/>
          <p:nvPr/>
        </p:nvSpPr>
        <p:spPr>
          <a:xfrm>
            <a:off x="109699" y="1693300"/>
            <a:ext cx="8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Initial process</a:t>
            </a:r>
            <a:endParaRPr sz="600" b="1" i="1"/>
          </a:p>
        </p:txBody>
      </p:sp>
      <p:sp>
        <p:nvSpPr>
          <p:cNvPr id="305" name="Google Shape;305;p25"/>
          <p:cNvSpPr/>
          <p:nvPr/>
        </p:nvSpPr>
        <p:spPr>
          <a:xfrm flipH="1">
            <a:off x="1514125" y="1657475"/>
            <a:ext cx="4163700" cy="292500"/>
          </a:xfrm>
          <a:prstGeom prst="curvedDownArrow">
            <a:avLst>
              <a:gd name="adj1" fmla="val 0"/>
              <a:gd name="adj2" fmla="val 45832"/>
              <a:gd name="adj3" fmla="val 20838"/>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txBox="1"/>
          <p:nvPr/>
        </p:nvSpPr>
        <p:spPr>
          <a:xfrm>
            <a:off x="2415925" y="1694950"/>
            <a:ext cx="22962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i="1"/>
              <a:t>Recurrent process on the latent state</a:t>
            </a:r>
            <a:endParaRPr sz="600" b="1" i="1"/>
          </a:p>
        </p:txBody>
      </p:sp>
      <p:cxnSp>
        <p:nvCxnSpPr>
          <p:cNvPr id="307" name="Google Shape;307;p25"/>
          <p:cNvCxnSpPr>
            <a:stCxn id="299" idx="2"/>
            <a:endCxn id="289" idx="0"/>
          </p:cNvCxnSpPr>
          <p:nvPr/>
        </p:nvCxnSpPr>
        <p:spPr>
          <a:xfrm>
            <a:off x="602427" y="2511572"/>
            <a:ext cx="0" cy="574800"/>
          </a:xfrm>
          <a:prstGeom prst="straightConnector1">
            <a:avLst/>
          </a:prstGeom>
          <a:noFill/>
          <a:ln w="9525" cap="flat" cmpd="sng">
            <a:solidFill>
              <a:schemeClr val="dk2"/>
            </a:solidFill>
            <a:prstDash val="solid"/>
            <a:round/>
            <a:headEnd type="none" w="med" len="med"/>
            <a:tailEnd type="triangle" w="med" len="med"/>
          </a:ln>
        </p:spPr>
      </p:cxnSp>
      <p:cxnSp>
        <p:nvCxnSpPr>
          <p:cNvPr id="308" name="Google Shape;308;p25"/>
          <p:cNvCxnSpPr>
            <a:stCxn id="289" idx="3"/>
            <a:endCxn id="301" idx="1"/>
          </p:cNvCxnSpPr>
          <p:nvPr/>
        </p:nvCxnSpPr>
        <p:spPr>
          <a:xfrm>
            <a:off x="802838" y="3247199"/>
            <a:ext cx="644400" cy="6900"/>
          </a:xfrm>
          <a:prstGeom prst="straightConnector1">
            <a:avLst/>
          </a:prstGeom>
          <a:noFill/>
          <a:ln w="9525" cap="flat" cmpd="sng">
            <a:solidFill>
              <a:schemeClr val="dk2"/>
            </a:solidFill>
            <a:prstDash val="solid"/>
            <a:round/>
            <a:headEnd type="none" w="med" len="med"/>
            <a:tailEnd type="triangle" w="med" len="med"/>
          </a:ln>
        </p:spPr>
      </p:cxnSp>
      <p:cxnSp>
        <p:nvCxnSpPr>
          <p:cNvPr id="309" name="Google Shape;309;p25"/>
          <p:cNvCxnSpPr>
            <a:stCxn id="301" idx="0"/>
            <a:endCxn id="303" idx="1"/>
          </p:cNvCxnSpPr>
          <p:nvPr/>
        </p:nvCxnSpPr>
        <p:spPr>
          <a:xfrm rot="-5400000">
            <a:off x="3025517" y="915860"/>
            <a:ext cx="786600" cy="3711300"/>
          </a:xfrm>
          <a:prstGeom prst="bent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6"/>
          <p:cNvSpPr/>
          <p:nvPr/>
        </p:nvSpPr>
        <p:spPr>
          <a:xfrm>
            <a:off x="109700" y="1970200"/>
            <a:ext cx="985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315" name="Google Shape;315;p26"/>
          <p:cNvSpPr/>
          <p:nvPr/>
        </p:nvSpPr>
        <p:spPr>
          <a:xfrm>
            <a:off x="1187400" y="1970200"/>
            <a:ext cx="5293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316" name="Google Shape;316;p26"/>
          <p:cNvSpPr/>
          <p:nvPr/>
        </p:nvSpPr>
        <p:spPr>
          <a:xfrm>
            <a:off x="402038" y="3086399"/>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1862400" y="2784400"/>
            <a:ext cx="2219100" cy="1427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2415925" y="344177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7706803" y="81500"/>
            <a:ext cx="1416600" cy="9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7764668" y="157893"/>
            <a:ext cx="324600" cy="228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a:t>
            </a:r>
            <a:endParaRPr sz="600" baseline="30000"/>
          </a:p>
        </p:txBody>
      </p:sp>
      <p:sp>
        <p:nvSpPr>
          <p:cNvPr id="321" name="Google Shape;321;p26"/>
          <p:cNvSpPr txBox="1"/>
          <p:nvPr/>
        </p:nvSpPr>
        <p:spPr>
          <a:xfrm>
            <a:off x="8148048" y="112352"/>
            <a:ext cx="975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Trainable function</a:t>
            </a:r>
            <a:endParaRPr sz="700">
              <a:latin typeface="Open Sans"/>
              <a:ea typeface="Open Sans"/>
              <a:cs typeface="Open Sans"/>
              <a:sym typeface="Open Sans"/>
            </a:endParaRPr>
          </a:p>
        </p:txBody>
      </p:sp>
      <p:sp>
        <p:nvSpPr>
          <p:cNvPr id="322" name="Google Shape;322;p26"/>
          <p:cNvSpPr txBox="1"/>
          <p:nvPr/>
        </p:nvSpPr>
        <p:spPr>
          <a:xfrm>
            <a:off x="7764668" y="442773"/>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Û</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323" name="Google Shape;323;p26"/>
          <p:cNvSpPr txBox="1"/>
          <p:nvPr/>
        </p:nvSpPr>
        <p:spPr>
          <a:xfrm>
            <a:off x="8173678" y="359597"/>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solution</a:t>
            </a:r>
            <a:endParaRPr sz="700">
              <a:latin typeface="Open Sans"/>
              <a:ea typeface="Open Sans"/>
              <a:cs typeface="Open Sans"/>
              <a:sym typeface="Open Sans"/>
            </a:endParaRPr>
          </a:p>
        </p:txBody>
      </p:sp>
      <p:sp>
        <p:nvSpPr>
          <p:cNvPr id="324" name="Google Shape;324;p26"/>
          <p:cNvSpPr txBox="1"/>
          <p:nvPr/>
        </p:nvSpPr>
        <p:spPr>
          <a:xfrm>
            <a:off x="7764668" y="728200"/>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H</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325" name="Google Shape;325;p26"/>
          <p:cNvSpPr txBox="1"/>
          <p:nvPr/>
        </p:nvSpPr>
        <p:spPr>
          <a:xfrm>
            <a:off x="8148057" y="683876"/>
            <a:ext cx="8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hidden state</a:t>
            </a:r>
            <a:endParaRPr sz="700">
              <a:latin typeface="Open Sans"/>
              <a:ea typeface="Open Sans"/>
              <a:cs typeface="Open Sans"/>
              <a:sym typeface="Open Sans"/>
            </a:endParaRPr>
          </a:p>
        </p:txBody>
      </p:sp>
      <p:sp>
        <p:nvSpPr>
          <p:cNvPr id="326" name="Google Shape;326;p26"/>
          <p:cNvSpPr txBox="1"/>
          <p:nvPr/>
        </p:nvSpPr>
        <p:spPr>
          <a:xfrm>
            <a:off x="-187100" y="81925"/>
            <a:ext cx="7893000" cy="1427400"/>
          </a:xfrm>
          <a:prstGeom prst="rect">
            <a:avLst/>
          </a:prstGeom>
          <a:noFill/>
          <a:ln>
            <a:noFill/>
          </a:ln>
        </p:spPr>
        <p:txBody>
          <a:bodyPr spcFirstLastPara="1" wrap="square" lIns="91425" tIns="91425" rIns="91425" bIns="91425" anchor="t" anchorCtr="0">
            <a:noAutofit/>
          </a:bodyPr>
          <a:lstStyle/>
          <a:p>
            <a:pPr marL="457200" lvl="0" indent="-285750" algn="l" rtl="0">
              <a:lnSpc>
                <a:spcPct val="200000"/>
              </a:lnSpc>
              <a:spcBef>
                <a:spcPts val="0"/>
              </a:spcBef>
              <a:spcAft>
                <a:spcPts val="0"/>
              </a:spcAft>
              <a:buClr>
                <a:schemeClr val="dk1"/>
              </a:buClr>
              <a:buSzPts val="900"/>
              <a:buChar char="➔"/>
            </a:pPr>
            <a:r>
              <a:rPr lang="fr" sz="900">
                <a:solidFill>
                  <a:schemeClr val="dk1"/>
                </a:solidFill>
              </a:rPr>
              <a:t>An initial solution </a:t>
            </a:r>
            <a:r>
              <a:rPr lang="fr" sz="900" b="1">
                <a:solidFill>
                  <a:schemeClr val="dk1"/>
                </a:solidFill>
              </a:rPr>
              <a:t>U</a:t>
            </a:r>
            <a:r>
              <a:rPr lang="fr" sz="900" b="1" baseline="30000">
                <a:solidFill>
                  <a:schemeClr val="dk1"/>
                </a:solidFill>
              </a:rPr>
              <a:t>0</a:t>
            </a:r>
            <a:r>
              <a:rPr lang="fr" sz="900" b="1">
                <a:solidFill>
                  <a:schemeClr val="dk1"/>
                </a:solidFill>
              </a:rPr>
              <a:t> </a:t>
            </a:r>
            <a:r>
              <a:rPr lang="fr" sz="900">
                <a:solidFill>
                  <a:schemeClr val="dk1"/>
                </a:solidFill>
              </a:rPr>
              <a:t>is encoded to its latent representation </a:t>
            </a:r>
            <a:r>
              <a:rPr lang="fr" sz="900" b="1">
                <a:solidFill>
                  <a:schemeClr val="dk1"/>
                </a:solidFill>
              </a:rPr>
              <a:t>H</a:t>
            </a:r>
            <a:r>
              <a:rPr lang="fr" sz="900" b="1" baseline="30000">
                <a:solidFill>
                  <a:schemeClr val="dk1"/>
                </a:solidFill>
              </a:rPr>
              <a:t>0</a:t>
            </a:r>
            <a:r>
              <a:rPr lang="fr" sz="900">
                <a:solidFill>
                  <a:schemeClr val="dk1"/>
                </a:solidFill>
              </a:rPr>
              <a:t>. </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rPr>
              <a:t>Recurrent process that acts on the latent state </a:t>
            </a:r>
            <a:r>
              <a:rPr lang="fr" sz="900" b="1">
                <a:solidFill>
                  <a:schemeClr val="dk1"/>
                </a:solidFill>
              </a:rPr>
              <a:t>H</a:t>
            </a:r>
            <a:r>
              <a:rPr lang="fr" sz="900" b="1" baseline="30000">
                <a:solidFill>
                  <a:schemeClr val="dk1"/>
                </a:solidFill>
              </a:rPr>
              <a:t>k</a:t>
            </a:r>
            <a:r>
              <a:rPr lang="fr" sz="900">
                <a:solidFill>
                  <a:schemeClr val="dk1"/>
                </a:solidFill>
              </a:rPr>
              <a:t>. </a:t>
            </a:r>
            <a:r>
              <a:rPr lang="fr" sz="900" b="1" i="1">
                <a:solidFill>
                  <a:schemeClr val="dk1"/>
                </a:solidFill>
              </a:rPr>
              <a:t>Dirichlet </a:t>
            </a:r>
            <a:r>
              <a:rPr lang="fr" sz="900">
                <a:solidFill>
                  <a:schemeClr val="dk1"/>
                </a:solidFill>
              </a:rPr>
              <a:t>nodes are preserved across iterations.</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b="1" i="1">
                <a:solidFill>
                  <a:schemeClr val="dk1"/>
                </a:solidFill>
                <a:highlight>
                  <a:schemeClr val="lt1"/>
                </a:highlight>
              </a:rPr>
              <a:t>Interior </a:t>
            </a:r>
            <a:r>
              <a:rPr lang="fr" sz="900">
                <a:solidFill>
                  <a:schemeClr val="dk1"/>
                </a:solidFill>
                <a:highlight>
                  <a:schemeClr val="lt1"/>
                </a:highlight>
              </a:rPr>
              <a:t>nodes are computed in a ResNet-like fashion using a combination of </a:t>
            </a:r>
            <a:r>
              <a:rPr lang="fr" sz="900" i="1">
                <a:solidFill>
                  <a:schemeClr val="dk1"/>
                </a:solidFill>
                <a:highlight>
                  <a:schemeClr val="lt1"/>
                </a:highlight>
              </a:rPr>
              <a:t>Message Passing Neural Networks </a:t>
            </a:r>
            <a:r>
              <a:rPr lang="fr" sz="900">
                <a:solidFill>
                  <a:schemeClr val="dk1"/>
                </a:solidFill>
                <a:highlight>
                  <a:schemeClr val="lt1"/>
                </a:highlight>
              </a:rPr>
              <a:t>and </a:t>
            </a:r>
            <a:r>
              <a:rPr lang="fr" sz="900" i="1">
                <a:solidFill>
                  <a:schemeClr val="dk1"/>
                </a:solidFill>
                <a:highlight>
                  <a:schemeClr val="lt1"/>
                </a:highlight>
              </a:rPr>
              <a:t>GRU cell</a:t>
            </a:r>
            <a:r>
              <a:rPr lang="fr" sz="900">
                <a:solidFill>
                  <a:schemeClr val="dk1"/>
                </a:solidFill>
                <a:highlight>
                  <a:schemeClr val="lt1"/>
                </a:highlight>
              </a:rPr>
              <a:t>.</a:t>
            </a:r>
            <a:endParaRPr sz="900">
              <a:highlight>
                <a:schemeClr val="lt1"/>
              </a:highlight>
            </a:endParaRPr>
          </a:p>
        </p:txBody>
      </p:sp>
      <p:pic>
        <p:nvPicPr>
          <p:cNvPr id="327" name="Google Shape;327;p26" descr="E_\theta" title="MathEquation,#000000"/>
          <p:cNvPicPr preferRelativeResize="0"/>
          <p:nvPr/>
        </p:nvPicPr>
        <p:blipFill>
          <a:blip r:embed="rId3">
            <a:alphaModFix/>
          </a:blip>
          <a:stretch>
            <a:fillRect/>
          </a:stretch>
        </p:blipFill>
        <p:spPr>
          <a:xfrm>
            <a:off x="497264" y="3157436"/>
            <a:ext cx="210304" cy="179537"/>
          </a:xfrm>
          <a:prstGeom prst="rect">
            <a:avLst/>
          </a:prstGeom>
          <a:noFill/>
          <a:ln>
            <a:noFill/>
          </a:ln>
        </p:spPr>
      </p:pic>
      <p:pic>
        <p:nvPicPr>
          <p:cNvPr id="328" name="Google Shape;328;p26" descr="U^0" title="MathEquation,#000000"/>
          <p:cNvPicPr preferRelativeResize="0"/>
          <p:nvPr/>
        </p:nvPicPr>
        <p:blipFill>
          <a:blip r:embed="rId4">
            <a:alphaModFix/>
          </a:blip>
          <a:stretch>
            <a:fillRect/>
          </a:stretch>
        </p:blipFill>
        <p:spPr>
          <a:xfrm>
            <a:off x="499541" y="2336923"/>
            <a:ext cx="205772" cy="174649"/>
          </a:xfrm>
          <a:prstGeom prst="rect">
            <a:avLst/>
          </a:prstGeom>
          <a:noFill/>
          <a:ln>
            <a:noFill/>
          </a:ln>
        </p:spPr>
      </p:pic>
      <p:sp>
        <p:nvSpPr>
          <p:cNvPr id="329" name="Google Shape;329;p26"/>
          <p:cNvSpPr/>
          <p:nvPr/>
        </p:nvSpPr>
        <p:spPr>
          <a:xfrm>
            <a:off x="1862325" y="2081125"/>
            <a:ext cx="2219100" cy="594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26" descr="H^k" title="MathEquation,#000000"/>
          <p:cNvPicPr preferRelativeResize="0"/>
          <p:nvPr/>
        </p:nvPicPr>
        <p:blipFill>
          <a:blip r:embed="rId5">
            <a:alphaModFix/>
          </a:blip>
          <a:stretch>
            <a:fillRect/>
          </a:stretch>
        </p:blipFill>
        <p:spPr>
          <a:xfrm>
            <a:off x="1447271" y="3164810"/>
            <a:ext cx="231792" cy="178480"/>
          </a:xfrm>
          <a:prstGeom prst="rect">
            <a:avLst/>
          </a:prstGeom>
          <a:noFill/>
          <a:ln>
            <a:noFill/>
          </a:ln>
        </p:spPr>
      </p:pic>
      <p:sp>
        <p:nvSpPr>
          <p:cNvPr id="331" name="Google Shape;331;p26"/>
          <p:cNvSpPr txBox="1"/>
          <p:nvPr/>
        </p:nvSpPr>
        <p:spPr>
          <a:xfrm>
            <a:off x="1862399" y="2081125"/>
            <a:ext cx="8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FF0000"/>
                </a:solidFill>
                <a:latin typeface="Calibri"/>
                <a:ea typeface="Calibri"/>
                <a:cs typeface="Calibri"/>
                <a:sym typeface="Calibri"/>
              </a:rPr>
              <a:t>Dirichlet</a:t>
            </a:r>
            <a:endParaRPr sz="700" b="1" i="1">
              <a:solidFill>
                <a:srgbClr val="FF0000"/>
              </a:solidFill>
              <a:latin typeface="Calibri"/>
              <a:ea typeface="Calibri"/>
              <a:cs typeface="Calibri"/>
              <a:sym typeface="Calibri"/>
            </a:endParaRPr>
          </a:p>
        </p:txBody>
      </p:sp>
      <p:sp>
        <p:nvSpPr>
          <p:cNvPr id="332" name="Google Shape;332;p26"/>
          <p:cNvSpPr txBox="1"/>
          <p:nvPr/>
        </p:nvSpPr>
        <p:spPr>
          <a:xfrm>
            <a:off x="1862400" y="2784400"/>
            <a:ext cx="602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0000FF"/>
                </a:solidFill>
                <a:latin typeface="Calibri"/>
                <a:ea typeface="Calibri"/>
                <a:cs typeface="Calibri"/>
                <a:sym typeface="Calibri"/>
              </a:rPr>
              <a:t>Interior</a:t>
            </a:r>
            <a:endParaRPr sz="700" b="1" i="1">
              <a:solidFill>
                <a:srgbClr val="0000FF"/>
              </a:solidFill>
              <a:latin typeface="Calibri"/>
              <a:ea typeface="Calibri"/>
              <a:cs typeface="Calibri"/>
              <a:sym typeface="Calibri"/>
            </a:endParaRPr>
          </a:p>
        </p:txBody>
      </p:sp>
      <p:pic>
        <p:nvPicPr>
          <p:cNvPr id="333" name="Google Shape;333;p26" descr="M_{I,\theta}" title="MathEquation,#000000"/>
          <p:cNvPicPr preferRelativeResize="0"/>
          <p:nvPr/>
        </p:nvPicPr>
        <p:blipFill>
          <a:blip r:embed="rId6">
            <a:alphaModFix/>
          </a:blip>
          <a:stretch>
            <a:fillRect/>
          </a:stretch>
        </p:blipFill>
        <p:spPr>
          <a:xfrm>
            <a:off x="2471100" y="3515238"/>
            <a:ext cx="290462" cy="174650"/>
          </a:xfrm>
          <a:prstGeom prst="rect">
            <a:avLst/>
          </a:prstGeom>
          <a:noFill/>
          <a:ln>
            <a:noFill/>
          </a:ln>
        </p:spPr>
      </p:pic>
      <p:pic>
        <p:nvPicPr>
          <p:cNvPr id="334" name="Google Shape;334;p26" descr="H^{k+1} = H^k" title="MathEquation,#000000"/>
          <p:cNvPicPr preferRelativeResize="0"/>
          <p:nvPr/>
        </p:nvPicPr>
        <p:blipFill>
          <a:blip r:embed="rId7">
            <a:alphaModFix/>
          </a:blip>
          <a:stretch>
            <a:fillRect/>
          </a:stretch>
        </p:blipFill>
        <p:spPr>
          <a:xfrm>
            <a:off x="5274617" y="2289063"/>
            <a:ext cx="838126" cy="178102"/>
          </a:xfrm>
          <a:prstGeom prst="rect">
            <a:avLst/>
          </a:prstGeom>
          <a:noFill/>
          <a:ln>
            <a:noFill/>
          </a:ln>
        </p:spPr>
      </p:pic>
      <p:pic>
        <p:nvPicPr>
          <p:cNvPr id="335" name="Google Shape;335;p26" descr="\Psi^k" title="MathEquation,#000000"/>
          <p:cNvPicPr preferRelativeResize="0"/>
          <p:nvPr/>
        </p:nvPicPr>
        <p:blipFill>
          <a:blip r:embed="rId8">
            <a:alphaModFix/>
          </a:blip>
          <a:stretch>
            <a:fillRect/>
          </a:stretch>
        </p:blipFill>
        <p:spPr>
          <a:xfrm>
            <a:off x="4248013" y="3152488"/>
            <a:ext cx="224448" cy="190500"/>
          </a:xfrm>
          <a:prstGeom prst="rect">
            <a:avLst/>
          </a:prstGeom>
          <a:noFill/>
          <a:ln>
            <a:noFill/>
          </a:ln>
        </p:spPr>
      </p:pic>
      <p:sp>
        <p:nvSpPr>
          <p:cNvPr id="336" name="Google Shape;336;p26"/>
          <p:cNvSpPr txBox="1"/>
          <p:nvPr/>
        </p:nvSpPr>
        <p:spPr>
          <a:xfrm>
            <a:off x="109699" y="1693300"/>
            <a:ext cx="8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Initial process</a:t>
            </a:r>
            <a:endParaRPr sz="600" b="1" i="1"/>
          </a:p>
        </p:txBody>
      </p:sp>
      <p:sp>
        <p:nvSpPr>
          <p:cNvPr id="337" name="Google Shape;337;p26"/>
          <p:cNvSpPr/>
          <p:nvPr/>
        </p:nvSpPr>
        <p:spPr>
          <a:xfrm flipH="1">
            <a:off x="1514125" y="1657475"/>
            <a:ext cx="4163700" cy="292500"/>
          </a:xfrm>
          <a:prstGeom prst="curvedDownArrow">
            <a:avLst>
              <a:gd name="adj1" fmla="val 0"/>
              <a:gd name="adj2" fmla="val 45832"/>
              <a:gd name="adj3" fmla="val 20838"/>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txBox="1"/>
          <p:nvPr/>
        </p:nvSpPr>
        <p:spPr>
          <a:xfrm>
            <a:off x="2415925" y="1694950"/>
            <a:ext cx="22962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i="1"/>
              <a:t>Recurrent process on the latent state</a:t>
            </a:r>
            <a:endParaRPr sz="600" b="1" i="1"/>
          </a:p>
        </p:txBody>
      </p:sp>
      <p:cxnSp>
        <p:nvCxnSpPr>
          <p:cNvPr id="339" name="Google Shape;339;p26"/>
          <p:cNvCxnSpPr>
            <a:stCxn id="328" idx="2"/>
            <a:endCxn id="316" idx="0"/>
          </p:cNvCxnSpPr>
          <p:nvPr/>
        </p:nvCxnSpPr>
        <p:spPr>
          <a:xfrm>
            <a:off x="602427" y="2511572"/>
            <a:ext cx="0" cy="574800"/>
          </a:xfrm>
          <a:prstGeom prst="straightConnector1">
            <a:avLst/>
          </a:prstGeom>
          <a:noFill/>
          <a:ln w="9525" cap="flat" cmpd="sng">
            <a:solidFill>
              <a:schemeClr val="dk2"/>
            </a:solidFill>
            <a:prstDash val="solid"/>
            <a:round/>
            <a:headEnd type="none" w="med" len="med"/>
            <a:tailEnd type="triangle" w="med" len="med"/>
          </a:ln>
        </p:spPr>
      </p:cxnSp>
      <p:cxnSp>
        <p:nvCxnSpPr>
          <p:cNvPr id="340" name="Google Shape;340;p26"/>
          <p:cNvCxnSpPr>
            <a:stCxn id="316" idx="3"/>
            <a:endCxn id="330" idx="1"/>
          </p:cNvCxnSpPr>
          <p:nvPr/>
        </p:nvCxnSpPr>
        <p:spPr>
          <a:xfrm>
            <a:off x="802838" y="3247199"/>
            <a:ext cx="644400" cy="6900"/>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26"/>
          <p:cNvCxnSpPr>
            <a:stCxn id="342" idx="3"/>
            <a:endCxn id="335" idx="1"/>
          </p:cNvCxnSpPr>
          <p:nvPr/>
        </p:nvCxnSpPr>
        <p:spPr>
          <a:xfrm rot="10800000" flipH="1">
            <a:off x="3416675" y="3247761"/>
            <a:ext cx="831300" cy="6300"/>
          </a:xfrm>
          <a:prstGeom prst="straightConnector1">
            <a:avLst/>
          </a:prstGeom>
          <a:noFill/>
          <a:ln w="9525" cap="flat" cmpd="sng">
            <a:solidFill>
              <a:schemeClr val="dk2"/>
            </a:solidFill>
            <a:prstDash val="solid"/>
            <a:round/>
            <a:headEnd type="none" w="med" len="med"/>
            <a:tailEnd type="triangle" w="med" len="med"/>
          </a:ln>
        </p:spPr>
      </p:cxnSp>
      <p:cxnSp>
        <p:nvCxnSpPr>
          <p:cNvPr id="343" name="Google Shape;343;p26"/>
          <p:cNvCxnSpPr>
            <a:stCxn id="330" idx="0"/>
            <a:endCxn id="334" idx="1"/>
          </p:cNvCxnSpPr>
          <p:nvPr/>
        </p:nvCxnSpPr>
        <p:spPr>
          <a:xfrm rot="-5400000">
            <a:off x="3025517" y="915860"/>
            <a:ext cx="786600" cy="3711300"/>
          </a:xfrm>
          <a:prstGeom prst="bentConnector2">
            <a:avLst/>
          </a:prstGeom>
          <a:noFill/>
          <a:ln w="9525" cap="flat" cmpd="sng">
            <a:solidFill>
              <a:schemeClr val="dk2"/>
            </a:solidFill>
            <a:prstDash val="solid"/>
            <a:round/>
            <a:headEnd type="none" w="med" len="med"/>
            <a:tailEnd type="triangle" w="med" len="med"/>
          </a:ln>
        </p:spPr>
      </p:cxnSp>
      <p:sp>
        <p:nvSpPr>
          <p:cNvPr id="342" name="Google Shape;342;p26"/>
          <p:cNvSpPr/>
          <p:nvPr/>
        </p:nvSpPr>
        <p:spPr>
          <a:xfrm>
            <a:off x="3015875" y="3093261"/>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26" descr="{&quot;backgroundColor&quot;:&quot;#ffffff&quot;,&quot;code&quot;:&quot;\\begin{align*}\n{H^{k+1}}&amp;={H^{k\\,}+\\,\\alpha\\Psi^{k}}\t\n\\end{align*}&quot;,&quot;font&quot;:{&quot;family&quot;:&quot;Arial&quot;,&quot;color&quot;:&quot;#000000&quot;,&quot;size&quot;:&quot;11&quot;},&quot;backgroundColorModified&quot;:false,&quot;id&quot;:&quot;1&quot;,&quot;aid&quot;:null,&quot;type&quot;:&quot;align*&quot;,&quot;ts&quot;:1655039988026,&quot;cs&quot;:&quot;fDqnMQ+MC2wi/GqPLXayVQ==&quot;,&quot;size&quot;:{&quot;width&quot;:142.16666666666666,&quot;height&quot;:17.166666666666668}}"/>
          <p:cNvPicPr preferRelativeResize="0"/>
          <p:nvPr/>
        </p:nvPicPr>
        <p:blipFill>
          <a:blip r:embed="rId9">
            <a:alphaModFix/>
          </a:blip>
          <a:stretch>
            <a:fillRect/>
          </a:stretch>
        </p:blipFill>
        <p:spPr>
          <a:xfrm>
            <a:off x="4974421" y="3172295"/>
            <a:ext cx="1354138" cy="163513"/>
          </a:xfrm>
          <a:prstGeom prst="rect">
            <a:avLst/>
          </a:prstGeom>
          <a:noFill/>
          <a:ln>
            <a:noFill/>
          </a:ln>
        </p:spPr>
      </p:pic>
      <p:pic>
        <p:nvPicPr>
          <p:cNvPr id="345" name="Google Shape;345;p26" descr="{&quot;backgroundColor&quot;:&quot;#ffffff&quot;,&quot;aid&quot;:null,&quot;id&quot;:&quot;2&quot;,&quot;backgroundColorModified&quot;:false,&quot;font&quot;:{&quot;color&quot;:&quot;#000000&quot;,&quot;family&quot;:&quot;Arial&quot;,&quot;size&quot;:&quot;10&quot;},&quot;type&quot;:&quot;$$&quot;,&quot;code&quot;:&quot;$$GRU$$&quot;,&quot;ts&quot;:1655040042216,&quot;cs&quot;:&quot;8cQrcBZlZhX2LM80gRV97g==&quot;,&quot;size&quot;:{&quot;width&quot;:35.5,&quot;height&quot;:11.5}}"/>
          <p:cNvPicPr preferRelativeResize="0"/>
          <p:nvPr/>
        </p:nvPicPr>
        <p:blipFill>
          <a:blip r:embed="rId10">
            <a:alphaModFix/>
          </a:blip>
          <a:stretch>
            <a:fillRect/>
          </a:stretch>
        </p:blipFill>
        <p:spPr>
          <a:xfrm>
            <a:off x="3047203" y="3195878"/>
            <a:ext cx="338138" cy="109538"/>
          </a:xfrm>
          <a:prstGeom prst="rect">
            <a:avLst/>
          </a:prstGeom>
          <a:noFill/>
          <a:ln>
            <a:noFill/>
          </a:ln>
        </p:spPr>
      </p:pic>
      <p:cxnSp>
        <p:nvCxnSpPr>
          <p:cNvPr id="346" name="Google Shape;346;p26"/>
          <p:cNvCxnSpPr>
            <a:stCxn id="330" idx="3"/>
            <a:endCxn id="342" idx="1"/>
          </p:cNvCxnSpPr>
          <p:nvPr/>
        </p:nvCxnSpPr>
        <p:spPr>
          <a:xfrm>
            <a:off x="1679063" y="3254050"/>
            <a:ext cx="1336800" cy="0"/>
          </a:xfrm>
          <a:prstGeom prst="straightConnector1">
            <a:avLst/>
          </a:prstGeom>
          <a:noFill/>
          <a:ln w="9525" cap="flat" cmpd="sng">
            <a:solidFill>
              <a:schemeClr val="dk2"/>
            </a:solidFill>
            <a:prstDash val="solid"/>
            <a:round/>
            <a:headEnd type="none" w="med" len="med"/>
            <a:tailEnd type="triangle" w="med" len="med"/>
          </a:ln>
        </p:spPr>
      </p:cxnSp>
      <p:cxnSp>
        <p:nvCxnSpPr>
          <p:cNvPr id="347" name="Google Shape;347;p26"/>
          <p:cNvCxnSpPr>
            <a:stCxn id="318" idx="3"/>
            <a:endCxn id="342" idx="2"/>
          </p:cNvCxnSpPr>
          <p:nvPr/>
        </p:nvCxnSpPr>
        <p:spPr>
          <a:xfrm rot="10800000" flipH="1">
            <a:off x="2816725" y="3414774"/>
            <a:ext cx="399600" cy="187800"/>
          </a:xfrm>
          <a:prstGeom prst="bentConnector2">
            <a:avLst/>
          </a:prstGeom>
          <a:noFill/>
          <a:ln w="9525" cap="flat" cmpd="sng">
            <a:solidFill>
              <a:schemeClr val="dk2"/>
            </a:solidFill>
            <a:prstDash val="solid"/>
            <a:round/>
            <a:headEnd type="none" w="med" len="med"/>
            <a:tailEnd type="triangle" w="med" len="med"/>
          </a:ln>
        </p:spPr>
      </p:cxnSp>
      <p:sp>
        <p:nvSpPr>
          <p:cNvPr id="348" name="Google Shape;348;p26"/>
          <p:cNvSpPr/>
          <p:nvPr/>
        </p:nvSpPr>
        <p:spPr>
          <a:xfrm>
            <a:off x="196125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Graph info</a:t>
            </a:r>
            <a:endParaRPr sz="600" b="1"/>
          </a:p>
        </p:txBody>
      </p:sp>
      <p:sp>
        <p:nvSpPr>
          <p:cNvPr id="349" name="Google Shape;349;p26"/>
          <p:cNvSpPr/>
          <p:nvPr/>
        </p:nvSpPr>
        <p:spPr>
          <a:xfrm>
            <a:off x="343000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Node info</a:t>
            </a:r>
            <a:endParaRPr sz="600" b="1"/>
          </a:p>
        </p:txBody>
      </p:sp>
      <p:cxnSp>
        <p:nvCxnSpPr>
          <p:cNvPr id="350" name="Google Shape;350;p26"/>
          <p:cNvCxnSpPr>
            <a:stCxn id="348" idx="0"/>
          </p:cNvCxnSpPr>
          <p:nvPr/>
        </p:nvCxnSpPr>
        <p:spPr>
          <a:xfrm rot="10800000">
            <a:off x="2261700" y="3619975"/>
            <a:ext cx="900" cy="246600"/>
          </a:xfrm>
          <a:prstGeom prst="straightConnector1">
            <a:avLst/>
          </a:prstGeom>
          <a:noFill/>
          <a:ln w="9525" cap="flat" cmpd="sng">
            <a:solidFill>
              <a:schemeClr val="dk2"/>
            </a:solidFill>
            <a:prstDash val="dash"/>
            <a:round/>
            <a:headEnd type="none" w="med" len="med"/>
            <a:tailEnd type="triangle" w="med" len="med"/>
          </a:ln>
        </p:spPr>
      </p:cxnSp>
      <p:cxnSp>
        <p:nvCxnSpPr>
          <p:cNvPr id="351" name="Google Shape;351;p26"/>
          <p:cNvCxnSpPr>
            <a:stCxn id="349" idx="2"/>
          </p:cNvCxnSpPr>
          <p:nvPr/>
        </p:nvCxnSpPr>
        <p:spPr>
          <a:xfrm rot="10800000">
            <a:off x="3094600" y="3608875"/>
            <a:ext cx="335400" cy="411600"/>
          </a:xfrm>
          <a:prstGeom prst="bentConnector2">
            <a:avLst/>
          </a:prstGeom>
          <a:noFill/>
          <a:ln w="9525" cap="flat" cmpd="sng">
            <a:solidFill>
              <a:schemeClr val="dk2"/>
            </a:solidFill>
            <a:prstDash val="dash"/>
            <a:round/>
            <a:headEnd type="none" w="med" len="med"/>
            <a:tailEnd type="triangle" w="med" len="med"/>
          </a:ln>
        </p:spPr>
      </p:cxnSp>
      <p:cxnSp>
        <p:nvCxnSpPr>
          <p:cNvPr id="352" name="Google Shape;352;p26"/>
          <p:cNvCxnSpPr>
            <a:stCxn id="335" idx="3"/>
            <a:endCxn id="344" idx="1"/>
          </p:cNvCxnSpPr>
          <p:nvPr/>
        </p:nvCxnSpPr>
        <p:spPr>
          <a:xfrm>
            <a:off x="4472461" y="3247738"/>
            <a:ext cx="501900" cy="6300"/>
          </a:xfrm>
          <a:prstGeom prst="straightConnector1">
            <a:avLst/>
          </a:prstGeom>
          <a:noFill/>
          <a:ln w="9525" cap="flat" cmpd="sng">
            <a:solidFill>
              <a:schemeClr val="dk2"/>
            </a:solidFill>
            <a:prstDash val="solid"/>
            <a:round/>
            <a:headEnd type="none" w="med" len="med"/>
            <a:tailEnd type="triangle" w="med" len="med"/>
          </a:ln>
        </p:spPr>
      </p:cxnSp>
      <p:cxnSp>
        <p:nvCxnSpPr>
          <p:cNvPr id="353" name="Google Shape;353;p26"/>
          <p:cNvCxnSpPr>
            <a:stCxn id="330" idx="2"/>
            <a:endCxn id="318" idx="1"/>
          </p:cNvCxnSpPr>
          <p:nvPr/>
        </p:nvCxnSpPr>
        <p:spPr>
          <a:xfrm rot="-5400000" flipH="1">
            <a:off x="1860017" y="3046440"/>
            <a:ext cx="259200" cy="852900"/>
          </a:xfrm>
          <a:prstGeom prst="bent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7"/>
          <p:cNvSpPr/>
          <p:nvPr/>
        </p:nvSpPr>
        <p:spPr>
          <a:xfrm>
            <a:off x="109700" y="1970200"/>
            <a:ext cx="985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359" name="Google Shape;359;p27"/>
          <p:cNvSpPr/>
          <p:nvPr/>
        </p:nvSpPr>
        <p:spPr>
          <a:xfrm>
            <a:off x="1187400" y="1970200"/>
            <a:ext cx="5293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360" name="Google Shape;360;p27"/>
          <p:cNvSpPr/>
          <p:nvPr/>
        </p:nvSpPr>
        <p:spPr>
          <a:xfrm>
            <a:off x="1862325" y="4277575"/>
            <a:ext cx="2219100" cy="6702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2508425" y="445812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402038" y="3086399"/>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a:off x="3474050" y="445812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1862400" y="2784400"/>
            <a:ext cx="2219100" cy="1427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2415925" y="344177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7706803" y="81500"/>
            <a:ext cx="1416600" cy="9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7764668" y="157893"/>
            <a:ext cx="324600" cy="228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a:t>
            </a:r>
            <a:endParaRPr sz="600" baseline="30000"/>
          </a:p>
        </p:txBody>
      </p:sp>
      <p:sp>
        <p:nvSpPr>
          <p:cNvPr id="368" name="Google Shape;368;p27"/>
          <p:cNvSpPr txBox="1"/>
          <p:nvPr/>
        </p:nvSpPr>
        <p:spPr>
          <a:xfrm>
            <a:off x="8148048" y="112352"/>
            <a:ext cx="975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Trainable function</a:t>
            </a:r>
            <a:endParaRPr sz="700">
              <a:latin typeface="Open Sans"/>
              <a:ea typeface="Open Sans"/>
              <a:cs typeface="Open Sans"/>
              <a:sym typeface="Open Sans"/>
            </a:endParaRPr>
          </a:p>
        </p:txBody>
      </p:sp>
      <p:sp>
        <p:nvSpPr>
          <p:cNvPr id="369" name="Google Shape;369;p27"/>
          <p:cNvSpPr txBox="1"/>
          <p:nvPr/>
        </p:nvSpPr>
        <p:spPr>
          <a:xfrm>
            <a:off x="7764668" y="442773"/>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Û</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370" name="Google Shape;370;p27"/>
          <p:cNvSpPr txBox="1"/>
          <p:nvPr/>
        </p:nvSpPr>
        <p:spPr>
          <a:xfrm>
            <a:off x="8173678" y="359597"/>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solution</a:t>
            </a:r>
            <a:endParaRPr sz="700">
              <a:latin typeface="Open Sans"/>
              <a:ea typeface="Open Sans"/>
              <a:cs typeface="Open Sans"/>
              <a:sym typeface="Open Sans"/>
            </a:endParaRPr>
          </a:p>
        </p:txBody>
      </p:sp>
      <p:sp>
        <p:nvSpPr>
          <p:cNvPr id="371" name="Google Shape;371;p27"/>
          <p:cNvSpPr txBox="1"/>
          <p:nvPr/>
        </p:nvSpPr>
        <p:spPr>
          <a:xfrm>
            <a:off x="7764668" y="728200"/>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H</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372" name="Google Shape;372;p27"/>
          <p:cNvSpPr txBox="1"/>
          <p:nvPr/>
        </p:nvSpPr>
        <p:spPr>
          <a:xfrm>
            <a:off x="8148057" y="683876"/>
            <a:ext cx="8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hidden state</a:t>
            </a:r>
            <a:endParaRPr sz="700">
              <a:latin typeface="Open Sans"/>
              <a:ea typeface="Open Sans"/>
              <a:cs typeface="Open Sans"/>
              <a:sym typeface="Open Sans"/>
            </a:endParaRPr>
          </a:p>
        </p:txBody>
      </p:sp>
      <p:sp>
        <p:nvSpPr>
          <p:cNvPr id="373" name="Google Shape;373;p27"/>
          <p:cNvSpPr txBox="1"/>
          <p:nvPr/>
        </p:nvSpPr>
        <p:spPr>
          <a:xfrm>
            <a:off x="-187100" y="81925"/>
            <a:ext cx="7893000" cy="1427400"/>
          </a:xfrm>
          <a:prstGeom prst="rect">
            <a:avLst/>
          </a:prstGeom>
          <a:noFill/>
          <a:ln>
            <a:noFill/>
          </a:ln>
        </p:spPr>
        <p:txBody>
          <a:bodyPr spcFirstLastPara="1" wrap="square" lIns="91425" tIns="91425" rIns="91425" bIns="91425" anchor="t" anchorCtr="0">
            <a:noAutofit/>
          </a:bodyPr>
          <a:lstStyle/>
          <a:p>
            <a:pPr marL="457200" lvl="0" indent="-285750" algn="l" rtl="0">
              <a:lnSpc>
                <a:spcPct val="200000"/>
              </a:lnSpc>
              <a:spcBef>
                <a:spcPts val="0"/>
              </a:spcBef>
              <a:spcAft>
                <a:spcPts val="0"/>
              </a:spcAft>
              <a:buClr>
                <a:schemeClr val="dk1"/>
              </a:buClr>
              <a:buSzPts val="900"/>
              <a:buChar char="➔"/>
            </a:pPr>
            <a:r>
              <a:rPr lang="fr" sz="900">
                <a:solidFill>
                  <a:schemeClr val="dk1"/>
                </a:solidFill>
              </a:rPr>
              <a:t>An initial solution </a:t>
            </a:r>
            <a:r>
              <a:rPr lang="fr" sz="900" b="1">
                <a:solidFill>
                  <a:schemeClr val="dk1"/>
                </a:solidFill>
              </a:rPr>
              <a:t>U</a:t>
            </a:r>
            <a:r>
              <a:rPr lang="fr" sz="900" b="1" baseline="30000">
                <a:solidFill>
                  <a:schemeClr val="dk1"/>
                </a:solidFill>
              </a:rPr>
              <a:t>0</a:t>
            </a:r>
            <a:r>
              <a:rPr lang="fr" sz="900" b="1">
                <a:solidFill>
                  <a:schemeClr val="dk1"/>
                </a:solidFill>
              </a:rPr>
              <a:t> </a:t>
            </a:r>
            <a:r>
              <a:rPr lang="fr" sz="900">
                <a:solidFill>
                  <a:schemeClr val="dk1"/>
                </a:solidFill>
              </a:rPr>
              <a:t>is encoded to its latent representation </a:t>
            </a:r>
            <a:r>
              <a:rPr lang="fr" sz="900" b="1">
                <a:solidFill>
                  <a:schemeClr val="dk1"/>
                </a:solidFill>
              </a:rPr>
              <a:t>H</a:t>
            </a:r>
            <a:r>
              <a:rPr lang="fr" sz="900" b="1" baseline="30000">
                <a:solidFill>
                  <a:schemeClr val="dk1"/>
                </a:solidFill>
              </a:rPr>
              <a:t>0</a:t>
            </a:r>
            <a:r>
              <a:rPr lang="fr" sz="900">
                <a:solidFill>
                  <a:schemeClr val="dk1"/>
                </a:solidFill>
              </a:rPr>
              <a:t>. </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rPr>
              <a:t>Recurrent process that acts on the latent state </a:t>
            </a:r>
            <a:r>
              <a:rPr lang="fr" sz="900" b="1">
                <a:solidFill>
                  <a:schemeClr val="dk1"/>
                </a:solidFill>
              </a:rPr>
              <a:t>H</a:t>
            </a:r>
            <a:r>
              <a:rPr lang="fr" sz="900" b="1" baseline="30000">
                <a:solidFill>
                  <a:schemeClr val="dk1"/>
                </a:solidFill>
              </a:rPr>
              <a:t>k</a:t>
            </a:r>
            <a:r>
              <a:rPr lang="fr" sz="900">
                <a:solidFill>
                  <a:schemeClr val="dk1"/>
                </a:solidFill>
              </a:rPr>
              <a:t>. </a:t>
            </a:r>
            <a:r>
              <a:rPr lang="fr" sz="900" b="1" i="1">
                <a:solidFill>
                  <a:schemeClr val="dk1"/>
                </a:solidFill>
              </a:rPr>
              <a:t>Dirichlet </a:t>
            </a:r>
            <a:r>
              <a:rPr lang="fr" sz="900">
                <a:solidFill>
                  <a:schemeClr val="dk1"/>
                </a:solidFill>
              </a:rPr>
              <a:t>nodes are preserved across iterations.</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b="1" i="1">
                <a:solidFill>
                  <a:schemeClr val="dk1"/>
                </a:solidFill>
              </a:rPr>
              <a:t>Interior </a:t>
            </a:r>
            <a:r>
              <a:rPr lang="fr" sz="900">
                <a:solidFill>
                  <a:schemeClr val="dk1"/>
                </a:solidFill>
              </a:rPr>
              <a:t>nodes are computed in a ResNet-like fashion using a combination of </a:t>
            </a:r>
            <a:r>
              <a:rPr lang="fr" sz="900" i="1">
                <a:solidFill>
                  <a:schemeClr val="dk1"/>
                </a:solidFill>
              </a:rPr>
              <a:t>Message Passing Neural Networks </a:t>
            </a:r>
            <a:r>
              <a:rPr lang="fr" sz="900">
                <a:solidFill>
                  <a:schemeClr val="dk1"/>
                </a:solidFill>
              </a:rPr>
              <a:t>and </a:t>
            </a:r>
            <a:r>
              <a:rPr lang="fr" sz="900" i="1">
                <a:solidFill>
                  <a:schemeClr val="dk1"/>
                </a:solidFill>
              </a:rPr>
              <a:t>GRU cell</a:t>
            </a:r>
            <a:r>
              <a:rPr lang="fr" sz="900">
                <a:solidFill>
                  <a:schemeClr val="dk1"/>
                </a:solidFill>
              </a:rPr>
              <a:t>.</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highlight>
                  <a:schemeClr val="lt1"/>
                </a:highlight>
              </a:rPr>
              <a:t>A specific </a:t>
            </a:r>
            <a:r>
              <a:rPr lang="fr" sz="900" i="1">
                <a:solidFill>
                  <a:schemeClr val="dk1"/>
                </a:solidFill>
                <a:highlight>
                  <a:schemeClr val="lt1"/>
                </a:highlight>
              </a:rPr>
              <a:t>Message Passing </a:t>
            </a:r>
            <a:r>
              <a:rPr lang="fr" sz="900">
                <a:solidFill>
                  <a:schemeClr val="dk1"/>
                </a:solidFill>
                <a:highlight>
                  <a:schemeClr val="lt1"/>
                </a:highlight>
              </a:rPr>
              <a:t>is computed to enforce </a:t>
            </a:r>
            <a:r>
              <a:rPr lang="fr" sz="900" b="1" i="1">
                <a:solidFill>
                  <a:schemeClr val="dk1"/>
                </a:solidFill>
                <a:highlight>
                  <a:schemeClr val="lt1"/>
                </a:highlight>
              </a:rPr>
              <a:t>Neumann</a:t>
            </a:r>
            <a:r>
              <a:rPr lang="fr" sz="900">
                <a:solidFill>
                  <a:schemeClr val="dk1"/>
                </a:solidFill>
                <a:highlight>
                  <a:schemeClr val="lt1"/>
                </a:highlight>
              </a:rPr>
              <a:t> boundary conditions.</a:t>
            </a:r>
            <a:endParaRPr sz="900">
              <a:solidFill>
                <a:schemeClr val="dk1"/>
              </a:solidFill>
              <a:highlight>
                <a:schemeClr val="lt1"/>
              </a:highlight>
            </a:endParaRPr>
          </a:p>
          <a:p>
            <a:pPr marL="0" lvl="0" indent="0" algn="l" rtl="0">
              <a:lnSpc>
                <a:spcPct val="200000"/>
              </a:lnSpc>
              <a:spcBef>
                <a:spcPts val="1200"/>
              </a:spcBef>
              <a:spcAft>
                <a:spcPts val="1200"/>
              </a:spcAft>
              <a:buNone/>
            </a:pPr>
            <a:endParaRPr sz="900"/>
          </a:p>
        </p:txBody>
      </p:sp>
      <p:pic>
        <p:nvPicPr>
          <p:cNvPr id="374" name="Google Shape;374;p27" descr="E_\theta" title="MathEquation,#000000"/>
          <p:cNvPicPr preferRelativeResize="0"/>
          <p:nvPr/>
        </p:nvPicPr>
        <p:blipFill>
          <a:blip r:embed="rId3">
            <a:alphaModFix/>
          </a:blip>
          <a:stretch>
            <a:fillRect/>
          </a:stretch>
        </p:blipFill>
        <p:spPr>
          <a:xfrm>
            <a:off x="497264" y="3157436"/>
            <a:ext cx="210304" cy="179537"/>
          </a:xfrm>
          <a:prstGeom prst="rect">
            <a:avLst/>
          </a:prstGeom>
          <a:noFill/>
          <a:ln>
            <a:noFill/>
          </a:ln>
        </p:spPr>
      </p:pic>
      <p:pic>
        <p:nvPicPr>
          <p:cNvPr id="375" name="Google Shape;375;p27" descr="U^0" title="MathEquation,#000000"/>
          <p:cNvPicPr preferRelativeResize="0"/>
          <p:nvPr/>
        </p:nvPicPr>
        <p:blipFill>
          <a:blip r:embed="rId4">
            <a:alphaModFix/>
          </a:blip>
          <a:stretch>
            <a:fillRect/>
          </a:stretch>
        </p:blipFill>
        <p:spPr>
          <a:xfrm>
            <a:off x="499541" y="2336923"/>
            <a:ext cx="205772" cy="174649"/>
          </a:xfrm>
          <a:prstGeom prst="rect">
            <a:avLst/>
          </a:prstGeom>
          <a:noFill/>
          <a:ln>
            <a:noFill/>
          </a:ln>
        </p:spPr>
      </p:pic>
      <p:sp>
        <p:nvSpPr>
          <p:cNvPr id="376" name="Google Shape;376;p27"/>
          <p:cNvSpPr/>
          <p:nvPr/>
        </p:nvSpPr>
        <p:spPr>
          <a:xfrm>
            <a:off x="1862325" y="2081125"/>
            <a:ext cx="2219100" cy="594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27" descr="H^k" title="MathEquation,#000000"/>
          <p:cNvPicPr preferRelativeResize="0"/>
          <p:nvPr/>
        </p:nvPicPr>
        <p:blipFill>
          <a:blip r:embed="rId5">
            <a:alphaModFix/>
          </a:blip>
          <a:stretch>
            <a:fillRect/>
          </a:stretch>
        </p:blipFill>
        <p:spPr>
          <a:xfrm>
            <a:off x="1447271" y="3164810"/>
            <a:ext cx="231792" cy="178480"/>
          </a:xfrm>
          <a:prstGeom prst="rect">
            <a:avLst/>
          </a:prstGeom>
          <a:noFill/>
          <a:ln>
            <a:noFill/>
          </a:ln>
        </p:spPr>
      </p:pic>
      <p:sp>
        <p:nvSpPr>
          <p:cNvPr id="378" name="Google Shape;378;p27"/>
          <p:cNvSpPr txBox="1"/>
          <p:nvPr/>
        </p:nvSpPr>
        <p:spPr>
          <a:xfrm>
            <a:off x="1862399" y="2081125"/>
            <a:ext cx="8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FF0000"/>
                </a:solidFill>
                <a:latin typeface="Calibri"/>
                <a:ea typeface="Calibri"/>
                <a:cs typeface="Calibri"/>
                <a:sym typeface="Calibri"/>
              </a:rPr>
              <a:t>Dirichlet</a:t>
            </a:r>
            <a:endParaRPr sz="700" b="1" i="1">
              <a:solidFill>
                <a:srgbClr val="FF0000"/>
              </a:solidFill>
              <a:latin typeface="Calibri"/>
              <a:ea typeface="Calibri"/>
              <a:cs typeface="Calibri"/>
              <a:sym typeface="Calibri"/>
            </a:endParaRPr>
          </a:p>
        </p:txBody>
      </p:sp>
      <p:sp>
        <p:nvSpPr>
          <p:cNvPr id="379" name="Google Shape;379;p27"/>
          <p:cNvSpPr txBox="1"/>
          <p:nvPr/>
        </p:nvSpPr>
        <p:spPr>
          <a:xfrm>
            <a:off x="1862400" y="2784400"/>
            <a:ext cx="602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0000FF"/>
                </a:solidFill>
                <a:latin typeface="Calibri"/>
                <a:ea typeface="Calibri"/>
                <a:cs typeface="Calibri"/>
                <a:sym typeface="Calibri"/>
              </a:rPr>
              <a:t>Interior</a:t>
            </a:r>
            <a:endParaRPr sz="700" b="1" i="1">
              <a:solidFill>
                <a:srgbClr val="0000FF"/>
              </a:solidFill>
              <a:latin typeface="Calibri"/>
              <a:ea typeface="Calibri"/>
              <a:cs typeface="Calibri"/>
              <a:sym typeface="Calibri"/>
            </a:endParaRPr>
          </a:p>
        </p:txBody>
      </p:sp>
      <p:sp>
        <p:nvSpPr>
          <p:cNvPr id="380" name="Google Shape;380;p27"/>
          <p:cNvSpPr txBox="1"/>
          <p:nvPr/>
        </p:nvSpPr>
        <p:spPr>
          <a:xfrm>
            <a:off x="1862399" y="4277575"/>
            <a:ext cx="602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6AA84F"/>
                </a:solidFill>
                <a:latin typeface="Calibri"/>
                <a:ea typeface="Calibri"/>
                <a:cs typeface="Calibri"/>
                <a:sym typeface="Calibri"/>
              </a:rPr>
              <a:t>Neumann</a:t>
            </a:r>
            <a:endParaRPr sz="700" b="1" i="1">
              <a:solidFill>
                <a:srgbClr val="6AA84F"/>
              </a:solidFill>
              <a:latin typeface="Calibri"/>
              <a:ea typeface="Calibri"/>
              <a:cs typeface="Calibri"/>
              <a:sym typeface="Calibri"/>
            </a:endParaRPr>
          </a:p>
        </p:txBody>
      </p:sp>
      <p:pic>
        <p:nvPicPr>
          <p:cNvPr id="381" name="Google Shape;381;p27" descr="M_{I,\theta}" title="MathEquation,#000000"/>
          <p:cNvPicPr preferRelativeResize="0"/>
          <p:nvPr/>
        </p:nvPicPr>
        <p:blipFill>
          <a:blip r:embed="rId6">
            <a:alphaModFix/>
          </a:blip>
          <a:stretch>
            <a:fillRect/>
          </a:stretch>
        </p:blipFill>
        <p:spPr>
          <a:xfrm>
            <a:off x="2471100" y="3515238"/>
            <a:ext cx="290462" cy="174650"/>
          </a:xfrm>
          <a:prstGeom prst="rect">
            <a:avLst/>
          </a:prstGeom>
          <a:noFill/>
          <a:ln>
            <a:noFill/>
          </a:ln>
        </p:spPr>
      </p:pic>
      <p:pic>
        <p:nvPicPr>
          <p:cNvPr id="382" name="Google Shape;382;p27" descr="M_{N,\theta}" title="MathEquation,#000000"/>
          <p:cNvPicPr preferRelativeResize="0"/>
          <p:nvPr/>
        </p:nvPicPr>
        <p:blipFill>
          <a:blip r:embed="rId7">
            <a:alphaModFix/>
          </a:blip>
          <a:stretch>
            <a:fillRect/>
          </a:stretch>
        </p:blipFill>
        <p:spPr>
          <a:xfrm>
            <a:off x="2540288" y="4530013"/>
            <a:ext cx="337062" cy="177800"/>
          </a:xfrm>
          <a:prstGeom prst="rect">
            <a:avLst/>
          </a:prstGeom>
          <a:noFill/>
          <a:ln>
            <a:noFill/>
          </a:ln>
        </p:spPr>
      </p:pic>
      <p:pic>
        <p:nvPicPr>
          <p:cNvPr id="383" name="Google Shape;383;p27" descr="\text{MLP}" title="MathEquation,#000000"/>
          <p:cNvPicPr preferRelativeResize="0"/>
          <p:nvPr/>
        </p:nvPicPr>
        <p:blipFill>
          <a:blip r:embed="rId8">
            <a:alphaModFix/>
          </a:blip>
          <a:stretch>
            <a:fillRect/>
          </a:stretch>
        </p:blipFill>
        <p:spPr>
          <a:xfrm>
            <a:off x="3524738" y="4523675"/>
            <a:ext cx="299410" cy="190500"/>
          </a:xfrm>
          <a:prstGeom prst="rect">
            <a:avLst/>
          </a:prstGeom>
          <a:noFill/>
          <a:ln>
            <a:noFill/>
          </a:ln>
        </p:spPr>
      </p:pic>
      <p:pic>
        <p:nvPicPr>
          <p:cNvPr id="384" name="Google Shape;384;p27" descr="H^{k+1} = H^k" title="MathEquation,#000000"/>
          <p:cNvPicPr preferRelativeResize="0"/>
          <p:nvPr/>
        </p:nvPicPr>
        <p:blipFill>
          <a:blip r:embed="rId9">
            <a:alphaModFix/>
          </a:blip>
          <a:stretch>
            <a:fillRect/>
          </a:stretch>
        </p:blipFill>
        <p:spPr>
          <a:xfrm>
            <a:off x="5274617" y="2289063"/>
            <a:ext cx="838126" cy="178102"/>
          </a:xfrm>
          <a:prstGeom prst="rect">
            <a:avLst/>
          </a:prstGeom>
          <a:noFill/>
          <a:ln>
            <a:noFill/>
          </a:ln>
        </p:spPr>
      </p:pic>
      <p:pic>
        <p:nvPicPr>
          <p:cNvPr id="385" name="Google Shape;385;p27" descr="\Psi^k" title="MathEquation,#000000"/>
          <p:cNvPicPr preferRelativeResize="0"/>
          <p:nvPr/>
        </p:nvPicPr>
        <p:blipFill>
          <a:blip r:embed="rId10">
            <a:alphaModFix/>
          </a:blip>
          <a:stretch>
            <a:fillRect/>
          </a:stretch>
        </p:blipFill>
        <p:spPr>
          <a:xfrm>
            <a:off x="4248013" y="3152488"/>
            <a:ext cx="224448" cy="190500"/>
          </a:xfrm>
          <a:prstGeom prst="rect">
            <a:avLst/>
          </a:prstGeom>
          <a:noFill/>
          <a:ln>
            <a:noFill/>
          </a:ln>
        </p:spPr>
      </p:pic>
      <p:pic>
        <p:nvPicPr>
          <p:cNvPr id="386" name="Google Shape;386;p27" descr="\Xi^k" title="MathEquation,#000000"/>
          <p:cNvPicPr preferRelativeResize="0"/>
          <p:nvPr/>
        </p:nvPicPr>
        <p:blipFill>
          <a:blip r:embed="rId11">
            <a:alphaModFix/>
          </a:blip>
          <a:stretch>
            <a:fillRect/>
          </a:stretch>
        </p:blipFill>
        <p:spPr>
          <a:xfrm>
            <a:off x="4395182" y="4523633"/>
            <a:ext cx="191248" cy="178102"/>
          </a:xfrm>
          <a:prstGeom prst="rect">
            <a:avLst/>
          </a:prstGeom>
          <a:noFill/>
          <a:ln>
            <a:noFill/>
          </a:ln>
        </p:spPr>
      </p:pic>
      <p:pic>
        <p:nvPicPr>
          <p:cNvPr id="387" name="Google Shape;387;p27" descr="H^{k+1} = \Xi^k" title="MathEquation,#000000"/>
          <p:cNvPicPr preferRelativeResize="0"/>
          <p:nvPr/>
        </p:nvPicPr>
        <p:blipFill>
          <a:blip r:embed="rId12">
            <a:alphaModFix/>
          </a:blip>
          <a:stretch>
            <a:fillRect/>
          </a:stretch>
        </p:blipFill>
        <p:spPr>
          <a:xfrm>
            <a:off x="5293456" y="4523633"/>
            <a:ext cx="800458" cy="178102"/>
          </a:xfrm>
          <a:prstGeom prst="rect">
            <a:avLst/>
          </a:prstGeom>
          <a:noFill/>
          <a:ln>
            <a:noFill/>
          </a:ln>
        </p:spPr>
      </p:pic>
      <p:sp>
        <p:nvSpPr>
          <p:cNvPr id="388" name="Google Shape;388;p27"/>
          <p:cNvSpPr txBox="1"/>
          <p:nvPr/>
        </p:nvSpPr>
        <p:spPr>
          <a:xfrm>
            <a:off x="109699" y="1693300"/>
            <a:ext cx="8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Initial process</a:t>
            </a:r>
            <a:endParaRPr sz="600" b="1" i="1"/>
          </a:p>
        </p:txBody>
      </p:sp>
      <p:sp>
        <p:nvSpPr>
          <p:cNvPr id="389" name="Google Shape;389;p27"/>
          <p:cNvSpPr/>
          <p:nvPr/>
        </p:nvSpPr>
        <p:spPr>
          <a:xfrm flipH="1">
            <a:off x="1514125" y="1657475"/>
            <a:ext cx="4163700" cy="292500"/>
          </a:xfrm>
          <a:prstGeom prst="curvedDownArrow">
            <a:avLst>
              <a:gd name="adj1" fmla="val 0"/>
              <a:gd name="adj2" fmla="val 45832"/>
              <a:gd name="adj3" fmla="val 20838"/>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txBox="1"/>
          <p:nvPr/>
        </p:nvSpPr>
        <p:spPr>
          <a:xfrm>
            <a:off x="2415925" y="1694950"/>
            <a:ext cx="22962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i="1"/>
              <a:t>Recurrent process on the latent state</a:t>
            </a:r>
            <a:endParaRPr sz="600" b="1" i="1"/>
          </a:p>
        </p:txBody>
      </p:sp>
      <p:cxnSp>
        <p:nvCxnSpPr>
          <p:cNvPr id="391" name="Google Shape;391;p27"/>
          <p:cNvCxnSpPr>
            <a:stCxn id="375" idx="2"/>
            <a:endCxn id="362" idx="0"/>
          </p:cNvCxnSpPr>
          <p:nvPr/>
        </p:nvCxnSpPr>
        <p:spPr>
          <a:xfrm>
            <a:off x="602427" y="2511572"/>
            <a:ext cx="0" cy="574800"/>
          </a:xfrm>
          <a:prstGeom prst="straightConnector1">
            <a:avLst/>
          </a:prstGeom>
          <a:noFill/>
          <a:ln w="9525" cap="flat" cmpd="sng">
            <a:solidFill>
              <a:schemeClr val="dk2"/>
            </a:solidFill>
            <a:prstDash val="solid"/>
            <a:round/>
            <a:headEnd type="none" w="med" len="med"/>
            <a:tailEnd type="triangle" w="med" len="med"/>
          </a:ln>
        </p:spPr>
      </p:cxnSp>
      <p:cxnSp>
        <p:nvCxnSpPr>
          <p:cNvPr id="392" name="Google Shape;392;p27"/>
          <p:cNvCxnSpPr>
            <a:stCxn id="362" idx="3"/>
            <a:endCxn id="377" idx="1"/>
          </p:cNvCxnSpPr>
          <p:nvPr/>
        </p:nvCxnSpPr>
        <p:spPr>
          <a:xfrm>
            <a:off x="802838" y="3247199"/>
            <a:ext cx="644400" cy="6900"/>
          </a:xfrm>
          <a:prstGeom prst="straightConnector1">
            <a:avLst/>
          </a:prstGeom>
          <a:noFill/>
          <a:ln w="9525" cap="flat" cmpd="sng">
            <a:solidFill>
              <a:schemeClr val="dk2"/>
            </a:solidFill>
            <a:prstDash val="solid"/>
            <a:round/>
            <a:headEnd type="none" w="med" len="med"/>
            <a:tailEnd type="triangle" w="med" len="med"/>
          </a:ln>
        </p:spPr>
      </p:cxnSp>
      <p:cxnSp>
        <p:nvCxnSpPr>
          <p:cNvPr id="393" name="Google Shape;393;p27"/>
          <p:cNvCxnSpPr>
            <a:stCxn id="394" idx="3"/>
            <a:endCxn id="385" idx="1"/>
          </p:cNvCxnSpPr>
          <p:nvPr/>
        </p:nvCxnSpPr>
        <p:spPr>
          <a:xfrm rot="10800000" flipH="1">
            <a:off x="3416675" y="3247761"/>
            <a:ext cx="831300" cy="6300"/>
          </a:xfrm>
          <a:prstGeom prst="straightConnector1">
            <a:avLst/>
          </a:prstGeom>
          <a:noFill/>
          <a:ln w="9525" cap="flat" cmpd="sng">
            <a:solidFill>
              <a:schemeClr val="dk2"/>
            </a:solidFill>
            <a:prstDash val="solid"/>
            <a:round/>
            <a:headEnd type="none" w="med" len="med"/>
            <a:tailEnd type="triangle" w="med" len="med"/>
          </a:ln>
        </p:spPr>
      </p:cxnSp>
      <p:cxnSp>
        <p:nvCxnSpPr>
          <p:cNvPr id="395" name="Google Shape;395;p27"/>
          <p:cNvCxnSpPr>
            <a:endCxn id="363" idx="1"/>
          </p:cNvCxnSpPr>
          <p:nvPr/>
        </p:nvCxnSpPr>
        <p:spPr>
          <a:xfrm>
            <a:off x="2909150" y="4618924"/>
            <a:ext cx="564900" cy="0"/>
          </a:xfrm>
          <a:prstGeom prst="straightConnector1">
            <a:avLst/>
          </a:prstGeom>
          <a:noFill/>
          <a:ln w="9525" cap="flat" cmpd="sng">
            <a:solidFill>
              <a:schemeClr val="dk2"/>
            </a:solidFill>
            <a:prstDash val="solid"/>
            <a:round/>
            <a:headEnd type="none" w="med" len="med"/>
            <a:tailEnd type="triangle" w="med" len="med"/>
          </a:ln>
        </p:spPr>
      </p:cxnSp>
      <p:cxnSp>
        <p:nvCxnSpPr>
          <p:cNvPr id="396" name="Google Shape;396;p27"/>
          <p:cNvCxnSpPr>
            <a:stCxn id="363" idx="3"/>
            <a:endCxn id="386" idx="1"/>
          </p:cNvCxnSpPr>
          <p:nvPr/>
        </p:nvCxnSpPr>
        <p:spPr>
          <a:xfrm rot="10800000" flipH="1">
            <a:off x="3874850" y="4612624"/>
            <a:ext cx="520200" cy="6300"/>
          </a:xfrm>
          <a:prstGeom prst="straightConnector1">
            <a:avLst/>
          </a:prstGeom>
          <a:noFill/>
          <a:ln w="9525" cap="flat" cmpd="sng">
            <a:solidFill>
              <a:schemeClr val="dk2"/>
            </a:solidFill>
            <a:prstDash val="solid"/>
            <a:round/>
            <a:headEnd type="none" w="med" len="med"/>
            <a:tailEnd type="triangle" w="med" len="med"/>
          </a:ln>
        </p:spPr>
      </p:cxnSp>
      <p:cxnSp>
        <p:nvCxnSpPr>
          <p:cNvPr id="397" name="Google Shape;397;p27"/>
          <p:cNvCxnSpPr>
            <a:stCxn id="377" idx="0"/>
            <a:endCxn id="384" idx="1"/>
          </p:cNvCxnSpPr>
          <p:nvPr/>
        </p:nvCxnSpPr>
        <p:spPr>
          <a:xfrm rot="-5400000">
            <a:off x="3025517" y="915860"/>
            <a:ext cx="786600" cy="3711300"/>
          </a:xfrm>
          <a:prstGeom prst="bentConnector2">
            <a:avLst/>
          </a:prstGeom>
          <a:noFill/>
          <a:ln w="9525" cap="flat" cmpd="sng">
            <a:solidFill>
              <a:schemeClr val="dk2"/>
            </a:solidFill>
            <a:prstDash val="solid"/>
            <a:round/>
            <a:headEnd type="none" w="med" len="med"/>
            <a:tailEnd type="triangle" w="med" len="med"/>
          </a:ln>
        </p:spPr>
      </p:cxnSp>
      <p:cxnSp>
        <p:nvCxnSpPr>
          <p:cNvPr id="398" name="Google Shape;398;p27"/>
          <p:cNvCxnSpPr>
            <a:stCxn id="377" idx="2"/>
            <a:endCxn id="361" idx="1"/>
          </p:cNvCxnSpPr>
          <p:nvPr/>
        </p:nvCxnSpPr>
        <p:spPr>
          <a:xfrm rot="-5400000" flipH="1">
            <a:off x="1398017" y="3508440"/>
            <a:ext cx="1275600" cy="945300"/>
          </a:xfrm>
          <a:prstGeom prst="bentConnector2">
            <a:avLst/>
          </a:prstGeom>
          <a:noFill/>
          <a:ln w="9525" cap="flat" cmpd="sng">
            <a:solidFill>
              <a:schemeClr val="dk2"/>
            </a:solidFill>
            <a:prstDash val="solid"/>
            <a:round/>
            <a:headEnd type="none" w="med" len="med"/>
            <a:tailEnd type="none" w="med" len="med"/>
          </a:ln>
        </p:spPr>
      </p:cxnSp>
      <p:cxnSp>
        <p:nvCxnSpPr>
          <p:cNvPr id="399" name="Google Shape;399;p27"/>
          <p:cNvCxnSpPr>
            <a:stCxn id="386" idx="3"/>
            <a:endCxn id="387" idx="1"/>
          </p:cNvCxnSpPr>
          <p:nvPr/>
        </p:nvCxnSpPr>
        <p:spPr>
          <a:xfrm>
            <a:off x="4586430" y="4612684"/>
            <a:ext cx="707100" cy="0"/>
          </a:xfrm>
          <a:prstGeom prst="straightConnector1">
            <a:avLst/>
          </a:prstGeom>
          <a:noFill/>
          <a:ln w="9525" cap="flat" cmpd="sng">
            <a:solidFill>
              <a:schemeClr val="dk2"/>
            </a:solidFill>
            <a:prstDash val="solid"/>
            <a:round/>
            <a:headEnd type="none" w="med" len="med"/>
            <a:tailEnd type="triangle" w="med" len="med"/>
          </a:ln>
        </p:spPr>
      </p:cxnSp>
      <p:sp>
        <p:nvSpPr>
          <p:cNvPr id="394" name="Google Shape;394;p27"/>
          <p:cNvSpPr/>
          <p:nvPr/>
        </p:nvSpPr>
        <p:spPr>
          <a:xfrm>
            <a:off x="3015875" y="3093261"/>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27" descr="{&quot;backgroundColor&quot;:&quot;#ffffff&quot;,&quot;code&quot;:&quot;\\begin{align*}\n{H^{k+1}}&amp;={H^{k\\,}+\\,\\alpha\\Psi^{k}}\t\n\\end{align*}&quot;,&quot;font&quot;:{&quot;family&quot;:&quot;Arial&quot;,&quot;color&quot;:&quot;#000000&quot;,&quot;size&quot;:&quot;11&quot;},&quot;backgroundColorModified&quot;:false,&quot;id&quot;:&quot;1&quot;,&quot;aid&quot;:null,&quot;type&quot;:&quot;align*&quot;,&quot;ts&quot;:1655039988026,&quot;cs&quot;:&quot;fDqnMQ+MC2wi/GqPLXayVQ==&quot;,&quot;size&quot;:{&quot;width&quot;:142.16666666666666,&quot;height&quot;:17.166666666666668}}"/>
          <p:cNvPicPr preferRelativeResize="0"/>
          <p:nvPr/>
        </p:nvPicPr>
        <p:blipFill>
          <a:blip r:embed="rId13">
            <a:alphaModFix/>
          </a:blip>
          <a:stretch>
            <a:fillRect/>
          </a:stretch>
        </p:blipFill>
        <p:spPr>
          <a:xfrm>
            <a:off x="4974421" y="3172295"/>
            <a:ext cx="1354138" cy="163513"/>
          </a:xfrm>
          <a:prstGeom prst="rect">
            <a:avLst/>
          </a:prstGeom>
          <a:noFill/>
          <a:ln>
            <a:noFill/>
          </a:ln>
        </p:spPr>
      </p:pic>
      <p:pic>
        <p:nvPicPr>
          <p:cNvPr id="401" name="Google Shape;401;p27" descr="{&quot;backgroundColor&quot;:&quot;#ffffff&quot;,&quot;aid&quot;:null,&quot;id&quot;:&quot;2&quot;,&quot;backgroundColorModified&quot;:false,&quot;font&quot;:{&quot;color&quot;:&quot;#000000&quot;,&quot;family&quot;:&quot;Arial&quot;,&quot;size&quot;:&quot;10&quot;},&quot;type&quot;:&quot;$$&quot;,&quot;code&quot;:&quot;$$GRU$$&quot;,&quot;ts&quot;:1655040042216,&quot;cs&quot;:&quot;8cQrcBZlZhX2LM80gRV97g==&quot;,&quot;size&quot;:{&quot;width&quot;:35.5,&quot;height&quot;:11.5}}"/>
          <p:cNvPicPr preferRelativeResize="0"/>
          <p:nvPr/>
        </p:nvPicPr>
        <p:blipFill>
          <a:blip r:embed="rId14">
            <a:alphaModFix/>
          </a:blip>
          <a:stretch>
            <a:fillRect/>
          </a:stretch>
        </p:blipFill>
        <p:spPr>
          <a:xfrm>
            <a:off x="3047203" y="3199278"/>
            <a:ext cx="338138" cy="109538"/>
          </a:xfrm>
          <a:prstGeom prst="rect">
            <a:avLst/>
          </a:prstGeom>
          <a:noFill/>
          <a:ln>
            <a:noFill/>
          </a:ln>
        </p:spPr>
      </p:pic>
      <p:cxnSp>
        <p:nvCxnSpPr>
          <p:cNvPr id="402" name="Google Shape;402;p27"/>
          <p:cNvCxnSpPr>
            <a:stCxn id="377" idx="3"/>
            <a:endCxn id="394" idx="1"/>
          </p:cNvCxnSpPr>
          <p:nvPr/>
        </p:nvCxnSpPr>
        <p:spPr>
          <a:xfrm>
            <a:off x="1679063" y="3254050"/>
            <a:ext cx="1336800" cy="0"/>
          </a:xfrm>
          <a:prstGeom prst="straightConnector1">
            <a:avLst/>
          </a:prstGeom>
          <a:noFill/>
          <a:ln w="9525" cap="flat" cmpd="sng">
            <a:solidFill>
              <a:schemeClr val="dk2"/>
            </a:solidFill>
            <a:prstDash val="solid"/>
            <a:round/>
            <a:headEnd type="none" w="med" len="med"/>
            <a:tailEnd type="triangle" w="med" len="med"/>
          </a:ln>
        </p:spPr>
      </p:cxnSp>
      <p:cxnSp>
        <p:nvCxnSpPr>
          <p:cNvPr id="403" name="Google Shape;403;p27"/>
          <p:cNvCxnSpPr>
            <a:endCxn id="365" idx="1"/>
          </p:cNvCxnSpPr>
          <p:nvPr/>
        </p:nvCxnSpPr>
        <p:spPr>
          <a:xfrm rot="10800000" flipH="1">
            <a:off x="1570525" y="3602574"/>
            <a:ext cx="845400" cy="6600"/>
          </a:xfrm>
          <a:prstGeom prst="straightConnector1">
            <a:avLst/>
          </a:prstGeom>
          <a:noFill/>
          <a:ln w="9525" cap="flat" cmpd="sng">
            <a:solidFill>
              <a:schemeClr val="dk2"/>
            </a:solidFill>
            <a:prstDash val="solid"/>
            <a:round/>
            <a:headEnd type="none" w="med" len="med"/>
            <a:tailEnd type="triangle" w="med" len="med"/>
          </a:ln>
        </p:spPr>
      </p:cxnSp>
      <p:cxnSp>
        <p:nvCxnSpPr>
          <p:cNvPr id="404" name="Google Shape;404;p27"/>
          <p:cNvCxnSpPr>
            <a:stCxn id="365" idx="3"/>
            <a:endCxn id="394" idx="2"/>
          </p:cNvCxnSpPr>
          <p:nvPr/>
        </p:nvCxnSpPr>
        <p:spPr>
          <a:xfrm rot="10800000" flipH="1">
            <a:off x="2816725" y="3414774"/>
            <a:ext cx="399600" cy="187800"/>
          </a:xfrm>
          <a:prstGeom prst="bentConnector2">
            <a:avLst/>
          </a:prstGeom>
          <a:noFill/>
          <a:ln w="9525" cap="flat" cmpd="sng">
            <a:solidFill>
              <a:schemeClr val="dk2"/>
            </a:solidFill>
            <a:prstDash val="solid"/>
            <a:round/>
            <a:headEnd type="none" w="med" len="med"/>
            <a:tailEnd type="triangle" w="med" len="med"/>
          </a:ln>
        </p:spPr>
      </p:cxnSp>
      <p:sp>
        <p:nvSpPr>
          <p:cNvPr id="405" name="Google Shape;405;p27"/>
          <p:cNvSpPr/>
          <p:nvPr/>
        </p:nvSpPr>
        <p:spPr>
          <a:xfrm>
            <a:off x="196125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Graph info</a:t>
            </a:r>
            <a:endParaRPr sz="600" b="1"/>
          </a:p>
        </p:txBody>
      </p:sp>
      <p:sp>
        <p:nvSpPr>
          <p:cNvPr id="406" name="Google Shape;406;p27"/>
          <p:cNvSpPr/>
          <p:nvPr/>
        </p:nvSpPr>
        <p:spPr>
          <a:xfrm>
            <a:off x="343000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Node info</a:t>
            </a:r>
            <a:endParaRPr sz="600" b="1"/>
          </a:p>
        </p:txBody>
      </p:sp>
      <p:cxnSp>
        <p:nvCxnSpPr>
          <p:cNvPr id="407" name="Google Shape;407;p27"/>
          <p:cNvCxnSpPr>
            <a:stCxn id="405" idx="0"/>
          </p:cNvCxnSpPr>
          <p:nvPr/>
        </p:nvCxnSpPr>
        <p:spPr>
          <a:xfrm rot="10800000">
            <a:off x="2261700" y="3619975"/>
            <a:ext cx="900" cy="246600"/>
          </a:xfrm>
          <a:prstGeom prst="straightConnector1">
            <a:avLst/>
          </a:prstGeom>
          <a:noFill/>
          <a:ln w="9525" cap="flat" cmpd="sng">
            <a:solidFill>
              <a:schemeClr val="dk2"/>
            </a:solidFill>
            <a:prstDash val="dash"/>
            <a:round/>
            <a:headEnd type="none" w="med" len="med"/>
            <a:tailEnd type="triangle" w="med" len="med"/>
          </a:ln>
        </p:spPr>
      </p:cxnSp>
      <p:cxnSp>
        <p:nvCxnSpPr>
          <p:cNvPr id="408" name="Google Shape;408;p27"/>
          <p:cNvCxnSpPr>
            <a:stCxn id="406" idx="2"/>
          </p:cNvCxnSpPr>
          <p:nvPr/>
        </p:nvCxnSpPr>
        <p:spPr>
          <a:xfrm rot="10800000">
            <a:off x="3094600" y="3608875"/>
            <a:ext cx="335400" cy="411600"/>
          </a:xfrm>
          <a:prstGeom prst="bentConnector2">
            <a:avLst/>
          </a:prstGeom>
          <a:noFill/>
          <a:ln w="9525" cap="flat" cmpd="sng">
            <a:solidFill>
              <a:schemeClr val="dk2"/>
            </a:solidFill>
            <a:prstDash val="dash"/>
            <a:round/>
            <a:headEnd type="none" w="med" len="med"/>
            <a:tailEnd type="triangle" w="med" len="med"/>
          </a:ln>
        </p:spPr>
      </p:cxnSp>
      <p:cxnSp>
        <p:nvCxnSpPr>
          <p:cNvPr id="409" name="Google Shape;409;p27"/>
          <p:cNvCxnSpPr>
            <a:stCxn id="385" idx="3"/>
            <a:endCxn id="400" idx="1"/>
          </p:cNvCxnSpPr>
          <p:nvPr/>
        </p:nvCxnSpPr>
        <p:spPr>
          <a:xfrm>
            <a:off x="4472461" y="3247738"/>
            <a:ext cx="501900" cy="6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8"/>
          <p:cNvSpPr/>
          <p:nvPr/>
        </p:nvSpPr>
        <p:spPr>
          <a:xfrm>
            <a:off x="109700" y="1970200"/>
            <a:ext cx="985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415" name="Google Shape;415;p28"/>
          <p:cNvSpPr/>
          <p:nvPr/>
        </p:nvSpPr>
        <p:spPr>
          <a:xfrm>
            <a:off x="1187400" y="1970200"/>
            <a:ext cx="52935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416" name="Google Shape;416;p28"/>
          <p:cNvSpPr/>
          <p:nvPr/>
        </p:nvSpPr>
        <p:spPr>
          <a:xfrm>
            <a:off x="1862325" y="4277575"/>
            <a:ext cx="2219100" cy="6702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a:off x="2508425" y="445812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a:off x="402038" y="3086399"/>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3474050" y="445812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1862400" y="2784400"/>
            <a:ext cx="2219100" cy="1427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2415925" y="3441774"/>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6573100" y="1970200"/>
            <a:ext cx="2461200" cy="30558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 </a:t>
            </a:r>
            <a:endParaRPr/>
          </a:p>
        </p:txBody>
      </p:sp>
      <p:sp>
        <p:nvSpPr>
          <p:cNvPr id="423" name="Google Shape;423;p28"/>
          <p:cNvSpPr/>
          <p:nvPr/>
        </p:nvSpPr>
        <p:spPr>
          <a:xfrm>
            <a:off x="7706803" y="81500"/>
            <a:ext cx="1416600" cy="9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8"/>
          <p:cNvSpPr/>
          <p:nvPr/>
        </p:nvSpPr>
        <p:spPr>
          <a:xfrm>
            <a:off x="7764668" y="157893"/>
            <a:ext cx="324600" cy="228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a:t>...</a:t>
            </a:r>
            <a:endParaRPr sz="600" baseline="30000"/>
          </a:p>
        </p:txBody>
      </p:sp>
      <p:sp>
        <p:nvSpPr>
          <p:cNvPr id="425" name="Google Shape;425;p28"/>
          <p:cNvSpPr txBox="1"/>
          <p:nvPr/>
        </p:nvSpPr>
        <p:spPr>
          <a:xfrm>
            <a:off x="8148048" y="112352"/>
            <a:ext cx="975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Trainable function</a:t>
            </a:r>
            <a:endParaRPr sz="700">
              <a:latin typeface="Open Sans"/>
              <a:ea typeface="Open Sans"/>
              <a:cs typeface="Open Sans"/>
              <a:sym typeface="Open Sans"/>
            </a:endParaRPr>
          </a:p>
        </p:txBody>
      </p:sp>
      <p:sp>
        <p:nvSpPr>
          <p:cNvPr id="426" name="Google Shape;426;p28"/>
          <p:cNvSpPr txBox="1"/>
          <p:nvPr/>
        </p:nvSpPr>
        <p:spPr>
          <a:xfrm>
            <a:off x="7764668" y="442773"/>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Û</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427" name="Google Shape;427;p28"/>
          <p:cNvSpPr txBox="1"/>
          <p:nvPr/>
        </p:nvSpPr>
        <p:spPr>
          <a:xfrm>
            <a:off x="8173678" y="359597"/>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solution</a:t>
            </a:r>
            <a:endParaRPr sz="700">
              <a:latin typeface="Open Sans"/>
              <a:ea typeface="Open Sans"/>
              <a:cs typeface="Open Sans"/>
              <a:sym typeface="Open Sans"/>
            </a:endParaRPr>
          </a:p>
        </p:txBody>
      </p:sp>
      <p:sp>
        <p:nvSpPr>
          <p:cNvPr id="428" name="Google Shape;428;p28"/>
          <p:cNvSpPr txBox="1"/>
          <p:nvPr/>
        </p:nvSpPr>
        <p:spPr>
          <a:xfrm>
            <a:off x="7764668" y="728200"/>
            <a:ext cx="3834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800" b="1">
                <a:latin typeface="Open Sans"/>
                <a:ea typeface="Open Sans"/>
                <a:cs typeface="Open Sans"/>
                <a:sym typeface="Open Sans"/>
              </a:rPr>
              <a:t>H</a:t>
            </a:r>
            <a:r>
              <a:rPr lang="fr" sz="800" b="1" baseline="30000">
                <a:latin typeface="Open Sans"/>
                <a:ea typeface="Open Sans"/>
                <a:cs typeface="Open Sans"/>
                <a:sym typeface="Open Sans"/>
              </a:rPr>
              <a:t>k</a:t>
            </a:r>
            <a:endParaRPr sz="800" b="1" baseline="30000">
              <a:latin typeface="Open Sans"/>
              <a:ea typeface="Open Sans"/>
              <a:cs typeface="Open Sans"/>
              <a:sym typeface="Open Sans"/>
            </a:endParaRPr>
          </a:p>
        </p:txBody>
      </p:sp>
      <p:sp>
        <p:nvSpPr>
          <p:cNvPr id="429" name="Google Shape;429;p28"/>
          <p:cNvSpPr txBox="1"/>
          <p:nvPr/>
        </p:nvSpPr>
        <p:spPr>
          <a:xfrm>
            <a:off x="8148057" y="683876"/>
            <a:ext cx="8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Open Sans"/>
                <a:ea typeface="Open Sans"/>
                <a:cs typeface="Open Sans"/>
                <a:sym typeface="Open Sans"/>
              </a:rPr>
              <a:t>Intermediate hidden state</a:t>
            </a:r>
            <a:endParaRPr sz="700">
              <a:latin typeface="Open Sans"/>
              <a:ea typeface="Open Sans"/>
              <a:cs typeface="Open Sans"/>
              <a:sym typeface="Open Sans"/>
            </a:endParaRPr>
          </a:p>
        </p:txBody>
      </p:sp>
      <p:sp>
        <p:nvSpPr>
          <p:cNvPr id="430" name="Google Shape;430;p28"/>
          <p:cNvSpPr txBox="1"/>
          <p:nvPr/>
        </p:nvSpPr>
        <p:spPr>
          <a:xfrm>
            <a:off x="-187100" y="81925"/>
            <a:ext cx="7893000" cy="1427400"/>
          </a:xfrm>
          <a:prstGeom prst="rect">
            <a:avLst/>
          </a:prstGeom>
          <a:noFill/>
          <a:ln>
            <a:noFill/>
          </a:ln>
        </p:spPr>
        <p:txBody>
          <a:bodyPr spcFirstLastPara="1" wrap="square" lIns="91425" tIns="91425" rIns="91425" bIns="91425" anchor="t" anchorCtr="0">
            <a:noAutofit/>
          </a:bodyPr>
          <a:lstStyle/>
          <a:p>
            <a:pPr marL="457200" lvl="0" indent="-285750" algn="l" rtl="0">
              <a:lnSpc>
                <a:spcPct val="200000"/>
              </a:lnSpc>
              <a:spcBef>
                <a:spcPts val="0"/>
              </a:spcBef>
              <a:spcAft>
                <a:spcPts val="0"/>
              </a:spcAft>
              <a:buClr>
                <a:schemeClr val="dk1"/>
              </a:buClr>
              <a:buSzPts val="900"/>
              <a:buChar char="➔"/>
            </a:pPr>
            <a:r>
              <a:rPr lang="fr" sz="900">
                <a:solidFill>
                  <a:schemeClr val="dk1"/>
                </a:solidFill>
              </a:rPr>
              <a:t>An initial solution </a:t>
            </a:r>
            <a:r>
              <a:rPr lang="fr" sz="900" b="1">
                <a:solidFill>
                  <a:schemeClr val="dk1"/>
                </a:solidFill>
              </a:rPr>
              <a:t>U</a:t>
            </a:r>
            <a:r>
              <a:rPr lang="fr" sz="900" b="1" baseline="30000">
                <a:solidFill>
                  <a:schemeClr val="dk1"/>
                </a:solidFill>
              </a:rPr>
              <a:t>0</a:t>
            </a:r>
            <a:r>
              <a:rPr lang="fr" sz="900" b="1">
                <a:solidFill>
                  <a:schemeClr val="dk1"/>
                </a:solidFill>
              </a:rPr>
              <a:t> </a:t>
            </a:r>
            <a:r>
              <a:rPr lang="fr" sz="900">
                <a:solidFill>
                  <a:schemeClr val="dk1"/>
                </a:solidFill>
              </a:rPr>
              <a:t>is encoded to its latent representation </a:t>
            </a:r>
            <a:r>
              <a:rPr lang="fr" sz="900" b="1">
                <a:solidFill>
                  <a:schemeClr val="dk1"/>
                </a:solidFill>
              </a:rPr>
              <a:t>H</a:t>
            </a:r>
            <a:r>
              <a:rPr lang="fr" sz="900" b="1" baseline="30000">
                <a:solidFill>
                  <a:schemeClr val="dk1"/>
                </a:solidFill>
              </a:rPr>
              <a:t>0</a:t>
            </a:r>
            <a:r>
              <a:rPr lang="fr" sz="900">
                <a:solidFill>
                  <a:schemeClr val="dk1"/>
                </a:solidFill>
              </a:rPr>
              <a:t>. </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rPr>
              <a:t>Recurrent process that acts on the latent state </a:t>
            </a:r>
            <a:r>
              <a:rPr lang="fr" sz="900" b="1">
                <a:solidFill>
                  <a:schemeClr val="dk1"/>
                </a:solidFill>
              </a:rPr>
              <a:t>H</a:t>
            </a:r>
            <a:r>
              <a:rPr lang="fr" sz="900" b="1" baseline="30000">
                <a:solidFill>
                  <a:schemeClr val="dk1"/>
                </a:solidFill>
              </a:rPr>
              <a:t>k</a:t>
            </a:r>
            <a:r>
              <a:rPr lang="fr" sz="900">
                <a:solidFill>
                  <a:schemeClr val="dk1"/>
                </a:solidFill>
              </a:rPr>
              <a:t>. </a:t>
            </a:r>
            <a:r>
              <a:rPr lang="fr" sz="900" b="1" i="1">
                <a:solidFill>
                  <a:schemeClr val="dk1"/>
                </a:solidFill>
              </a:rPr>
              <a:t>Dirichlet </a:t>
            </a:r>
            <a:r>
              <a:rPr lang="fr" sz="900">
                <a:solidFill>
                  <a:schemeClr val="dk1"/>
                </a:solidFill>
              </a:rPr>
              <a:t>nodes are preserved across iterations.</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b="1" i="1">
                <a:solidFill>
                  <a:schemeClr val="dk1"/>
                </a:solidFill>
              </a:rPr>
              <a:t>Interior </a:t>
            </a:r>
            <a:r>
              <a:rPr lang="fr" sz="900">
                <a:solidFill>
                  <a:schemeClr val="dk1"/>
                </a:solidFill>
              </a:rPr>
              <a:t>nodes are computed in a ResNet-like fashion using a combination of </a:t>
            </a:r>
            <a:r>
              <a:rPr lang="fr" sz="900" i="1">
                <a:solidFill>
                  <a:schemeClr val="dk1"/>
                </a:solidFill>
              </a:rPr>
              <a:t>Message Passing Neural Networks </a:t>
            </a:r>
            <a:r>
              <a:rPr lang="fr" sz="900">
                <a:solidFill>
                  <a:schemeClr val="dk1"/>
                </a:solidFill>
              </a:rPr>
              <a:t>and </a:t>
            </a:r>
            <a:r>
              <a:rPr lang="fr" sz="900" i="1">
                <a:solidFill>
                  <a:schemeClr val="dk1"/>
                </a:solidFill>
              </a:rPr>
              <a:t>GRU cell</a:t>
            </a:r>
            <a:r>
              <a:rPr lang="fr" sz="900">
                <a:solidFill>
                  <a:schemeClr val="dk1"/>
                </a:solidFill>
              </a:rPr>
              <a:t>.</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rPr>
              <a:t>A specific </a:t>
            </a:r>
            <a:r>
              <a:rPr lang="fr" sz="900" i="1">
                <a:solidFill>
                  <a:schemeClr val="dk1"/>
                </a:solidFill>
              </a:rPr>
              <a:t>Message Passing </a:t>
            </a:r>
            <a:r>
              <a:rPr lang="fr" sz="900">
                <a:solidFill>
                  <a:schemeClr val="dk1"/>
                </a:solidFill>
              </a:rPr>
              <a:t>is computed to enforce </a:t>
            </a:r>
            <a:r>
              <a:rPr lang="fr" sz="900" b="1" i="1">
                <a:solidFill>
                  <a:schemeClr val="dk1"/>
                </a:solidFill>
              </a:rPr>
              <a:t>Neumann</a:t>
            </a:r>
            <a:r>
              <a:rPr lang="fr" sz="900">
                <a:solidFill>
                  <a:schemeClr val="dk1"/>
                </a:solidFill>
              </a:rPr>
              <a:t> boundary conditions.</a:t>
            </a:r>
            <a:endParaRPr sz="900">
              <a:solidFill>
                <a:schemeClr val="dk1"/>
              </a:solidFill>
            </a:endParaRPr>
          </a:p>
          <a:p>
            <a:pPr marL="457200" lvl="0" indent="-285750" algn="l" rtl="0">
              <a:lnSpc>
                <a:spcPct val="200000"/>
              </a:lnSpc>
              <a:spcBef>
                <a:spcPts val="0"/>
              </a:spcBef>
              <a:spcAft>
                <a:spcPts val="0"/>
              </a:spcAft>
              <a:buClr>
                <a:schemeClr val="dk1"/>
              </a:buClr>
              <a:buSzPts val="900"/>
              <a:buChar char="➔"/>
            </a:pPr>
            <a:r>
              <a:rPr lang="fr" sz="900">
                <a:solidFill>
                  <a:schemeClr val="dk1"/>
                </a:solidFill>
                <a:highlight>
                  <a:schemeClr val="lt1"/>
                </a:highlight>
              </a:rPr>
              <a:t>At each iteration, the latent state </a:t>
            </a:r>
            <a:r>
              <a:rPr lang="fr" sz="900" b="1">
                <a:solidFill>
                  <a:schemeClr val="dk1"/>
                </a:solidFill>
                <a:highlight>
                  <a:schemeClr val="lt1"/>
                </a:highlight>
              </a:rPr>
              <a:t>H</a:t>
            </a:r>
            <a:r>
              <a:rPr lang="fr" sz="900" b="1" baseline="30000">
                <a:solidFill>
                  <a:schemeClr val="dk1"/>
                </a:solidFill>
                <a:highlight>
                  <a:schemeClr val="lt1"/>
                </a:highlight>
              </a:rPr>
              <a:t>k+1</a:t>
            </a:r>
            <a:r>
              <a:rPr lang="fr" sz="900" b="1">
                <a:solidFill>
                  <a:schemeClr val="dk1"/>
                </a:solidFill>
                <a:highlight>
                  <a:schemeClr val="lt1"/>
                </a:highlight>
              </a:rPr>
              <a:t> </a:t>
            </a:r>
            <a:r>
              <a:rPr lang="fr" sz="900">
                <a:solidFill>
                  <a:schemeClr val="dk1"/>
                </a:solidFill>
                <a:highlight>
                  <a:schemeClr val="lt1"/>
                </a:highlight>
              </a:rPr>
              <a:t>is decoded to a meaningful physical solution </a:t>
            </a:r>
            <a:r>
              <a:rPr lang="fr" sz="900" b="1">
                <a:solidFill>
                  <a:schemeClr val="dk1"/>
                </a:solidFill>
                <a:highlight>
                  <a:schemeClr val="lt1"/>
                </a:highlight>
              </a:rPr>
              <a:t>Û</a:t>
            </a:r>
            <a:r>
              <a:rPr lang="fr" sz="900" b="1" baseline="30000">
                <a:solidFill>
                  <a:schemeClr val="dk1"/>
                </a:solidFill>
                <a:highlight>
                  <a:schemeClr val="lt1"/>
                </a:highlight>
              </a:rPr>
              <a:t>k+1</a:t>
            </a:r>
            <a:r>
              <a:rPr lang="fr" sz="900" b="1">
                <a:solidFill>
                  <a:schemeClr val="dk1"/>
                </a:solidFill>
                <a:highlight>
                  <a:schemeClr val="lt1"/>
                </a:highlight>
              </a:rPr>
              <a:t> </a:t>
            </a:r>
            <a:r>
              <a:rPr lang="fr" sz="900">
                <a:solidFill>
                  <a:schemeClr val="dk1"/>
                </a:solidFill>
                <a:highlight>
                  <a:schemeClr val="lt1"/>
                </a:highlight>
              </a:rPr>
              <a:t>from which the intermediate losses are computed. </a:t>
            </a:r>
            <a:endParaRPr sz="900"/>
          </a:p>
        </p:txBody>
      </p:sp>
      <p:pic>
        <p:nvPicPr>
          <p:cNvPr id="431" name="Google Shape;431;p28" descr="E_\theta" title="MathEquation,#000000"/>
          <p:cNvPicPr preferRelativeResize="0"/>
          <p:nvPr/>
        </p:nvPicPr>
        <p:blipFill>
          <a:blip r:embed="rId3">
            <a:alphaModFix/>
          </a:blip>
          <a:stretch>
            <a:fillRect/>
          </a:stretch>
        </p:blipFill>
        <p:spPr>
          <a:xfrm>
            <a:off x="497264" y="3157436"/>
            <a:ext cx="210304" cy="179537"/>
          </a:xfrm>
          <a:prstGeom prst="rect">
            <a:avLst/>
          </a:prstGeom>
          <a:noFill/>
          <a:ln>
            <a:noFill/>
          </a:ln>
        </p:spPr>
      </p:pic>
      <p:pic>
        <p:nvPicPr>
          <p:cNvPr id="432" name="Google Shape;432;p28" descr="U^0" title="MathEquation,#000000"/>
          <p:cNvPicPr preferRelativeResize="0"/>
          <p:nvPr/>
        </p:nvPicPr>
        <p:blipFill>
          <a:blip r:embed="rId4">
            <a:alphaModFix/>
          </a:blip>
          <a:stretch>
            <a:fillRect/>
          </a:stretch>
        </p:blipFill>
        <p:spPr>
          <a:xfrm>
            <a:off x="499541" y="2336923"/>
            <a:ext cx="205772" cy="174649"/>
          </a:xfrm>
          <a:prstGeom prst="rect">
            <a:avLst/>
          </a:prstGeom>
          <a:noFill/>
          <a:ln>
            <a:noFill/>
          </a:ln>
        </p:spPr>
      </p:pic>
      <p:sp>
        <p:nvSpPr>
          <p:cNvPr id="433" name="Google Shape;433;p28"/>
          <p:cNvSpPr/>
          <p:nvPr/>
        </p:nvSpPr>
        <p:spPr>
          <a:xfrm>
            <a:off x="6830523" y="3076140"/>
            <a:ext cx="452700" cy="3558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 name="Google Shape;434;p28" descr="\hat{U}^{k+1}" title="MathEquation,#000000"/>
          <p:cNvPicPr preferRelativeResize="0"/>
          <p:nvPr/>
        </p:nvPicPr>
        <p:blipFill>
          <a:blip r:embed="rId5">
            <a:alphaModFix/>
          </a:blip>
          <a:stretch>
            <a:fillRect/>
          </a:stretch>
        </p:blipFill>
        <p:spPr>
          <a:xfrm>
            <a:off x="7632851" y="3149218"/>
            <a:ext cx="332116" cy="209646"/>
          </a:xfrm>
          <a:prstGeom prst="rect">
            <a:avLst/>
          </a:prstGeom>
          <a:noFill/>
          <a:ln>
            <a:noFill/>
          </a:ln>
        </p:spPr>
      </p:pic>
      <p:pic>
        <p:nvPicPr>
          <p:cNvPr id="435" name="Google Shape;435;p28" descr="\mathcal{L}_\text{bc}(\hat{U}^{k+1})" title="MathEquation,#000000"/>
          <p:cNvPicPr preferRelativeResize="0"/>
          <p:nvPr/>
        </p:nvPicPr>
        <p:blipFill>
          <a:blip r:embed="rId6">
            <a:alphaModFix/>
          </a:blip>
          <a:stretch>
            <a:fillRect/>
          </a:stretch>
        </p:blipFill>
        <p:spPr>
          <a:xfrm>
            <a:off x="8360673" y="2511577"/>
            <a:ext cx="550064" cy="215900"/>
          </a:xfrm>
          <a:prstGeom prst="rect">
            <a:avLst/>
          </a:prstGeom>
          <a:noFill/>
          <a:ln>
            <a:noFill/>
          </a:ln>
        </p:spPr>
      </p:pic>
      <p:pic>
        <p:nvPicPr>
          <p:cNvPr id="436" name="Google Shape;436;p28" descr="\mathcal{L}_\text{res}(\hat{U}^{k+1}, \tilde{g})" title="MathEquation,#000000"/>
          <p:cNvPicPr preferRelativeResize="0"/>
          <p:nvPr/>
        </p:nvPicPr>
        <p:blipFill>
          <a:blip r:embed="rId7">
            <a:alphaModFix/>
          </a:blip>
          <a:stretch>
            <a:fillRect/>
          </a:stretch>
        </p:blipFill>
        <p:spPr>
          <a:xfrm>
            <a:off x="8287088" y="3139255"/>
            <a:ext cx="693654" cy="215900"/>
          </a:xfrm>
          <a:prstGeom prst="rect">
            <a:avLst/>
          </a:prstGeom>
          <a:noFill/>
          <a:ln>
            <a:noFill/>
          </a:ln>
        </p:spPr>
      </p:pic>
      <p:pic>
        <p:nvPicPr>
          <p:cNvPr id="437" name="Google Shape;437;p28" descr="\mathcal{L}_\text{enc}(H^{k+1})" title="MathEquation,#000000"/>
          <p:cNvPicPr preferRelativeResize="0"/>
          <p:nvPr/>
        </p:nvPicPr>
        <p:blipFill>
          <a:blip r:embed="rId8">
            <a:alphaModFix/>
          </a:blip>
          <a:stretch>
            <a:fillRect/>
          </a:stretch>
        </p:blipFill>
        <p:spPr>
          <a:xfrm>
            <a:off x="8240788" y="4099477"/>
            <a:ext cx="731864" cy="215900"/>
          </a:xfrm>
          <a:prstGeom prst="rect">
            <a:avLst/>
          </a:prstGeom>
          <a:noFill/>
          <a:ln>
            <a:noFill/>
          </a:ln>
        </p:spPr>
      </p:pic>
      <p:sp>
        <p:nvSpPr>
          <p:cNvPr id="438" name="Google Shape;438;p28"/>
          <p:cNvSpPr/>
          <p:nvPr/>
        </p:nvSpPr>
        <p:spPr>
          <a:xfrm>
            <a:off x="1862325" y="2081125"/>
            <a:ext cx="2219100" cy="594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 name="Google Shape;439;p28" descr="H^k" title="MathEquation,#000000"/>
          <p:cNvPicPr preferRelativeResize="0"/>
          <p:nvPr/>
        </p:nvPicPr>
        <p:blipFill>
          <a:blip r:embed="rId9">
            <a:alphaModFix/>
          </a:blip>
          <a:stretch>
            <a:fillRect/>
          </a:stretch>
        </p:blipFill>
        <p:spPr>
          <a:xfrm>
            <a:off x="1447271" y="3164810"/>
            <a:ext cx="231792" cy="178480"/>
          </a:xfrm>
          <a:prstGeom prst="rect">
            <a:avLst/>
          </a:prstGeom>
          <a:noFill/>
          <a:ln>
            <a:noFill/>
          </a:ln>
        </p:spPr>
      </p:pic>
      <p:sp>
        <p:nvSpPr>
          <p:cNvPr id="440" name="Google Shape;440;p28"/>
          <p:cNvSpPr txBox="1"/>
          <p:nvPr/>
        </p:nvSpPr>
        <p:spPr>
          <a:xfrm>
            <a:off x="1862399" y="2081125"/>
            <a:ext cx="8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FF0000"/>
                </a:solidFill>
                <a:latin typeface="Calibri"/>
                <a:ea typeface="Calibri"/>
                <a:cs typeface="Calibri"/>
                <a:sym typeface="Calibri"/>
              </a:rPr>
              <a:t>Dirichlet</a:t>
            </a:r>
            <a:endParaRPr sz="700" b="1" i="1">
              <a:solidFill>
                <a:srgbClr val="FF0000"/>
              </a:solidFill>
              <a:latin typeface="Calibri"/>
              <a:ea typeface="Calibri"/>
              <a:cs typeface="Calibri"/>
              <a:sym typeface="Calibri"/>
            </a:endParaRPr>
          </a:p>
        </p:txBody>
      </p:sp>
      <p:sp>
        <p:nvSpPr>
          <p:cNvPr id="441" name="Google Shape;441;p28"/>
          <p:cNvSpPr txBox="1"/>
          <p:nvPr/>
        </p:nvSpPr>
        <p:spPr>
          <a:xfrm>
            <a:off x="1862400" y="2784400"/>
            <a:ext cx="602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0000FF"/>
                </a:solidFill>
                <a:latin typeface="Calibri"/>
                <a:ea typeface="Calibri"/>
                <a:cs typeface="Calibri"/>
                <a:sym typeface="Calibri"/>
              </a:rPr>
              <a:t>Interior</a:t>
            </a:r>
            <a:endParaRPr sz="700" b="1" i="1">
              <a:solidFill>
                <a:srgbClr val="0000FF"/>
              </a:solidFill>
              <a:latin typeface="Calibri"/>
              <a:ea typeface="Calibri"/>
              <a:cs typeface="Calibri"/>
              <a:sym typeface="Calibri"/>
            </a:endParaRPr>
          </a:p>
        </p:txBody>
      </p:sp>
      <p:sp>
        <p:nvSpPr>
          <p:cNvPr id="442" name="Google Shape;442;p28"/>
          <p:cNvSpPr txBox="1"/>
          <p:nvPr/>
        </p:nvSpPr>
        <p:spPr>
          <a:xfrm>
            <a:off x="1862399" y="4277575"/>
            <a:ext cx="602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b="1" i="1">
                <a:solidFill>
                  <a:srgbClr val="6AA84F"/>
                </a:solidFill>
                <a:latin typeface="Calibri"/>
                <a:ea typeface="Calibri"/>
                <a:cs typeface="Calibri"/>
                <a:sym typeface="Calibri"/>
              </a:rPr>
              <a:t>Neumann</a:t>
            </a:r>
            <a:endParaRPr sz="700" b="1" i="1">
              <a:solidFill>
                <a:srgbClr val="6AA84F"/>
              </a:solidFill>
              <a:latin typeface="Calibri"/>
              <a:ea typeface="Calibri"/>
              <a:cs typeface="Calibri"/>
              <a:sym typeface="Calibri"/>
            </a:endParaRPr>
          </a:p>
        </p:txBody>
      </p:sp>
      <p:pic>
        <p:nvPicPr>
          <p:cNvPr id="443" name="Google Shape;443;p28" descr="D_\theta" title="MathEquation,#000000"/>
          <p:cNvPicPr preferRelativeResize="0"/>
          <p:nvPr/>
        </p:nvPicPr>
        <p:blipFill>
          <a:blip r:embed="rId10">
            <a:alphaModFix/>
          </a:blip>
          <a:stretch>
            <a:fillRect/>
          </a:stretch>
        </p:blipFill>
        <p:spPr>
          <a:xfrm>
            <a:off x="6944468" y="3156845"/>
            <a:ext cx="224734" cy="178102"/>
          </a:xfrm>
          <a:prstGeom prst="rect">
            <a:avLst/>
          </a:prstGeom>
          <a:noFill/>
          <a:ln>
            <a:noFill/>
          </a:ln>
        </p:spPr>
      </p:pic>
      <p:pic>
        <p:nvPicPr>
          <p:cNvPr id="444" name="Google Shape;444;p28" descr="M_{I,\theta}" title="MathEquation,#000000"/>
          <p:cNvPicPr preferRelativeResize="0"/>
          <p:nvPr/>
        </p:nvPicPr>
        <p:blipFill>
          <a:blip r:embed="rId11">
            <a:alphaModFix/>
          </a:blip>
          <a:stretch>
            <a:fillRect/>
          </a:stretch>
        </p:blipFill>
        <p:spPr>
          <a:xfrm>
            <a:off x="2471100" y="3515238"/>
            <a:ext cx="290462" cy="174650"/>
          </a:xfrm>
          <a:prstGeom prst="rect">
            <a:avLst/>
          </a:prstGeom>
          <a:noFill/>
          <a:ln>
            <a:noFill/>
          </a:ln>
        </p:spPr>
      </p:pic>
      <p:pic>
        <p:nvPicPr>
          <p:cNvPr id="445" name="Google Shape;445;p28" descr="M_{N,\theta}" title="MathEquation,#000000"/>
          <p:cNvPicPr preferRelativeResize="0"/>
          <p:nvPr/>
        </p:nvPicPr>
        <p:blipFill>
          <a:blip r:embed="rId12">
            <a:alphaModFix/>
          </a:blip>
          <a:stretch>
            <a:fillRect/>
          </a:stretch>
        </p:blipFill>
        <p:spPr>
          <a:xfrm>
            <a:off x="2540288" y="4530013"/>
            <a:ext cx="337062" cy="177800"/>
          </a:xfrm>
          <a:prstGeom prst="rect">
            <a:avLst/>
          </a:prstGeom>
          <a:noFill/>
          <a:ln>
            <a:noFill/>
          </a:ln>
        </p:spPr>
      </p:pic>
      <p:pic>
        <p:nvPicPr>
          <p:cNvPr id="446" name="Google Shape;446;p28" descr="\text{MLP}" title="MathEquation,#000000"/>
          <p:cNvPicPr preferRelativeResize="0"/>
          <p:nvPr/>
        </p:nvPicPr>
        <p:blipFill>
          <a:blip r:embed="rId13">
            <a:alphaModFix/>
          </a:blip>
          <a:stretch>
            <a:fillRect/>
          </a:stretch>
        </p:blipFill>
        <p:spPr>
          <a:xfrm>
            <a:off x="3524738" y="4523675"/>
            <a:ext cx="299410" cy="190500"/>
          </a:xfrm>
          <a:prstGeom prst="rect">
            <a:avLst/>
          </a:prstGeom>
          <a:noFill/>
          <a:ln>
            <a:noFill/>
          </a:ln>
        </p:spPr>
      </p:pic>
      <p:pic>
        <p:nvPicPr>
          <p:cNvPr id="447" name="Google Shape;447;p28" descr="H^{k+1} = H^k" title="MathEquation,#000000"/>
          <p:cNvPicPr preferRelativeResize="0"/>
          <p:nvPr/>
        </p:nvPicPr>
        <p:blipFill>
          <a:blip r:embed="rId14">
            <a:alphaModFix/>
          </a:blip>
          <a:stretch>
            <a:fillRect/>
          </a:stretch>
        </p:blipFill>
        <p:spPr>
          <a:xfrm>
            <a:off x="5274617" y="2289063"/>
            <a:ext cx="838126" cy="178102"/>
          </a:xfrm>
          <a:prstGeom prst="rect">
            <a:avLst/>
          </a:prstGeom>
          <a:noFill/>
          <a:ln>
            <a:noFill/>
          </a:ln>
        </p:spPr>
      </p:pic>
      <p:pic>
        <p:nvPicPr>
          <p:cNvPr id="448" name="Google Shape;448;p28" descr="\Psi^k" title="MathEquation,#000000"/>
          <p:cNvPicPr preferRelativeResize="0"/>
          <p:nvPr/>
        </p:nvPicPr>
        <p:blipFill>
          <a:blip r:embed="rId15">
            <a:alphaModFix/>
          </a:blip>
          <a:stretch>
            <a:fillRect/>
          </a:stretch>
        </p:blipFill>
        <p:spPr>
          <a:xfrm>
            <a:off x="4248013" y="3152488"/>
            <a:ext cx="224448" cy="190500"/>
          </a:xfrm>
          <a:prstGeom prst="rect">
            <a:avLst/>
          </a:prstGeom>
          <a:noFill/>
          <a:ln>
            <a:noFill/>
          </a:ln>
        </p:spPr>
      </p:pic>
      <p:pic>
        <p:nvPicPr>
          <p:cNvPr id="449" name="Google Shape;449;p28" descr="\Xi^k" title="MathEquation,#000000"/>
          <p:cNvPicPr preferRelativeResize="0"/>
          <p:nvPr/>
        </p:nvPicPr>
        <p:blipFill>
          <a:blip r:embed="rId16">
            <a:alphaModFix/>
          </a:blip>
          <a:stretch>
            <a:fillRect/>
          </a:stretch>
        </p:blipFill>
        <p:spPr>
          <a:xfrm>
            <a:off x="4395182" y="4523633"/>
            <a:ext cx="191248" cy="178102"/>
          </a:xfrm>
          <a:prstGeom prst="rect">
            <a:avLst/>
          </a:prstGeom>
          <a:noFill/>
          <a:ln>
            <a:noFill/>
          </a:ln>
        </p:spPr>
      </p:pic>
      <p:pic>
        <p:nvPicPr>
          <p:cNvPr id="450" name="Google Shape;450;p28" descr="H^{k+1} = \Xi^k" title="MathEquation,#000000"/>
          <p:cNvPicPr preferRelativeResize="0"/>
          <p:nvPr/>
        </p:nvPicPr>
        <p:blipFill>
          <a:blip r:embed="rId17">
            <a:alphaModFix/>
          </a:blip>
          <a:stretch>
            <a:fillRect/>
          </a:stretch>
        </p:blipFill>
        <p:spPr>
          <a:xfrm>
            <a:off x="5293456" y="4523633"/>
            <a:ext cx="800458" cy="178102"/>
          </a:xfrm>
          <a:prstGeom prst="rect">
            <a:avLst/>
          </a:prstGeom>
          <a:noFill/>
          <a:ln>
            <a:noFill/>
          </a:ln>
        </p:spPr>
      </p:pic>
      <p:sp>
        <p:nvSpPr>
          <p:cNvPr id="451" name="Google Shape;451;p28"/>
          <p:cNvSpPr txBox="1"/>
          <p:nvPr/>
        </p:nvSpPr>
        <p:spPr>
          <a:xfrm>
            <a:off x="109699" y="1693300"/>
            <a:ext cx="8148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Initial process</a:t>
            </a:r>
            <a:endParaRPr sz="600" b="1" i="1"/>
          </a:p>
        </p:txBody>
      </p:sp>
      <p:sp>
        <p:nvSpPr>
          <p:cNvPr id="452" name="Google Shape;452;p28"/>
          <p:cNvSpPr/>
          <p:nvPr/>
        </p:nvSpPr>
        <p:spPr>
          <a:xfrm flipH="1">
            <a:off x="1514125" y="1657475"/>
            <a:ext cx="4163700" cy="292500"/>
          </a:xfrm>
          <a:prstGeom prst="curvedDownArrow">
            <a:avLst>
              <a:gd name="adj1" fmla="val 0"/>
              <a:gd name="adj2" fmla="val 45832"/>
              <a:gd name="adj3" fmla="val 20838"/>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8"/>
          <p:cNvSpPr txBox="1"/>
          <p:nvPr/>
        </p:nvSpPr>
        <p:spPr>
          <a:xfrm>
            <a:off x="2415925" y="1694950"/>
            <a:ext cx="22962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b="1" i="1"/>
              <a:t>Recurrent process on the latent state</a:t>
            </a:r>
            <a:endParaRPr sz="600" b="1" i="1"/>
          </a:p>
        </p:txBody>
      </p:sp>
      <p:sp>
        <p:nvSpPr>
          <p:cNvPr id="454" name="Google Shape;454;p28"/>
          <p:cNvSpPr txBox="1"/>
          <p:nvPr/>
        </p:nvSpPr>
        <p:spPr>
          <a:xfrm>
            <a:off x="6573100" y="1693300"/>
            <a:ext cx="1655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600" b="1" i="1"/>
              <a:t>Storage of loss functions</a:t>
            </a:r>
            <a:endParaRPr sz="600" b="1" i="1"/>
          </a:p>
        </p:txBody>
      </p:sp>
      <p:cxnSp>
        <p:nvCxnSpPr>
          <p:cNvPr id="455" name="Google Shape;455;p28"/>
          <p:cNvCxnSpPr>
            <a:stCxn id="432" idx="2"/>
            <a:endCxn id="418" idx="0"/>
          </p:cNvCxnSpPr>
          <p:nvPr/>
        </p:nvCxnSpPr>
        <p:spPr>
          <a:xfrm>
            <a:off x="602427" y="2511572"/>
            <a:ext cx="0" cy="574800"/>
          </a:xfrm>
          <a:prstGeom prst="straightConnector1">
            <a:avLst/>
          </a:prstGeom>
          <a:noFill/>
          <a:ln w="9525" cap="flat" cmpd="sng">
            <a:solidFill>
              <a:schemeClr val="dk2"/>
            </a:solidFill>
            <a:prstDash val="solid"/>
            <a:round/>
            <a:headEnd type="none" w="med" len="med"/>
            <a:tailEnd type="triangle" w="med" len="med"/>
          </a:ln>
        </p:spPr>
      </p:cxnSp>
      <p:cxnSp>
        <p:nvCxnSpPr>
          <p:cNvPr id="456" name="Google Shape;456;p28"/>
          <p:cNvCxnSpPr>
            <a:stCxn id="418" idx="3"/>
            <a:endCxn id="439" idx="1"/>
          </p:cNvCxnSpPr>
          <p:nvPr/>
        </p:nvCxnSpPr>
        <p:spPr>
          <a:xfrm>
            <a:off x="802838" y="3247199"/>
            <a:ext cx="644400" cy="6900"/>
          </a:xfrm>
          <a:prstGeom prst="straightConnector1">
            <a:avLst/>
          </a:prstGeom>
          <a:noFill/>
          <a:ln w="9525" cap="flat" cmpd="sng">
            <a:solidFill>
              <a:schemeClr val="dk2"/>
            </a:solidFill>
            <a:prstDash val="solid"/>
            <a:round/>
            <a:headEnd type="none" w="med" len="med"/>
            <a:tailEnd type="triangle" w="med" len="med"/>
          </a:ln>
        </p:spPr>
      </p:cxnSp>
      <p:cxnSp>
        <p:nvCxnSpPr>
          <p:cNvPr id="457" name="Google Shape;457;p28"/>
          <p:cNvCxnSpPr>
            <a:stCxn id="458" idx="3"/>
            <a:endCxn id="448" idx="1"/>
          </p:cNvCxnSpPr>
          <p:nvPr/>
        </p:nvCxnSpPr>
        <p:spPr>
          <a:xfrm rot="10800000" flipH="1">
            <a:off x="3416675" y="3247761"/>
            <a:ext cx="831300" cy="6300"/>
          </a:xfrm>
          <a:prstGeom prst="straightConnector1">
            <a:avLst/>
          </a:prstGeom>
          <a:noFill/>
          <a:ln w="9525" cap="flat" cmpd="sng">
            <a:solidFill>
              <a:schemeClr val="dk2"/>
            </a:solidFill>
            <a:prstDash val="solid"/>
            <a:round/>
            <a:headEnd type="none" w="med" len="med"/>
            <a:tailEnd type="triangle" w="med" len="med"/>
          </a:ln>
        </p:spPr>
      </p:cxnSp>
      <p:cxnSp>
        <p:nvCxnSpPr>
          <p:cNvPr id="459" name="Google Shape;459;p28"/>
          <p:cNvCxnSpPr>
            <a:endCxn id="419" idx="1"/>
          </p:cNvCxnSpPr>
          <p:nvPr/>
        </p:nvCxnSpPr>
        <p:spPr>
          <a:xfrm>
            <a:off x="2909150" y="4618924"/>
            <a:ext cx="564900" cy="0"/>
          </a:xfrm>
          <a:prstGeom prst="straightConnector1">
            <a:avLst/>
          </a:prstGeom>
          <a:noFill/>
          <a:ln w="9525" cap="flat" cmpd="sng">
            <a:solidFill>
              <a:schemeClr val="dk2"/>
            </a:solidFill>
            <a:prstDash val="solid"/>
            <a:round/>
            <a:headEnd type="none" w="med" len="med"/>
            <a:tailEnd type="triangle" w="med" len="med"/>
          </a:ln>
        </p:spPr>
      </p:cxnSp>
      <p:cxnSp>
        <p:nvCxnSpPr>
          <p:cNvPr id="460" name="Google Shape;460;p28"/>
          <p:cNvCxnSpPr>
            <a:stCxn id="419" idx="3"/>
            <a:endCxn id="449" idx="1"/>
          </p:cNvCxnSpPr>
          <p:nvPr/>
        </p:nvCxnSpPr>
        <p:spPr>
          <a:xfrm rot="10800000" flipH="1">
            <a:off x="3874850" y="4612624"/>
            <a:ext cx="520200" cy="6300"/>
          </a:xfrm>
          <a:prstGeom prst="straightConnector1">
            <a:avLst/>
          </a:prstGeom>
          <a:noFill/>
          <a:ln w="9525" cap="flat" cmpd="sng">
            <a:solidFill>
              <a:schemeClr val="dk2"/>
            </a:solidFill>
            <a:prstDash val="solid"/>
            <a:round/>
            <a:headEnd type="none" w="med" len="med"/>
            <a:tailEnd type="triangle" w="med" len="med"/>
          </a:ln>
        </p:spPr>
      </p:cxnSp>
      <p:cxnSp>
        <p:nvCxnSpPr>
          <p:cNvPr id="461" name="Google Shape;461;p28"/>
          <p:cNvCxnSpPr>
            <a:stCxn id="433" idx="3"/>
            <a:endCxn id="434" idx="1"/>
          </p:cNvCxnSpPr>
          <p:nvPr/>
        </p:nvCxnSpPr>
        <p:spPr>
          <a:xfrm>
            <a:off x="7283223" y="3254040"/>
            <a:ext cx="349500" cy="0"/>
          </a:xfrm>
          <a:prstGeom prst="straightConnector1">
            <a:avLst/>
          </a:prstGeom>
          <a:noFill/>
          <a:ln w="9525" cap="flat" cmpd="sng">
            <a:solidFill>
              <a:schemeClr val="dk2"/>
            </a:solidFill>
            <a:prstDash val="solid"/>
            <a:round/>
            <a:headEnd type="none" w="med" len="med"/>
            <a:tailEnd type="triangle" w="med" len="med"/>
          </a:ln>
        </p:spPr>
      </p:cxnSp>
      <p:cxnSp>
        <p:nvCxnSpPr>
          <p:cNvPr id="462" name="Google Shape;462;p28"/>
          <p:cNvCxnSpPr>
            <a:stCxn id="434" idx="3"/>
            <a:endCxn id="435" idx="1"/>
          </p:cNvCxnSpPr>
          <p:nvPr/>
        </p:nvCxnSpPr>
        <p:spPr>
          <a:xfrm rot="10800000" flipH="1">
            <a:off x="7964967" y="2619541"/>
            <a:ext cx="395700" cy="634500"/>
          </a:xfrm>
          <a:prstGeom prst="straightConnector1">
            <a:avLst/>
          </a:prstGeom>
          <a:noFill/>
          <a:ln w="9525" cap="flat" cmpd="sng">
            <a:solidFill>
              <a:srgbClr val="FF0000"/>
            </a:solidFill>
            <a:prstDash val="dash"/>
            <a:round/>
            <a:headEnd type="none" w="med" len="med"/>
            <a:tailEnd type="triangle" w="med" len="med"/>
          </a:ln>
        </p:spPr>
      </p:cxnSp>
      <p:cxnSp>
        <p:nvCxnSpPr>
          <p:cNvPr id="463" name="Google Shape;463;p28"/>
          <p:cNvCxnSpPr>
            <a:stCxn id="434" idx="3"/>
            <a:endCxn id="436" idx="1"/>
          </p:cNvCxnSpPr>
          <p:nvPr/>
        </p:nvCxnSpPr>
        <p:spPr>
          <a:xfrm rot="10800000" flipH="1">
            <a:off x="7964967" y="3247141"/>
            <a:ext cx="322200" cy="6900"/>
          </a:xfrm>
          <a:prstGeom prst="straightConnector1">
            <a:avLst/>
          </a:prstGeom>
          <a:noFill/>
          <a:ln w="9525" cap="flat" cmpd="sng">
            <a:solidFill>
              <a:srgbClr val="FF0000"/>
            </a:solidFill>
            <a:prstDash val="dash"/>
            <a:round/>
            <a:headEnd type="none" w="med" len="med"/>
            <a:tailEnd type="triangle" w="med" len="med"/>
          </a:ln>
        </p:spPr>
      </p:cxnSp>
      <p:cxnSp>
        <p:nvCxnSpPr>
          <p:cNvPr id="464" name="Google Shape;464;p28"/>
          <p:cNvCxnSpPr>
            <a:stCxn id="439" idx="0"/>
            <a:endCxn id="447" idx="1"/>
          </p:cNvCxnSpPr>
          <p:nvPr/>
        </p:nvCxnSpPr>
        <p:spPr>
          <a:xfrm rot="-5400000">
            <a:off x="3025517" y="915860"/>
            <a:ext cx="786600" cy="3711300"/>
          </a:xfrm>
          <a:prstGeom prst="bentConnector2">
            <a:avLst/>
          </a:prstGeom>
          <a:noFill/>
          <a:ln w="9525" cap="flat" cmpd="sng">
            <a:solidFill>
              <a:schemeClr val="dk2"/>
            </a:solidFill>
            <a:prstDash val="solid"/>
            <a:round/>
            <a:headEnd type="none" w="med" len="med"/>
            <a:tailEnd type="triangle" w="med" len="med"/>
          </a:ln>
        </p:spPr>
      </p:cxnSp>
      <p:cxnSp>
        <p:nvCxnSpPr>
          <p:cNvPr id="465" name="Google Shape;465;p28"/>
          <p:cNvCxnSpPr>
            <a:stCxn id="439" idx="2"/>
            <a:endCxn id="417" idx="1"/>
          </p:cNvCxnSpPr>
          <p:nvPr/>
        </p:nvCxnSpPr>
        <p:spPr>
          <a:xfrm rot="-5400000" flipH="1">
            <a:off x="1398017" y="3508440"/>
            <a:ext cx="1275600" cy="945300"/>
          </a:xfrm>
          <a:prstGeom prst="bentConnector2">
            <a:avLst/>
          </a:prstGeom>
          <a:noFill/>
          <a:ln w="9525" cap="flat" cmpd="sng">
            <a:solidFill>
              <a:schemeClr val="dk2"/>
            </a:solidFill>
            <a:prstDash val="solid"/>
            <a:round/>
            <a:headEnd type="none" w="med" len="med"/>
            <a:tailEnd type="none" w="med" len="med"/>
          </a:ln>
        </p:spPr>
      </p:cxnSp>
      <p:cxnSp>
        <p:nvCxnSpPr>
          <p:cNvPr id="466" name="Google Shape;466;p28"/>
          <p:cNvCxnSpPr>
            <a:stCxn id="449" idx="3"/>
            <a:endCxn id="450" idx="1"/>
          </p:cNvCxnSpPr>
          <p:nvPr/>
        </p:nvCxnSpPr>
        <p:spPr>
          <a:xfrm>
            <a:off x="4586430" y="4612684"/>
            <a:ext cx="707100" cy="0"/>
          </a:xfrm>
          <a:prstGeom prst="straightConnector1">
            <a:avLst/>
          </a:prstGeom>
          <a:noFill/>
          <a:ln w="9525" cap="flat" cmpd="sng">
            <a:solidFill>
              <a:schemeClr val="dk2"/>
            </a:solidFill>
            <a:prstDash val="solid"/>
            <a:round/>
            <a:headEnd type="none" w="med" len="med"/>
            <a:tailEnd type="triangle" w="med" len="med"/>
          </a:ln>
        </p:spPr>
      </p:cxnSp>
      <p:cxnSp>
        <p:nvCxnSpPr>
          <p:cNvPr id="467" name="Google Shape;467;p28"/>
          <p:cNvCxnSpPr>
            <a:stCxn id="468" idx="3"/>
            <a:endCxn id="433" idx="1"/>
          </p:cNvCxnSpPr>
          <p:nvPr/>
        </p:nvCxnSpPr>
        <p:spPr>
          <a:xfrm>
            <a:off x="6328558" y="3254051"/>
            <a:ext cx="501900" cy="0"/>
          </a:xfrm>
          <a:prstGeom prst="straightConnector1">
            <a:avLst/>
          </a:prstGeom>
          <a:noFill/>
          <a:ln w="9525" cap="flat" cmpd="sng">
            <a:solidFill>
              <a:schemeClr val="dk2"/>
            </a:solidFill>
            <a:prstDash val="solid"/>
            <a:round/>
            <a:headEnd type="none" w="med" len="med"/>
            <a:tailEnd type="triangle" w="med" len="med"/>
          </a:ln>
        </p:spPr>
      </p:cxnSp>
      <p:cxnSp>
        <p:nvCxnSpPr>
          <p:cNvPr id="469" name="Google Shape;469;p28"/>
          <p:cNvCxnSpPr>
            <a:stCxn id="447" idx="3"/>
            <a:endCxn id="433" idx="1"/>
          </p:cNvCxnSpPr>
          <p:nvPr/>
        </p:nvCxnSpPr>
        <p:spPr>
          <a:xfrm>
            <a:off x="6112743" y="2378114"/>
            <a:ext cx="717900" cy="876000"/>
          </a:xfrm>
          <a:prstGeom prst="bentConnector3">
            <a:avLst>
              <a:gd name="adj1" fmla="val 77696"/>
            </a:avLst>
          </a:prstGeom>
          <a:noFill/>
          <a:ln w="9525" cap="flat" cmpd="sng">
            <a:solidFill>
              <a:schemeClr val="dk2"/>
            </a:solidFill>
            <a:prstDash val="solid"/>
            <a:round/>
            <a:headEnd type="none" w="med" len="med"/>
            <a:tailEnd type="triangle" w="med" len="med"/>
          </a:ln>
        </p:spPr>
      </p:cxnSp>
      <p:cxnSp>
        <p:nvCxnSpPr>
          <p:cNvPr id="470" name="Google Shape;470;p28"/>
          <p:cNvCxnSpPr>
            <a:stCxn id="450" idx="3"/>
            <a:endCxn id="433" idx="1"/>
          </p:cNvCxnSpPr>
          <p:nvPr/>
        </p:nvCxnSpPr>
        <p:spPr>
          <a:xfrm rot="10800000" flipH="1">
            <a:off x="6093914" y="3253984"/>
            <a:ext cx="736500" cy="1358700"/>
          </a:xfrm>
          <a:prstGeom prst="bentConnector3">
            <a:avLst>
              <a:gd name="adj1" fmla="val 78291"/>
            </a:avLst>
          </a:prstGeom>
          <a:noFill/>
          <a:ln w="9525" cap="flat" cmpd="sng">
            <a:solidFill>
              <a:schemeClr val="dk2"/>
            </a:solidFill>
            <a:prstDash val="solid"/>
            <a:round/>
            <a:headEnd type="none" w="med" len="med"/>
            <a:tailEnd type="triangle" w="med" len="med"/>
          </a:ln>
        </p:spPr>
      </p:cxnSp>
      <p:cxnSp>
        <p:nvCxnSpPr>
          <p:cNvPr id="471" name="Google Shape;471;p28"/>
          <p:cNvCxnSpPr>
            <a:endCxn id="437" idx="1"/>
          </p:cNvCxnSpPr>
          <p:nvPr/>
        </p:nvCxnSpPr>
        <p:spPr>
          <a:xfrm rot="10800000" flipH="1">
            <a:off x="6675988" y="4207427"/>
            <a:ext cx="1564800" cy="300"/>
          </a:xfrm>
          <a:prstGeom prst="straightConnector1">
            <a:avLst/>
          </a:prstGeom>
          <a:noFill/>
          <a:ln w="9525" cap="flat" cmpd="sng">
            <a:solidFill>
              <a:srgbClr val="FF0000"/>
            </a:solidFill>
            <a:prstDash val="dash"/>
            <a:round/>
            <a:headEnd type="none" w="med" len="med"/>
            <a:tailEnd type="triangle" w="med" len="med"/>
          </a:ln>
        </p:spPr>
      </p:cxnSp>
      <p:sp>
        <p:nvSpPr>
          <p:cNvPr id="458" name="Google Shape;458;p28"/>
          <p:cNvSpPr/>
          <p:nvPr/>
        </p:nvSpPr>
        <p:spPr>
          <a:xfrm>
            <a:off x="3015875" y="3093261"/>
            <a:ext cx="400800" cy="321600"/>
          </a:xfrm>
          <a:prstGeom prst="roundRect">
            <a:avLst>
              <a:gd name="adj" fmla="val 16667"/>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28" descr="{&quot;backgroundColor&quot;:&quot;#ffffff&quot;,&quot;code&quot;:&quot;\\begin{align*}\n{H^{k+1}}&amp;={H^{k\\,}+\\,\\alpha\\Psi^{k}}\t\n\\end{align*}&quot;,&quot;font&quot;:{&quot;family&quot;:&quot;Arial&quot;,&quot;color&quot;:&quot;#000000&quot;,&quot;size&quot;:&quot;11&quot;},&quot;backgroundColorModified&quot;:false,&quot;id&quot;:&quot;1&quot;,&quot;aid&quot;:null,&quot;type&quot;:&quot;align*&quot;,&quot;ts&quot;:1655039988026,&quot;cs&quot;:&quot;fDqnMQ+MC2wi/GqPLXayVQ==&quot;,&quot;size&quot;:{&quot;width&quot;:142.16666666666666,&quot;height&quot;:17.166666666666668}}"/>
          <p:cNvPicPr preferRelativeResize="0"/>
          <p:nvPr/>
        </p:nvPicPr>
        <p:blipFill>
          <a:blip r:embed="rId18">
            <a:alphaModFix/>
          </a:blip>
          <a:stretch>
            <a:fillRect/>
          </a:stretch>
        </p:blipFill>
        <p:spPr>
          <a:xfrm>
            <a:off x="4974421" y="3172295"/>
            <a:ext cx="1354138" cy="163513"/>
          </a:xfrm>
          <a:prstGeom prst="rect">
            <a:avLst/>
          </a:prstGeom>
          <a:noFill/>
          <a:ln>
            <a:noFill/>
          </a:ln>
        </p:spPr>
      </p:pic>
      <p:pic>
        <p:nvPicPr>
          <p:cNvPr id="472" name="Google Shape;472;p28" descr="{&quot;backgroundColor&quot;:&quot;#ffffff&quot;,&quot;aid&quot;:null,&quot;id&quot;:&quot;2&quot;,&quot;backgroundColorModified&quot;:false,&quot;font&quot;:{&quot;color&quot;:&quot;#000000&quot;,&quot;family&quot;:&quot;Arial&quot;,&quot;size&quot;:&quot;10&quot;},&quot;type&quot;:&quot;$$&quot;,&quot;code&quot;:&quot;$$GRU$$&quot;,&quot;ts&quot;:1655040042216,&quot;cs&quot;:&quot;8cQrcBZlZhX2LM80gRV97g==&quot;,&quot;size&quot;:{&quot;width&quot;:35.5,&quot;height&quot;:11.5}}"/>
          <p:cNvPicPr preferRelativeResize="0"/>
          <p:nvPr/>
        </p:nvPicPr>
        <p:blipFill>
          <a:blip r:embed="rId19">
            <a:alphaModFix/>
          </a:blip>
          <a:stretch>
            <a:fillRect/>
          </a:stretch>
        </p:blipFill>
        <p:spPr>
          <a:xfrm>
            <a:off x="3047203" y="3199278"/>
            <a:ext cx="338138" cy="109538"/>
          </a:xfrm>
          <a:prstGeom prst="rect">
            <a:avLst/>
          </a:prstGeom>
          <a:noFill/>
          <a:ln>
            <a:noFill/>
          </a:ln>
        </p:spPr>
      </p:pic>
      <p:cxnSp>
        <p:nvCxnSpPr>
          <p:cNvPr id="473" name="Google Shape;473;p28"/>
          <p:cNvCxnSpPr>
            <a:stCxn id="439" idx="3"/>
            <a:endCxn id="458" idx="1"/>
          </p:cNvCxnSpPr>
          <p:nvPr/>
        </p:nvCxnSpPr>
        <p:spPr>
          <a:xfrm>
            <a:off x="1679063" y="3254050"/>
            <a:ext cx="1336800" cy="0"/>
          </a:xfrm>
          <a:prstGeom prst="straightConnector1">
            <a:avLst/>
          </a:prstGeom>
          <a:noFill/>
          <a:ln w="9525" cap="flat" cmpd="sng">
            <a:solidFill>
              <a:schemeClr val="dk2"/>
            </a:solidFill>
            <a:prstDash val="solid"/>
            <a:round/>
            <a:headEnd type="none" w="med" len="med"/>
            <a:tailEnd type="triangle" w="med" len="med"/>
          </a:ln>
        </p:spPr>
      </p:cxnSp>
      <p:cxnSp>
        <p:nvCxnSpPr>
          <p:cNvPr id="474" name="Google Shape;474;p28"/>
          <p:cNvCxnSpPr>
            <a:endCxn id="421" idx="1"/>
          </p:cNvCxnSpPr>
          <p:nvPr/>
        </p:nvCxnSpPr>
        <p:spPr>
          <a:xfrm rot="10800000" flipH="1">
            <a:off x="1570525" y="3602574"/>
            <a:ext cx="845400" cy="6600"/>
          </a:xfrm>
          <a:prstGeom prst="straightConnector1">
            <a:avLst/>
          </a:prstGeom>
          <a:noFill/>
          <a:ln w="9525" cap="flat" cmpd="sng">
            <a:solidFill>
              <a:schemeClr val="dk2"/>
            </a:solidFill>
            <a:prstDash val="solid"/>
            <a:round/>
            <a:headEnd type="none" w="med" len="med"/>
            <a:tailEnd type="triangle" w="med" len="med"/>
          </a:ln>
        </p:spPr>
      </p:cxnSp>
      <p:cxnSp>
        <p:nvCxnSpPr>
          <p:cNvPr id="475" name="Google Shape;475;p28"/>
          <p:cNvCxnSpPr>
            <a:stCxn id="421" idx="3"/>
            <a:endCxn id="458" idx="2"/>
          </p:cNvCxnSpPr>
          <p:nvPr/>
        </p:nvCxnSpPr>
        <p:spPr>
          <a:xfrm rot="10800000" flipH="1">
            <a:off x="2816725" y="3414774"/>
            <a:ext cx="399600" cy="187800"/>
          </a:xfrm>
          <a:prstGeom prst="bentConnector2">
            <a:avLst/>
          </a:prstGeom>
          <a:noFill/>
          <a:ln w="9525" cap="flat" cmpd="sng">
            <a:solidFill>
              <a:schemeClr val="dk2"/>
            </a:solidFill>
            <a:prstDash val="solid"/>
            <a:round/>
            <a:headEnd type="none" w="med" len="med"/>
            <a:tailEnd type="triangle" w="med" len="med"/>
          </a:ln>
        </p:spPr>
      </p:cxnSp>
      <p:sp>
        <p:nvSpPr>
          <p:cNvPr id="476" name="Google Shape;476;p28"/>
          <p:cNvSpPr/>
          <p:nvPr/>
        </p:nvSpPr>
        <p:spPr>
          <a:xfrm>
            <a:off x="196125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Graph info</a:t>
            </a:r>
            <a:endParaRPr sz="600" b="1"/>
          </a:p>
        </p:txBody>
      </p:sp>
      <p:sp>
        <p:nvSpPr>
          <p:cNvPr id="477" name="Google Shape;477;p28"/>
          <p:cNvSpPr/>
          <p:nvPr/>
        </p:nvSpPr>
        <p:spPr>
          <a:xfrm>
            <a:off x="3430000" y="3866575"/>
            <a:ext cx="602700" cy="307800"/>
          </a:xfrm>
          <a:prstGeom prst="ellipse">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600" b="1"/>
              <a:t>Node info</a:t>
            </a:r>
            <a:endParaRPr sz="600" b="1"/>
          </a:p>
        </p:txBody>
      </p:sp>
      <p:cxnSp>
        <p:nvCxnSpPr>
          <p:cNvPr id="478" name="Google Shape;478;p28"/>
          <p:cNvCxnSpPr>
            <a:stCxn id="476" idx="0"/>
          </p:cNvCxnSpPr>
          <p:nvPr/>
        </p:nvCxnSpPr>
        <p:spPr>
          <a:xfrm rot="10800000">
            <a:off x="2261700" y="3619975"/>
            <a:ext cx="900" cy="246600"/>
          </a:xfrm>
          <a:prstGeom prst="straightConnector1">
            <a:avLst/>
          </a:prstGeom>
          <a:noFill/>
          <a:ln w="9525" cap="flat" cmpd="sng">
            <a:solidFill>
              <a:schemeClr val="dk2"/>
            </a:solidFill>
            <a:prstDash val="dash"/>
            <a:round/>
            <a:headEnd type="none" w="med" len="med"/>
            <a:tailEnd type="triangle" w="med" len="med"/>
          </a:ln>
        </p:spPr>
      </p:cxnSp>
      <p:cxnSp>
        <p:nvCxnSpPr>
          <p:cNvPr id="479" name="Google Shape;479;p28"/>
          <p:cNvCxnSpPr>
            <a:stCxn id="477" idx="2"/>
          </p:cNvCxnSpPr>
          <p:nvPr/>
        </p:nvCxnSpPr>
        <p:spPr>
          <a:xfrm rot="10800000">
            <a:off x="3094600" y="3608875"/>
            <a:ext cx="335400" cy="411600"/>
          </a:xfrm>
          <a:prstGeom prst="bentConnector2">
            <a:avLst/>
          </a:prstGeom>
          <a:noFill/>
          <a:ln w="9525" cap="flat" cmpd="sng">
            <a:solidFill>
              <a:schemeClr val="dk2"/>
            </a:solidFill>
            <a:prstDash val="dash"/>
            <a:round/>
            <a:headEnd type="none" w="med" len="med"/>
            <a:tailEnd type="triangle" w="med" len="med"/>
          </a:ln>
        </p:spPr>
      </p:cxnSp>
      <p:cxnSp>
        <p:nvCxnSpPr>
          <p:cNvPr id="480" name="Google Shape;480;p28"/>
          <p:cNvCxnSpPr>
            <a:stCxn id="448" idx="3"/>
            <a:endCxn id="468" idx="1"/>
          </p:cNvCxnSpPr>
          <p:nvPr/>
        </p:nvCxnSpPr>
        <p:spPr>
          <a:xfrm>
            <a:off x="4472461" y="3247738"/>
            <a:ext cx="501900" cy="6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9"/>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Results - </a:t>
            </a:r>
            <a:r>
              <a:rPr lang="fr" sz="2900" b="1" i="1"/>
              <a:t>Dirichlet only</a:t>
            </a:r>
            <a:endParaRPr sz="2900" b="1" i="1"/>
          </a:p>
        </p:txBody>
      </p:sp>
      <p:graphicFrame>
        <p:nvGraphicFramePr>
          <p:cNvPr id="486" name="Google Shape;486;p29"/>
          <p:cNvGraphicFramePr/>
          <p:nvPr/>
        </p:nvGraphicFramePr>
        <p:xfrm>
          <a:off x="857875" y="3895488"/>
          <a:ext cx="3000000" cy="3000000"/>
        </p:xfrm>
        <a:graphic>
          <a:graphicData uri="http://schemas.openxmlformats.org/drawingml/2006/table">
            <a:tbl>
              <a:tblPr>
                <a:noFill/>
                <a:tableStyleId>{43E343D0-AFB1-4BBE-8DF3-2F40934CE5C0}</a:tableStyleId>
              </a:tblPr>
              <a:tblGrid>
                <a:gridCol w="1736400">
                  <a:extLst>
                    <a:ext uri="{9D8B030D-6E8A-4147-A177-3AD203B41FA5}">
                      <a16:colId xmlns:a16="http://schemas.microsoft.com/office/drawing/2014/main" val="20000"/>
                    </a:ext>
                  </a:extLst>
                </a:gridCol>
                <a:gridCol w="1257500">
                  <a:extLst>
                    <a:ext uri="{9D8B030D-6E8A-4147-A177-3AD203B41FA5}">
                      <a16:colId xmlns:a16="http://schemas.microsoft.com/office/drawing/2014/main" val="20001"/>
                    </a:ext>
                  </a:extLst>
                </a:gridCol>
                <a:gridCol w="1126950">
                  <a:extLst>
                    <a:ext uri="{9D8B030D-6E8A-4147-A177-3AD203B41FA5}">
                      <a16:colId xmlns:a16="http://schemas.microsoft.com/office/drawing/2014/main" val="20002"/>
                    </a:ext>
                  </a:extLst>
                </a:gridCol>
                <a:gridCol w="1105650">
                  <a:extLst>
                    <a:ext uri="{9D8B030D-6E8A-4147-A177-3AD203B41FA5}">
                      <a16:colId xmlns:a16="http://schemas.microsoft.com/office/drawing/2014/main" val="20003"/>
                    </a:ext>
                  </a:extLst>
                </a:gridCol>
                <a:gridCol w="1054250">
                  <a:extLst>
                    <a:ext uri="{9D8B030D-6E8A-4147-A177-3AD203B41FA5}">
                      <a16:colId xmlns:a16="http://schemas.microsoft.com/office/drawing/2014/main" val="20004"/>
                    </a:ext>
                  </a:extLst>
                </a:gridCol>
                <a:gridCol w="1147500">
                  <a:extLst>
                    <a:ext uri="{9D8B030D-6E8A-4147-A177-3AD203B41FA5}">
                      <a16:colId xmlns:a16="http://schemas.microsoft.com/office/drawing/2014/main" val="20005"/>
                    </a:ext>
                  </a:extLst>
                </a:gridCol>
              </a:tblGrid>
              <a:tr h="439475">
                <a:tc>
                  <a:txBody>
                    <a:bodyPr/>
                    <a:lstStyle/>
                    <a:p>
                      <a:pPr marL="0" lvl="0" indent="0" algn="ctr" rtl="0">
                        <a:spcBef>
                          <a:spcPts val="0"/>
                        </a:spcBef>
                        <a:spcAft>
                          <a:spcPts val="0"/>
                        </a:spcAft>
                        <a:buNone/>
                      </a:pPr>
                      <a:r>
                        <a:rPr lang="fr" sz="900" b="1">
                          <a:solidFill>
                            <a:schemeClr val="dk1"/>
                          </a:solidFill>
                        </a:rPr>
                        <a:t>Metrics</a:t>
                      </a:r>
                      <a:endParaRPr sz="900" b="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Residual Loss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RMSE w/ LU</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NRMSE w/ LU</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Time LU (ms)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Time DSS (ms)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39475">
                <a:tc>
                  <a:txBody>
                    <a:bodyPr/>
                    <a:lstStyle/>
                    <a:p>
                      <a:pPr marL="0" lvl="0" indent="0" algn="ctr" rtl="0">
                        <a:spcBef>
                          <a:spcPts val="0"/>
                        </a:spcBef>
                        <a:spcAft>
                          <a:spcPts val="0"/>
                        </a:spcAft>
                        <a:buNone/>
                      </a:pPr>
                      <a:r>
                        <a:rPr lang="fr" sz="900" b="1">
                          <a:solidFill>
                            <a:schemeClr val="dk1"/>
                          </a:solidFill>
                        </a:rPr>
                        <a:t>Deep Statistical Solver</a:t>
                      </a:r>
                      <a:endParaRPr sz="900" b="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9.4e-4</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8.2e-3</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3.e-3</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2.4</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1.8</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7" name="Google Shape;487;p29"/>
          <p:cNvSpPr txBox="1"/>
          <p:nvPr/>
        </p:nvSpPr>
        <p:spPr>
          <a:xfrm>
            <a:off x="3860988" y="4774450"/>
            <a:ext cx="1422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Metrics results</a:t>
            </a:r>
            <a:endParaRPr sz="700" i="1">
              <a:solidFill>
                <a:schemeClr val="dk1"/>
              </a:solidFill>
            </a:endParaRPr>
          </a:p>
        </p:txBody>
      </p:sp>
      <p:sp>
        <p:nvSpPr>
          <p:cNvPr id="488" name="Google Shape;488;p29"/>
          <p:cNvSpPr txBox="1"/>
          <p:nvPr/>
        </p:nvSpPr>
        <p:spPr>
          <a:xfrm>
            <a:off x="311700" y="989325"/>
            <a:ext cx="852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chemeClr val="dk1"/>
                </a:solidFill>
              </a:rPr>
              <a:t>Implemented in Pytorch. Training done for 48h on 4 Nvidia GTX 1080i GPUs reaching 400 epochs.</a:t>
            </a:r>
            <a:endParaRPr sz="1100">
              <a:solidFill>
                <a:schemeClr val="dk1"/>
              </a:solidFill>
            </a:endParaRPr>
          </a:p>
        </p:txBody>
      </p:sp>
      <p:sp>
        <p:nvSpPr>
          <p:cNvPr id="489" name="Google Shape;489;p29"/>
          <p:cNvSpPr txBox="1"/>
          <p:nvPr/>
        </p:nvSpPr>
        <p:spPr>
          <a:xfrm>
            <a:off x="311688" y="3407713"/>
            <a:ext cx="401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i="1">
                <a:solidFill>
                  <a:schemeClr val="dk1"/>
                </a:solidFill>
              </a:rPr>
              <a:t>Evolution of the solution of the Poisson problem across iterations - initialized at 0 (top left) to be compared with the LU solution (bottom right) </a:t>
            </a:r>
            <a:endParaRPr sz="700" i="1">
              <a:solidFill>
                <a:schemeClr val="dk1"/>
              </a:solidFill>
            </a:endParaRPr>
          </a:p>
        </p:txBody>
      </p:sp>
      <p:sp>
        <p:nvSpPr>
          <p:cNvPr id="490" name="Google Shape;490;p29"/>
          <p:cNvSpPr txBox="1"/>
          <p:nvPr/>
        </p:nvSpPr>
        <p:spPr>
          <a:xfrm>
            <a:off x="4867763" y="3407713"/>
            <a:ext cx="40179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Evolution of the residual loss across the 30 iterations - Final value of order 1.e-4</a:t>
            </a:r>
            <a:endParaRPr sz="700" i="1">
              <a:solidFill>
                <a:schemeClr val="dk1"/>
              </a:solidFill>
            </a:endParaRPr>
          </a:p>
        </p:txBody>
      </p:sp>
      <p:sp>
        <p:nvSpPr>
          <p:cNvPr id="491" name="Google Shape;49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17</a:t>
            </a:fld>
            <a:endParaRPr/>
          </a:p>
        </p:txBody>
      </p:sp>
      <p:pic>
        <p:nvPicPr>
          <p:cNvPr id="492" name="Google Shape;492;p29"/>
          <p:cNvPicPr preferRelativeResize="0"/>
          <p:nvPr/>
        </p:nvPicPr>
        <p:blipFill>
          <a:blip r:embed="rId3">
            <a:alphaModFix/>
          </a:blip>
          <a:stretch>
            <a:fillRect/>
          </a:stretch>
        </p:blipFill>
        <p:spPr>
          <a:xfrm>
            <a:off x="553563" y="1372300"/>
            <a:ext cx="3534186" cy="1947851"/>
          </a:xfrm>
          <a:prstGeom prst="rect">
            <a:avLst/>
          </a:prstGeom>
          <a:noFill/>
          <a:ln>
            <a:noFill/>
          </a:ln>
        </p:spPr>
      </p:pic>
      <p:pic>
        <p:nvPicPr>
          <p:cNvPr id="493" name="Google Shape;493;p29"/>
          <p:cNvPicPr preferRelativeResize="0"/>
          <p:nvPr/>
        </p:nvPicPr>
        <p:blipFill>
          <a:blip r:embed="rId4">
            <a:alphaModFix/>
          </a:blip>
          <a:stretch>
            <a:fillRect/>
          </a:stretch>
        </p:blipFill>
        <p:spPr>
          <a:xfrm>
            <a:off x="5493313" y="1420564"/>
            <a:ext cx="2766819" cy="1947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0"/>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Results - </a:t>
            </a:r>
            <a:r>
              <a:rPr lang="fr" sz="2900" b="1" i="1"/>
              <a:t>Mixed boundary conditions</a:t>
            </a:r>
            <a:endParaRPr sz="2900" b="1" i="1"/>
          </a:p>
        </p:txBody>
      </p:sp>
      <p:graphicFrame>
        <p:nvGraphicFramePr>
          <p:cNvPr id="499" name="Google Shape;499;p30"/>
          <p:cNvGraphicFramePr/>
          <p:nvPr/>
        </p:nvGraphicFramePr>
        <p:xfrm>
          <a:off x="857875" y="3895488"/>
          <a:ext cx="7428250" cy="878950"/>
        </p:xfrm>
        <a:graphic>
          <a:graphicData uri="http://schemas.openxmlformats.org/drawingml/2006/table">
            <a:tbl>
              <a:tblPr>
                <a:noFill/>
                <a:tableStyleId>{43E343D0-AFB1-4BBE-8DF3-2F40934CE5C0}</a:tableStyleId>
              </a:tblPr>
              <a:tblGrid>
                <a:gridCol w="1736400">
                  <a:extLst>
                    <a:ext uri="{9D8B030D-6E8A-4147-A177-3AD203B41FA5}">
                      <a16:colId xmlns:a16="http://schemas.microsoft.com/office/drawing/2014/main" val="20000"/>
                    </a:ext>
                  </a:extLst>
                </a:gridCol>
                <a:gridCol w="1257500">
                  <a:extLst>
                    <a:ext uri="{9D8B030D-6E8A-4147-A177-3AD203B41FA5}">
                      <a16:colId xmlns:a16="http://schemas.microsoft.com/office/drawing/2014/main" val="20001"/>
                    </a:ext>
                  </a:extLst>
                </a:gridCol>
                <a:gridCol w="1126950">
                  <a:extLst>
                    <a:ext uri="{9D8B030D-6E8A-4147-A177-3AD203B41FA5}">
                      <a16:colId xmlns:a16="http://schemas.microsoft.com/office/drawing/2014/main" val="20002"/>
                    </a:ext>
                  </a:extLst>
                </a:gridCol>
                <a:gridCol w="1105650">
                  <a:extLst>
                    <a:ext uri="{9D8B030D-6E8A-4147-A177-3AD203B41FA5}">
                      <a16:colId xmlns:a16="http://schemas.microsoft.com/office/drawing/2014/main" val="20003"/>
                    </a:ext>
                  </a:extLst>
                </a:gridCol>
                <a:gridCol w="1054250">
                  <a:extLst>
                    <a:ext uri="{9D8B030D-6E8A-4147-A177-3AD203B41FA5}">
                      <a16:colId xmlns:a16="http://schemas.microsoft.com/office/drawing/2014/main" val="20004"/>
                    </a:ext>
                  </a:extLst>
                </a:gridCol>
                <a:gridCol w="1147500">
                  <a:extLst>
                    <a:ext uri="{9D8B030D-6E8A-4147-A177-3AD203B41FA5}">
                      <a16:colId xmlns:a16="http://schemas.microsoft.com/office/drawing/2014/main" val="20005"/>
                    </a:ext>
                  </a:extLst>
                </a:gridCol>
              </a:tblGrid>
              <a:tr h="439475">
                <a:tc>
                  <a:txBody>
                    <a:bodyPr/>
                    <a:lstStyle/>
                    <a:p>
                      <a:pPr marL="0" lvl="0" indent="0" algn="ctr" rtl="0">
                        <a:spcBef>
                          <a:spcPts val="0"/>
                        </a:spcBef>
                        <a:spcAft>
                          <a:spcPts val="0"/>
                        </a:spcAft>
                        <a:buNone/>
                      </a:pPr>
                      <a:r>
                        <a:rPr lang="fr" sz="900" b="1">
                          <a:solidFill>
                            <a:schemeClr val="dk1"/>
                          </a:solidFill>
                        </a:rPr>
                        <a:t>Metrics</a:t>
                      </a:r>
                      <a:endParaRPr sz="900" b="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Residual Loss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RMSE w/ LU</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NRMSE w/ LU</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Time LU (ms)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b="1" i="1">
                          <a:solidFill>
                            <a:schemeClr val="dk1"/>
                          </a:solidFill>
                        </a:rPr>
                        <a:t>Time DSS (ms)</a:t>
                      </a:r>
                      <a:endParaRPr sz="900" b="1" i="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39475">
                <a:tc>
                  <a:txBody>
                    <a:bodyPr/>
                    <a:lstStyle/>
                    <a:p>
                      <a:pPr marL="0" lvl="0" indent="0" algn="ctr" rtl="0">
                        <a:spcBef>
                          <a:spcPts val="0"/>
                        </a:spcBef>
                        <a:spcAft>
                          <a:spcPts val="0"/>
                        </a:spcAft>
                        <a:buNone/>
                      </a:pPr>
                      <a:r>
                        <a:rPr lang="fr" sz="900" b="1">
                          <a:solidFill>
                            <a:schemeClr val="dk1"/>
                          </a:solidFill>
                        </a:rPr>
                        <a:t>Deep Statistical Solver</a:t>
                      </a:r>
                      <a:endParaRPr sz="900" b="1">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3.0e-3</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1.6e-1</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1.4.e-3</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2.4</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fr" sz="900">
                          <a:solidFill>
                            <a:schemeClr val="dk1"/>
                          </a:solidFill>
                        </a:rPr>
                        <a:t>2.0</a:t>
                      </a:r>
                      <a:endParaRPr sz="9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0" name="Google Shape;500;p30"/>
          <p:cNvSpPr txBox="1"/>
          <p:nvPr/>
        </p:nvSpPr>
        <p:spPr>
          <a:xfrm>
            <a:off x="3860988" y="4774450"/>
            <a:ext cx="1422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Metrics results</a:t>
            </a:r>
            <a:endParaRPr sz="700" i="1">
              <a:solidFill>
                <a:schemeClr val="dk1"/>
              </a:solidFill>
            </a:endParaRPr>
          </a:p>
        </p:txBody>
      </p:sp>
      <p:sp>
        <p:nvSpPr>
          <p:cNvPr id="501" name="Google Shape;501;p30"/>
          <p:cNvSpPr txBox="1"/>
          <p:nvPr/>
        </p:nvSpPr>
        <p:spPr>
          <a:xfrm>
            <a:off x="311700" y="989325"/>
            <a:ext cx="852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solidFill>
                  <a:schemeClr val="dk1"/>
                </a:solidFill>
              </a:rPr>
              <a:t>Implemented in Pytorch. Training done for 48h on 4 Nvidia GTX 1080i GPUs reaching 400 epochs.</a:t>
            </a:r>
            <a:endParaRPr sz="1100">
              <a:solidFill>
                <a:schemeClr val="dk1"/>
              </a:solidFill>
            </a:endParaRPr>
          </a:p>
        </p:txBody>
      </p:sp>
      <p:sp>
        <p:nvSpPr>
          <p:cNvPr id="502" name="Google Shape;502;p30"/>
          <p:cNvSpPr txBox="1"/>
          <p:nvPr/>
        </p:nvSpPr>
        <p:spPr>
          <a:xfrm>
            <a:off x="311688" y="3407713"/>
            <a:ext cx="401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i="1">
                <a:solidFill>
                  <a:schemeClr val="dk1"/>
                </a:solidFill>
              </a:rPr>
              <a:t>Evolution of the solution of the Poisson problem across iterations - initialized at 0 (top left) to be compared with the LU solution (bottom right) </a:t>
            </a:r>
            <a:endParaRPr sz="700" i="1">
              <a:solidFill>
                <a:schemeClr val="dk1"/>
              </a:solidFill>
            </a:endParaRPr>
          </a:p>
        </p:txBody>
      </p:sp>
      <p:sp>
        <p:nvSpPr>
          <p:cNvPr id="503" name="Google Shape;503;p30"/>
          <p:cNvSpPr txBox="1"/>
          <p:nvPr/>
        </p:nvSpPr>
        <p:spPr>
          <a:xfrm>
            <a:off x="4867763" y="3407713"/>
            <a:ext cx="40179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700" i="1">
                <a:solidFill>
                  <a:schemeClr val="dk1"/>
                </a:solidFill>
              </a:rPr>
              <a:t>Evolution of the residual loss across the 100 iterations - Final value of order 1.e-3</a:t>
            </a:r>
            <a:endParaRPr sz="700" i="1">
              <a:solidFill>
                <a:schemeClr val="dk1"/>
              </a:solidFill>
            </a:endParaRPr>
          </a:p>
        </p:txBody>
      </p:sp>
      <p:sp>
        <p:nvSpPr>
          <p:cNvPr id="504" name="Google Shape;50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18</a:t>
            </a:fld>
            <a:endParaRPr/>
          </a:p>
        </p:txBody>
      </p:sp>
      <p:pic>
        <p:nvPicPr>
          <p:cNvPr id="505" name="Google Shape;505;p30"/>
          <p:cNvPicPr preferRelativeResize="0"/>
          <p:nvPr/>
        </p:nvPicPr>
        <p:blipFill>
          <a:blip r:embed="rId3">
            <a:alphaModFix/>
          </a:blip>
          <a:stretch>
            <a:fillRect/>
          </a:stretch>
        </p:blipFill>
        <p:spPr>
          <a:xfrm>
            <a:off x="615687" y="1357813"/>
            <a:ext cx="3409924" cy="2035426"/>
          </a:xfrm>
          <a:prstGeom prst="rect">
            <a:avLst/>
          </a:prstGeom>
          <a:noFill/>
          <a:ln>
            <a:noFill/>
          </a:ln>
        </p:spPr>
      </p:pic>
      <p:pic>
        <p:nvPicPr>
          <p:cNvPr id="506" name="Google Shape;506;p30"/>
          <p:cNvPicPr preferRelativeResize="0"/>
          <p:nvPr/>
        </p:nvPicPr>
        <p:blipFill>
          <a:blip r:embed="rId4">
            <a:alphaModFix/>
          </a:blip>
          <a:stretch>
            <a:fillRect/>
          </a:stretch>
        </p:blipFill>
        <p:spPr>
          <a:xfrm>
            <a:off x="5447075" y="1393850"/>
            <a:ext cx="2859325" cy="1963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Remarks and limitations</a:t>
            </a:r>
            <a:endParaRPr/>
          </a:p>
        </p:txBody>
      </p:sp>
      <p:sp>
        <p:nvSpPr>
          <p:cNvPr id="175" name="Google Shape;175;p20"/>
          <p:cNvSpPr txBox="1">
            <a:spLocks noGrp="1"/>
          </p:cNvSpPr>
          <p:nvPr>
            <p:ph type="body" idx="1"/>
          </p:nvPr>
        </p:nvSpPr>
        <p:spPr>
          <a:xfrm>
            <a:off x="311700" y="1152475"/>
            <a:ext cx="45054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fr" sz="1500"/>
              <a:t>Fixed number of iterations to train the model. </a:t>
            </a:r>
            <a:endParaRPr sz="1500"/>
          </a:p>
          <a:p>
            <a:pPr marL="457200" lvl="0" indent="-323850" algn="l" rtl="0">
              <a:spcBef>
                <a:spcPts val="0"/>
              </a:spcBef>
              <a:spcAft>
                <a:spcPts val="0"/>
              </a:spcAft>
              <a:buSzPts val="1500"/>
              <a:buChar char="●"/>
            </a:pPr>
            <a:r>
              <a:rPr lang="fr" sz="1500"/>
              <a:t>Still limited by the small geometries we consider.</a:t>
            </a:r>
            <a:endParaRPr sz="1500"/>
          </a:p>
          <a:p>
            <a:pPr marL="457200" lvl="0" indent="-323850" algn="l" rtl="0">
              <a:spcBef>
                <a:spcPts val="0"/>
              </a:spcBef>
              <a:spcAft>
                <a:spcPts val="0"/>
              </a:spcAft>
              <a:buSzPts val="1500"/>
              <a:buChar char="●"/>
            </a:pPr>
            <a:r>
              <a:rPr lang="fr" sz="1500"/>
              <a:t>The convergence is not guaranteed by the RNN model.</a:t>
            </a:r>
            <a:endParaRPr sz="1500"/>
          </a:p>
        </p:txBody>
      </p:sp>
      <p:sp>
        <p:nvSpPr>
          <p:cNvPr id="176" name="Google Shape;17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19</a:t>
            </a:fld>
            <a:endParaRPr/>
          </a:p>
        </p:txBody>
      </p:sp>
      <p:pic>
        <p:nvPicPr>
          <p:cNvPr id="177" name="Google Shape;177;p20"/>
          <p:cNvPicPr preferRelativeResize="0"/>
          <p:nvPr/>
        </p:nvPicPr>
        <p:blipFill>
          <a:blip r:embed="rId3">
            <a:alphaModFix/>
          </a:blip>
          <a:stretch>
            <a:fillRect/>
          </a:stretch>
        </p:blipFill>
        <p:spPr>
          <a:xfrm>
            <a:off x="311697" y="2334450"/>
            <a:ext cx="4605724" cy="2363100"/>
          </a:xfrm>
          <a:prstGeom prst="rect">
            <a:avLst/>
          </a:prstGeom>
          <a:noFill/>
          <a:ln>
            <a:noFill/>
          </a:ln>
        </p:spPr>
      </p:pic>
      <p:sp>
        <p:nvSpPr>
          <p:cNvPr id="178" name="Google Shape;178;p20"/>
          <p:cNvSpPr txBox="1"/>
          <p:nvPr/>
        </p:nvSpPr>
        <p:spPr>
          <a:xfrm>
            <a:off x="5751600" y="3077400"/>
            <a:ext cx="3080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a:latin typeface="Oswald"/>
                <a:ea typeface="Oswald"/>
                <a:cs typeface="Oswald"/>
                <a:sym typeface="Oswald"/>
              </a:rPr>
              <a:t>Training done with 50 iterations :  the model converges to a fixed point for a sufficient number of iterations.</a:t>
            </a:r>
            <a:endParaRPr sz="1500">
              <a:latin typeface="Oswald"/>
              <a:ea typeface="Oswald"/>
              <a:cs typeface="Oswald"/>
              <a:sym typeface="Oswald"/>
            </a:endParaRPr>
          </a:p>
        </p:txBody>
      </p:sp>
      <p:cxnSp>
        <p:nvCxnSpPr>
          <p:cNvPr id="179" name="Google Shape;179;p20"/>
          <p:cNvCxnSpPr>
            <a:stCxn id="178" idx="1"/>
            <a:endCxn id="177" idx="3"/>
          </p:cNvCxnSpPr>
          <p:nvPr/>
        </p:nvCxnSpPr>
        <p:spPr>
          <a:xfrm rot="10800000">
            <a:off x="4917300" y="3516000"/>
            <a:ext cx="834300" cy="0"/>
          </a:xfrm>
          <a:prstGeom prst="straightConnector1">
            <a:avLst/>
          </a:prstGeom>
          <a:noFill/>
          <a:ln w="9525" cap="flat" cmpd="sng">
            <a:solidFill>
              <a:schemeClr val="dk2"/>
            </a:solidFill>
            <a:prstDash val="solid"/>
            <a:round/>
            <a:headEnd type="none" w="med" len="med"/>
            <a:tailEnd type="stealth"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1867200"/>
            <a:ext cx="8520600" cy="1409100"/>
          </a:xfrm>
          <a:prstGeom prst="rect">
            <a:avLst/>
          </a:prstGeom>
          <a:solidFill>
            <a:srgbClr val="F3F3F3"/>
          </a:solidFill>
          <a:ln w="19050" cap="flat" cmpd="sng">
            <a:solidFill>
              <a:schemeClr val="dk1"/>
            </a:solidFill>
            <a:prstDash val="solid"/>
            <a:round/>
            <a:headEnd type="none" w="sm" len="sm"/>
            <a:tailEnd type="none" w="sm" len="sm"/>
          </a:ln>
          <a:effectLst>
            <a:outerShdw blurRad="171450" dist="57150" dir="5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5900" b="1"/>
              <a:t>Introduction</a:t>
            </a:r>
            <a:endParaRPr sz="5900" b="1"/>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Deep Equilibrium Models</a:t>
            </a:r>
            <a:endParaRPr/>
          </a:p>
        </p:txBody>
      </p:sp>
      <p:sp>
        <p:nvSpPr>
          <p:cNvPr id="185" name="Google Shape;1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20</a:t>
            </a:fld>
            <a:endParaRPr/>
          </a:p>
        </p:txBody>
      </p:sp>
      <p:sp>
        <p:nvSpPr>
          <p:cNvPr id="186" name="Google Shape;186;p21"/>
          <p:cNvSpPr txBox="1"/>
          <p:nvPr/>
        </p:nvSpPr>
        <p:spPr>
          <a:xfrm>
            <a:off x="311700" y="4835700"/>
            <a:ext cx="5628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i="1">
                <a:latin typeface="Oswald"/>
                <a:ea typeface="Oswald"/>
                <a:cs typeface="Oswald"/>
                <a:sym typeface="Oswald"/>
              </a:rPr>
              <a:t>Deep Equilibrium Models : S.Bai, J.Z.Kolter, V.Koltun</a:t>
            </a:r>
            <a:endParaRPr sz="800" i="1">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p:nvPr/>
        </p:nvSpPr>
        <p:spPr>
          <a:xfrm>
            <a:off x="6097525" y="1197625"/>
            <a:ext cx="2346000" cy="22587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2"/>
          <p:cNvSpPr/>
          <p:nvPr/>
        </p:nvSpPr>
        <p:spPr>
          <a:xfrm>
            <a:off x="700475" y="1197625"/>
            <a:ext cx="2346000" cy="22587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Key idea of DEQ models</a:t>
            </a:r>
            <a:endParaRPr/>
          </a:p>
        </p:txBody>
      </p:sp>
      <p:sp>
        <p:nvSpPr>
          <p:cNvPr id="194" name="Google Shape;19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21</a:t>
            </a:fld>
            <a:endParaRPr/>
          </a:p>
        </p:txBody>
      </p:sp>
      <p:pic>
        <p:nvPicPr>
          <p:cNvPr id="195" name="Google Shape;195;p22" descr="{&quot;backgroundColorModified&quot;:false,&quot;type&quot;:&quot;$$&quot;,&quot;aid&quot;:null,&quot;backgroundColor&quot;:&quot;#FFFFFF&quot;,&quot;code&quot;:&quot;$$\\begin{cases}\n{z_{1}\\,}&amp;{=\\,x}\\\\\n{z_{i+1}}&amp;{=\\,\\sigma\\left(W_{i}z_{i}\\,+\\,b_{i}\\right),\\,\\quad i\\,=\\,1,\\,\\cdots,\\,k-1\\,}\\\\\n{h\\left(x\\right)}&amp;{=\\,W_{k}z_{k}\\,+\\,b_{k}}\\\\\n\\end{cases}$$&quot;,&quot;id&quot;:&quot;24&quot;,&quot;font&quot;:{&quot;color&quot;:&quot;#000000&quot;,&quot;family&quot;:&quot;Arial&quot;,&quot;size&quot;:6},&quot;ts&quot;:1666891086861,&quot;cs&quot;:&quot;SxGH79wle2XZLrEm4nNQYw==&quot;,&quot;size&quot;:{&quot;width&quot;:193.51952677165355,&quot;height&quot;:33.757425196850384}}"/>
          <p:cNvPicPr preferRelativeResize="0"/>
          <p:nvPr/>
        </p:nvPicPr>
        <p:blipFill>
          <a:blip r:embed="rId3">
            <a:alphaModFix/>
          </a:blip>
          <a:stretch>
            <a:fillRect/>
          </a:stretch>
        </p:blipFill>
        <p:spPr>
          <a:xfrm>
            <a:off x="951838" y="1845655"/>
            <a:ext cx="1843273" cy="321539"/>
          </a:xfrm>
          <a:prstGeom prst="rect">
            <a:avLst/>
          </a:prstGeom>
          <a:noFill/>
          <a:ln>
            <a:noFill/>
          </a:ln>
        </p:spPr>
      </p:pic>
      <p:pic>
        <p:nvPicPr>
          <p:cNvPr id="196" name="Google Shape;196;p22" descr="{&quot;aid&quot;:null,&quot;id&quot;:&quot;25&quot;,&quot;backgroundColor&quot;:&quot;#FFFFFF&quot;,&quot;font&quot;:{&quot;family&quot;:&quot;Arial&quot;,&quot;size&quot;:5.5,&quot;color&quot;:&quot;#000000&quot;},&quot;code&quot;:&quot;$$\\begin{cases}\n{z_{1}}&amp;{=\\,0}\\\\\n{z_{i+1}}&amp;{=\\,\\,\\sigma\\left(Wz_{i}\\,+\\,Ux\\,+b\\right),\\,\\quad i\\,=\\,1,\\,\\cdots,\\,k-1}\\\\\n{h\\left(x\\right)}&amp;{=\\,W_{k}z_{k}\\,+\\,b_{k}}\\\\\n\\end{cases}$$&quot;,&quot;type&quot;:&quot;$$&quot;,&quot;backgroundColorModified&quot;:false,&quot;ts&quot;:1666891165667,&quot;cs&quot;:&quot;tum2oIkB2gSN6o8PPfMl0Q==&quot;,&quot;size&quot;:{&quot;width&quot;:217.14444225721786,&quot;height&quot;:33.75853858267714}}"/>
          <p:cNvPicPr preferRelativeResize="0"/>
          <p:nvPr/>
        </p:nvPicPr>
        <p:blipFill>
          <a:blip r:embed="rId4">
            <a:alphaModFix/>
          </a:blip>
          <a:stretch>
            <a:fillRect/>
          </a:stretch>
        </p:blipFill>
        <p:spPr>
          <a:xfrm>
            <a:off x="6236374" y="1845650"/>
            <a:ext cx="2068301" cy="321550"/>
          </a:xfrm>
          <a:prstGeom prst="rect">
            <a:avLst/>
          </a:prstGeom>
          <a:noFill/>
          <a:ln>
            <a:noFill/>
          </a:ln>
        </p:spPr>
      </p:pic>
      <p:sp>
        <p:nvSpPr>
          <p:cNvPr id="197" name="Google Shape;197;p22"/>
          <p:cNvSpPr txBox="1"/>
          <p:nvPr/>
        </p:nvSpPr>
        <p:spPr>
          <a:xfrm>
            <a:off x="976028" y="1289975"/>
            <a:ext cx="1794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a:latin typeface="Oswald"/>
                <a:ea typeface="Oswald"/>
                <a:cs typeface="Oswald"/>
                <a:sym typeface="Oswald"/>
              </a:rPr>
              <a:t>k-layer deep network </a:t>
            </a:r>
            <a:endParaRPr sz="1200" b="1">
              <a:latin typeface="Oswald"/>
              <a:ea typeface="Oswald"/>
              <a:cs typeface="Oswald"/>
              <a:sym typeface="Oswald"/>
            </a:endParaRPr>
          </a:p>
        </p:txBody>
      </p:sp>
      <p:pic>
        <p:nvPicPr>
          <p:cNvPr id="198" name="Google Shape;198;p22"/>
          <p:cNvPicPr preferRelativeResize="0"/>
          <p:nvPr/>
        </p:nvPicPr>
        <p:blipFill>
          <a:blip r:embed="rId5">
            <a:alphaModFix/>
          </a:blip>
          <a:stretch>
            <a:fillRect/>
          </a:stretch>
        </p:blipFill>
        <p:spPr>
          <a:xfrm>
            <a:off x="906875" y="2384475"/>
            <a:ext cx="1933200" cy="869000"/>
          </a:xfrm>
          <a:prstGeom prst="rect">
            <a:avLst/>
          </a:prstGeom>
          <a:noFill/>
          <a:ln>
            <a:noFill/>
          </a:ln>
        </p:spPr>
      </p:pic>
      <p:sp>
        <p:nvSpPr>
          <p:cNvPr id="199" name="Google Shape;199;p22"/>
          <p:cNvSpPr txBox="1"/>
          <p:nvPr/>
        </p:nvSpPr>
        <p:spPr>
          <a:xfrm>
            <a:off x="6373075" y="1289975"/>
            <a:ext cx="179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latin typeface="Oswald"/>
                <a:ea typeface="Oswald"/>
                <a:cs typeface="Oswald"/>
                <a:sym typeface="Oswald"/>
              </a:rPr>
              <a:t>weight tied network</a:t>
            </a:r>
            <a:endParaRPr b="1">
              <a:latin typeface="Oswald"/>
              <a:ea typeface="Oswald"/>
              <a:cs typeface="Oswald"/>
              <a:sym typeface="Oswald"/>
            </a:endParaRPr>
          </a:p>
        </p:txBody>
      </p:sp>
      <p:pic>
        <p:nvPicPr>
          <p:cNvPr id="200" name="Google Shape;200;p22"/>
          <p:cNvPicPr preferRelativeResize="0"/>
          <p:nvPr/>
        </p:nvPicPr>
        <p:blipFill>
          <a:blip r:embed="rId6">
            <a:alphaModFix/>
          </a:blip>
          <a:stretch>
            <a:fillRect/>
          </a:stretch>
        </p:blipFill>
        <p:spPr>
          <a:xfrm>
            <a:off x="6259737" y="2364623"/>
            <a:ext cx="2021575" cy="908700"/>
          </a:xfrm>
          <a:prstGeom prst="rect">
            <a:avLst/>
          </a:prstGeom>
          <a:noFill/>
          <a:ln>
            <a:noFill/>
          </a:ln>
        </p:spPr>
      </p:pic>
      <p:cxnSp>
        <p:nvCxnSpPr>
          <p:cNvPr id="201" name="Google Shape;201;p22"/>
          <p:cNvCxnSpPr>
            <a:stCxn id="192" idx="3"/>
            <a:endCxn id="191" idx="1"/>
          </p:cNvCxnSpPr>
          <p:nvPr/>
        </p:nvCxnSpPr>
        <p:spPr>
          <a:xfrm>
            <a:off x="3046475" y="2326975"/>
            <a:ext cx="3051000" cy="0"/>
          </a:xfrm>
          <a:prstGeom prst="straightConnector1">
            <a:avLst/>
          </a:prstGeom>
          <a:noFill/>
          <a:ln w="9525" cap="flat" cmpd="sng">
            <a:solidFill>
              <a:schemeClr val="dk2"/>
            </a:solidFill>
            <a:prstDash val="solid"/>
            <a:round/>
            <a:headEnd type="none" w="med" len="med"/>
            <a:tailEnd type="triangle" w="med" len="med"/>
          </a:ln>
        </p:spPr>
      </p:cxnSp>
      <p:sp>
        <p:nvSpPr>
          <p:cNvPr id="202" name="Google Shape;202;p22"/>
          <p:cNvSpPr txBox="1"/>
          <p:nvPr/>
        </p:nvSpPr>
        <p:spPr>
          <a:xfrm>
            <a:off x="3318750" y="2056825"/>
            <a:ext cx="2506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b="1">
                <a:latin typeface="Oswald"/>
                <a:ea typeface="Oswald"/>
                <a:cs typeface="Oswald"/>
                <a:sym typeface="Oswald"/>
              </a:rPr>
              <a:t>Replace all different weights W</a:t>
            </a:r>
            <a:r>
              <a:rPr lang="fr" sz="800" b="1" baseline="-25000">
                <a:latin typeface="Oswald"/>
                <a:ea typeface="Oswald"/>
                <a:cs typeface="Oswald"/>
                <a:sym typeface="Oswald"/>
              </a:rPr>
              <a:t>i</a:t>
            </a:r>
            <a:r>
              <a:rPr lang="fr" sz="800" b="1">
                <a:latin typeface="Oswald"/>
                <a:ea typeface="Oswald"/>
                <a:cs typeface="Oswald"/>
                <a:sym typeface="Oswald"/>
              </a:rPr>
              <a:t> by the same weight W</a:t>
            </a:r>
            <a:endParaRPr sz="800" b="1">
              <a:latin typeface="Oswald"/>
              <a:ea typeface="Oswald"/>
              <a:cs typeface="Oswald"/>
              <a:sym typeface="Oswald"/>
            </a:endParaRPr>
          </a:p>
        </p:txBody>
      </p:sp>
      <p:sp>
        <p:nvSpPr>
          <p:cNvPr id="203" name="Google Shape;203;p22"/>
          <p:cNvSpPr txBox="1"/>
          <p:nvPr/>
        </p:nvSpPr>
        <p:spPr>
          <a:xfrm>
            <a:off x="311675" y="3573950"/>
            <a:ext cx="852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Oswald"/>
                <a:ea typeface="Oswald"/>
                <a:cs typeface="Oswald"/>
                <a:sym typeface="Oswald"/>
              </a:rPr>
              <a:t>What happens when </a:t>
            </a:r>
            <a:r>
              <a:rPr lang="fr" sz="1200" b="1">
                <a:latin typeface="Oswald"/>
                <a:ea typeface="Oswald"/>
                <a:cs typeface="Oswald"/>
                <a:sym typeface="Oswald"/>
              </a:rPr>
              <a:t>i</a:t>
            </a:r>
            <a:r>
              <a:rPr lang="fr" sz="1200">
                <a:latin typeface="Oswald"/>
                <a:ea typeface="Oswald"/>
                <a:cs typeface="Oswald"/>
                <a:sym typeface="Oswald"/>
              </a:rPr>
              <a:t> goes to infinity ? For most “typical” deep layers, </a:t>
            </a:r>
            <a:r>
              <a:rPr lang="fr" sz="1200" b="1">
                <a:latin typeface="Oswald"/>
                <a:ea typeface="Oswald"/>
                <a:cs typeface="Oswald"/>
                <a:sym typeface="Oswald"/>
              </a:rPr>
              <a:t>the value converges to a fixed point</a:t>
            </a:r>
            <a:r>
              <a:rPr lang="fr" sz="1200">
                <a:latin typeface="Oswald"/>
                <a:ea typeface="Oswald"/>
                <a:cs typeface="Oswald"/>
                <a:sym typeface="Oswald"/>
              </a:rPr>
              <a:t>.</a:t>
            </a:r>
            <a:endParaRPr sz="1200">
              <a:latin typeface="Oswald"/>
              <a:ea typeface="Oswald"/>
              <a:cs typeface="Oswald"/>
              <a:sym typeface="Oswald"/>
            </a:endParaRPr>
          </a:p>
        </p:txBody>
      </p:sp>
      <p:pic>
        <p:nvPicPr>
          <p:cNvPr id="204" name="Google Shape;204;p22" descr="{&quot;backgroundColor&quot;:&quot;#FFFFFF&quot;,&quot;code&quot;:&quot;$z^{\\star}\\,=\\,\\sigma\\left(Wz^{\\star}\\,+\\,Ux\\,+\\,b\\right)$&quot;,&quot;id&quot;:&quot;26&quot;,&quot;font&quot;:{&quot;size&quot;:12,&quot;family&quot;:&quot;Arial&quot;,&quot;color&quot;:&quot;#000000&quot;},&quot;aid&quot;:null,&quot;type&quot;:&quot;$&quot;,&quot;ts&quot;:1666891782821,&quot;cs&quot;:&quot;h1XsLGvKXDHzyFGy/csz9w==&quot;,&quot;size&quot;:{&quot;width&quot;:198.16666666666666,&quot;height&quot;:18.833333333333332}}"/>
          <p:cNvPicPr preferRelativeResize="0"/>
          <p:nvPr/>
        </p:nvPicPr>
        <p:blipFill>
          <a:blip r:embed="rId7">
            <a:alphaModFix/>
          </a:blip>
          <a:stretch>
            <a:fillRect/>
          </a:stretch>
        </p:blipFill>
        <p:spPr>
          <a:xfrm>
            <a:off x="3628200" y="4074763"/>
            <a:ext cx="1887538" cy="179388"/>
          </a:xfrm>
          <a:prstGeom prst="rect">
            <a:avLst/>
          </a:prstGeom>
          <a:noFill/>
          <a:ln>
            <a:noFill/>
          </a:ln>
        </p:spPr>
      </p:pic>
      <p:sp>
        <p:nvSpPr>
          <p:cNvPr id="205" name="Google Shape;205;p22"/>
          <p:cNvSpPr txBox="1"/>
          <p:nvPr/>
        </p:nvSpPr>
        <p:spPr>
          <a:xfrm>
            <a:off x="311675" y="4347575"/>
            <a:ext cx="852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Oswald"/>
                <a:ea typeface="Oswald"/>
                <a:cs typeface="Oswald"/>
                <a:sym typeface="Oswald"/>
              </a:rPr>
              <a:t>The goal of a DEQ model is to directly find this equilibrium point without performing the forward iteration itself, but by directly attempting </a:t>
            </a:r>
            <a:r>
              <a:rPr lang="fr" sz="1200" b="1">
                <a:latin typeface="Oswald"/>
                <a:ea typeface="Oswald"/>
                <a:cs typeface="Oswald"/>
                <a:sym typeface="Oswald"/>
              </a:rPr>
              <a:t>to find a root of this equilibrium equation</a:t>
            </a:r>
            <a:r>
              <a:rPr lang="fr" sz="1200">
                <a:latin typeface="Oswald"/>
                <a:ea typeface="Oswald"/>
                <a:cs typeface="Oswald"/>
                <a:sym typeface="Oswald"/>
              </a:rPr>
              <a:t>.</a:t>
            </a:r>
            <a:endParaRPr sz="1200">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p:nvPr/>
        </p:nvSpPr>
        <p:spPr>
          <a:xfrm>
            <a:off x="2000250" y="3337525"/>
            <a:ext cx="5143500" cy="1605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Forward and backward pass</a:t>
            </a:r>
            <a:endParaRPr/>
          </a:p>
        </p:txBody>
      </p:sp>
      <p:sp>
        <p:nvSpPr>
          <p:cNvPr id="212" name="Google Shape;212;p23"/>
          <p:cNvSpPr txBox="1">
            <a:spLocks noGrp="1"/>
          </p:cNvSpPr>
          <p:nvPr>
            <p:ph type="body" idx="1"/>
          </p:nvPr>
        </p:nvSpPr>
        <p:spPr>
          <a:xfrm>
            <a:off x="311700" y="1370750"/>
            <a:ext cx="8520600" cy="756600"/>
          </a:xfrm>
          <a:prstGeom prst="rect">
            <a:avLst/>
          </a:prstGeom>
        </p:spPr>
        <p:txBody>
          <a:bodyPr spcFirstLastPara="1" wrap="square" lIns="91425" tIns="91425" rIns="91425" bIns="91425" anchor="t" anchorCtr="0">
            <a:normAutofit fontScale="92500" lnSpcReduction="10000"/>
          </a:bodyPr>
          <a:lstStyle/>
          <a:p>
            <a:pPr marL="457200" lvl="0" indent="-304800" algn="l" rtl="0">
              <a:spcBef>
                <a:spcPts val="0"/>
              </a:spcBef>
              <a:spcAft>
                <a:spcPts val="0"/>
              </a:spcAft>
              <a:buSzPts val="1200"/>
              <a:buChar char="●"/>
            </a:pPr>
            <a:r>
              <a:rPr lang="fr" sz="1200" b="1" dirty="0"/>
              <a:t>Forward pass : </a:t>
            </a:r>
            <a:endParaRPr sz="1200" b="1" dirty="0"/>
          </a:p>
          <a:p>
            <a:pPr marL="914400" lvl="1" indent="-304800" algn="l" rtl="0">
              <a:spcBef>
                <a:spcPts val="0"/>
              </a:spcBef>
              <a:spcAft>
                <a:spcPts val="0"/>
              </a:spcAft>
              <a:buSzPts val="1200"/>
              <a:buChar char="○"/>
            </a:pPr>
            <a:r>
              <a:rPr lang="fr" sz="1200" dirty="0"/>
              <a:t>Fixed point iteration : iterate until we reach the fixed point.</a:t>
            </a:r>
            <a:endParaRPr sz="1200" dirty="0"/>
          </a:p>
          <a:p>
            <a:pPr marL="914400" lvl="1" indent="-304800" algn="l" rtl="0">
              <a:spcBef>
                <a:spcPts val="0"/>
              </a:spcBef>
              <a:spcAft>
                <a:spcPts val="0"/>
              </a:spcAft>
              <a:buSzPts val="1200"/>
              <a:buChar char="○"/>
            </a:pPr>
            <a:r>
              <a:rPr lang="fr" sz="1200" dirty="0"/>
              <a:t>Use alternative methods that provide faster convergence guarantees : Newton or Quasi-Newton methods.</a:t>
            </a:r>
            <a:endParaRPr sz="1200" dirty="0"/>
          </a:p>
        </p:txBody>
      </p:sp>
      <p:sp>
        <p:nvSpPr>
          <p:cNvPr id="213" name="Google Shape;21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22</a:t>
            </a:fld>
            <a:endParaRPr/>
          </a:p>
        </p:txBody>
      </p:sp>
      <p:pic>
        <p:nvPicPr>
          <p:cNvPr id="214" name="Google Shape;214;p23" descr="{&quot;font&quot;:{&quot;size&quot;:&quot;12&quot;,&quot;color&quot;:&quot;#000000&quot;,&quot;family&quot;:&quot;Oswald&quot;},&quot;aid&quot;:null,&quot;id&quot;:&quot;27&quot;,&quot;backgroundColor&quot;:&quot;#FFFFFF&quot;,&quot;backgroundColorModified&quot;:false,&quot;type&quot;:&quot;$$&quot;,&quot;code&quot;:&quot;$$\\text{Let}\\,f_{\\theta}\\,\\text{be}\\;\\text{a}\\;\\text{non-linear}\\;\\text{function}\\;\\text{(e.g}.\\,\\text{a}\\;\\text{neural}\\;\\text{network)},\\,\\text{we}\\;\\text{search}\\,z^{\\star}\\,\\text{such}\\;\\text{that}\\;\\text{:}\\;z^{\\star}\\,=\\,f_{\\theta}\\left(z^{\\star},\\,x\\right)$$&quot;,&quot;ts&quot;:1666892826205,&quot;cs&quot;:&quot;/E+zfSkwZSpXvWFEJfBDJA==&quot;,&quot;size&quot;:{&quot;width&quot;:651.5000000000001,&quot;height&quot;:17}}"/>
          <p:cNvPicPr preferRelativeResize="0"/>
          <p:nvPr/>
        </p:nvPicPr>
        <p:blipFill>
          <a:blip r:embed="rId3">
            <a:alphaModFix/>
          </a:blip>
          <a:stretch>
            <a:fillRect/>
          </a:stretch>
        </p:blipFill>
        <p:spPr>
          <a:xfrm>
            <a:off x="311706" y="1149238"/>
            <a:ext cx="6205538" cy="161925"/>
          </a:xfrm>
          <a:prstGeom prst="rect">
            <a:avLst/>
          </a:prstGeom>
          <a:noFill/>
          <a:ln>
            <a:noFill/>
          </a:ln>
        </p:spPr>
      </p:pic>
      <p:pic>
        <p:nvPicPr>
          <p:cNvPr id="215" name="Google Shape;215;p23" descr="{&quot;aid&quot;:null,&quot;backgroundColorModified&quot;:false,&quot;code&quot;:&quot;$$z^{\\star}\\,=\\,\\text{RootFind}\\left(g_{\\theta},\\,x\\right)\\,\\quad \\text{with}\\,\\quad g_{\\theta}\\,=f_{\\theta}\\left(z,\\,x\\right)\\,-\\,z$$&quot;,&quot;id&quot;:&quot;29&quot;,&quot;font&quot;:{&quot;family&quot;:&quot;Oswald&quot;,&quot;size&quot;:&quot;12&quot;,&quot;color&quot;:&quot;#000000&quot;},&quot;type&quot;:&quot;$$&quot;,&quot;backgroundColor&quot;:&quot;#FFFFFF&quot;,&quot;ts&quot;:1666892915032,&quot;cs&quot;:&quot;kJXh0qo4pyfdDQk+YNoiqg==&quot;,&quot;size&quot;:{&quot;width&quot;:347.5,&quot;height&quot;:16.5}}"/>
          <p:cNvPicPr preferRelativeResize="0"/>
          <p:nvPr/>
        </p:nvPicPr>
        <p:blipFill>
          <a:blip r:embed="rId4">
            <a:alphaModFix/>
          </a:blip>
          <a:stretch>
            <a:fillRect/>
          </a:stretch>
        </p:blipFill>
        <p:spPr>
          <a:xfrm>
            <a:off x="2917037" y="2226155"/>
            <a:ext cx="3309938" cy="157163"/>
          </a:xfrm>
          <a:prstGeom prst="rect">
            <a:avLst/>
          </a:prstGeom>
          <a:noFill/>
          <a:ln>
            <a:noFill/>
          </a:ln>
        </p:spPr>
      </p:pic>
      <p:sp>
        <p:nvSpPr>
          <p:cNvPr id="216" name="Google Shape;216;p23"/>
          <p:cNvSpPr txBox="1">
            <a:spLocks noGrp="1"/>
          </p:cNvSpPr>
          <p:nvPr>
            <p:ph type="body" idx="1"/>
          </p:nvPr>
        </p:nvSpPr>
        <p:spPr>
          <a:xfrm>
            <a:off x="284500" y="2482113"/>
            <a:ext cx="8520600" cy="756600"/>
          </a:xfrm>
          <a:prstGeom prst="rect">
            <a:avLst/>
          </a:prstGeom>
        </p:spPr>
        <p:txBody>
          <a:bodyPr spcFirstLastPara="1" wrap="square" lIns="91425" tIns="91425" rIns="91425" bIns="91425" anchor="t" anchorCtr="0">
            <a:normAutofit fontScale="92500" lnSpcReduction="10000"/>
          </a:bodyPr>
          <a:lstStyle/>
          <a:p>
            <a:pPr marL="457200" lvl="0" indent="-304800" algn="l" rtl="0">
              <a:spcBef>
                <a:spcPts val="0"/>
              </a:spcBef>
              <a:spcAft>
                <a:spcPts val="0"/>
              </a:spcAft>
              <a:buSzPts val="1200"/>
              <a:buChar char="●"/>
            </a:pPr>
            <a:r>
              <a:rPr lang="fr" sz="1200" b="1" dirty="0"/>
              <a:t>Backward pass : </a:t>
            </a:r>
            <a:endParaRPr sz="1200" b="1" dirty="0"/>
          </a:p>
          <a:p>
            <a:pPr marL="914400" lvl="1" indent="-304800" algn="l" rtl="0">
              <a:spcBef>
                <a:spcPts val="0"/>
              </a:spcBef>
              <a:spcAft>
                <a:spcPts val="0"/>
              </a:spcAft>
              <a:buSzPts val="1200"/>
              <a:buChar char="○"/>
            </a:pPr>
            <a:r>
              <a:rPr lang="fr" sz="1200" dirty="0"/>
              <a:t>With a Black-box RootFind : no explicit backpropagation through the exact operations in the forward pass.</a:t>
            </a:r>
            <a:endParaRPr sz="1200" dirty="0"/>
          </a:p>
          <a:p>
            <a:pPr marL="914400" lvl="1" indent="-304800" algn="l" rtl="0">
              <a:spcBef>
                <a:spcPts val="0"/>
              </a:spcBef>
              <a:spcAft>
                <a:spcPts val="0"/>
              </a:spcAft>
              <a:buSzPts val="1200"/>
              <a:buChar char="○"/>
            </a:pPr>
            <a:r>
              <a:rPr lang="fr" sz="1200" dirty="0"/>
              <a:t>Alternative procedure which avoids storing all iterations + requires constant memory : </a:t>
            </a:r>
            <a:endParaRPr sz="1200" dirty="0"/>
          </a:p>
        </p:txBody>
      </p:sp>
      <p:pic>
        <p:nvPicPr>
          <p:cNvPr id="217" name="Google Shape;217;p23"/>
          <p:cNvPicPr preferRelativeResize="0"/>
          <p:nvPr/>
        </p:nvPicPr>
        <p:blipFill>
          <a:blip r:embed="rId5">
            <a:alphaModFix/>
          </a:blip>
          <a:stretch>
            <a:fillRect/>
          </a:stretch>
        </p:blipFill>
        <p:spPr>
          <a:xfrm>
            <a:off x="2172930" y="3382223"/>
            <a:ext cx="4866053" cy="151545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Computational trick and summary</a:t>
            </a:r>
            <a:endParaRPr/>
          </a:p>
        </p:txBody>
      </p:sp>
      <p:sp>
        <p:nvSpPr>
          <p:cNvPr id="223" name="Google Shape;223;p24"/>
          <p:cNvSpPr txBox="1">
            <a:spLocks noGrp="1"/>
          </p:cNvSpPr>
          <p:nvPr>
            <p:ph type="body" idx="1"/>
          </p:nvPr>
        </p:nvSpPr>
        <p:spPr>
          <a:xfrm>
            <a:off x="311700" y="1239550"/>
            <a:ext cx="85206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300" b="1" dirty="0"/>
              <a:t>Computational trick : </a:t>
            </a:r>
            <a:endParaRPr sz="1300" b="1" dirty="0"/>
          </a:p>
          <a:p>
            <a:pPr marL="457200" lvl="0" indent="-311150" algn="l" rtl="0">
              <a:spcBef>
                <a:spcPts val="1200"/>
              </a:spcBef>
              <a:spcAft>
                <a:spcPts val="0"/>
              </a:spcAft>
              <a:buSzPts val="1300"/>
              <a:buChar char="●"/>
            </a:pPr>
            <a:r>
              <a:rPr lang="fr" sz="1300" dirty="0"/>
              <a:t>One challenge is to </a:t>
            </a:r>
            <a:r>
              <a:rPr lang="fr" sz="1300" b="1" dirty="0"/>
              <a:t>compute the exact inverse Jacobian</a:t>
            </a:r>
            <a:r>
              <a:rPr lang="fr" sz="1300" dirty="0"/>
              <a:t> at every intermediate Newton iteration.</a:t>
            </a:r>
            <a:endParaRPr sz="1300" dirty="0"/>
          </a:p>
          <a:p>
            <a:pPr marL="457200" lvl="0" indent="-311150" algn="l" rtl="0">
              <a:spcBef>
                <a:spcPts val="0"/>
              </a:spcBef>
              <a:spcAft>
                <a:spcPts val="0"/>
              </a:spcAft>
              <a:buSzPts val="1300"/>
              <a:buChar char="●"/>
            </a:pPr>
            <a:r>
              <a:rPr lang="fr" sz="1300" dirty="0"/>
              <a:t>Use Broyden’s method : a quasi-newton approach that makes low-rank updates to approximate the inverse jacobian.</a:t>
            </a:r>
            <a:endParaRPr sz="1300" dirty="0"/>
          </a:p>
          <a:p>
            <a:pPr marL="457200" lvl="0" indent="-311150" algn="l" rtl="0">
              <a:spcBef>
                <a:spcPts val="0"/>
              </a:spcBef>
              <a:spcAft>
                <a:spcPts val="0"/>
              </a:spcAft>
              <a:buSzPts val="1300"/>
              <a:buChar char="●"/>
            </a:pPr>
            <a:r>
              <a:rPr lang="fr" sz="1300" dirty="0"/>
              <a:t>This trick can also be employed in the backward pass : </a:t>
            </a:r>
            <a:endParaRPr sz="1300" dirty="0"/>
          </a:p>
        </p:txBody>
      </p:sp>
      <p:sp>
        <p:nvSpPr>
          <p:cNvPr id="224" name="Google Shape;22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23</a:t>
            </a:fld>
            <a:endParaRPr/>
          </a:p>
        </p:txBody>
      </p:sp>
      <p:pic>
        <p:nvPicPr>
          <p:cNvPr id="225" name="Google Shape;225;p24" descr="{&quot;type&quot;:&quot;$$&quot;,&quot;backgroundColorModified&quot;:false,&quot;font&quot;:{&quot;size&quot;:11.5,&quot;color&quot;:&quot;#000000&quot;,&quot;family&quot;:&quot;Oswald&quot;},&quot;backgroundColor&quot;:&quot;#FFFFFF&quot;,&quot;id&quot;:&quot;30&quot;,&quot;code&quot;:&quot;$$\\text{Alternatively}\\;\\text{to}\\;\\text{compute}\\;\\text{-}\\frac{\\partial l}{\\partial z^{\\star}}\\left(J_{g_{\\theta}}^{-1}\\left(z^{\\star}\\right)\\right)\\,\\text{we}\\;\\text{can}\\;\\text{solve}\\;\\text{the}\\;\\text{linear}\\;\\text{system}\\,\\left(J_{g_{\\theta}}^{T}\\left(z^{\\star}\\right)\\right)x^{T}\\,+\\,\\left(\\frac{\\partial l}{\\partial z^{\\star}}\\right)^{T}\\,=\\,0$$&quot;,&quot;aid&quot;:null,&quot;ts&quot;:1666894530071,&quot;cs&quot;:&quot;B2uhcuW3LjJDNAIoWWDrqA==&quot;,&quot;size&quot;:{&quot;width&quot;:684.977398950131,&quot;height&quot;:41.3228280839895}}"/>
          <p:cNvPicPr preferRelativeResize="0"/>
          <p:nvPr/>
        </p:nvPicPr>
        <p:blipFill>
          <a:blip r:embed="rId3">
            <a:alphaModFix/>
          </a:blip>
          <a:stretch>
            <a:fillRect/>
          </a:stretch>
        </p:blipFill>
        <p:spPr>
          <a:xfrm>
            <a:off x="1309800" y="2626188"/>
            <a:ext cx="6524399" cy="393600"/>
          </a:xfrm>
          <a:prstGeom prst="rect">
            <a:avLst/>
          </a:prstGeom>
          <a:noFill/>
          <a:ln>
            <a:noFill/>
          </a:ln>
        </p:spPr>
      </p:pic>
      <p:sp>
        <p:nvSpPr>
          <p:cNvPr id="226" name="Google Shape;226;p24"/>
          <p:cNvSpPr txBox="1">
            <a:spLocks noGrp="1"/>
          </p:cNvSpPr>
          <p:nvPr>
            <p:ph type="body" idx="1"/>
          </p:nvPr>
        </p:nvSpPr>
        <p:spPr>
          <a:xfrm>
            <a:off x="311700" y="3170125"/>
            <a:ext cx="8520600" cy="1493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sz="1300" b="1" dirty="0"/>
              <a:t>Summary : </a:t>
            </a:r>
            <a:endParaRPr sz="1300" b="1" dirty="0"/>
          </a:p>
          <a:p>
            <a:pPr marL="457200" lvl="0" indent="-311150" algn="l" rtl="0">
              <a:spcBef>
                <a:spcPts val="1200"/>
              </a:spcBef>
              <a:spcAft>
                <a:spcPts val="0"/>
              </a:spcAft>
              <a:buSzPts val="1300"/>
              <a:buAutoNum type="arabicPeriod"/>
            </a:pPr>
            <a:r>
              <a:rPr lang="fr" sz="1300" dirty="0"/>
              <a:t>Design a function (stable and constrained : e.g using layernorm / batchnorm / LSTM …)</a:t>
            </a:r>
            <a:endParaRPr sz="1300" dirty="0"/>
          </a:p>
          <a:p>
            <a:pPr marL="457200" lvl="0" indent="-311150" algn="l" rtl="0">
              <a:spcBef>
                <a:spcPts val="0"/>
              </a:spcBef>
              <a:spcAft>
                <a:spcPts val="0"/>
              </a:spcAft>
              <a:buSzPts val="1300"/>
              <a:buAutoNum type="arabicPeriod"/>
            </a:pPr>
            <a:r>
              <a:rPr lang="fr" sz="1300" dirty="0"/>
              <a:t>Find the equilibrium point using Broyden’s method.</a:t>
            </a:r>
            <a:endParaRPr sz="1300" dirty="0"/>
          </a:p>
          <a:p>
            <a:pPr marL="457200" lvl="0" indent="-311150" algn="l" rtl="0">
              <a:spcBef>
                <a:spcPts val="0"/>
              </a:spcBef>
              <a:spcAft>
                <a:spcPts val="0"/>
              </a:spcAft>
              <a:buSzPts val="1300"/>
              <a:buAutoNum type="arabicPeriod"/>
            </a:pPr>
            <a:r>
              <a:rPr lang="fr" sz="1300" dirty="0"/>
              <a:t>Backpropagate through the fixed point using Theorem 1 and Broyden’s method.</a:t>
            </a:r>
            <a:endParaRPr sz="1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Convergence of iterations</a:t>
            </a:r>
            <a:endParaRPr dirty="0"/>
          </a:p>
        </p:txBody>
      </p:sp>
      <p:sp>
        <p:nvSpPr>
          <p:cNvPr id="412" name="Google Shape;412;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fr" sz="1300" b="1" dirty="0"/>
              <a:t>Issues in DEQ models</a:t>
            </a:r>
            <a:endParaRPr sz="1300" b="1" dirty="0"/>
          </a:p>
          <a:p>
            <a:pPr marL="914400" lvl="1" indent="-311150" algn="l" rtl="0">
              <a:spcBef>
                <a:spcPts val="0"/>
              </a:spcBef>
              <a:spcAft>
                <a:spcPts val="0"/>
              </a:spcAft>
              <a:buSzPts val="1300"/>
              <a:buChar char="○"/>
            </a:pPr>
            <a:r>
              <a:rPr lang="fr" sz="1300" dirty="0"/>
              <a:t>slower than conventional deep networks for same accuracy.</a:t>
            </a:r>
            <a:endParaRPr sz="1300" dirty="0"/>
          </a:p>
          <a:p>
            <a:pPr marL="914400" lvl="1" indent="-311150" algn="l" rtl="0">
              <a:spcBef>
                <a:spcPts val="0"/>
              </a:spcBef>
              <a:spcAft>
                <a:spcPts val="0"/>
              </a:spcAft>
              <a:buSzPts val="1300"/>
              <a:buChar char="○"/>
            </a:pPr>
            <a:r>
              <a:rPr lang="fr" sz="1300" dirty="0"/>
              <a:t>number of iterations required to solve for the equilibrium quickly grows over the course of training : approaching instability.</a:t>
            </a:r>
            <a:endParaRPr sz="1300" dirty="0"/>
          </a:p>
          <a:p>
            <a:pPr marL="914400" lvl="1" indent="-311150" algn="l" rtl="0">
              <a:spcBef>
                <a:spcPts val="0"/>
              </a:spcBef>
              <a:spcAft>
                <a:spcPts val="0"/>
              </a:spcAft>
              <a:buSzPts val="1300"/>
              <a:buChar char="○"/>
            </a:pPr>
            <a:r>
              <a:rPr lang="fr" sz="1300" dirty="0"/>
              <a:t>the model is sensitive to architectural choices.</a:t>
            </a:r>
            <a:endParaRPr sz="1300" dirty="0"/>
          </a:p>
          <a:p>
            <a:pPr marL="914400" lvl="0" indent="0" algn="l" rtl="0">
              <a:spcBef>
                <a:spcPts val="1200"/>
              </a:spcBef>
              <a:spcAft>
                <a:spcPts val="0"/>
              </a:spcAft>
              <a:buNone/>
            </a:pPr>
            <a:endParaRPr sz="1300" dirty="0"/>
          </a:p>
          <a:p>
            <a:pPr marL="457200" lvl="0" indent="-311150" algn="l" rtl="0">
              <a:spcBef>
                <a:spcPts val="1200"/>
              </a:spcBef>
              <a:spcAft>
                <a:spcPts val="0"/>
              </a:spcAft>
              <a:buSzPts val="1300"/>
              <a:buChar char="●"/>
            </a:pPr>
            <a:r>
              <a:rPr lang="fr" sz="1300" b="1" dirty="0"/>
              <a:t>Regularization solution to improve DEQ model’s stability, efficiency and flexibility</a:t>
            </a:r>
            <a:endParaRPr sz="1300" b="1" dirty="0"/>
          </a:p>
          <a:p>
            <a:pPr marL="914400" lvl="1" indent="-311150" algn="l" rtl="0">
              <a:spcBef>
                <a:spcPts val="0"/>
              </a:spcBef>
              <a:spcAft>
                <a:spcPts val="0"/>
              </a:spcAft>
              <a:buSzPts val="1300"/>
              <a:buChar char="○"/>
            </a:pPr>
            <a:r>
              <a:rPr lang="fr" sz="1300" dirty="0"/>
              <a:t>Jacobian regularization relates to the contractivity of DEQ’s forward non-linear system and backward linear system.</a:t>
            </a:r>
            <a:endParaRPr sz="1300" dirty="0"/>
          </a:p>
          <a:p>
            <a:pPr marL="914400" lvl="1" indent="-311150" algn="l" rtl="0">
              <a:spcBef>
                <a:spcPts val="0"/>
              </a:spcBef>
              <a:spcAft>
                <a:spcPts val="0"/>
              </a:spcAft>
              <a:buSzPts val="1300"/>
              <a:buChar char="○"/>
            </a:pPr>
            <a:r>
              <a:rPr lang="fr" sz="1300" dirty="0"/>
              <a:t>In both the forward and backward, the spectral radius of the Jacobian at the fixed point directly affects how stable the convergence to the fixed point could be in its neighborhood (i.e the jacobian characterizes the shape of the transformation of the function around the fixed point).</a:t>
            </a:r>
            <a:endParaRPr sz="1300" dirty="0"/>
          </a:p>
          <a:p>
            <a:pPr marL="914400" lvl="1" indent="-311150" algn="l" rtl="0">
              <a:spcBef>
                <a:spcPts val="0"/>
              </a:spcBef>
              <a:spcAft>
                <a:spcPts val="0"/>
              </a:spcAft>
              <a:buSzPts val="1300"/>
              <a:buChar char="○"/>
            </a:pPr>
            <a:r>
              <a:rPr lang="fr" sz="1300" dirty="0"/>
              <a:t>Add an auxiliary term to the training objective to regularize the model conditioning.</a:t>
            </a:r>
            <a:endParaRPr sz="1300" dirty="0"/>
          </a:p>
        </p:txBody>
      </p:sp>
      <p:sp>
        <p:nvSpPr>
          <p:cNvPr id="413" name="Google Shape;4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How ?</a:t>
            </a:r>
            <a:endParaRPr/>
          </a:p>
        </p:txBody>
      </p:sp>
      <p:sp>
        <p:nvSpPr>
          <p:cNvPr id="419" name="Google Shape;419;p40"/>
          <p:cNvSpPr txBox="1">
            <a:spLocks noGrp="1"/>
          </p:cNvSpPr>
          <p:nvPr>
            <p:ph type="body" idx="1"/>
          </p:nvPr>
        </p:nvSpPr>
        <p:spPr>
          <a:xfrm>
            <a:off x="311700" y="1528025"/>
            <a:ext cx="8520600" cy="706800"/>
          </a:xfrm>
          <a:prstGeom prst="rect">
            <a:avLst/>
          </a:prstGeom>
        </p:spPr>
        <p:txBody>
          <a:bodyPr spcFirstLastPara="1" wrap="square" lIns="91425" tIns="91425" rIns="91425" bIns="91425" anchor="t" anchorCtr="0">
            <a:normAutofit fontScale="92500"/>
          </a:bodyPr>
          <a:lstStyle/>
          <a:p>
            <a:pPr marL="457200" lvl="0" indent="-317500" algn="l" rtl="0">
              <a:spcBef>
                <a:spcPts val="0"/>
              </a:spcBef>
              <a:spcAft>
                <a:spcPts val="0"/>
              </a:spcAft>
              <a:buSzPts val="1400"/>
              <a:buChar char="●"/>
            </a:pPr>
            <a:r>
              <a:rPr lang="fr" sz="1400"/>
              <a:t>Spectral normalization / Power iterations are too expensive due to successive vector-Jacobian products</a:t>
            </a:r>
            <a:endParaRPr sz="1400"/>
          </a:p>
          <a:p>
            <a:pPr marL="457200" lvl="0" indent="-317500" algn="l" rtl="0">
              <a:spcBef>
                <a:spcPts val="0"/>
              </a:spcBef>
              <a:spcAft>
                <a:spcPts val="0"/>
              </a:spcAft>
              <a:buSzPts val="1400"/>
              <a:buChar char="●"/>
            </a:pPr>
            <a:r>
              <a:rPr lang="fr" sz="1400"/>
              <a:t>Solution proposed is to regularize the Jacobian through its Frobenius norm since :</a:t>
            </a:r>
            <a:endParaRPr sz="1400"/>
          </a:p>
        </p:txBody>
      </p:sp>
      <p:sp>
        <p:nvSpPr>
          <p:cNvPr id="420" name="Google Shape;4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25</a:t>
            </a:fld>
            <a:endParaRPr/>
          </a:p>
        </p:txBody>
      </p:sp>
      <p:pic>
        <p:nvPicPr>
          <p:cNvPr id="421" name="Google Shape;421;p40" descr="{&quot;id&quot;:&quot;32&quot;,&quot;font&quot;:{&quot;color&quot;:&quot;#000000&quot;,&quot;size&quot;:11,&quot;family&quot;:&quot;Oswald&quot;},&quot;aid&quot;:null,&quot;backgroundColorModified&quot;:false,&quot;code&quot;:&quot;$$\\rho\\left(J_{f_{\\theta}}\\left(z^{\\star}\\right)\\right)\\,=\\,\\max\\left(\\left|\\lambda_{1}\\right|,\\cdots,\\left|\\lambda_{2}\\right|\\right)$$&quot;,&quot;type&quot;:&quot;$$&quot;,&quot;backgroundColor&quot;:&quot;#FFFFFF&quot;,&quot;ts&quot;:1666904718856,&quot;cs&quot;:&quot;PdjhqsfHFgsKBZD/IZmtMA==&quot;,&quot;size&quot;:{&quot;width&quot;:205.66666666666666,&quot;height&quot;:15.666666666666666}}"/>
          <p:cNvPicPr preferRelativeResize="0"/>
          <p:nvPr/>
        </p:nvPicPr>
        <p:blipFill>
          <a:blip r:embed="rId3">
            <a:alphaModFix/>
          </a:blip>
          <a:stretch>
            <a:fillRect/>
          </a:stretch>
        </p:blipFill>
        <p:spPr>
          <a:xfrm>
            <a:off x="1854050" y="1230938"/>
            <a:ext cx="1958975" cy="149225"/>
          </a:xfrm>
          <a:prstGeom prst="rect">
            <a:avLst/>
          </a:prstGeom>
          <a:noFill/>
          <a:ln>
            <a:noFill/>
          </a:ln>
        </p:spPr>
      </p:pic>
      <p:pic>
        <p:nvPicPr>
          <p:cNvPr id="422" name="Google Shape;422;p40" descr="{&quot;code&quot;:&quot;$$\\sigma\\left(J_{f_{\\,\\theta}}\\right)\\,=\\,\\max_{\\left|\\left|v\\right|\\right|&lt;1}\\left(\\left|\\left|J_{f_{\\theta}}v\\right|\\right|_{2}\\right)$$&quot;,&quot;font&quot;:{&quot;size&quot;:10,&quot;color&quot;:&quot;#000000&quot;,&quot;family&quot;:&quot;Oswald&quot;},&quot;backgroundColorModified&quot;:false,&quot;type&quot;:&quot;$$&quot;,&quot;backgroundColor&quot;:&quot;#FFFFFF&quot;,&quot;id&quot;:&quot;33&quot;,&quot;aid&quot;:null,&quot;ts&quot;:1666905485520,&quot;cs&quot;:&quot;4Hwdcn0BjxJ8d7VGSFVEFQ==&quot;,&quot;size&quot;:{&quot;width&quot;:181.4670895013123,&quot;height&quot;:29.942267716535437}}"/>
          <p:cNvPicPr preferRelativeResize="0"/>
          <p:nvPr/>
        </p:nvPicPr>
        <p:blipFill>
          <a:blip r:embed="rId4">
            <a:alphaModFix/>
          </a:blip>
          <a:stretch>
            <a:fillRect/>
          </a:stretch>
        </p:blipFill>
        <p:spPr>
          <a:xfrm>
            <a:off x="5712747" y="1162950"/>
            <a:ext cx="1728474" cy="285200"/>
          </a:xfrm>
          <a:prstGeom prst="rect">
            <a:avLst/>
          </a:prstGeom>
          <a:noFill/>
          <a:ln>
            <a:noFill/>
          </a:ln>
        </p:spPr>
      </p:pic>
      <p:pic>
        <p:nvPicPr>
          <p:cNvPr id="423" name="Google Shape;423;p40" descr="{&quot;backgroundColorModified&quot;:false,&quot;id&quot;:&quot;34&quot;,&quot;aid&quot;:null,&quot;backgroundColor&quot;:&quot;#FFFFFF&quot;,&quot;code&quot;:&quot;$$\\rho\\left(J_{f_{\\theta}}\\right)\\,\\leq\\,\\sigma\\left(J_{f_{\\theta}}\\right)\\,\\leq\\,{\\sqrt[]{\\text{tr}\\left(J_{f_{\\theta}}J_{f_{\\theta}}^{T}\\right)}}=\\left|\\left|J_{f_{\\theta}}\\right|\\right|_{F}$$&quot;,&quot;font&quot;:{&quot;color&quot;:&quot;#000000&quot;,&quot;size&quot;:11.5,&quot;family&quot;:&quot;Oswald&quot;},&quot;type&quot;:&quot;$$&quot;,&quot;ts&quot;:1666905411231,&quot;cs&quot;:&quot;EHC0ywOSvuXR1p3QTKaDyQ==&quot;,&quot;size&quot;:{&quot;width&quot;:291.45157585301837,&quot;height&quot;:39.01574409448819}}"/>
          <p:cNvPicPr preferRelativeResize="0"/>
          <p:nvPr/>
        </p:nvPicPr>
        <p:blipFill>
          <a:blip r:embed="rId5">
            <a:alphaModFix/>
          </a:blip>
          <a:stretch>
            <a:fillRect/>
          </a:stretch>
        </p:blipFill>
        <p:spPr>
          <a:xfrm>
            <a:off x="3183962" y="2337125"/>
            <a:ext cx="2776076" cy="371625"/>
          </a:xfrm>
          <a:prstGeom prst="rect">
            <a:avLst/>
          </a:prstGeom>
          <a:noFill/>
          <a:ln>
            <a:noFill/>
          </a:ln>
        </p:spPr>
      </p:pic>
      <p:sp>
        <p:nvSpPr>
          <p:cNvPr id="424" name="Google Shape;424;p40"/>
          <p:cNvSpPr txBox="1">
            <a:spLocks noGrp="1"/>
          </p:cNvSpPr>
          <p:nvPr>
            <p:ph type="body" idx="1"/>
          </p:nvPr>
        </p:nvSpPr>
        <p:spPr>
          <a:xfrm>
            <a:off x="311700" y="2838250"/>
            <a:ext cx="8520600" cy="442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fr" sz="1400"/>
              <a:t>The Frobenius can be estimated using Hutchinson estimator : </a:t>
            </a:r>
            <a:endParaRPr sz="1400"/>
          </a:p>
        </p:txBody>
      </p:sp>
      <p:pic>
        <p:nvPicPr>
          <p:cNvPr id="425" name="Google Shape;425;p40" descr="{&quot;backgroundColorModified&quot;:false,&quot;id&quot;:&quot;35&quot;,&quot;aid&quot;:null,&quot;font&quot;:{&quot;size&quot;:14,&quot;color&quot;:&quot;#000000&quot;,&quot;family&quot;:&quot;Oswald&quot;},&quot;code&quot;:&quot;$$\\text{tr}\\left(J_{f_{\\theta}}J_{f_{\\theta}}^{T}\\right)\\,=\\,\\mathbb{E_{\\epsilon\\in\\mathcal{N\\left(0,\\text{I}_{d}\\right)}}}\\left[\\left|\\left|\\epsilon^{T}J_{f_{\\theta}}\\right|\\right|_{2}^{2}\\right]$$&quot;,&quot;backgroundColor&quot;:&quot;#FFFFFF&quot;,&quot;type&quot;:&quot;$$&quot;,&quot;ts&quot;:1666905690807,&quot;cs&quot;:&quot;n5S8lHkcB5c5HQxzuTXuFA==&quot;,&quot;size&quot;:{&quot;width&quot;:272.75,&quot;height&quot;:34}}"/>
          <p:cNvPicPr preferRelativeResize="0"/>
          <p:nvPr/>
        </p:nvPicPr>
        <p:blipFill>
          <a:blip r:embed="rId6">
            <a:alphaModFix/>
          </a:blip>
          <a:stretch>
            <a:fillRect/>
          </a:stretch>
        </p:blipFill>
        <p:spPr>
          <a:xfrm>
            <a:off x="3273025" y="3377300"/>
            <a:ext cx="2597944" cy="323850"/>
          </a:xfrm>
          <a:prstGeom prst="rect">
            <a:avLst/>
          </a:prstGeom>
          <a:noFill/>
          <a:ln>
            <a:noFill/>
          </a:ln>
        </p:spPr>
      </p:pic>
      <p:sp>
        <p:nvSpPr>
          <p:cNvPr id="426" name="Google Shape;426;p40"/>
          <p:cNvSpPr txBox="1">
            <a:spLocks noGrp="1"/>
          </p:cNvSpPr>
          <p:nvPr>
            <p:ph type="body" idx="1"/>
          </p:nvPr>
        </p:nvSpPr>
        <p:spPr>
          <a:xfrm>
            <a:off x="311700" y="3883875"/>
            <a:ext cx="8520600" cy="442200"/>
          </a:xfrm>
          <a:prstGeom prst="rect">
            <a:avLst/>
          </a:prstGeom>
        </p:spPr>
        <p:txBody>
          <a:bodyPr spcFirstLastPara="1" wrap="square" lIns="91425" tIns="91425" rIns="91425" bIns="91425" anchor="t" anchorCtr="0">
            <a:normAutofit fontScale="92500"/>
          </a:bodyPr>
          <a:lstStyle/>
          <a:p>
            <a:pPr marL="457200" lvl="0" indent="-317500" algn="l" rtl="0">
              <a:spcBef>
                <a:spcPts val="0"/>
              </a:spcBef>
              <a:spcAft>
                <a:spcPts val="0"/>
              </a:spcAft>
              <a:buSzPts val="1400"/>
              <a:buChar char="●"/>
            </a:pPr>
            <a:r>
              <a:rPr lang="fr" sz="1400"/>
              <a:t>Which can be approximated by Monte-Carlo estimation (sampling M i.i.d ε). Empirically, M = 1 works well.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Autoencoder Loss</a:t>
            </a:r>
            <a:endParaRPr dirty="0"/>
          </a:p>
        </p:txBody>
      </p:sp>
      <p:sp>
        <p:nvSpPr>
          <p:cNvPr id="517" name="Google Shape;517;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Char char="➔"/>
            </a:pPr>
            <a:r>
              <a:rPr lang="fr" sz="1400" dirty="0"/>
              <a:t>If Dirichlet node : Autoencoder is learning well because multiplication by 0 + loss “MSE with ground truth”.</a:t>
            </a:r>
            <a:endParaRPr sz="1400" dirty="0"/>
          </a:p>
          <a:p>
            <a:pPr marL="457200" lvl="0" indent="0" algn="l" rtl="0">
              <a:lnSpc>
                <a:spcPct val="150000"/>
              </a:lnSpc>
              <a:spcBef>
                <a:spcPts val="1200"/>
              </a:spcBef>
              <a:spcAft>
                <a:spcPts val="0"/>
              </a:spcAft>
              <a:buNone/>
            </a:pPr>
            <a:endParaRPr sz="1400" dirty="0"/>
          </a:p>
          <a:p>
            <a:pPr marL="457200" lvl="0" indent="-317500" algn="l" rtl="0">
              <a:lnSpc>
                <a:spcPct val="150000"/>
              </a:lnSpc>
              <a:spcBef>
                <a:spcPts val="1200"/>
              </a:spcBef>
              <a:spcAft>
                <a:spcPts val="0"/>
              </a:spcAft>
              <a:buSzPts val="1400"/>
              <a:buChar char="➔"/>
            </a:pPr>
            <a:r>
              <a:rPr lang="fr" sz="1400" dirty="0"/>
              <a:t>But if we check ||D(E(Ufinal)) - Ufinal||^2 on all nodes the error is high …. (pick at the beginning of residual / mse curves) + decoder has information to minimize the residual instead of being “independant”.</a:t>
            </a:r>
            <a:endParaRPr sz="1400" dirty="0"/>
          </a:p>
          <a:p>
            <a:pPr marL="457200" lvl="0" indent="0" algn="l" rtl="0">
              <a:lnSpc>
                <a:spcPct val="150000"/>
              </a:lnSpc>
              <a:spcBef>
                <a:spcPts val="1200"/>
              </a:spcBef>
              <a:spcAft>
                <a:spcPts val="0"/>
              </a:spcAft>
              <a:buNone/>
            </a:pPr>
            <a:endParaRPr sz="1400" dirty="0"/>
          </a:p>
          <a:p>
            <a:pPr marL="457200" lvl="0" indent="-317500" algn="l" rtl="0">
              <a:lnSpc>
                <a:spcPct val="150000"/>
              </a:lnSpc>
              <a:spcBef>
                <a:spcPts val="1200"/>
              </a:spcBef>
              <a:spcAft>
                <a:spcPts val="0"/>
              </a:spcAft>
              <a:buSzPts val="1400"/>
              <a:buChar char="➔"/>
            </a:pPr>
            <a:r>
              <a:rPr lang="fr" sz="1400" b="1" dirty="0"/>
              <a:t>Add loss for the autoencoding process</a:t>
            </a:r>
            <a:endParaRPr sz="1400" b="1" dirty="0"/>
          </a:p>
        </p:txBody>
      </p:sp>
      <p:sp>
        <p:nvSpPr>
          <p:cNvPr id="518" name="Google Shape;51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1"/>
          <p:cNvSpPr/>
          <p:nvPr/>
        </p:nvSpPr>
        <p:spPr>
          <a:xfrm>
            <a:off x="3819525" y="3516450"/>
            <a:ext cx="5106900" cy="1501500"/>
          </a:xfrm>
          <a:prstGeom prst="flowChartAlternateProcess">
            <a:avLst/>
          </a:prstGeom>
          <a:solidFill>
            <a:srgbClr val="EAD1D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1"/>
          <p:cNvSpPr/>
          <p:nvPr/>
        </p:nvSpPr>
        <p:spPr>
          <a:xfrm>
            <a:off x="288525" y="314900"/>
            <a:ext cx="8637900" cy="2902200"/>
          </a:xfrm>
          <a:prstGeom prst="flowChartAlternateProcess">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1" descr="{&quot;font&quot;:{&quot;color&quot;:&quot;#000000&quot;,&quot;family&quot;:&quot;Oswald&quot;,&quot;size&quot;:&quot;14&quot;},&quot;backgroundColor&quot;:&quot;#FFFFFF&quot;,&quot;id&quot;:&quot;1&quot;,&quot;type&quot;:&quot;$&quot;,&quot;code&quot;:&quot;$U^{0}$&quot;,&quot;aid&quot;:null,&quot;backgroundColorModified&quot;:false,&quot;ts&quot;:1664485969979,&quot;cs&quot;:&quot;nzoDHgt7MsH4mJEQdKUA5A==&quot;,&quot;size&quot;:{&quot;width&quot;:20.666666666666668,&quot;height&quot;:16.166666666666675}}"/>
          <p:cNvPicPr preferRelativeResize="0"/>
          <p:nvPr/>
        </p:nvPicPr>
        <p:blipFill>
          <a:blip r:embed="rId3">
            <a:alphaModFix/>
          </a:blip>
          <a:stretch>
            <a:fillRect/>
          </a:stretch>
        </p:blipFill>
        <p:spPr>
          <a:xfrm>
            <a:off x="792818" y="589785"/>
            <a:ext cx="196850" cy="153988"/>
          </a:xfrm>
          <a:prstGeom prst="rect">
            <a:avLst/>
          </a:prstGeom>
          <a:noFill/>
          <a:ln>
            <a:noFill/>
          </a:ln>
        </p:spPr>
      </p:pic>
      <p:pic>
        <p:nvPicPr>
          <p:cNvPr id="533" name="Google Shape;533;p51" descr="{&quot;aid&quot;:null,&quot;type&quot;:&quot;$$&quot;,&quot;id&quot;:&quot;2&quot;,&quot;backgroundColorModified&quot;:false,&quot;backgroundColor&quot;:&quot;#FFFFFF&quot;,&quot;font&quot;:{&quot;color&quot;:&quot;#000000&quot;,&quot;family&quot;:&quot;Oswald&quot;,&quot;size&quot;:&quot;14&quot;},&quot;code&quot;:&quot;$$H^{0}$$&quot;,&quot;ts&quot;:1664485977566,&quot;cs&quot;:&quot;1zQ8VaT4kS+3K4pI7aj/Eg==&quot;,&quot;size&quot;:{&quot;width&quot;:23.5,&quot;height&quot;:16.833333333333332}}"/>
          <p:cNvPicPr preferRelativeResize="0"/>
          <p:nvPr/>
        </p:nvPicPr>
        <p:blipFill>
          <a:blip r:embed="rId4">
            <a:alphaModFix/>
          </a:blip>
          <a:stretch>
            <a:fillRect/>
          </a:stretch>
        </p:blipFill>
        <p:spPr>
          <a:xfrm>
            <a:off x="779322" y="2001738"/>
            <a:ext cx="223838" cy="160338"/>
          </a:xfrm>
          <a:prstGeom prst="rect">
            <a:avLst/>
          </a:prstGeom>
          <a:noFill/>
          <a:ln>
            <a:noFill/>
          </a:ln>
        </p:spPr>
      </p:pic>
      <p:pic>
        <p:nvPicPr>
          <p:cNvPr id="534" name="Google Shape;534;p51" descr="{&quot;aid&quot;:null,&quot;backgroundColorModified&quot;:false,&quot;type&quot;:&quot;$$&quot;,&quot;id&quot;:&quot;3&quot;,&quot;backgroundColor&quot;:&quot;#FFFFFF&quot;,&quot;code&quot;:&quot;$$H^{\\star}$$&quot;,&quot;font&quot;:{&quot;color&quot;:&quot;#000000&quot;,&quot;family&quot;:&quot;Oswald&quot;,&quot;size&quot;:&quot;14&quot;},&quot;ts&quot;:1664486037943,&quot;cs&quot;:&quot;7Sl+pRFpQorqPsX2u09xwg==&quot;,&quot;size&quot;:{&quot;width&quot;:24,&quot;height&quot;:14.5}}"/>
          <p:cNvPicPr preferRelativeResize="0"/>
          <p:nvPr/>
        </p:nvPicPr>
        <p:blipFill>
          <a:blip r:embed="rId5">
            <a:alphaModFix/>
          </a:blip>
          <a:stretch>
            <a:fillRect/>
          </a:stretch>
        </p:blipFill>
        <p:spPr>
          <a:xfrm>
            <a:off x="1870233" y="2677100"/>
            <a:ext cx="228600" cy="138113"/>
          </a:xfrm>
          <a:prstGeom prst="rect">
            <a:avLst/>
          </a:prstGeom>
          <a:noFill/>
          <a:ln>
            <a:noFill/>
          </a:ln>
        </p:spPr>
      </p:pic>
      <p:pic>
        <p:nvPicPr>
          <p:cNvPr id="535" name="Google Shape;535;p51" descr="{&quot;backgroundColor&quot;:&quot;#FFFFFF&quot;,&quot;type&quot;:&quot;$$&quot;,&quot;id&quot;:&quot;4&quot;,&quot;code&quot;:&quot;$$H^{\\text{final}}\\,=\\,T_{1}\\times H^{0\\,}+\\,\\left(1\\,-\\,T_{1}\\right)\\times\\,H^{\\star}$$&quot;,&quot;aid&quot;:null,&quot;font&quot;:{&quot;color&quot;:&quot;#000000&quot;,&quot;size&quot;:&quot;12&quot;,&quot;family&quot;:&quot;Oswald&quot;},&quot;backgroundColorModified&quot;:false,&quot;ts&quot;:1664486144413,&quot;cs&quot;:&quot;7KCeuP+dxZeJb0TXPSBOPQ==&quot;,&quot;size&quot;:{&quot;width&quot;:253,&quot;height&quot;:19}}"/>
          <p:cNvPicPr preferRelativeResize="0"/>
          <p:nvPr/>
        </p:nvPicPr>
        <p:blipFill>
          <a:blip r:embed="rId6">
            <a:alphaModFix/>
          </a:blip>
          <a:stretch>
            <a:fillRect/>
          </a:stretch>
        </p:blipFill>
        <p:spPr>
          <a:xfrm>
            <a:off x="3467338" y="1991431"/>
            <a:ext cx="2409825" cy="180975"/>
          </a:xfrm>
          <a:prstGeom prst="rect">
            <a:avLst/>
          </a:prstGeom>
          <a:noFill/>
          <a:ln>
            <a:noFill/>
          </a:ln>
        </p:spPr>
      </p:pic>
      <p:pic>
        <p:nvPicPr>
          <p:cNvPr id="536" name="Google Shape;536;p51" descr="{&quot;id&quot;:&quot;5&quot;,&quot;code&quot;:&quot;$$U^{\\text{final}}$$&quot;,&quot;backgroundColor&quot;:&quot;#FFFFFF&quot;,&quot;type&quot;:&quot;$$&quot;,&quot;font&quot;:{&quot;color&quot;:&quot;#000000&quot;,&quot;family&quot;:&quot;Oswald&quot;,&quot;size&quot;:&quot;14&quot;},&quot;backgroundColorModified&quot;:false,&quot;aid&quot;:null,&quot;ts&quot;:1664486161829,&quot;cs&quot;:&quot;GoJjgzpdAOy68UHaO0wkdw==&quot;,&quot;size&quot;:{&quot;width&quot;:40,&quot;height&quot;:17.666666666666668}}"/>
          <p:cNvPicPr preferRelativeResize="0"/>
          <p:nvPr/>
        </p:nvPicPr>
        <p:blipFill>
          <a:blip r:embed="rId7">
            <a:alphaModFix/>
          </a:blip>
          <a:stretch>
            <a:fillRect/>
          </a:stretch>
        </p:blipFill>
        <p:spPr>
          <a:xfrm>
            <a:off x="7379638" y="1983084"/>
            <a:ext cx="381000" cy="168275"/>
          </a:xfrm>
          <a:prstGeom prst="rect">
            <a:avLst/>
          </a:prstGeom>
          <a:noFill/>
          <a:ln>
            <a:noFill/>
          </a:ln>
        </p:spPr>
      </p:pic>
      <p:pic>
        <p:nvPicPr>
          <p:cNvPr id="537" name="Google Shape;537;p51" descr="{&quot;type&quot;:&quot;$$&quot;,&quot;aid&quot;:null,&quot;backgroundColor&quot;:&quot;#FFFFFF&quot;,&quot;backgroundColorModified&quot;:false,&quot;code&quot;:&quot;$$E_{\\theta}$$&quot;,&quot;font&quot;:{&quot;size&quot;:&quot;12&quot;,&quot;family&quot;:&quot;Oswald&quot;,&quot;color&quot;:&quot;#000000&quot;},&quot;id&quot;:&quot;6&quot;,&quot;ts&quot;:1664486193733,&quot;cs&quot;:&quot;P5HCou8731yEL8iU2mlnTA==&quot;,&quot;size&quot;:{&quot;width&quot;:16.83333333333333,&quot;height&quot;:13.833333333333334}}"/>
          <p:cNvPicPr preferRelativeResize="0"/>
          <p:nvPr/>
        </p:nvPicPr>
        <p:blipFill>
          <a:blip r:embed="rId8">
            <a:alphaModFix/>
          </a:blip>
          <a:stretch>
            <a:fillRect/>
          </a:stretch>
        </p:blipFill>
        <p:spPr>
          <a:xfrm>
            <a:off x="925368" y="1306884"/>
            <a:ext cx="160338" cy="131763"/>
          </a:xfrm>
          <a:prstGeom prst="rect">
            <a:avLst/>
          </a:prstGeom>
          <a:noFill/>
          <a:ln w="19050" cap="flat" cmpd="sng">
            <a:solidFill>
              <a:srgbClr val="00FF00"/>
            </a:solidFill>
            <a:prstDash val="solid"/>
            <a:round/>
            <a:headEnd type="none" w="sm" len="sm"/>
            <a:tailEnd type="none" w="sm" len="sm"/>
          </a:ln>
        </p:spPr>
      </p:pic>
      <p:pic>
        <p:nvPicPr>
          <p:cNvPr id="538" name="Google Shape;538;p51" descr="{&quot;type&quot;:&quot;$$&quot;,&quot;aid&quot;:null,&quot;backgroundColor&quot;:&quot;#FFFFFF&quot;,&quot;code&quot;:&quot;$$D_{\\theta}$$&quot;,&quot;backgroundColorModified&quot;:false,&quot;font&quot;:{&quot;size&quot;:&quot;12&quot;,&quot;family&quot;:&quot;Oswald&quot;,&quot;color&quot;:&quot;#000000&quot;},&quot;id&quot;:&quot;7&quot;,&quot;ts&quot;:1664486288209,&quot;cs&quot;:&quot;+VNVevg96wAWizTuZzd2HA==&quot;,&quot;size&quot;:{&quot;width&quot;:18.333333333333332,&quot;height&quot;:13.833333333333334}}"/>
          <p:cNvPicPr preferRelativeResize="0"/>
          <p:nvPr/>
        </p:nvPicPr>
        <p:blipFill>
          <a:blip r:embed="rId9">
            <a:alphaModFix/>
          </a:blip>
          <a:stretch>
            <a:fillRect/>
          </a:stretch>
        </p:blipFill>
        <p:spPr>
          <a:xfrm>
            <a:off x="6541084" y="1859663"/>
            <a:ext cx="174625" cy="131763"/>
          </a:xfrm>
          <a:prstGeom prst="rect">
            <a:avLst/>
          </a:prstGeom>
          <a:noFill/>
          <a:ln w="19050" cap="flat" cmpd="sng">
            <a:solidFill>
              <a:srgbClr val="00FF00"/>
            </a:solidFill>
            <a:prstDash val="solid"/>
            <a:round/>
            <a:headEnd type="none" w="sm" len="sm"/>
            <a:tailEnd type="none" w="sm" len="sm"/>
          </a:ln>
        </p:spPr>
      </p:pic>
      <p:pic>
        <p:nvPicPr>
          <p:cNvPr id="539" name="Google Shape;539;p51" descr="{&quot;type&quot;:&quot;$$&quot;,&quot;backgroundColorModified&quot;:false,&quot;font&quot;:{&quot;family&quot;:&quot;Oswald&quot;,&quot;size&quot;:&quot;12&quot;,&quot;color&quot;:&quot;#000000&quot;},&quot;backgroundColor&quot;:&quot;#FFFFFF&quot;,&quot;aid&quot;:null,&quot;id&quot;:&quot;8&quot;,&quot;code&quot;:&quot;$$\\text{DEQ}_{\\theta}$$&quot;,&quot;ts&quot;:1664486225774,&quot;cs&quot;:&quot;4KA1J9ukKLsjHEUWQZpH6Q==&quot;,&quot;size&quot;:{&quot;width&quot;:41,&quot;height&quot;:15.333333333333334}}"/>
          <p:cNvPicPr preferRelativeResize="0"/>
          <p:nvPr/>
        </p:nvPicPr>
        <p:blipFill>
          <a:blip r:embed="rId10">
            <a:alphaModFix/>
          </a:blip>
          <a:stretch>
            <a:fillRect/>
          </a:stretch>
        </p:blipFill>
        <p:spPr>
          <a:xfrm>
            <a:off x="1241407" y="2340971"/>
            <a:ext cx="390525" cy="146050"/>
          </a:xfrm>
          <a:prstGeom prst="rect">
            <a:avLst/>
          </a:prstGeom>
          <a:noFill/>
          <a:ln w="19050" cap="flat" cmpd="sng">
            <a:solidFill>
              <a:srgbClr val="00FF00"/>
            </a:solidFill>
            <a:prstDash val="solid"/>
            <a:round/>
            <a:headEnd type="none" w="sm" len="sm"/>
            <a:tailEnd type="none" w="sm" len="sm"/>
          </a:ln>
        </p:spPr>
      </p:pic>
      <p:pic>
        <p:nvPicPr>
          <p:cNvPr id="540" name="Google Shape;540;p51" descr="{&quot;type&quot;:&quot;$$&quot;,&quot;backgroundColorModified&quot;:false,&quot;aid&quot;:null,&quot;id&quot;:&quot;9&quot;,&quot;font&quot;:{&quot;size&quot;:7,&quot;color&quot;:&quot;#000000&quot;,&quot;family&quot;:&quot;Oswald&quot;},&quot;backgroundColor&quot;:&quot;#FFFFFF&quot;,&quot;code&quot;:&quot;$$T_{1}=\\begin{cases}\n{0}&amp;{\\text{si}\\;\\text{Interior}}\\\\\n{1}&amp;{\\text{si}\\;\\text{Dirichlet}}\\\\\n\\end{cases}$$&quot;,&quot;ts&quot;:1664486602717,&quot;cs&quot;:&quot;YnaSHlV1zViqksJhHZsi9w==&quot;,&quot;size&quot;:{&quot;width&quot;:97.11065826771657,&quot;height&quot;:25.165379527559068}}"/>
          <p:cNvPicPr preferRelativeResize="0"/>
          <p:nvPr/>
        </p:nvPicPr>
        <p:blipFill>
          <a:blip r:embed="rId11">
            <a:alphaModFix/>
          </a:blip>
          <a:stretch>
            <a:fillRect/>
          </a:stretch>
        </p:blipFill>
        <p:spPr>
          <a:xfrm>
            <a:off x="4209774" y="2401550"/>
            <a:ext cx="924979" cy="239700"/>
          </a:xfrm>
          <a:prstGeom prst="rect">
            <a:avLst/>
          </a:prstGeom>
          <a:noFill/>
          <a:ln>
            <a:noFill/>
          </a:ln>
        </p:spPr>
      </p:pic>
      <p:pic>
        <p:nvPicPr>
          <p:cNvPr id="541" name="Google Shape;541;p51" descr="{&quot;aid&quot;:null,&quot;font&quot;:{&quot;family&quot;:&quot;Oswald&quot;,&quot;size&quot;:&quot;14&quot;,&quot;color&quot;:&quot;#000000&quot;},&quot;code&quot;:&quot;$$\\mathcal{L}\\,=\\,\\left|\\left|AU^{\\text{final}}\\,-\\,B\\right|\\right|^{2}$$&quot;,&quot;backgroundColorModified&quot;:false,&quot;id&quot;:&quot;10&quot;,&quot;backgroundColor&quot;:&quot;#FFFFFF&quot;,&quot;type&quot;:&quot;$$&quot;,&quot;ts&quot;:1664489604188,&quot;cs&quot;:&quot;8CQmu/MoJl9CgiRWeHpvSA==&quot;,&quot;size&quot;:{&quot;width&quot;:175.33333333333334,&quot;height&quot;:28.833333333333332}}"/>
          <p:cNvPicPr preferRelativeResize="0"/>
          <p:nvPr/>
        </p:nvPicPr>
        <p:blipFill>
          <a:blip r:embed="rId12">
            <a:alphaModFix/>
          </a:blip>
          <a:stretch>
            <a:fillRect/>
          </a:stretch>
        </p:blipFill>
        <p:spPr>
          <a:xfrm>
            <a:off x="6735129" y="529450"/>
            <a:ext cx="1670050" cy="274638"/>
          </a:xfrm>
          <a:prstGeom prst="rect">
            <a:avLst/>
          </a:prstGeom>
          <a:noFill/>
          <a:ln>
            <a:noFill/>
          </a:ln>
        </p:spPr>
      </p:pic>
      <p:pic>
        <p:nvPicPr>
          <p:cNvPr id="542" name="Google Shape;542;p51" descr="{&quot;id&quot;:&quot;2&quot;,&quot;aid&quot;:null,&quot;font&quot;:{&quot;size&quot;:&quot;14&quot;,&quot;color&quot;:&quot;#000000&quot;,&quot;family&quot;:&quot;Oswald&quot;},&quot;code&quot;:&quot;$$H^{0}$$&quot;,&quot;backgroundColorModified&quot;:false,&quot;backgroundColor&quot;:&quot;#FFFFFF&quot;,&quot;type&quot;:&quot;$$&quot;,&quot;ts&quot;:1664486000434,&quot;cs&quot;:&quot;YKY7+rd0JDH6vIk6Mikfgw==&quot;,&quot;size&quot;:{&quot;width&quot;:23.5,&quot;height&quot;:16.833333333333332}}"/>
          <p:cNvPicPr preferRelativeResize="0"/>
          <p:nvPr/>
        </p:nvPicPr>
        <p:blipFill>
          <a:blip r:embed="rId4">
            <a:alphaModFix/>
          </a:blip>
          <a:stretch>
            <a:fillRect/>
          </a:stretch>
        </p:blipFill>
        <p:spPr>
          <a:xfrm>
            <a:off x="1872621" y="1292575"/>
            <a:ext cx="223838" cy="160338"/>
          </a:xfrm>
          <a:prstGeom prst="rect">
            <a:avLst/>
          </a:prstGeom>
          <a:noFill/>
          <a:ln>
            <a:noFill/>
          </a:ln>
        </p:spPr>
      </p:pic>
      <p:cxnSp>
        <p:nvCxnSpPr>
          <p:cNvPr id="543" name="Google Shape;543;p51"/>
          <p:cNvCxnSpPr/>
          <p:nvPr/>
        </p:nvCxnSpPr>
        <p:spPr>
          <a:xfrm>
            <a:off x="891243" y="743797"/>
            <a:ext cx="0" cy="1257900"/>
          </a:xfrm>
          <a:prstGeom prst="straightConnector1">
            <a:avLst/>
          </a:prstGeom>
          <a:noFill/>
          <a:ln w="9525" cap="flat" cmpd="sng">
            <a:solidFill>
              <a:srgbClr val="FF0000"/>
            </a:solidFill>
            <a:prstDash val="dash"/>
            <a:round/>
            <a:headEnd type="none" w="med" len="med"/>
            <a:tailEnd type="stealth" w="med" len="med"/>
          </a:ln>
        </p:spPr>
      </p:cxnSp>
      <p:cxnSp>
        <p:nvCxnSpPr>
          <p:cNvPr id="544" name="Google Shape;544;p51"/>
          <p:cNvCxnSpPr>
            <a:stCxn id="533" idx="3"/>
            <a:endCxn id="542" idx="1"/>
          </p:cNvCxnSpPr>
          <p:nvPr/>
        </p:nvCxnSpPr>
        <p:spPr>
          <a:xfrm rot="10800000" flipH="1">
            <a:off x="1003159" y="1372706"/>
            <a:ext cx="869400" cy="709200"/>
          </a:xfrm>
          <a:prstGeom prst="straightConnector1">
            <a:avLst/>
          </a:prstGeom>
          <a:noFill/>
          <a:ln w="9525" cap="flat" cmpd="sng">
            <a:solidFill>
              <a:schemeClr val="dk1"/>
            </a:solidFill>
            <a:prstDash val="solid"/>
            <a:round/>
            <a:headEnd type="none" w="med" len="med"/>
            <a:tailEnd type="stealth" w="med" len="med"/>
          </a:ln>
        </p:spPr>
      </p:cxnSp>
      <p:cxnSp>
        <p:nvCxnSpPr>
          <p:cNvPr id="545" name="Google Shape;545;p51"/>
          <p:cNvCxnSpPr>
            <a:stCxn id="533" idx="3"/>
            <a:endCxn id="534" idx="1"/>
          </p:cNvCxnSpPr>
          <p:nvPr/>
        </p:nvCxnSpPr>
        <p:spPr>
          <a:xfrm>
            <a:off x="1003159" y="2081906"/>
            <a:ext cx="867000" cy="664200"/>
          </a:xfrm>
          <a:prstGeom prst="straightConnector1">
            <a:avLst/>
          </a:prstGeom>
          <a:noFill/>
          <a:ln w="9525" cap="flat" cmpd="sng">
            <a:solidFill>
              <a:srgbClr val="FF0000"/>
            </a:solidFill>
            <a:prstDash val="dash"/>
            <a:round/>
            <a:headEnd type="none" w="med" len="med"/>
            <a:tailEnd type="stealth" w="med" len="med"/>
          </a:ln>
        </p:spPr>
      </p:cxnSp>
      <p:sp>
        <p:nvSpPr>
          <p:cNvPr id="546" name="Google Shape;546;p51"/>
          <p:cNvSpPr/>
          <p:nvPr/>
        </p:nvSpPr>
        <p:spPr>
          <a:xfrm>
            <a:off x="2957763" y="1193163"/>
            <a:ext cx="174300" cy="1777500"/>
          </a:xfrm>
          <a:prstGeom prst="rightBrace">
            <a:avLst>
              <a:gd name="adj1" fmla="val 50000"/>
              <a:gd name="adj2" fmla="val 50131"/>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p51" descr="{&quot;backgroundColorModified&quot;:false,&quot;backgroundColor&quot;:&quot;#FFFFFF&quot;,&quot;id&quot;:&quot;11&quot;,&quot;type&quot;:&quot;$$&quot;,&quot;code&quot;:&quot;$$\\textstyle\\text{dirichlet}$$&quot;,&quot;font&quot;:{&quot;size&quot;:&quot;12&quot;,&quot;color&quot;:&quot;#000000&quot;,&quot;family&quot;:&quot;Oswald&quot;},&quot;aid&quot;:null,&quot;ts&quot;:1664486028142,&quot;cs&quot;:&quot;C8j4RZYJMUG4I0dzHJhsdA==&quot;,&quot;size&quot;:{&quot;width&quot;:57.333333333333336,&quot;height&quot;:11.5}}"/>
          <p:cNvPicPr preferRelativeResize="0"/>
          <p:nvPr/>
        </p:nvPicPr>
        <p:blipFill>
          <a:blip r:embed="rId13">
            <a:alphaModFix/>
          </a:blip>
          <a:stretch>
            <a:fillRect/>
          </a:stretch>
        </p:blipFill>
        <p:spPr>
          <a:xfrm>
            <a:off x="2277413" y="1317985"/>
            <a:ext cx="546100" cy="109538"/>
          </a:xfrm>
          <a:prstGeom prst="rect">
            <a:avLst/>
          </a:prstGeom>
          <a:noFill/>
          <a:ln>
            <a:noFill/>
          </a:ln>
        </p:spPr>
      </p:pic>
      <p:pic>
        <p:nvPicPr>
          <p:cNvPr id="548" name="Google Shape;548;p51" descr="{&quot;aid&quot;:null,&quot;font&quot;:{&quot;size&quot;:&quot;12&quot;,&quot;color&quot;:&quot;#000000&quot;,&quot;family&quot;:&quot;Oswald&quot;},&quot;backgroundColor&quot;:&quot;#FFFFFF&quot;,&quot;id&quot;:&quot;12&quot;,&quot;type&quot;:&quot;$$&quot;,&quot;code&quot;:&quot;$$\\text{interior}$$&quot;,&quot;backgroundColorModified&quot;:false,&quot;ts&quot;:1664486088113,&quot;cs&quot;:&quot;iOr8kJInpAM0sU5EPfd26w==&quot;,&quot;size&quot;:{&quot;width&quot;:59.666666666666664,&quot;height&quot;:12.833333333333334}}"/>
          <p:cNvPicPr preferRelativeResize="0"/>
          <p:nvPr/>
        </p:nvPicPr>
        <p:blipFill>
          <a:blip r:embed="rId14">
            <a:alphaModFix/>
          </a:blip>
          <a:stretch>
            <a:fillRect/>
          </a:stretch>
        </p:blipFill>
        <p:spPr>
          <a:xfrm>
            <a:off x="2277413" y="2685038"/>
            <a:ext cx="568325" cy="122238"/>
          </a:xfrm>
          <a:prstGeom prst="rect">
            <a:avLst/>
          </a:prstGeom>
          <a:noFill/>
          <a:ln>
            <a:noFill/>
          </a:ln>
        </p:spPr>
      </p:pic>
      <p:cxnSp>
        <p:nvCxnSpPr>
          <p:cNvPr id="549" name="Google Shape;549;p51"/>
          <p:cNvCxnSpPr>
            <a:stCxn id="535" idx="3"/>
            <a:endCxn id="536" idx="1"/>
          </p:cNvCxnSpPr>
          <p:nvPr/>
        </p:nvCxnSpPr>
        <p:spPr>
          <a:xfrm rot="10800000" flipH="1">
            <a:off x="5877163" y="2067219"/>
            <a:ext cx="1502400" cy="14700"/>
          </a:xfrm>
          <a:prstGeom prst="straightConnector1">
            <a:avLst/>
          </a:prstGeom>
          <a:noFill/>
          <a:ln w="9525" cap="flat" cmpd="sng">
            <a:solidFill>
              <a:srgbClr val="FF0000"/>
            </a:solidFill>
            <a:prstDash val="dash"/>
            <a:round/>
            <a:headEnd type="none" w="med" len="med"/>
            <a:tailEnd type="stealth" w="med" len="med"/>
          </a:ln>
        </p:spPr>
      </p:cxnSp>
      <p:cxnSp>
        <p:nvCxnSpPr>
          <p:cNvPr id="550" name="Google Shape;550;p51"/>
          <p:cNvCxnSpPr>
            <a:stCxn id="536" idx="0"/>
            <a:endCxn id="541" idx="2"/>
          </p:cNvCxnSpPr>
          <p:nvPr/>
        </p:nvCxnSpPr>
        <p:spPr>
          <a:xfrm rot="10800000">
            <a:off x="7570138" y="804084"/>
            <a:ext cx="0" cy="1179000"/>
          </a:xfrm>
          <a:prstGeom prst="straightConnector1">
            <a:avLst/>
          </a:prstGeom>
          <a:noFill/>
          <a:ln w="9525" cap="flat" cmpd="sng">
            <a:solidFill>
              <a:schemeClr val="dk1"/>
            </a:solidFill>
            <a:prstDash val="solid"/>
            <a:round/>
            <a:headEnd type="none" w="med" len="med"/>
            <a:tailEnd type="stealth" w="med" len="med"/>
          </a:ln>
        </p:spPr>
      </p:cxnSp>
      <p:pic>
        <p:nvPicPr>
          <p:cNvPr id="551" name="Google Shape;551;p51" descr="{&quot;font&quot;:{&quot;size&quot;:11,&quot;family&quot;:&quot;Oswald&quot;,&quot;color&quot;:&quot;#000000&quot;},&quot;id&quot;:&quot;13&quot;,&quot;type&quot;:&quot;$$&quot;,&quot;code&quot;:&quot;$$\\text{DEQ}_{\\,\\theta}\\,=\\,\\text{RootFind}\\left(f_{\\theta}\\left(H,\\,G\\right)\\,-\\,H\\,\\right)$$&quot;,&quot;backgroundColorModified&quot;:false,&quot;backgroundColor&quot;:&quot;#FFFFFF&quot;,&quot;aid&quot;:null,&quot;ts&quot;:1664486882417,&quot;cs&quot;:&quot;WpuWjEVJQab5L2COVCl8Lw==&quot;,&quot;size&quot;:{&quot;width&quot;:274.9326784776903,&quot;height&quot;:17.66666351706037}}"/>
          <p:cNvPicPr preferRelativeResize="0"/>
          <p:nvPr/>
        </p:nvPicPr>
        <p:blipFill>
          <a:blip r:embed="rId15">
            <a:alphaModFix/>
          </a:blip>
          <a:stretch>
            <a:fillRect/>
          </a:stretch>
        </p:blipFill>
        <p:spPr>
          <a:xfrm>
            <a:off x="675167" y="4122950"/>
            <a:ext cx="2618734" cy="168275"/>
          </a:xfrm>
          <a:prstGeom prst="rect">
            <a:avLst/>
          </a:prstGeom>
          <a:noFill/>
          <a:ln>
            <a:noFill/>
          </a:ln>
        </p:spPr>
      </p:pic>
      <p:sp>
        <p:nvSpPr>
          <p:cNvPr id="552" name="Google Shape;552;p51"/>
          <p:cNvSpPr/>
          <p:nvPr/>
        </p:nvSpPr>
        <p:spPr>
          <a:xfrm>
            <a:off x="854300" y="75200"/>
            <a:ext cx="1018200" cy="239700"/>
          </a:xfrm>
          <a:prstGeom prst="flowChartAlternateProcess">
            <a:avLst/>
          </a:prstGeom>
          <a:solidFill>
            <a:srgbClr val="EFEFE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300">
                <a:latin typeface="Oswald"/>
                <a:ea typeface="Oswald"/>
                <a:cs typeface="Oswald"/>
                <a:sym typeface="Oswald"/>
              </a:rPr>
              <a:t>Full Model</a:t>
            </a:r>
            <a:endParaRPr sz="1300">
              <a:latin typeface="Oswald"/>
              <a:ea typeface="Oswald"/>
              <a:cs typeface="Oswald"/>
              <a:sym typeface="Oswald"/>
            </a:endParaRPr>
          </a:p>
        </p:txBody>
      </p:sp>
      <p:sp>
        <p:nvSpPr>
          <p:cNvPr id="553" name="Google Shape;553;p51"/>
          <p:cNvSpPr/>
          <p:nvPr/>
        </p:nvSpPr>
        <p:spPr>
          <a:xfrm>
            <a:off x="4209775" y="3276775"/>
            <a:ext cx="848700" cy="239700"/>
          </a:xfrm>
          <a:prstGeom prst="flowChartAlternateProcess">
            <a:avLst/>
          </a:prstGeom>
          <a:solidFill>
            <a:srgbClr val="EAD1D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Oswald"/>
              <a:ea typeface="Oswald"/>
              <a:cs typeface="Oswald"/>
              <a:sym typeface="Oswald"/>
            </a:endParaRPr>
          </a:p>
        </p:txBody>
      </p:sp>
      <p:pic>
        <p:nvPicPr>
          <p:cNvPr id="554" name="Google Shape;554;p51" descr="{&quot;backgroundColorModified&quot;:false,&quot;aid&quot;:null,&quot;backgroundColor&quot;:&quot;#EFEFEF&quot;,&quot;code&quot;:&quot;$$f_{\\theta}\\left(H,G\\right)$$&quot;,&quot;type&quot;:&quot;$$&quot;,&quot;id&quot;:&quot;14&quot;,&quot;font&quot;:{&quot;color&quot;:&quot;#000000&quot;,&quot;family&quot;:&quot;Oswald&quot;,&quot;size&quot;:&quot;12&quot;},&quot;ts&quot;:1664487483691,&quot;cs&quot;:&quot;4AU/J31dqyXvBBNtGzGxVA==&quot;,&quot;size&quot;:{&quot;width&quot;:58.666666666666664,&quot;height&quot;:16.333333333333332}}"/>
          <p:cNvPicPr preferRelativeResize="0"/>
          <p:nvPr/>
        </p:nvPicPr>
        <p:blipFill>
          <a:blip r:embed="rId16">
            <a:alphaModFix/>
          </a:blip>
          <a:stretch>
            <a:fillRect/>
          </a:stretch>
        </p:blipFill>
        <p:spPr>
          <a:xfrm>
            <a:off x="4328079" y="3318845"/>
            <a:ext cx="558800" cy="155575"/>
          </a:xfrm>
          <a:prstGeom prst="rect">
            <a:avLst/>
          </a:prstGeom>
          <a:noFill/>
          <a:ln>
            <a:noFill/>
          </a:ln>
        </p:spPr>
      </p:pic>
      <p:pic>
        <p:nvPicPr>
          <p:cNvPr id="555" name="Google Shape;555;p51" descr="{&quot;font&quot;:{&quot;size&quot;:&quot;12&quot;,&quot;family&quot;:&quot;Arial&quot;,&quot;color&quot;:&quot;#000000&quot;},&quot;backgroundColorModified&quot;:false,&quot;code&quot;:&quot;$$\\phi_{\\to}\\,=\\,\\text{MP}_{\\to}\\left(H,\\,\\text{dist},\\,\\text{dist-norm}\\right)$$&quot;,&quot;aid&quot;:null,&quot;backgroundColor&quot;:&quot;#FFFFFF&quot;,&quot;type&quot;:&quot;$$&quot;,&quot;id&quot;:&quot;15&quot;,&quot;ts&quot;:1664487215145,&quot;cs&quot;:&quot;JxtGCdX2B+m2WF2DE+Di+A==&quot;,&quot;size&quot;:{&quot;width&quot;:262.40000000000003,&quot;height&quot;:18.79999999999997}}"/>
          <p:cNvPicPr preferRelativeResize="0"/>
          <p:nvPr/>
        </p:nvPicPr>
        <p:blipFill>
          <a:blip r:embed="rId17">
            <a:alphaModFix/>
          </a:blip>
          <a:stretch>
            <a:fillRect/>
          </a:stretch>
        </p:blipFill>
        <p:spPr>
          <a:xfrm>
            <a:off x="5061375" y="3740702"/>
            <a:ext cx="2499360" cy="179070"/>
          </a:xfrm>
          <a:prstGeom prst="rect">
            <a:avLst/>
          </a:prstGeom>
          <a:noFill/>
          <a:ln>
            <a:noFill/>
          </a:ln>
        </p:spPr>
      </p:pic>
      <p:pic>
        <p:nvPicPr>
          <p:cNvPr id="556" name="Google Shape;556;p51" descr="{&quot;code&quot;:&quot;$$\\phi_{\\leftarrow}\\,=\\,MP_{\\leftarrow}\\left(H,\\,\\text{dist,}\\;\\text{dist-norm}\\right)$$&quot;,&quot;id&quot;:&quot;16&quot;,&quot;font&quot;:{&quot;color&quot;:&quot;#000000&quot;,&quot;family&quot;:&quot;Arial&quot;,&quot;size&quot;:&quot;12&quot;},&quot;backgroundColorModified&quot;:false,&quot;backgroundColor&quot;:&quot;#FFFFFF&quot;,&quot;aid&quot;:null,&quot;type&quot;:&quot;$$&quot;,&quot;ts&quot;:1664487267931,&quot;cs&quot;:&quot;1PYdonsvmnRq78zx04EVXw==&quot;,&quot;size&quot;:{&quot;width&quot;:263,&quot;height&quot;:18.800000000000008}}"/>
          <p:cNvPicPr preferRelativeResize="0"/>
          <p:nvPr/>
        </p:nvPicPr>
        <p:blipFill>
          <a:blip r:embed="rId18">
            <a:alphaModFix/>
          </a:blip>
          <a:stretch>
            <a:fillRect/>
          </a:stretch>
        </p:blipFill>
        <p:spPr>
          <a:xfrm>
            <a:off x="5058513" y="4031375"/>
            <a:ext cx="2505075" cy="179070"/>
          </a:xfrm>
          <a:prstGeom prst="rect">
            <a:avLst/>
          </a:prstGeom>
          <a:noFill/>
          <a:ln>
            <a:noFill/>
          </a:ln>
        </p:spPr>
      </p:pic>
      <p:pic>
        <p:nvPicPr>
          <p:cNvPr id="557" name="Google Shape;557;p51" descr="{&quot;backgroundColorModified&quot;:false,&quot;aid&quot;:null,&quot;code&quot;:&quot;$$\\text{corr}\\;\\text{=}\\;\\text{GRUMod(H,}\\;\\text{[}\\phi_{\\to},\\,\\phi_{\\leftarrow},\\,f_{h}\\text{])}$$&quot;,&quot;backgroundColor&quot;:&quot;#FFFFFF&quot;,&quot;font&quot;:{&quot;family&quot;:&quot;Arial&quot;,&quot;size&quot;:&quot;12&quot;,&quot;color&quot;:&quot;#000000&quot;},&quot;id&quot;:&quot;17&quot;,&quot;type&quot;:&quot;$$&quot;,&quot;ts&quot;:1664487355504,&quot;cs&quot;:&quot;nyCX0xmVQUJSvkbCMzkmkA==&quot;,&quot;size&quot;:{&quot;width&quot;:276,&quot;height&quot;:19}}"/>
          <p:cNvPicPr preferRelativeResize="0"/>
          <p:nvPr/>
        </p:nvPicPr>
        <p:blipFill>
          <a:blip r:embed="rId19">
            <a:alphaModFix/>
          </a:blip>
          <a:stretch>
            <a:fillRect/>
          </a:stretch>
        </p:blipFill>
        <p:spPr>
          <a:xfrm>
            <a:off x="5058525" y="4322054"/>
            <a:ext cx="2628900" cy="180975"/>
          </a:xfrm>
          <a:prstGeom prst="rect">
            <a:avLst/>
          </a:prstGeom>
          <a:noFill/>
          <a:ln>
            <a:noFill/>
          </a:ln>
        </p:spPr>
      </p:pic>
      <p:pic>
        <p:nvPicPr>
          <p:cNvPr id="558" name="Google Shape;558;p51" descr="{&quot;code&quot;:&quot;$$H_{\\;}=\\,\\text{LAYNORM(H}\\;\\text{+}\\;\\text{corr)}$$&quot;,&quot;aid&quot;:null,&quot;backgroundColor&quot;:&quot;#FFFFFF&quot;,&quot;type&quot;:&quot;$$&quot;,&quot;font&quot;:{&quot;color&quot;:&quot;#000000&quot;,&quot;family&quot;:&quot;Arial&quot;,&quot;size&quot;:&quot;12&quot;},&quot;backgroundColorModified&quot;:false,&quot;id&quot;:&quot;18&quot;,&quot;ts&quot;:1664487420155,&quot;cs&quot;:&quot;OVIKsOv8BwaP1XAX+hD+Xw==&quot;,&quot;size&quot;:{&quot;width&quot;:233.20000000000005,&quot;height&quot;:18.800000000000008}}"/>
          <p:cNvPicPr preferRelativeResize="0"/>
          <p:nvPr/>
        </p:nvPicPr>
        <p:blipFill>
          <a:blip r:embed="rId20">
            <a:alphaModFix/>
          </a:blip>
          <a:stretch>
            <a:fillRect/>
          </a:stretch>
        </p:blipFill>
        <p:spPr>
          <a:xfrm>
            <a:off x="5061375" y="4614625"/>
            <a:ext cx="2221230" cy="179070"/>
          </a:xfrm>
          <a:prstGeom prst="rect">
            <a:avLst/>
          </a:prstGeom>
          <a:noFill/>
          <a:ln>
            <a:noFill/>
          </a:ln>
        </p:spPr>
      </p:pic>
      <p:pic>
        <p:nvPicPr>
          <p:cNvPr id="559" name="Google Shape;559;p51" descr="{&quot;aid&quot;:null,&quot;code&quot;:&quot;$$\\left|\\left|J_{f_{\\theta}}\\left(H^{\\star}\\right)\\right|\\right|_{F}$$&quot;,&quot;type&quot;:&quot;$$&quot;,&quot;backgroundColor&quot;:&quot;#FFFFFF&quot;,&quot;id&quot;:&quot;21&quot;,&quot;backgroundColorModified&quot;:false,&quot;font&quot;:{&quot;size&quot;:&quot;12&quot;,&quot;color&quot;:&quot;#000000&quot;,&quot;family&quot;:&quot;Oswald&quot;},&quot;ts&quot;:1664528337551,&quot;cs&quot;:&quot;L32WhnEhwoZBqdAgFEQ1cw==&quot;,&quot;size&quot;:{&quot;width&quot;:78.99999999999999,&quot;height&quot;:17.833333333333332}}"/>
          <p:cNvPicPr preferRelativeResize="0"/>
          <p:nvPr/>
        </p:nvPicPr>
        <p:blipFill>
          <a:blip r:embed="rId21">
            <a:alphaModFix/>
          </a:blip>
          <a:stretch>
            <a:fillRect/>
          </a:stretch>
        </p:blipFill>
        <p:spPr>
          <a:xfrm>
            <a:off x="954303" y="2931381"/>
            <a:ext cx="752475" cy="169863"/>
          </a:xfrm>
          <a:prstGeom prst="rect">
            <a:avLst/>
          </a:prstGeom>
          <a:noFill/>
          <a:ln>
            <a:noFill/>
          </a:ln>
        </p:spPr>
      </p:pic>
      <p:cxnSp>
        <p:nvCxnSpPr>
          <p:cNvPr id="560" name="Google Shape;560;p51"/>
          <p:cNvCxnSpPr>
            <a:stCxn id="539" idx="2"/>
            <a:endCxn id="559" idx="1"/>
          </p:cNvCxnSpPr>
          <p:nvPr/>
        </p:nvCxnSpPr>
        <p:spPr>
          <a:xfrm rot="5400000">
            <a:off x="930870" y="2510421"/>
            <a:ext cx="529200" cy="482400"/>
          </a:xfrm>
          <a:prstGeom prst="bentConnector4">
            <a:avLst>
              <a:gd name="adj1" fmla="val 41984"/>
              <a:gd name="adj2" fmla="val 149356"/>
            </a:avLst>
          </a:prstGeom>
          <a:noFill/>
          <a:ln w="9525" cap="flat" cmpd="sng">
            <a:solidFill>
              <a:schemeClr val="dk1"/>
            </a:solidFill>
            <a:prstDash val="solid"/>
            <a:round/>
            <a:headEnd type="none" w="med" len="med"/>
            <a:tailEnd type="stealth" w="med" len="med"/>
          </a:ln>
        </p:spPr>
      </p:cxnSp>
      <p:pic>
        <p:nvPicPr>
          <p:cNvPr id="561" name="Google Shape;561;p51" descr="{&quot;type&quot;:&quot;$$&quot;,&quot;font&quot;:{&quot;family&quot;:&quot;Oswald&quot;,&quot;size&quot;:&quot;12&quot;,&quot;color&quot;:&quot;#000000&quot;},&quot;aid&quot;:null,&quot;backgroundColorModified&quot;:false,&quot;code&quot;:&quot;$$\\left|\\left|E_{\\theta}\\left(U^{\\text{final}}\\right)\\,-\\,H^{\\text{final}}\\right|\\right|_{\\text{Int}}^{2}$$&quot;,&quot;backgroundColor&quot;:&quot;#FFFFFF&quot;,&quot;id&quot;:&quot;22&quot;,&quot;ts&quot;:1664535152704,&quot;cs&quot;:&quot;9mXtp3Kv0FgWptzWtvlkXA==&quot;,&quot;size&quot;:{&quot;width&quot;:166,&quot;height&quot;:25.5}}"/>
          <p:cNvPicPr preferRelativeResize="0"/>
          <p:nvPr/>
        </p:nvPicPr>
        <p:blipFill>
          <a:blip r:embed="rId22">
            <a:alphaModFix/>
          </a:blip>
          <a:stretch>
            <a:fillRect/>
          </a:stretch>
        </p:blipFill>
        <p:spPr>
          <a:xfrm>
            <a:off x="6594690" y="2503213"/>
            <a:ext cx="1581150" cy="242888"/>
          </a:xfrm>
          <a:prstGeom prst="rect">
            <a:avLst/>
          </a:prstGeom>
          <a:noFill/>
          <a:ln>
            <a:noFill/>
          </a:ln>
        </p:spPr>
      </p:pic>
      <p:pic>
        <p:nvPicPr>
          <p:cNvPr id="562" name="Google Shape;562;p51" descr="{&quot;code&quot;:&quot;$$\\left|\\left|D_{\\theta}\\left(E\\left(U^{\\text{final}}\\right)\\right)\\,-\\,U^{\\text{final}}\\right|\\right|_{\\text{Int}}^{2}$$&quot;,&quot;backgroundColorModified&quot;:false,&quot;font&quot;:{&quot;family&quot;:&quot;Arial&quot;,&quot;size&quot;:&quot;11&quot;,&quot;color&quot;:&quot;#000000&quot;},&quot;backgroundColor&quot;:&quot;#FFFFFF&quot;,&quot;aid&quot;:null,&quot;type&quot;:&quot;$$&quot;,&quot;id&quot;:&quot;23&quot;,&quot;ts&quot;:1664535266576,&quot;cs&quot;:&quot;WLupezeN+7BGzQtqlZjyyg==&quot;,&quot;size&quot;:{&quot;width&quot;:204.66666666666666,&quot;height&quot;:27}}"/>
          <p:cNvPicPr preferRelativeResize="0"/>
          <p:nvPr/>
        </p:nvPicPr>
        <p:blipFill>
          <a:blip r:embed="rId23">
            <a:alphaModFix/>
          </a:blip>
          <a:stretch>
            <a:fillRect/>
          </a:stretch>
        </p:blipFill>
        <p:spPr>
          <a:xfrm>
            <a:off x="6323888" y="2871388"/>
            <a:ext cx="1949450" cy="257175"/>
          </a:xfrm>
          <a:prstGeom prst="rect">
            <a:avLst/>
          </a:prstGeom>
          <a:noFill/>
          <a:ln>
            <a:noFill/>
          </a:ln>
        </p:spPr>
      </p:pic>
      <p:cxnSp>
        <p:nvCxnSpPr>
          <p:cNvPr id="563" name="Google Shape;563;p51"/>
          <p:cNvCxnSpPr>
            <a:stCxn id="536" idx="2"/>
            <a:endCxn id="561" idx="3"/>
          </p:cNvCxnSpPr>
          <p:nvPr/>
        </p:nvCxnSpPr>
        <p:spPr>
          <a:xfrm rot="-5400000" flipH="1">
            <a:off x="7636288" y="2085209"/>
            <a:ext cx="473400" cy="605700"/>
          </a:xfrm>
          <a:prstGeom prst="bentConnector4">
            <a:avLst>
              <a:gd name="adj1" fmla="val 53811"/>
              <a:gd name="adj2" fmla="val 139314"/>
            </a:avLst>
          </a:prstGeom>
          <a:noFill/>
          <a:ln w="9525" cap="flat" cmpd="sng">
            <a:solidFill>
              <a:srgbClr val="0000FF"/>
            </a:solidFill>
            <a:prstDash val="solid"/>
            <a:round/>
            <a:headEnd type="none" w="med" len="med"/>
            <a:tailEnd type="stealth" w="med" len="med"/>
          </a:ln>
        </p:spPr>
      </p:cxnSp>
      <p:cxnSp>
        <p:nvCxnSpPr>
          <p:cNvPr id="564" name="Google Shape;564;p51"/>
          <p:cNvCxnSpPr>
            <a:stCxn id="536" idx="2"/>
            <a:endCxn id="562" idx="3"/>
          </p:cNvCxnSpPr>
          <p:nvPr/>
        </p:nvCxnSpPr>
        <p:spPr>
          <a:xfrm rot="-5400000" flipH="1">
            <a:off x="7497388" y="2224109"/>
            <a:ext cx="848700" cy="703200"/>
          </a:xfrm>
          <a:prstGeom prst="bentConnector4">
            <a:avLst>
              <a:gd name="adj1" fmla="val 13340"/>
              <a:gd name="adj2" fmla="val 133863"/>
            </a:avLst>
          </a:prstGeom>
          <a:noFill/>
          <a:ln w="9525" cap="flat" cmpd="sng">
            <a:solidFill>
              <a:srgbClr val="0000FF"/>
            </a:solidFill>
            <a:prstDash val="solid"/>
            <a:round/>
            <a:headEnd type="none" w="med" len="med"/>
            <a:tailEnd type="stealth"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Training Loss</a:t>
            </a:r>
            <a:endParaRPr/>
          </a:p>
        </p:txBody>
      </p:sp>
      <p:sp>
        <p:nvSpPr>
          <p:cNvPr id="570" name="Google Shape;57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28</a:t>
            </a:fld>
            <a:endParaRPr/>
          </a:p>
        </p:txBody>
      </p:sp>
      <p:sp>
        <p:nvSpPr>
          <p:cNvPr id="571" name="Google Shape;571;p52"/>
          <p:cNvSpPr/>
          <p:nvPr/>
        </p:nvSpPr>
        <p:spPr>
          <a:xfrm>
            <a:off x="311700" y="2093850"/>
            <a:ext cx="8520600" cy="1743600"/>
          </a:xfrm>
          <a:prstGeom prst="roundRect">
            <a:avLst>
              <a:gd name="adj" fmla="val 16667"/>
            </a:avLst>
          </a:prstGeom>
          <a:solidFill>
            <a:srgbClr val="FCE5CD"/>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52" descr="{&quot;backgroundColor&quot;:&quot;#FFFFFF&quot;,&quot;font&quot;:{&quot;size&quot;:&quot;10&quot;,&quot;color&quot;:&quot;#000000&quot;,&quot;family&quot;:&quot;Arial&quot;},&quot;id&quot;:&quot;20&quot;,&quot;type&quot;:&quot;$$&quot;,&quot;backgroundColorModified&quot;:false,&quot;code&quot;:&quot;$$\\text{Training}\\;\\text{Loss}\\;\\;\\text{:}\\;L\\,=\\,\\left|\\left|AU^{\\text{final}}\\,-\\,B\\right|\\right|^{2}\\,+\\,w\\times\\left|\\left|J_{f_{\\theta}}\\left(H^{\\star}\\right)\\right|\\right|_{F}^{}\\,+\\,\\left|\\left|E_{\\theta}\\left(U^{\\text{final}}\\right)\\,-\\,U^{\\text{final}}\\right|\\right|_{\\text{}}^{2}+\\,\\left|\\left|D_{\\theta}\\left(E\\left(U^{\\text{final}}\\right)\\right)\\,-\\,U^{\\text{final}}\\right|\\right|_{}^{2}$$&quot;,&quot;aid&quot;:null,&quot;ts&quot;:1666909142253,&quot;cs&quot;:&quot;j9lLg1DCsm1g9wq7eF4aTQ==&quot;,&quot;size&quot;:{&quot;width&quot;:768.5,&quot;height&quot;:24}}"/>
          <p:cNvPicPr preferRelativeResize="0"/>
          <p:nvPr/>
        </p:nvPicPr>
        <p:blipFill>
          <a:blip r:embed="rId3">
            <a:alphaModFix/>
          </a:blip>
          <a:stretch>
            <a:fillRect/>
          </a:stretch>
        </p:blipFill>
        <p:spPr>
          <a:xfrm>
            <a:off x="912024" y="2642552"/>
            <a:ext cx="7319963" cy="228600"/>
          </a:xfrm>
          <a:prstGeom prst="rect">
            <a:avLst/>
          </a:prstGeom>
          <a:noFill/>
          <a:ln>
            <a:noFill/>
          </a:ln>
        </p:spPr>
      </p:pic>
      <p:sp>
        <p:nvSpPr>
          <p:cNvPr id="573" name="Google Shape;573;p52"/>
          <p:cNvSpPr/>
          <p:nvPr/>
        </p:nvSpPr>
        <p:spPr>
          <a:xfrm rot="-5400000">
            <a:off x="2770500" y="2467388"/>
            <a:ext cx="98100" cy="10341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2"/>
          <p:cNvSpPr/>
          <p:nvPr/>
        </p:nvSpPr>
        <p:spPr>
          <a:xfrm rot="-5400000">
            <a:off x="4025088" y="2426838"/>
            <a:ext cx="98100" cy="10776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2"/>
          <p:cNvSpPr/>
          <p:nvPr/>
        </p:nvSpPr>
        <p:spPr>
          <a:xfrm rot="-5400000">
            <a:off x="5539513" y="2211888"/>
            <a:ext cx="98100" cy="1507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2"/>
          <p:cNvSpPr/>
          <p:nvPr/>
        </p:nvSpPr>
        <p:spPr>
          <a:xfrm rot="-5400000">
            <a:off x="7391450" y="2108138"/>
            <a:ext cx="98100" cy="17526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2"/>
          <p:cNvSpPr txBox="1"/>
          <p:nvPr/>
        </p:nvSpPr>
        <p:spPr>
          <a:xfrm>
            <a:off x="2346000" y="3060138"/>
            <a:ext cx="94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b="1">
                <a:solidFill>
                  <a:srgbClr val="FF0000"/>
                </a:solidFill>
                <a:latin typeface="Oswald"/>
                <a:ea typeface="Oswald"/>
                <a:cs typeface="Oswald"/>
                <a:sym typeface="Oswald"/>
              </a:rPr>
              <a:t>Residual</a:t>
            </a:r>
            <a:endParaRPr sz="1000" b="1">
              <a:solidFill>
                <a:srgbClr val="FF0000"/>
              </a:solidFill>
              <a:latin typeface="Oswald"/>
              <a:ea typeface="Oswald"/>
              <a:cs typeface="Oswald"/>
              <a:sym typeface="Oswald"/>
            </a:endParaRPr>
          </a:p>
        </p:txBody>
      </p:sp>
      <p:sp>
        <p:nvSpPr>
          <p:cNvPr id="578" name="Google Shape;578;p52"/>
          <p:cNvSpPr txBox="1"/>
          <p:nvPr/>
        </p:nvSpPr>
        <p:spPr>
          <a:xfrm>
            <a:off x="3535350" y="3020788"/>
            <a:ext cx="1077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b="1">
                <a:solidFill>
                  <a:srgbClr val="FF0000"/>
                </a:solidFill>
                <a:latin typeface="Oswald"/>
                <a:ea typeface="Oswald"/>
                <a:cs typeface="Oswald"/>
                <a:sym typeface="Oswald"/>
              </a:rPr>
              <a:t>Jacobian Frobenius Norm</a:t>
            </a:r>
            <a:endParaRPr sz="1000" b="1">
              <a:solidFill>
                <a:srgbClr val="FF0000"/>
              </a:solidFill>
              <a:latin typeface="Oswald"/>
              <a:ea typeface="Oswald"/>
              <a:cs typeface="Oswald"/>
              <a:sym typeface="Oswald"/>
            </a:endParaRPr>
          </a:p>
        </p:txBody>
      </p:sp>
      <p:sp>
        <p:nvSpPr>
          <p:cNvPr id="579" name="Google Shape;579;p52"/>
          <p:cNvSpPr txBox="1"/>
          <p:nvPr/>
        </p:nvSpPr>
        <p:spPr>
          <a:xfrm>
            <a:off x="5115025" y="3060138"/>
            <a:ext cx="94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b="1">
                <a:solidFill>
                  <a:srgbClr val="FF0000"/>
                </a:solidFill>
                <a:latin typeface="Oswald"/>
                <a:ea typeface="Oswald"/>
                <a:cs typeface="Oswald"/>
                <a:sym typeface="Oswald"/>
              </a:rPr>
              <a:t>Encoder</a:t>
            </a:r>
            <a:endParaRPr sz="1000" b="1">
              <a:solidFill>
                <a:srgbClr val="FF0000"/>
              </a:solidFill>
              <a:latin typeface="Oswald"/>
              <a:ea typeface="Oswald"/>
              <a:cs typeface="Oswald"/>
              <a:sym typeface="Oswald"/>
            </a:endParaRPr>
          </a:p>
        </p:txBody>
      </p:sp>
      <p:sp>
        <p:nvSpPr>
          <p:cNvPr id="580" name="Google Shape;580;p52"/>
          <p:cNvSpPr txBox="1"/>
          <p:nvPr/>
        </p:nvSpPr>
        <p:spPr>
          <a:xfrm>
            <a:off x="6966950" y="3060138"/>
            <a:ext cx="94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00" b="1">
                <a:solidFill>
                  <a:srgbClr val="FF0000"/>
                </a:solidFill>
                <a:latin typeface="Oswald"/>
                <a:ea typeface="Oswald"/>
                <a:cs typeface="Oswald"/>
                <a:sym typeface="Oswald"/>
              </a:rPr>
              <a:t>Decoder</a:t>
            </a:r>
            <a:endParaRPr sz="1000" b="1">
              <a:solidFill>
                <a:srgbClr val="FF0000"/>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29</a:t>
            </a:fld>
            <a:endParaRPr/>
          </a:p>
        </p:txBody>
      </p:sp>
      <p:sp>
        <p:nvSpPr>
          <p:cNvPr id="586" name="Google Shape;58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Results - Dataset with 10000 samples (250 - 950 nodes)</a:t>
            </a:r>
            <a:endParaRPr b="1" i="1"/>
          </a:p>
        </p:txBody>
      </p:sp>
      <p:sp>
        <p:nvSpPr>
          <p:cNvPr id="587" name="Google Shape;587;p53"/>
          <p:cNvSpPr txBox="1"/>
          <p:nvPr/>
        </p:nvSpPr>
        <p:spPr>
          <a:xfrm>
            <a:off x="342950" y="1208675"/>
            <a:ext cx="4229100" cy="38697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Oswald"/>
              <a:buChar char="➔"/>
            </a:pPr>
            <a:r>
              <a:rPr lang="fr">
                <a:latin typeface="Oswald"/>
                <a:ea typeface="Oswald"/>
                <a:cs typeface="Oswald"/>
                <a:sym typeface="Oswald"/>
              </a:rPr>
              <a:t>Hyperparameters : </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Latent dimension : 20</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Solver : Broyden (quasi-Newton method)</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Tolerance forward : 1.e-6 </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Threshold forward : 600</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Tolerance backward : 1.e-8</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Threshold backward : 600</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Learning rate : 0.01</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Gradient clipping : 0.01</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Scheduler : Reduce LR in plateau with step : 0.5</a:t>
            </a:r>
            <a:endParaRPr>
              <a:solidFill>
                <a:schemeClr val="dk1"/>
              </a:solidFill>
              <a:latin typeface="Oswald"/>
              <a:ea typeface="Oswald"/>
              <a:cs typeface="Oswald"/>
              <a:sym typeface="Oswald"/>
            </a:endParaRPr>
          </a:p>
          <a:p>
            <a:pPr marL="914400" lvl="0" indent="-317500" algn="l" rtl="0">
              <a:lnSpc>
                <a:spcPct val="115000"/>
              </a:lnSpc>
              <a:spcBef>
                <a:spcPts val="0"/>
              </a:spcBef>
              <a:spcAft>
                <a:spcPts val="0"/>
              </a:spcAft>
              <a:buClr>
                <a:schemeClr val="dk1"/>
              </a:buClr>
              <a:buSzPts val="1400"/>
              <a:buFont typeface="Oswald"/>
              <a:buChar char="●"/>
            </a:pPr>
            <a:r>
              <a:rPr lang="fr">
                <a:solidFill>
                  <a:schemeClr val="dk1"/>
                </a:solidFill>
                <a:latin typeface="Oswald"/>
                <a:ea typeface="Oswald"/>
                <a:cs typeface="Oswald"/>
                <a:sym typeface="Oswald"/>
              </a:rPr>
              <a:t>Jacobian spec.rad weight : 1.0</a:t>
            </a:r>
            <a:endParaRPr>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a:latin typeface="Oswald"/>
              <a:ea typeface="Oswald"/>
              <a:cs typeface="Oswald"/>
              <a:sym typeface="Oswald"/>
            </a:endParaRPr>
          </a:p>
          <a:p>
            <a:pPr marL="457200" lvl="0" indent="-317500" algn="l" rtl="0">
              <a:lnSpc>
                <a:spcPct val="115000"/>
              </a:lnSpc>
              <a:spcBef>
                <a:spcPts val="0"/>
              </a:spcBef>
              <a:spcAft>
                <a:spcPts val="0"/>
              </a:spcAft>
              <a:buSzPts val="1400"/>
              <a:buFont typeface="Oswald"/>
              <a:buChar char="➔"/>
            </a:pPr>
            <a:r>
              <a:rPr lang="fr">
                <a:latin typeface="Oswald"/>
                <a:ea typeface="Oswald"/>
                <a:cs typeface="Oswald"/>
                <a:sym typeface="Oswald"/>
              </a:rPr>
              <a:t>Total number of weights : 7241</a:t>
            </a:r>
            <a:endParaRPr>
              <a:latin typeface="Oswald"/>
              <a:ea typeface="Oswald"/>
              <a:cs typeface="Oswald"/>
              <a:sym typeface="Oswald"/>
            </a:endParaRPr>
          </a:p>
          <a:p>
            <a:pPr marL="457200" lvl="0" indent="-317500" algn="l" rtl="0">
              <a:lnSpc>
                <a:spcPct val="115000"/>
              </a:lnSpc>
              <a:spcBef>
                <a:spcPts val="0"/>
              </a:spcBef>
              <a:spcAft>
                <a:spcPts val="0"/>
              </a:spcAft>
              <a:buSzPts val="1400"/>
              <a:buFont typeface="Oswald"/>
              <a:buChar char="➔"/>
            </a:pPr>
            <a:r>
              <a:rPr lang="fr">
                <a:latin typeface="Oswald"/>
                <a:ea typeface="Oswald"/>
                <a:cs typeface="Oswald"/>
                <a:sym typeface="Oswald"/>
              </a:rPr>
              <a:t>If we check ||D(E(U)) - U||^2 around 1.e-5</a:t>
            </a:r>
            <a:endParaRPr>
              <a:latin typeface="Oswald"/>
              <a:ea typeface="Oswald"/>
              <a:cs typeface="Oswald"/>
              <a:sym typeface="Oswald"/>
            </a:endParaRPr>
          </a:p>
          <a:p>
            <a:pPr marL="0" lvl="0" indent="0" algn="l" rtl="0">
              <a:lnSpc>
                <a:spcPct val="115000"/>
              </a:lnSpc>
              <a:spcBef>
                <a:spcPts val="0"/>
              </a:spcBef>
              <a:spcAft>
                <a:spcPts val="0"/>
              </a:spcAft>
              <a:buNone/>
            </a:pPr>
            <a:endParaRPr>
              <a:latin typeface="Oswald"/>
              <a:ea typeface="Oswald"/>
              <a:cs typeface="Oswald"/>
              <a:sym typeface="Oswald"/>
            </a:endParaRPr>
          </a:p>
        </p:txBody>
      </p:sp>
      <p:graphicFrame>
        <p:nvGraphicFramePr>
          <p:cNvPr id="588" name="Google Shape;588;p53"/>
          <p:cNvGraphicFramePr/>
          <p:nvPr/>
        </p:nvGraphicFramePr>
        <p:xfrm>
          <a:off x="5019700" y="2482050"/>
          <a:ext cx="3812600" cy="1075150"/>
        </p:xfrm>
        <a:graphic>
          <a:graphicData uri="http://schemas.openxmlformats.org/drawingml/2006/table">
            <a:tbl>
              <a:tblPr>
                <a:noFill/>
              </a:tblPr>
              <a:tblGrid>
                <a:gridCol w="953150">
                  <a:extLst>
                    <a:ext uri="{9D8B030D-6E8A-4147-A177-3AD203B41FA5}">
                      <a16:colId xmlns:a16="http://schemas.microsoft.com/office/drawing/2014/main" val="20000"/>
                    </a:ext>
                  </a:extLst>
                </a:gridCol>
                <a:gridCol w="953150">
                  <a:extLst>
                    <a:ext uri="{9D8B030D-6E8A-4147-A177-3AD203B41FA5}">
                      <a16:colId xmlns:a16="http://schemas.microsoft.com/office/drawing/2014/main" val="20001"/>
                    </a:ext>
                  </a:extLst>
                </a:gridCol>
                <a:gridCol w="953150">
                  <a:extLst>
                    <a:ext uri="{9D8B030D-6E8A-4147-A177-3AD203B41FA5}">
                      <a16:colId xmlns:a16="http://schemas.microsoft.com/office/drawing/2014/main" val="20002"/>
                    </a:ext>
                  </a:extLst>
                </a:gridCol>
                <a:gridCol w="953150">
                  <a:extLst>
                    <a:ext uri="{9D8B030D-6E8A-4147-A177-3AD203B41FA5}">
                      <a16:colId xmlns:a16="http://schemas.microsoft.com/office/drawing/2014/main" val="20003"/>
                    </a:ext>
                  </a:extLst>
                </a:gridCol>
              </a:tblGrid>
              <a:tr h="537575">
                <a:tc>
                  <a:txBody>
                    <a:bodyPr/>
                    <a:lstStyle/>
                    <a:p>
                      <a:pPr marL="0" lvl="0" indent="0" algn="ctr" rtl="0">
                        <a:spcBef>
                          <a:spcPts val="0"/>
                        </a:spcBef>
                        <a:spcAft>
                          <a:spcPts val="0"/>
                        </a:spcAft>
                        <a:buNone/>
                      </a:pPr>
                      <a:r>
                        <a:rPr lang="fr"/>
                        <a:t>Exp</a:t>
                      </a:r>
                      <a:endParaRPr/>
                    </a:p>
                  </a:txBody>
                  <a:tcPr marL="91425" marR="91425" marT="91425" marB="91425"/>
                </a:tc>
                <a:tc>
                  <a:txBody>
                    <a:bodyPr/>
                    <a:lstStyle/>
                    <a:p>
                      <a:pPr marL="0" lvl="0" indent="0" algn="ctr" rtl="0">
                        <a:spcBef>
                          <a:spcPts val="0"/>
                        </a:spcBef>
                        <a:spcAft>
                          <a:spcPts val="0"/>
                        </a:spcAft>
                        <a:buNone/>
                      </a:pPr>
                      <a:r>
                        <a:rPr lang="fr"/>
                        <a:t>Nb nodes</a:t>
                      </a:r>
                      <a:endParaRPr/>
                    </a:p>
                  </a:txBody>
                  <a:tcPr marL="91425" marR="91425" marT="91425" marB="91425"/>
                </a:tc>
                <a:tc>
                  <a:txBody>
                    <a:bodyPr/>
                    <a:lstStyle/>
                    <a:p>
                      <a:pPr marL="0" lvl="0" indent="0" algn="ctr" rtl="0">
                        <a:spcBef>
                          <a:spcPts val="0"/>
                        </a:spcBef>
                        <a:spcAft>
                          <a:spcPts val="0"/>
                        </a:spcAft>
                        <a:buNone/>
                      </a:pPr>
                      <a:r>
                        <a:rPr lang="fr"/>
                        <a:t>Residual</a:t>
                      </a:r>
                      <a:endParaRPr/>
                    </a:p>
                  </a:txBody>
                  <a:tcPr marL="91425" marR="91425" marT="91425" marB="91425"/>
                </a:tc>
                <a:tc>
                  <a:txBody>
                    <a:bodyPr/>
                    <a:lstStyle/>
                    <a:p>
                      <a:pPr marL="0" lvl="0" indent="0" algn="ctr" rtl="0">
                        <a:spcBef>
                          <a:spcPts val="0"/>
                        </a:spcBef>
                        <a:spcAft>
                          <a:spcPts val="0"/>
                        </a:spcAft>
                        <a:buNone/>
                      </a:pPr>
                      <a:r>
                        <a:rPr lang="fr"/>
                        <a:t>MSE</a:t>
                      </a:r>
                      <a:endParaRPr/>
                    </a:p>
                  </a:txBody>
                  <a:tcPr marL="91425" marR="91425" marT="91425" marB="91425"/>
                </a:tc>
                <a:extLst>
                  <a:ext uri="{0D108BD9-81ED-4DB2-BD59-A6C34878D82A}">
                    <a16:rowId xmlns:a16="http://schemas.microsoft.com/office/drawing/2014/main" val="10000"/>
                  </a:ext>
                </a:extLst>
              </a:tr>
              <a:tr h="537575">
                <a:tc>
                  <a:txBody>
                    <a:bodyPr/>
                    <a:lstStyle/>
                    <a:p>
                      <a:pPr marL="0" lvl="0" indent="0" algn="ctr" rtl="0">
                        <a:spcBef>
                          <a:spcPts val="0"/>
                        </a:spcBef>
                        <a:spcAft>
                          <a:spcPts val="0"/>
                        </a:spcAft>
                        <a:buNone/>
                      </a:pPr>
                      <a:r>
                        <a:rPr lang="fr"/>
                        <a:t>Test set</a:t>
                      </a:r>
                      <a:endParaRPr/>
                    </a:p>
                  </a:txBody>
                  <a:tcPr marL="91425" marR="91425" marT="91425" marB="91425"/>
                </a:tc>
                <a:tc>
                  <a:txBody>
                    <a:bodyPr/>
                    <a:lstStyle/>
                    <a:p>
                      <a:pPr marL="0" lvl="0" indent="0" algn="ctr" rtl="0">
                        <a:spcBef>
                          <a:spcPts val="0"/>
                        </a:spcBef>
                        <a:spcAft>
                          <a:spcPts val="0"/>
                        </a:spcAft>
                        <a:buNone/>
                      </a:pPr>
                      <a:r>
                        <a:rPr lang="fr" b="1"/>
                        <a:t>N/A</a:t>
                      </a:r>
                      <a:endParaRPr b="1"/>
                    </a:p>
                  </a:txBody>
                  <a:tcPr marL="91425" marR="91425" marT="91425" marB="91425"/>
                </a:tc>
                <a:tc>
                  <a:txBody>
                    <a:bodyPr/>
                    <a:lstStyle/>
                    <a:p>
                      <a:pPr marL="0" lvl="0" indent="0" algn="ctr" rtl="0">
                        <a:spcBef>
                          <a:spcPts val="0"/>
                        </a:spcBef>
                        <a:spcAft>
                          <a:spcPts val="0"/>
                        </a:spcAft>
                        <a:buNone/>
                      </a:pPr>
                      <a:r>
                        <a:rPr lang="fr" b="1"/>
                        <a:t>2.27e-3</a:t>
                      </a:r>
                      <a:endParaRPr b="1"/>
                    </a:p>
                  </a:txBody>
                  <a:tcPr marL="91425" marR="91425" marT="91425" marB="91425"/>
                </a:tc>
                <a:tc>
                  <a:txBody>
                    <a:bodyPr/>
                    <a:lstStyle/>
                    <a:p>
                      <a:pPr marL="0" lvl="0" indent="0" algn="ctr" rtl="0">
                        <a:spcBef>
                          <a:spcPts val="0"/>
                        </a:spcBef>
                        <a:spcAft>
                          <a:spcPts val="0"/>
                        </a:spcAft>
                        <a:buNone/>
                      </a:pPr>
                      <a:r>
                        <a:rPr lang="fr" b="1"/>
                        <a:t>1.06e-2</a:t>
                      </a:r>
                      <a:endParaRPr b="1"/>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General CFD procedure</a:t>
            </a:r>
            <a:endParaRPr sz="2900" b="1"/>
          </a:p>
        </p:txBody>
      </p:sp>
      <p:sp>
        <p:nvSpPr>
          <p:cNvPr id="73" name="Google Shape;73;p15"/>
          <p:cNvSpPr/>
          <p:nvPr/>
        </p:nvSpPr>
        <p:spPr>
          <a:xfrm>
            <a:off x="323674" y="1309087"/>
            <a:ext cx="1442100" cy="724200"/>
          </a:xfrm>
          <a:prstGeom prst="rect">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dk1"/>
                </a:solidFill>
              </a:rPr>
              <a:t>Pre-processing</a:t>
            </a:r>
            <a:endParaRPr sz="1200" b="1">
              <a:solidFill>
                <a:schemeClr val="dk1"/>
              </a:solidFill>
            </a:endParaRPr>
          </a:p>
        </p:txBody>
      </p:sp>
      <p:sp>
        <p:nvSpPr>
          <p:cNvPr id="74" name="Google Shape;74;p15"/>
          <p:cNvSpPr/>
          <p:nvPr/>
        </p:nvSpPr>
        <p:spPr>
          <a:xfrm>
            <a:off x="3251627" y="1309075"/>
            <a:ext cx="3164700" cy="7242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285750" algn="l" rtl="0">
              <a:spcBef>
                <a:spcPts val="0"/>
              </a:spcBef>
              <a:spcAft>
                <a:spcPts val="0"/>
              </a:spcAft>
              <a:buClr>
                <a:schemeClr val="dk1"/>
              </a:buClr>
              <a:buSzPts val="900"/>
              <a:buChar char="●"/>
            </a:pPr>
            <a:r>
              <a:rPr lang="fr" sz="900" b="1">
                <a:solidFill>
                  <a:schemeClr val="dk1"/>
                </a:solidFill>
              </a:rPr>
              <a:t>Build geometry</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Mesh generation</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Set-up boundary conditions</a:t>
            </a:r>
            <a:endParaRPr sz="900" b="1">
              <a:solidFill>
                <a:schemeClr val="dk1"/>
              </a:solidFill>
            </a:endParaRPr>
          </a:p>
        </p:txBody>
      </p:sp>
      <p:cxnSp>
        <p:nvCxnSpPr>
          <p:cNvPr id="75" name="Google Shape;75;p15"/>
          <p:cNvCxnSpPr>
            <a:stCxn id="74" idx="1"/>
            <a:endCxn id="73" idx="3"/>
          </p:cNvCxnSpPr>
          <p:nvPr/>
        </p:nvCxnSpPr>
        <p:spPr>
          <a:xfrm rot="10800000">
            <a:off x="1765727" y="1671175"/>
            <a:ext cx="1485900" cy="0"/>
          </a:xfrm>
          <a:prstGeom prst="straightConnector1">
            <a:avLst/>
          </a:prstGeom>
          <a:noFill/>
          <a:ln w="9525" cap="flat" cmpd="sng">
            <a:solidFill>
              <a:srgbClr val="000000"/>
            </a:solidFill>
            <a:prstDash val="solid"/>
            <a:round/>
            <a:headEnd type="none" w="med" len="med"/>
            <a:tailEnd type="triangle" w="med" len="med"/>
          </a:ln>
        </p:spPr>
      </p:cxnSp>
      <p:pic>
        <p:nvPicPr>
          <p:cNvPr id="76" name="Google Shape;76;p15"/>
          <p:cNvPicPr preferRelativeResize="0"/>
          <p:nvPr/>
        </p:nvPicPr>
        <p:blipFill>
          <a:blip r:embed="rId3">
            <a:alphaModFix/>
          </a:blip>
          <a:stretch>
            <a:fillRect/>
          </a:stretch>
        </p:blipFill>
        <p:spPr>
          <a:xfrm>
            <a:off x="7432001" y="1309075"/>
            <a:ext cx="1400300" cy="724201"/>
          </a:xfrm>
          <a:prstGeom prst="rect">
            <a:avLst/>
          </a:prstGeom>
          <a:noFill/>
          <a:ln>
            <a:noFill/>
          </a:ln>
        </p:spPr>
      </p:pic>
      <p:pic>
        <p:nvPicPr>
          <p:cNvPr id="77" name="Google Shape;77;p15"/>
          <p:cNvPicPr preferRelativeResize="0"/>
          <p:nvPr/>
        </p:nvPicPr>
        <p:blipFill>
          <a:blip r:embed="rId4">
            <a:alphaModFix/>
          </a:blip>
          <a:stretch>
            <a:fillRect/>
          </a:stretch>
        </p:blipFill>
        <p:spPr>
          <a:xfrm>
            <a:off x="7432000" y="3938875"/>
            <a:ext cx="1400300" cy="724200"/>
          </a:xfrm>
          <a:prstGeom prst="rect">
            <a:avLst/>
          </a:prstGeom>
          <a:noFill/>
          <a:ln>
            <a:noFill/>
          </a:ln>
        </p:spPr>
      </p:pic>
      <p:sp>
        <p:nvSpPr>
          <p:cNvPr id="78" name="Google Shape;78;p15"/>
          <p:cNvSpPr/>
          <p:nvPr/>
        </p:nvSpPr>
        <p:spPr>
          <a:xfrm>
            <a:off x="311699" y="2623986"/>
            <a:ext cx="1442100" cy="724200"/>
          </a:xfrm>
          <a:prstGeom prst="rect">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dk1"/>
                </a:solidFill>
              </a:rPr>
              <a:t>Solver</a:t>
            </a:r>
            <a:endParaRPr sz="1200" b="1">
              <a:solidFill>
                <a:schemeClr val="dk1"/>
              </a:solidFill>
            </a:endParaRPr>
          </a:p>
        </p:txBody>
      </p:sp>
      <p:sp>
        <p:nvSpPr>
          <p:cNvPr id="79" name="Google Shape;79;p15"/>
          <p:cNvSpPr/>
          <p:nvPr/>
        </p:nvSpPr>
        <p:spPr>
          <a:xfrm>
            <a:off x="323674" y="3938884"/>
            <a:ext cx="1442100" cy="724200"/>
          </a:xfrm>
          <a:prstGeom prst="rect">
            <a:avLst/>
          </a:prstGeom>
          <a:solidFill>
            <a:srgbClr val="42FF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b="1">
                <a:solidFill>
                  <a:schemeClr val="dk1"/>
                </a:solidFill>
              </a:rPr>
              <a:t>Post-processing</a:t>
            </a:r>
            <a:endParaRPr sz="1200" b="1">
              <a:solidFill>
                <a:schemeClr val="dk1"/>
              </a:solidFill>
            </a:endParaRPr>
          </a:p>
        </p:txBody>
      </p:sp>
      <p:sp>
        <p:nvSpPr>
          <p:cNvPr id="80" name="Google Shape;80;p15"/>
          <p:cNvSpPr/>
          <p:nvPr/>
        </p:nvSpPr>
        <p:spPr>
          <a:xfrm>
            <a:off x="953675" y="2033275"/>
            <a:ext cx="182100" cy="590700"/>
          </a:xfrm>
          <a:prstGeom prst="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3251627" y="2624042"/>
            <a:ext cx="3164700" cy="7242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285750" algn="l" rtl="0">
              <a:spcBef>
                <a:spcPts val="0"/>
              </a:spcBef>
              <a:spcAft>
                <a:spcPts val="0"/>
              </a:spcAft>
              <a:buClr>
                <a:schemeClr val="dk1"/>
              </a:buClr>
              <a:buSzPts val="900"/>
              <a:buChar char="●"/>
            </a:pPr>
            <a:r>
              <a:rPr lang="fr" sz="900" b="1">
                <a:solidFill>
                  <a:schemeClr val="dk1"/>
                </a:solidFill>
              </a:rPr>
              <a:t>Specify numerical parameters</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Numerical method (FD, FE, FV)</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Discretization schemes</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Solve the system</a:t>
            </a:r>
            <a:endParaRPr sz="900" b="1">
              <a:solidFill>
                <a:schemeClr val="dk1"/>
              </a:solidFill>
            </a:endParaRPr>
          </a:p>
        </p:txBody>
      </p:sp>
      <p:sp>
        <p:nvSpPr>
          <p:cNvPr id="82" name="Google Shape;82;p15"/>
          <p:cNvSpPr/>
          <p:nvPr/>
        </p:nvSpPr>
        <p:spPr>
          <a:xfrm>
            <a:off x="3251627" y="3939035"/>
            <a:ext cx="3164700" cy="7242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285750" algn="l" rtl="0">
              <a:spcBef>
                <a:spcPts val="0"/>
              </a:spcBef>
              <a:spcAft>
                <a:spcPts val="0"/>
              </a:spcAft>
              <a:buClr>
                <a:schemeClr val="dk1"/>
              </a:buClr>
              <a:buSzPts val="900"/>
              <a:buChar char="●"/>
            </a:pPr>
            <a:r>
              <a:rPr lang="fr" sz="900" b="1">
                <a:solidFill>
                  <a:schemeClr val="dk1"/>
                </a:solidFill>
              </a:rPr>
              <a:t>Visualize and interpret the results</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Analyze flow fields</a:t>
            </a:r>
            <a:endParaRPr sz="900" b="1">
              <a:solidFill>
                <a:schemeClr val="dk1"/>
              </a:solidFill>
            </a:endParaRPr>
          </a:p>
          <a:p>
            <a:pPr marL="457200" lvl="0" indent="-285750" algn="l" rtl="0">
              <a:spcBef>
                <a:spcPts val="0"/>
              </a:spcBef>
              <a:spcAft>
                <a:spcPts val="0"/>
              </a:spcAft>
              <a:buClr>
                <a:schemeClr val="dk1"/>
              </a:buClr>
              <a:buSzPts val="900"/>
              <a:buChar char="●"/>
            </a:pPr>
            <a:r>
              <a:rPr lang="fr" sz="900" b="1">
                <a:solidFill>
                  <a:schemeClr val="dk1"/>
                </a:solidFill>
              </a:rPr>
              <a:t>Make decision for design optimization</a:t>
            </a:r>
            <a:endParaRPr sz="900" b="1">
              <a:solidFill>
                <a:schemeClr val="dk1"/>
              </a:solidFill>
            </a:endParaRPr>
          </a:p>
        </p:txBody>
      </p:sp>
      <p:cxnSp>
        <p:nvCxnSpPr>
          <p:cNvPr id="83" name="Google Shape;83;p15"/>
          <p:cNvCxnSpPr>
            <a:stCxn id="81" idx="1"/>
            <a:endCxn id="78" idx="3"/>
          </p:cNvCxnSpPr>
          <p:nvPr/>
        </p:nvCxnSpPr>
        <p:spPr>
          <a:xfrm rot="10800000">
            <a:off x="1753727" y="2986142"/>
            <a:ext cx="1497900" cy="0"/>
          </a:xfrm>
          <a:prstGeom prst="straightConnector1">
            <a:avLst/>
          </a:prstGeom>
          <a:noFill/>
          <a:ln w="9525" cap="flat" cmpd="sng">
            <a:solidFill>
              <a:srgbClr val="000000"/>
            </a:solidFill>
            <a:prstDash val="solid"/>
            <a:round/>
            <a:headEnd type="none" w="med" len="med"/>
            <a:tailEnd type="triangle" w="med" len="med"/>
          </a:ln>
        </p:spPr>
      </p:cxnSp>
      <p:cxnSp>
        <p:nvCxnSpPr>
          <p:cNvPr id="84" name="Google Shape;84;p15"/>
          <p:cNvCxnSpPr>
            <a:stCxn id="82" idx="1"/>
            <a:endCxn id="79" idx="3"/>
          </p:cNvCxnSpPr>
          <p:nvPr/>
        </p:nvCxnSpPr>
        <p:spPr>
          <a:xfrm rot="10800000">
            <a:off x="1765727" y="4300835"/>
            <a:ext cx="1485900" cy="300"/>
          </a:xfrm>
          <a:prstGeom prst="straightConnector1">
            <a:avLst/>
          </a:prstGeom>
          <a:noFill/>
          <a:ln w="9525" cap="flat" cmpd="sng">
            <a:solidFill>
              <a:srgbClr val="000000"/>
            </a:solidFill>
            <a:prstDash val="solid"/>
            <a:round/>
            <a:headEnd type="none" w="med" len="med"/>
            <a:tailEnd type="triangle" w="med" len="med"/>
          </a:ln>
        </p:spPr>
      </p:cxnSp>
      <p:sp>
        <p:nvSpPr>
          <p:cNvPr id="85" name="Google Shape;85;p15"/>
          <p:cNvSpPr/>
          <p:nvPr/>
        </p:nvSpPr>
        <p:spPr>
          <a:xfrm>
            <a:off x="953675" y="3348175"/>
            <a:ext cx="182100" cy="590700"/>
          </a:xfrm>
          <a:prstGeom prst="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5"/>
          <p:cNvPicPr preferRelativeResize="0"/>
          <p:nvPr/>
        </p:nvPicPr>
        <p:blipFill>
          <a:blip r:embed="rId5">
            <a:alphaModFix/>
          </a:blip>
          <a:stretch>
            <a:fillRect/>
          </a:stretch>
        </p:blipFill>
        <p:spPr>
          <a:xfrm>
            <a:off x="7432000" y="2623975"/>
            <a:ext cx="1400300" cy="724200"/>
          </a:xfrm>
          <a:prstGeom prst="rect">
            <a:avLst/>
          </a:prstGeom>
          <a:noFill/>
          <a:ln>
            <a:noFill/>
          </a:ln>
        </p:spPr>
      </p:pic>
      <p:sp>
        <p:nvSpPr>
          <p:cNvPr id="87" name="Google Shape;8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30</a:t>
            </a:fld>
            <a:endParaRPr/>
          </a:p>
        </p:txBody>
      </p:sp>
      <p:pic>
        <p:nvPicPr>
          <p:cNvPr id="594" name="Google Shape;594;p54"/>
          <p:cNvPicPr preferRelativeResize="0"/>
          <p:nvPr/>
        </p:nvPicPr>
        <p:blipFill>
          <a:blip r:embed="rId3">
            <a:alphaModFix/>
          </a:blip>
          <a:stretch>
            <a:fillRect/>
          </a:stretch>
        </p:blipFill>
        <p:spPr>
          <a:xfrm>
            <a:off x="1454850" y="331650"/>
            <a:ext cx="6234299" cy="44801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31</a:t>
            </a:fld>
            <a:endParaRPr/>
          </a:p>
        </p:txBody>
      </p:sp>
      <p:pic>
        <p:nvPicPr>
          <p:cNvPr id="600" name="Google Shape;600;p55"/>
          <p:cNvPicPr preferRelativeResize="0"/>
          <p:nvPr/>
        </p:nvPicPr>
        <p:blipFill>
          <a:blip r:embed="rId3">
            <a:alphaModFix/>
          </a:blip>
          <a:stretch>
            <a:fillRect/>
          </a:stretch>
        </p:blipFill>
        <p:spPr>
          <a:xfrm>
            <a:off x="987275" y="270450"/>
            <a:ext cx="7169448" cy="3567125"/>
          </a:xfrm>
          <a:prstGeom prst="rect">
            <a:avLst/>
          </a:prstGeom>
          <a:noFill/>
          <a:ln>
            <a:noFill/>
          </a:ln>
        </p:spPr>
      </p:pic>
      <p:graphicFrame>
        <p:nvGraphicFramePr>
          <p:cNvPr id="601" name="Google Shape;601;p55"/>
          <p:cNvGraphicFramePr/>
          <p:nvPr/>
        </p:nvGraphicFramePr>
        <p:xfrm>
          <a:off x="2846650" y="3976100"/>
          <a:ext cx="3450700" cy="819450"/>
        </p:xfrm>
        <a:graphic>
          <a:graphicData uri="http://schemas.openxmlformats.org/drawingml/2006/table">
            <a:tbl>
              <a:tblPr>
                <a:noFill/>
              </a:tblPr>
              <a:tblGrid>
                <a:gridCol w="862675">
                  <a:extLst>
                    <a:ext uri="{9D8B030D-6E8A-4147-A177-3AD203B41FA5}">
                      <a16:colId xmlns:a16="http://schemas.microsoft.com/office/drawing/2014/main" val="20000"/>
                    </a:ext>
                  </a:extLst>
                </a:gridCol>
                <a:gridCol w="862675">
                  <a:extLst>
                    <a:ext uri="{9D8B030D-6E8A-4147-A177-3AD203B41FA5}">
                      <a16:colId xmlns:a16="http://schemas.microsoft.com/office/drawing/2014/main" val="20001"/>
                    </a:ext>
                  </a:extLst>
                </a:gridCol>
                <a:gridCol w="862675">
                  <a:extLst>
                    <a:ext uri="{9D8B030D-6E8A-4147-A177-3AD203B41FA5}">
                      <a16:colId xmlns:a16="http://schemas.microsoft.com/office/drawing/2014/main" val="20002"/>
                    </a:ext>
                  </a:extLst>
                </a:gridCol>
                <a:gridCol w="862675">
                  <a:extLst>
                    <a:ext uri="{9D8B030D-6E8A-4147-A177-3AD203B41FA5}">
                      <a16:colId xmlns:a16="http://schemas.microsoft.com/office/drawing/2014/main" val="20003"/>
                    </a:ext>
                  </a:extLst>
                </a:gridCol>
              </a:tblGrid>
              <a:tr h="409725">
                <a:tc>
                  <a:txBody>
                    <a:bodyPr/>
                    <a:lstStyle/>
                    <a:p>
                      <a:pPr marL="0" lvl="0" indent="0" algn="ctr" rtl="0">
                        <a:spcBef>
                          <a:spcPts val="0"/>
                        </a:spcBef>
                        <a:spcAft>
                          <a:spcPts val="0"/>
                        </a:spcAft>
                        <a:buNone/>
                      </a:pPr>
                      <a:r>
                        <a:rPr lang="fr" sz="1200"/>
                        <a:t>Exp</a:t>
                      </a:r>
                      <a:endParaRPr sz="1200"/>
                    </a:p>
                  </a:txBody>
                  <a:tcPr marL="91425" marR="91425" marT="91425" marB="91425"/>
                </a:tc>
                <a:tc>
                  <a:txBody>
                    <a:bodyPr/>
                    <a:lstStyle/>
                    <a:p>
                      <a:pPr marL="0" lvl="0" indent="0" algn="ctr" rtl="0">
                        <a:spcBef>
                          <a:spcPts val="0"/>
                        </a:spcBef>
                        <a:spcAft>
                          <a:spcPts val="0"/>
                        </a:spcAft>
                        <a:buNone/>
                      </a:pPr>
                      <a:r>
                        <a:rPr lang="fr" sz="1200"/>
                        <a:t>Nb nodes</a:t>
                      </a:r>
                      <a:endParaRPr sz="1200"/>
                    </a:p>
                  </a:txBody>
                  <a:tcPr marL="91425" marR="91425" marT="91425" marB="91425"/>
                </a:tc>
                <a:tc>
                  <a:txBody>
                    <a:bodyPr/>
                    <a:lstStyle/>
                    <a:p>
                      <a:pPr marL="0" lvl="0" indent="0" algn="ctr" rtl="0">
                        <a:spcBef>
                          <a:spcPts val="0"/>
                        </a:spcBef>
                        <a:spcAft>
                          <a:spcPts val="0"/>
                        </a:spcAft>
                        <a:buNone/>
                      </a:pPr>
                      <a:r>
                        <a:rPr lang="fr" sz="1200"/>
                        <a:t>Residual</a:t>
                      </a:r>
                      <a:endParaRPr sz="1200"/>
                    </a:p>
                  </a:txBody>
                  <a:tcPr marL="91425" marR="91425" marT="91425" marB="91425"/>
                </a:tc>
                <a:tc>
                  <a:txBody>
                    <a:bodyPr/>
                    <a:lstStyle/>
                    <a:p>
                      <a:pPr marL="0" lvl="0" indent="0" algn="ctr" rtl="0">
                        <a:spcBef>
                          <a:spcPts val="0"/>
                        </a:spcBef>
                        <a:spcAft>
                          <a:spcPts val="0"/>
                        </a:spcAft>
                        <a:buNone/>
                      </a:pPr>
                      <a:r>
                        <a:rPr lang="fr" sz="1200"/>
                        <a:t>MSE</a:t>
                      </a:r>
                      <a:endParaRPr sz="1200"/>
                    </a:p>
                  </a:txBody>
                  <a:tcPr marL="91425" marR="91425" marT="91425" marB="91425"/>
                </a:tc>
                <a:extLst>
                  <a:ext uri="{0D108BD9-81ED-4DB2-BD59-A6C34878D82A}">
                    <a16:rowId xmlns:a16="http://schemas.microsoft.com/office/drawing/2014/main" val="10000"/>
                  </a:ext>
                </a:extLst>
              </a:tr>
              <a:tr h="409725">
                <a:tc>
                  <a:txBody>
                    <a:bodyPr/>
                    <a:lstStyle/>
                    <a:p>
                      <a:pPr marL="0" lvl="0" indent="0" algn="ctr" rtl="0">
                        <a:spcBef>
                          <a:spcPts val="0"/>
                        </a:spcBef>
                        <a:spcAft>
                          <a:spcPts val="0"/>
                        </a:spcAft>
                        <a:buNone/>
                      </a:pPr>
                      <a:r>
                        <a:rPr lang="fr" sz="1200"/>
                        <a:t>Samples</a:t>
                      </a:r>
                      <a:endParaRPr sz="1200"/>
                    </a:p>
                  </a:txBody>
                  <a:tcPr marL="91425" marR="91425" marT="91425" marB="91425"/>
                </a:tc>
                <a:tc>
                  <a:txBody>
                    <a:bodyPr/>
                    <a:lstStyle/>
                    <a:p>
                      <a:pPr marL="0" lvl="0" indent="0" algn="ctr" rtl="0">
                        <a:spcBef>
                          <a:spcPts val="0"/>
                        </a:spcBef>
                        <a:spcAft>
                          <a:spcPts val="0"/>
                        </a:spcAft>
                        <a:buNone/>
                      </a:pPr>
                      <a:r>
                        <a:rPr lang="fr" sz="1200" b="1"/>
                        <a:t>646</a:t>
                      </a:r>
                      <a:endParaRPr sz="1200" b="1"/>
                    </a:p>
                  </a:txBody>
                  <a:tcPr marL="91425" marR="91425" marT="91425" marB="91425"/>
                </a:tc>
                <a:tc>
                  <a:txBody>
                    <a:bodyPr/>
                    <a:lstStyle/>
                    <a:p>
                      <a:pPr marL="0" lvl="0" indent="0" algn="ctr" rtl="0">
                        <a:spcBef>
                          <a:spcPts val="0"/>
                        </a:spcBef>
                        <a:spcAft>
                          <a:spcPts val="0"/>
                        </a:spcAft>
                        <a:buNone/>
                      </a:pPr>
                      <a:r>
                        <a:rPr lang="fr" sz="1200" b="1"/>
                        <a:t>4.58e-3</a:t>
                      </a:r>
                      <a:endParaRPr sz="1200" b="1"/>
                    </a:p>
                  </a:txBody>
                  <a:tcPr marL="91425" marR="91425" marT="91425" marB="91425"/>
                </a:tc>
                <a:tc>
                  <a:txBody>
                    <a:bodyPr/>
                    <a:lstStyle/>
                    <a:p>
                      <a:pPr marL="0" lvl="0" indent="0" algn="ctr" rtl="0">
                        <a:spcBef>
                          <a:spcPts val="0"/>
                        </a:spcBef>
                        <a:spcAft>
                          <a:spcPts val="0"/>
                        </a:spcAft>
                        <a:buNone/>
                      </a:pPr>
                      <a:r>
                        <a:rPr lang="fr" sz="1200" b="1"/>
                        <a:t>6.1e-3</a:t>
                      </a:r>
                      <a:endParaRPr sz="1200" b="1"/>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32</a:t>
            </a:fld>
            <a:endParaRPr/>
          </a:p>
        </p:txBody>
      </p:sp>
      <p:sp>
        <p:nvSpPr>
          <p:cNvPr id="607" name="Google Shape;607;p56"/>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0.98 - time to compute FP = 0.55s - nb nodes = 471</a:t>
            </a:r>
            <a:endParaRPr>
              <a:latin typeface="Oswald"/>
              <a:ea typeface="Oswald"/>
              <a:cs typeface="Oswald"/>
              <a:sym typeface="Oswald"/>
            </a:endParaRPr>
          </a:p>
        </p:txBody>
      </p:sp>
      <p:pic>
        <p:nvPicPr>
          <p:cNvPr id="608" name="Google Shape;608;p56"/>
          <p:cNvPicPr preferRelativeResize="0"/>
          <p:nvPr/>
        </p:nvPicPr>
        <p:blipFill>
          <a:blip r:embed="rId3">
            <a:alphaModFix/>
          </a:blip>
          <a:stretch>
            <a:fillRect/>
          </a:stretch>
        </p:blipFill>
        <p:spPr>
          <a:xfrm>
            <a:off x="1100375" y="645475"/>
            <a:ext cx="6943251" cy="4302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33</a:t>
            </a:fld>
            <a:endParaRPr/>
          </a:p>
        </p:txBody>
      </p:sp>
      <p:sp>
        <p:nvSpPr>
          <p:cNvPr id="621" name="Google Shape;621;p58"/>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Broyden solver - fw_thres = 500 - spectral radius = 0.98 - time to compute FP = 0.28s - nb nodes = 471</a:t>
            </a:r>
            <a:endParaRPr>
              <a:latin typeface="Oswald"/>
              <a:ea typeface="Oswald"/>
              <a:cs typeface="Oswald"/>
              <a:sym typeface="Oswald"/>
            </a:endParaRPr>
          </a:p>
        </p:txBody>
      </p:sp>
      <p:pic>
        <p:nvPicPr>
          <p:cNvPr id="622" name="Google Shape;622;p58"/>
          <p:cNvPicPr preferRelativeResize="0"/>
          <p:nvPr/>
        </p:nvPicPr>
        <p:blipFill>
          <a:blip r:embed="rId3">
            <a:alphaModFix/>
          </a:blip>
          <a:stretch>
            <a:fillRect/>
          </a:stretch>
        </p:blipFill>
        <p:spPr>
          <a:xfrm>
            <a:off x="1283725" y="590725"/>
            <a:ext cx="6576551" cy="4444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dirty="0"/>
              <a:t>Conclusion and Future Work</a:t>
            </a:r>
            <a:endParaRPr dirty="0"/>
          </a:p>
        </p:txBody>
      </p:sp>
      <p:sp>
        <p:nvSpPr>
          <p:cNvPr id="412" name="Google Shape;412;p39"/>
          <p:cNvSpPr txBox="1">
            <a:spLocks noGrp="1"/>
          </p:cNvSpPr>
          <p:nvPr>
            <p:ph type="body" idx="1"/>
          </p:nvPr>
        </p:nvSpPr>
        <p:spPr>
          <a:xfrm>
            <a:off x="311700" y="1152475"/>
            <a:ext cx="8520600" cy="3904342"/>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fr-FR" sz="1200" dirty="0" err="1"/>
              <a:t>Statistical</a:t>
            </a:r>
            <a:r>
              <a:rPr lang="fr-FR" sz="1200" dirty="0"/>
              <a:t> model for </a:t>
            </a:r>
            <a:r>
              <a:rPr lang="fr-FR" sz="1200" b="1" dirty="0" err="1"/>
              <a:t>unsupervised</a:t>
            </a:r>
            <a:r>
              <a:rPr lang="fr-FR" sz="1200" dirty="0"/>
              <a:t> </a:t>
            </a:r>
            <a:r>
              <a:rPr lang="fr-FR" sz="1200" b="1" dirty="0" err="1"/>
              <a:t>learning</a:t>
            </a:r>
            <a:r>
              <a:rPr lang="fr-FR" sz="1200" b="1" dirty="0"/>
              <a:t> </a:t>
            </a:r>
            <a:r>
              <a:rPr lang="fr-FR" sz="1200" dirty="0"/>
              <a:t>of a solution to the Poisson </a:t>
            </a:r>
            <a:r>
              <a:rPr lang="fr-FR" sz="1200" dirty="0" err="1"/>
              <a:t>equation</a:t>
            </a:r>
            <a:r>
              <a:rPr lang="fr-FR" sz="1200" dirty="0"/>
              <a:t> on </a:t>
            </a:r>
            <a:r>
              <a:rPr lang="fr-FR" sz="1200" dirty="0" err="1"/>
              <a:t>unstructured</a:t>
            </a:r>
            <a:r>
              <a:rPr lang="fr-FR" sz="1200" dirty="0"/>
              <a:t> </a:t>
            </a:r>
            <a:r>
              <a:rPr lang="fr-FR" sz="1200" dirty="0" err="1"/>
              <a:t>grids</a:t>
            </a:r>
            <a:endParaRPr lang="fr-FR" sz="1200" dirty="0"/>
          </a:p>
          <a:p>
            <a:pPr marL="457200" lvl="0" indent="-311150" algn="l" rtl="0">
              <a:spcBef>
                <a:spcPts val="0"/>
              </a:spcBef>
              <a:spcAft>
                <a:spcPts val="0"/>
              </a:spcAft>
              <a:buSzPts val="1300"/>
              <a:buChar char="●"/>
            </a:pPr>
            <a:endParaRPr lang="fr-FR" sz="1200" dirty="0"/>
          </a:p>
          <a:p>
            <a:pPr marL="457200" lvl="0" indent="-311150" algn="l" rtl="0">
              <a:spcBef>
                <a:spcPts val="0"/>
              </a:spcBef>
              <a:spcAft>
                <a:spcPts val="0"/>
              </a:spcAft>
              <a:buSzPts val="1300"/>
              <a:buChar char="●"/>
            </a:pPr>
            <a:r>
              <a:rPr lang="fr-FR" sz="1200" dirty="0"/>
              <a:t>Key </a:t>
            </a:r>
            <a:r>
              <a:rPr lang="fr-FR" sz="1200" dirty="0" err="1"/>
              <a:t>elements</a:t>
            </a:r>
            <a:r>
              <a:rPr lang="fr-FR" sz="1200" dirty="0"/>
              <a:t> : </a:t>
            </a:r>
          </a:p>
          <a:p>
            <a:pPr lvl="1" indent="-311150">
              <a:buSzPts val="1300"/>
              <a:buFont typeface="Arial" panose="020B0604020202020204" pitchFamily="34" charset="0"/>
              <a:buChar char="•"/>
            </a:pPr>
            <a:endParaRPr lang="fr-FR" sz="1200" dirty="0"/>
          </a:p>
          <a:p>
            <a:pPr lvl="1" indent="-311150">
              <a:buSzPts val="1300"/>
              <a:buFont typeface="Arial" panose="020B0604020202020204" pitchFamily="34" charset="0"/>
              <a:buChar char="•"/>
            </a:pPr>
            <a:r>
              <a:rPr lang="fr-FR" sz="1200" dirty="0"/>
              <a:t>Graph Neural Networks to deal </a:t>
            </a:r>
            <a:r>
              <a:rPr lang="fr-FR" sz="1200" dirty="0" err="1"/>
              <a:t>with</a:t>
            </a:r>
            <a:r>
              <a:rPr lang="fr-FR" sz="1200" dirty="0"/>
              <a:t> </a:t>
            </a:r>
            <a:r>
              <a:rPr lang="fr-FR" sz="1200" dirty="0" err="1"/>
              <a:t>unstructured</a:t>
            </a:r>
            <a:r>
              <a:rPr lang="fr-FR" sz="1200" dirty="0"/>
              <a:t> </a:t>
            </a:r>
            <a:r>
              <a:rPr lang="fr-FR" sz="1200" dirty="0" err="1"/>
              <a:t>grids</a:t>
            </a:r>
            <a:endParaRPr lang="fr-FR" sz="1200" dirty="0"/>
          </a:p>
          <a:p>
            <a:pPr lvl="1" indent="-311150">
              <a:buSzPts val="1300"/>
              <a:buFont typeface="Arial" panose="020B0604020202020204" pitchFamily="34" charset="0"/>
              <a:buChar char="•"/>
            </a:pPr>
            <a:r>
              <a:rPr lang="fr-FR" sz="1200" dirty="0" err="1"/>
              <a:t>Higher</a:t>
            </a:r>
            <a:r>
              <a:rPr lang="fr-FR" sz="1200" dirty="0"/>
              <a:t> </a:t>
            </a:r>
            <a:r>
              <a:rPr lang="fr-FR" sz="1200" dirty="0" err="1"/>
              <a:t>dimensional</a:t>
            </a:r>
            <a:r>
              <a:rPr lang="fr-FR" sz="1200" dirty="0"/>
              <a:t> latent </a:t>
            </a:r>
            <a:r>
              <a:rPr lang="fr-FR" sz="1200" dirty="0" err="1"/>
              <a:t>space</a:t>
            </a:r>
            <a:endParaRPr lang="fr-FR" sz="1200" dirty="0"/>
          </a:p>
          <a:p>
            <a:pPr lvl="1" indent="-311150">
              <a:buSzPts val="1300"/>
              <a:buFont typeface="Arial" panose="020B0604020202020204" pitchFamily="34" charset="0"/>
              <a:buChar char="•"/>
            </a:pPr>
            <a:r>
              <a:rPr lang="fr-FR" sz="1200" dirty="0" err="1"/>
              <a:t>Iterative</a:t>
            </a:r>
            <a:r>
              <a:rPr lang="fr-FR" sz="1200" dirty="0"/>
              <a:t> process (</a:t>
            </a:r>
            <a:r>
              <a:rPr lang="fr-FR" sz="1200" dirty="0" err="1"/>
              <a:t>recast</a:t>
            </a:r>
            <a:r>
              <a:rPr lang="fr-FR" sz="1200" dirty="0"/>
              <a:t> as a </a:t>
            </a:r>
            <a:r>
              <a:rPr lang="fr-FR" sz="1200" dirty="0" err="1"/>
              <a:t>fixed</a:t>
            </a:r>
            <a:r>
              <a:rPr lang="fr-FR" sz="1200" dirty="0"/>
              <a:t> point </a:t>
            </a:r>
            <a:r>
              <a:rPr lang="fr-FR" sz="1200" dirty="0" err="1"/>
              <a:t>iteration</a:t>
            </a:r>
            <a:r>
              <a:rPr lang="fr-FR" sz="1200" dirty="0"/>
              <a:t> </a:t>
            </a:r>
            <a:r>
              <a:rPr lang="fr-FR" sz="1200" dirty="0" err="1"/>
              <a:t>with</a:t>
            </a:r>
            <a:r>
              <a:rPr lang="fr-FR" sz="1200" dirty="0"/>
              <a:t> control of the spectral radius)</a:t>
            </a:r>
          </a:p>
          <a:p>
            <a:pPr marL="603250" lvl="1" indent="0">
              <a:buSzPts val="1300"/>
              <a:buNone/>
            </a:pPr>
            <a:endParaRPr sz="1200" dirty="0"/>
          </a:p>
          <a:p>
            <a:pPr marL="457200" lvl="0" indent="-311150" algn="l" rtl="0">
              <a:spcBef>
                <a:spcPts val="1200"/>
              </a:spcBef>
              <a:spcAft>
                <a:spcPts val="0"/>
              </a:spcAft>
              <a:buSzPts val="1300"/>
              <a:buChar char="●"/>
            </a:pPr>
            <a:r>
              <a:rPr lang="fr-FR" sz="1200" dirty="0"/>
              <a:t>Future </a:t>
            </a:r>
            <a:r>
              <a:rPr lang="fr-FR" sz="1200" dirty="0" err="1"/>
              <a:t>work</a:t>
            </a:r>
            <a:r>
              <a:rPr lang="fr-FR" sz="1200" dirty="0"/>
              <a:t> </a:t>
            </a:r>
          </a:p>
          <a:p>
            <a:pPr lvl="1" indent="-311150">
              <a:spcBef>
                <a:spcPts val="1200"/>
              </a:spcBef>
              <a:buSzPts val="1300"/>
              <a:buFont typeface="Arial" panose="020B0604020202020204" pitchFamily="34" charset="0"/>
              <a:buChar char="•"/>
            </a:pPr>
            <a:r>
              <a:rPr lang="fr-FR" sz="1200" dirty="0" err="1"/>
              <a:t>Detailed</a:t>
            </a:r>
            <a:r>
              <a:rPr lang="fr-FR" sz="1200" dirty="0"/>
              <a:t> </a:t>
            </a:r>
            <a:r>
              <a:rPr lang="fr-FR" sz="1200" dirty="0" err="1"/>
              <a:t>comparison</a:t>
            </a:r>
            <a:r>
              <a:rPr lang="fr-FR" sz="1200" dirty="0"/>
              <a:t> </a:t>
            </a:r>
            <a:r>
              <a:rPr lang="fr-FR" sz="1200" dirty="0" err="1"/>
              <a:t>with</a:t>
            </a:r>
            <a:r>
              <a:rPr lang="fr-FR" sz="1200" dirty="0"/>
              <a:t> </a:t>
            </a:r>
            <a:r>
              <a:rPr lang="fr-FR" sz="1200" dirty="0" err="1"/>
              <a:t>iterative</a:t>
            </a:r>
            <a:r>
              <a:rPr lang="fr-FR" sz="1200" dirty="0"/>
              <a:t> </a:t>
            </a:r>
            <a:r>
              <a:rPr lang="fr-FR" sz="1200" dirty="0" err="1"/>
              <a:t>linear</a:t>
            </a:r>
            <a:r>
              <a:rPr lang="fr-FR" sz="1200" dirty="0"/>
              <a:t> </a:t>
            </a:r>
            <a:r>
              <a:rPr lang="fr-FR" sz="1200" dirty="0" err="1"/>
              <a:t>solvers</a:t>
            </a:r>
            <a:endParaRPr lang="fr-FR" sz="1200" dirty="0"/>
          </a:p>
          <a:p>
            <a:pPr lvl="1" indent="-311150">
              <a:spcBef>
                <a:spcPts val="1200"/>
              </a:spcBef>
              <a:buSzPts val="1300"/>
              <a:buFont typeface="Arial" panose="020B0604020202020204" pitchFamily="34" charset="0"/>
              <a:buChar char="•"/>
            </a:pPr>
            <a:r>
              <a:rPr lang="fr-FR" sz="1200" dirty="0"/>
              <a:t>Test on </a:t>
            </a:r>
            <a:r>
              <a:rPr lang="fr-FR" sz="1200" dirty="0" err="1"/>
              <a:t>problems</a:t>
            </a:r>
            <a:r>
              <a:rPr lang="fr-FR" sz="1200" dirty="0"/>
              <a:t> </a:t>
            </a:r>
            <a:r>
              <a:rPr lang="fr-FR" sz="1200" dirty="0" err="1"/>
              <a:t>from</a:t>
            </a:r>
            <a:r>
              <a:rPr lang="fr-FR" sz="1200" dirty="0"/>
              <a:t> real CFD simulations</a:t>
            </a:r>
          </a:p>
          <a:p>
            <a:pPr lvl="1" indent="-311150">
              <a:spcBef>
                <a:spcPts val="1200"/>
              </a:spcBef>
              <a:buSzPts val="1300"/>
              <a:buFont typeface="Arial" panose="020B0604020202020204" pitchFamily="34" charset="0"/>
              <a:buChar char="•"/>
            </a:pPr>
            <a:r>
              <a:rPr lang="fr-FR" sz="1200" dirty="0"/>
              <a:t>Use as a </a:t>
            </a:r>
            <a:r>
              <a:rPr lang="fr-FR" sz="1200" dirty="0" err="1"/>
              <a:t>preconditioner</a:t>
            </a:r>
            <a:r>
              <a:rPr lang="fr-FR" sz="1200" dirty="0"/>
              <a:t> (</a:t>
            </a:r>
            <a:r>
              <a:rPr lang="fr-FR" sz="1200" dirty="0" err="1"/>
              <a:t>domain</a:t>
            </a:r>
            <a:r>
              <a:rPr lang="fr-FR" sz="1200" dirty="0"/>
              <a:t> </a:t>
            </a:r>
            <a:r>
              <a:rPr lang="fr-FR" sz="1200" dirty="0" err="1"/>
              <a:t>decomposition</a:t>
            </a:r>
            <a:r>
              <a:rPr lang="fr-FR" sz="1200" dirty="0"/>
              <a:t> + </a:t>
            </a:r>
            <a:r>
              <a:rPr lang="fr-FR" sz="1200" dirty="0" err="1"/>
              <a:t>multigrid</a:t>
            </a:r>
            <a:r>
              <a:rPr lang="fr-FR" sz="1200" dirty="0"/>
              <a:t> </a:t>
            </a:r>
            <a:r>
              <a:rPr lang="fr-FR" sz="1200" dirty="0" err="1"/>
              <a:t>methods</a:t>
            </a:r>
            <a:r>
              <a:rPr lang="fr-FR" sz="1200" dirty="0"/>
              <a:t>)</a:t>
            </a:r>
          </a:p>
          <a:p>
            <a:pPr lvl="1" indent="-311150">
              <a:spcBef>
                <a:spcPts val="1200"/>
              </a:spcBef>
              <a:buSzPts val="1300"/>
              <a:buFont typeface="Arial" panose="020B0604020202020204" pitchFamily="34" charset="0"/>
              <a:buChar char="•"/>
            </a:pPr>
            <a:r>
              <a:rPr lang="fr-FR" sz="1200" dirty="0" err="1"/>
              <a:t>Discretization</a:t>
            </a:r>
            <a:r>
              <a:rPr lang="fr-FR" sz="1200" dirty="0"/>
              <a:t>-free </a:t>
            </a:r>
            <a:r>
              <a:rPr lang="fr-FR" sz="1200" dirty="0" err="1"/>
              <a:t>loss</a:t>
            </a:r>
            <a:endParaRPr lang="fr-FR" sz="1200" dirty="0"/>
          </a:p>
          <a:p>
            <a:pPr lvl="1" indent="-311150">
              <a:spcBef>
                <a:spcPts val="1200"/>
              </a:spcBef>
              <a:buSzPts val="1300"/>
              <a:buFont typeface="Arial" panose="020B0604020202020204" pitchFamily="34" charset="0"/>
              <a:buChar char="•"/>
            </a:pPr>
            <a:endParaRPr lang="fr-FR" sz="1200" dirty="0"/>
          </a:p>
        </p:txBody>
      </p:sp>
      <p:sp>
        <p:nvSpPr>
          <p:cNvPr id="413" name="Google Shape;4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34</a:t>
            </a:fld>
            <a:endParaRPr/>
          </a:p>
        </p:txBody>
      </p:sp>
    </p:spTree>
    <p:extLst>
      <p:ext uri="{BB962C8B-B14F-4D97-AF65-F5344CB8AC3E}">
        <p14:creationId xmlns:p14="http://schemas.microsoft.com/office/powerpoint/2010/main" val="2052147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6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fr"/>
              <a:t>Additional results</a:t>
            </a:r>
            <a:endParaRPr/>
          </a:p>
        </p:txBody>
      </p:sp>
      <p:sp>
        <p:nvSpPr>
          <p:cNvPr id="643" name="Google Shape;643;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35</a:t>
            </a:fld>
            <a:endParaRPr/>
          </a:p>
        </p:txBody>
      </p:sp>
      <p:sp>
        <p:nvSpPr>
          <p:cNvPr id="644" name="Google Shape;644;p61"/>
          <p:cNvSpPr txBox="1"/>
          <p:nvPr/>
        </p:nvSpPr>
        <p:spPr>
          <a:xfrm>
            <a:off x="1257350" y="3130000"/>
            <a:ext cx="7010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a:latin typeface="Oswald"/>
                <a:ea typeface="Oswald"/>
                <a:cs typeface="Oswald"/>
                <a:sym typeface="Oswald"/>
              </a:rPr>
              <a:t>New geometries </a:t>
            </a:r>
            <a:endParaRPr>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36</a:t>
            </a:fld>
            <a:endParaRPr/>
          </a:p>
        </p:txBody>
      </p:sp>
      <p:sp>
        <p:nvSpPr>
          <p:cNvPr id="650" name="Google Shape;650;p62"/>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0.99 - nb nodes = 714</a:t>
            </a:r>
            <a:endParaRPr>
              <a:latin typeface="Oswald"/>
              <a:ea typeface="Oswald"/>
              <a:cs typeface="Oswald"/>
              <a:sym typeface="Oswald"/>
            </a:endParaRPr>
          </a:p>
        </p:txBody>
      </p:sp>
      <p:pic>
        <p:nvPicPr>
          <p:cNvPr id="651" name="Google Shape;651;p62"/>
          <p:cNvPicPr preferRelativeResize="0"/>
          <p:nvPr/>
        </p:nvPicPr>
        <p:blipFill>
          <a:blip r:embed="rId3">
            <a:alphaModFix/>
          </a:blip>
          <a:stretch>
            <a:fillRect/>
          </a:stretch>
        </p:blipFill>
        <p:spPr>
          <a:xfrm>
            <a:off x="1508650" y="607375"/>
            <a:ext cx="6126690" cy="4302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37</a:t>
            </a:fld>
            <a:endParaRPr/>
          </a:p>
        </p:txBody>
      </p:sp>
      <p:sp>
        <p:nvSpPr>
          <p:cNvPr id="657" name="Google Shape;657;p63"/>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0.99 - nb nodes = 919</a:t>
            </a:r>
            <a:endParaRPr>
              <a:latin typeface="Oswald"/>
              <a:ea typeface="Oswald"/>
              <a:cs typeface="Oswald"/>
              <a:sym typeface="Oswald"/>
            </a:endParaRPr>
          </a:p>
        </p:txBody>
      </p:sp>
      <p:pic>
        <p:nvPicPr>
          <p:cNvPr id="658" name="Google Shape;658;p63"/>
          <p:cNvPicPr preferRelativeResize="0"/>
          <p:nvPr/>
        </p:nvPicPr>
        <p:blipFill>
          <a:blip r:embed="rId3">
            <a:alphaModFix/>
          </a:blip>
          <a:stretch>
            <a:fillRect/>
          </a:stretch>
        </p:blipFill>
        <p:spPr>
          <a:xfrm>
            <a:off x="1145075" y="596500"/>
            <a:ext cx="6853857" cy="43020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38</a:t>
            </a:fld>
            <a:endParaRPr/>
          </a:p>
        </p:txBody>
      </p:sp>
      <p:sp>
        <p:nvSpPr>
          <p:cNvPr id="664" name="Google Shape;664;p64"/>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0.99 - nb nodes = 892</a:t>
            </a:r>
            <a:endParaRPr>
              <a:latin typeface="Oswald"/>
              <a:ea typeface="Oswald"/>
              <a:cs typeface="Oswald"/>
              <a:sym typeface="Oswald"/>
            </a:endParaRPr>
          </a:p>
        </p:txBody>
      </p:sp>
      <p:pic>
        <p:nvPicPr>
          <p:cNvPr id="665" name="Google Shape;665;p64"/>
          <p:cNvPicPr preferRelativeResize="0"/>
          <p:nvPr/>
        </p:nvPicPr>
        <p:blipFill>
          <a:blip r:embed="rId3">
            <a:alphaModFix/>
          </a:blip>
          <a:stretch>
            <a:fillRect/>
          </a:stretch>
        </p:blipFill>
        <p:spPr>
          <a:xfrm>
            <a:off x="1446038" y="639725"/>
            <a:ext cx="6251924" cy="4357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39</a:t>
            </a:fld>
            <a:endParaRPr/>
          </a:p>
        </p:txBody>
      </p:sp>
      <p:sp>
        <p:nvSpPr>
          <p:cNvPr id="671" name="Google Shape;671;p65"/>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0.99 - nb nodes = 767</a:t>
            </a:r>
            <a:endParaRPr>
              <a:latin typeface="Oswald"/>
              <a:ea typeface="Oswald"/>
              <a:cs typeface="Oswald"/>
              <a:sym typeface="Oswald"/>
            </a:endParaRPr>
          </a:p>
        </p:txBody>
      </p:sp>
      <p:pic>
        <p:nvPicPr>
          <p:cNvPr id="672" name="Google Shape;672;p65"/>
          <p:cNvPicPr preferRelativeResize="0"/>
          <p:nvPr/>
        </p:nvPicPr>
        <p:blipFill>
          <a:blip r:embed="rId3">
            <a:alphaModFix/>
          </a:blip>
          <a:stretch>
            <a:fillRect/>
          </a:stretch>
        </p:blipFill>
        <p:spPr>
          <a:xfrm>
            <a:off x="1764413" y="612825"/>
            <a:ext cx="5615174" cy="4302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p:nvPr/>
        </p:nvSpPr>
        <p:spPr>
          <a:xfrm>
            <a:off x="311750" y="2274763"/>
            <a:ext cx="5080800" cy="23343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SzPts val="990"/>
              <a:buNone/>
            </a:pPr>
            <a:r>
              <a:rPr lang="fr" sz="2410" b="1"/>
              <a:t>Incompressible Navier-Stokes equations</a:t>
            </a:r>
            <a:endParaRPr sz="2410" b="1"/>
          </a:p>
        </p:txBody>
      </p:sp>
      <p:sp>
        <p:nvSpPr>
          <p:cNvPr id="94" name="Google Shape;94;p16"/>
          <p:cNvSpPr txBox="1"/>
          <p:nvPr/>
        </p:nvSpPr>
        <p:spPr>
          <a:xfrm>
            <a:off x="311700" y="1329150"/>
            <a:ext cx="3372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200" b="1" i="1">
                <a:solidFill>
                  <a:schemeClr val="dk1"/>
                </a:solidFill>
              </a:rPr>
              <a:t>Incompressible Navier-Stokes equations</a:t>
            </a:r>
            <a:endParaRPr sz="1200" b="1" i="1">
              <a:solidFill>
                <a:schemeClr val="dk1"/>
              </a:solidFill>
            </a:endParaRPr>
          </a:p>
        </p:txBody>
      </p:sp>
      <p:sp>
        <p:nvSpPr>
          <p:cNvPr id="95" name="Google Shape;95;p16"/>
          <p:cNvSpPr/>
          <p:nvPr/>
        </p:nvSpPr>
        <p:spPr>
          <a:xfrm>
            <a:off x="4085575" y="1440750"/>
            <a:ext cx="931500" cy="1461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p:nvPr/>
        </p:nvSpPr>
        <p:spPr>
          <a:xfrm>
            <a:off x="311700" y="4786175"/>
            <a:ext cx="8782800" cy="292500"/>
          </a:xfrm>
          <a:prstGeom prst="rect">
            <a:avLst/>
          </a:prstGeom>
          <a:noFill/>
          <a:ln>
            <a:noFill/>
          </a:ln>
        </p:spPr>
        <p:txBody>
          <a:bodyPr spcFirstLastPara="1" wrap="square" lIns="91425" tIns="91425" rIns="91425" bIns="91425" anchor="t" anchorCtr="0">
            <a:spAutoFit/>
          </a:bodyPr>
          <a:lstStyle/>
          <a:p>
            <a:pPr marL="457200" lvl="0" indent="-273050" algn="l" rtl="0">
              <a:lnSpc>
                <a:spcPct val="150000"/>
              </a:lnSpc>
              <a:spcBef>
                <a:spcPts val="0"/>
              </a:spcBef>
              <a:spcAft>
                <a:spcPts val="0"/>
              </a:spcAft>
              <a:buClr>
                <a:schemeClr val="dk1"/>
              </a:buClr>
              <a:buSzPts val="700"/>
              <a:buChar char="➔"/>
            </a:pPr>
            <a:r>
              <a:rPr lang="fr" sz="700" b="1" i="1">
                <a:solidFill>
                  <a:schemeClr val="dk1"/>
                </a:solidFill>
              </a:rPr>
              <a:t>Numerical Methods for incompressible viscous flow</a:t>
            </a:r>
            <a:r>
              <a:rPr lang="fr" sz="700">
                <a:solidFill>
                  <a:schemeClr val="dk1"/>
                </a:solidFill>
              </a:rPr>
              <a:t> : Hans Petter Langtangen, Kent-Andre Mardal, Ragnar Winther</a:t>
            </a:r>
            <a:endParaRPr sz="700"/>
          </a:p>
        </p:txBody>
      </p:sp>
      <p:pic>
        <p:nvPicPr>
          <p:cNvPr id="97" name="Google Shape;97;p16" descr="u^* = u^n -  \delta t \left[ (u^n \cdot \nabla)u^n - \frac{1}{\rho} \nabla p^n + \Delta u^n + f^n \right]" title="MathEquation,#000000"/>
          <p:cNvPicPr preferRelativeResize="0"/>
          <p:nvPr/>
        </p:nvPicPr>
        <p:blipFill>
          <a:blip r:embed="rId3">
            <a:alphaModFix/>
          </a:blip>
          <a:stretch>
            <a:fillRect/>
          </a:stretch>
        </p:blipFill>
        <p:spPr>
          <a:xfrm>
            <a:off x="818578" y="2498604"/>
            <a:ext cx="4067348" cy="401908"/>
          </a:xfrm>
          <a:prstGeom prst="rect">
            <a:avLst/>
          </a:prstGeom>
          <a:noFill/>
          <a:ln>
            <a:noFill/>
          </a:ln>
        </p:spPr>
      </p:pic>
      <p:pic>
        <p:nvPicPr>
          <p:cNvPr id="98" name="Google Shape;98;p16" descr="                \left \{&#10;                \begin{array}{rcl}&#10;                    \frac{\partial u}{\partial t} + u \cdot \nabla u &amp;=&amp; -\frac{1}{\rho} \nabla p + \nu \Delta u + f  \\&#10;                    \nabla \cdot u &amp;=&amp; 0  &#10;                \end{array}&#10;                \right.&#10;" title="MathEquation,#000000"/>
          <p:cNvPicPr preferRelativeResize="0"/>
          <p:nvPr/>
        </p:nvPicPr>
        <p:blipFill>
          <a:blip r:embed="rId4">
            <a:alphaModFix/>
          </a:blip>
          <a:stretch>
            <a:fillRect/>
          </a:stretch>
        </p:blipFill>
        <p:spPr>
          <a:xfrm>
            <a:off x="5459700" y="1195500"/>
            <a:ext cx="3372600" cy="636595"/>
          </a:xfrm>
          <a:prstGeom prst="rect">
            <a:avLst/>
          </a:prstGeom>
          <a:noFill/>
          <a:ln>
            <a:noFill/>
          </a:ln>
        </p:spPr>
      </p:pic>
      <p:pic>
        <p:nvPicPr>
          <p:cNvPr id="99" name="Google Shape;99;p16" descr="\Delta p^{n+1} = \Delta p^n + \frac{\rho}{\delta t} \nabla \cdot u^*" title="MathEquation,#000000"/>
          <p:cNvPicPr preferRelativeResize="0"/>
          <p:nvPr/>
        </p:nvPicPr>
        <p:blipFill>
          <a:blip r:embed="rId5">
            <a:alphaModFix/>
          </a:blip>
          <a:stretch>
            <a:fillRect/>
          </a:stretch>
        </p:blipFill>
        <p:spPr>
          <a:xfrm>
            <a:off x="1505338" y="3247364"/>
            <a:ext cx="2693828" cy="389042"/>
          </a:xfrm>
          <a:prstGeom prst="rect">
            <a:avLst/>
          </a:prstGeom>
          <a:noFill/>
          <a:ln>
            <a:noFill/>
          </a:ln>
        </p:spPr>
      </p:pic>
      <p:pic>
        <p:nvPicPr>
          <p:cNvPr id="100" name="Google Shape;100;p16" descr="u^{n+1} = u^* - \frac{\delta t}{\rho} \nabla (p^{n+1} - p^n)" title="MathEquation,#000000"/>
          <p:cNvPicPr preferRelativeResize="0"/>
          <p:nvPr/>
        </p:nvPicPr>
        <p:blipFill>
          <a:blip r:embed="rId6">
            <a:alphaModFix/>
          </a:blip>
          <a:stretch>
            <a:fillRect/>
          </a:stretch>
        </p:blipFill>
        <p:spPr>
          <a:xfrm>
            <a:off x="1312206" y="3983270"/>
            <a:ext cx="3080094" cy="401909"/>
          </a:xfrm>
          <a:prstGeom prst="rect">
            <a:avLst/>
          </a:prstGeom>
          <a:noFill/>
          <a:ln>
            <a:noFill/>
          </a:ln>
        </p:spPr>
      </p:pic>
      <p:sp>
        <p:nvSpPr>
          <p:cNvPr id="101" name="Google Shape;101;p16"/>
          <p:cNvSpPr/>
          <p:nvPr/>
        </p:nvSpPr>
        <p:spPr>
          <a:xfrm>
            <a:off x="670760" y="2013113"/>
            <a:ext cx="2131500" cy="2616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sz="1200" b="1">
                <a:solidFill>
                  <a:schemeClr val="dk1"/>
                </a:solidFill>
              </a:rPr>
              <a:t>Splitting scheme strategy</a:t>
            </a:r>
            <a:endParaRPr sz="1200" b="1">
              <a:solidFill>
                <a:schemeClr val="dk1"/>
              </a:solidFill>
            </a:endParaRPr>
          </a:p>
        </p:txBody>
      </p:sp>
      <p:sp>
        <p:nvSpPr>
          <p:cNvPr id="102" name="Google Shape;102;p16"/>
          <p:cNvSpPr/>
          <p:nvPr/>
        </p:nvSpPr>
        <p:spPr>
          <a:xfrm>
            <a:off x="1322634" y="3184713"/>
            <a:ext cx="3079800" cy="5100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p:nvPr/>
        </p:nvSpPr>
        <p:spPr>
          <a:xfrm>
            <a:off x="6398340" y="2514900"/>
            <a:ext cx="2433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200" b="1" i="1">
                <a:solidFill>
                  <a:schemeClr val="dk1"/>
                </a:solidFill>
              </a:rPr>
              <a:t>Compute tentative velocity u*</a:t>
            </a:r>
            <a:endParaRPr sz="1200" b="1" i="1">
              <a:solidFill>
                <a:schemeClr val="dk1"/>
              </a:solidFill>
            </a:endParaRPr>
          </a:p>
        </p:txBody>
      </p:sp>
      <p:sp>
        <p:nvSpPr>
          <p:cNvPr id="104" name="Google Shape;104;p16"/>
          <p:cNvSpPr txBox="1"/>
          <p:nvPr/>
        </p:nvSpPr>
        <p:spPr>
          <a:xfrm>
            <a:off x="6398340" y="3257250"/>
            <a:ext cx="2433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200" b="1" i="1">
                <a:solidFill>
                  <a:schemeClr val="dk1"/>
                </a:solidFill>
              </a:rPr>
              <a:t>Poisson equation for pressure</a:t>
            </a:r>
            <a:endParaRPr sz="1200" b="1" i="1">
              <a:solidFill>
                <a:schemeClr val="dk1"/>
              </a:solidFill>
            </a:endParaRPr>
          </a:p>
        </p:txBody>
      </p:sp>
      <p:sp>
        <p:nvSpPr>
          <p:cNvPr id="105" name="Google Shape;105;p16"/>
          <p:cNvSpPr txBox="1"/>
          <p:nvPr/>
        </p:nvSpPr>
        <p:spPr>
          <a:xfrm>
            <a:off x="6398338" y="3999575"/>
            <a:ext cx="2433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200" b="1" i="1">
                <a:solidFill>
                  <a:schemeClr val="dk1"/>
                </a:solidFill>
              </a:rPr>
              <a:t>Update velocity </a:t>
            </a:r>
            <a:endParaRPr sz="1200" b="1" i="1">
              <a:solidFill>
                <a:schemeClr val="dk1"/>
              </a:solidFill>
            </a:endParaRPr>
          </a:p>
        </p:txBody>
      </p:sp>
      <p:cxnSp>
        <p:nvCxnSpPr>
          <p:cNvPr id="106" name="Google Shape;106;p16"/>
          <p:cNvCxnSpPr>
            <a:stCxn id="103" idx="1"/>
            <a:endCxn id="97" idx="3"/>
          </p:cNvCxnSpPr>
          <p:nvPr/>
        </p:nvCxnSpPr>
        <p:spPr>
          <a:xfrm rot="10800000">
            <a:off x="4886040" y="2699550"/>
            <a:ext cx="1512300" cy="0"/>
          </a:xfrm>
          <a:prstGeom prst="straightConnector1">
            <a:avLst/>
          </a:prstGeom>
          <a:noFill/>
          <a:ln w="9525" cap="flat" cmpd="sng">
            <a:solidFill>
              <a:schemeClr val="dk2"/>
            </a:solidFill>
            <a:prstDash val="dash"/>
            <a:round/>
            <a:headEnd type="none" w="med" len="med"/>
            <a:tailEnd type="triangle" w="med" len="med"/>
          </a:ln>
        </p:spPr>
      </p:cxnSp>
      <p:cxnSp>
        <p:nvCxnSpPr>
          <p:cNvPr id="107" name="Google Shape;107;p16"/>
          <p:cNvCxnSpPr>
            <a:stCxn id="104" idx="1"/>
            <a:endCxn id="102" idx="3"/>
          </p:cNvCxnSpPr>
          <p:nvPr/>
        </p:nvCxnSpPr>
        <p:spPr>
          <a:xfrm rot="10800000">
            <a:off x="4402440" y="3439800"/>
            <a:ext cx="1995900" cy="2100"/>
          </a:xfrm>
          <a:prstGeom prst="straightConnector1">
            <a:avLst/>
          </a:prstGeom>
          <a:noFill/>
          <a:ln w="9525" cap="flat" cmpd="sng">
            <a:solidFill>
              <a:schemeClr val="dk2"/>
            </a:solidFill>
            <a:prstDash val="dash"/>
            <a:round/>
            <a:headEnd type="none" w="med" len="med"/>
            <a:tailEnd type="triangle" w="med" len="med"/>
          </a:ln>
        </p:spPr>
      </p:cxnSp>
      <p:cxnSp>
        <p:nvCxnSpPr>
          <p:cNvPr id="108" name="Google Shape;108;p16"/>
          <p:cNvCxnSpPr>
            <a:stCxn id="105" idx="1"/>
            <a:endCxn id="100" idx="3"/>
          </p:cNvCxnSpPr>
          <p:nvPr/>
        </p:nvCxnSpPr>
        <p:spPr>
          <a:xfrm rot="10800000">
            <a:off x="4392238" y="4184225"/>
            <a:ext cx="2006100" cy="0"/>
          </a:xfrm>
          <a:prstGeom prst="straightConnector1">
            <a:avLst/>
          </a:prstGeom>
          <a:noFill/>
          <a:ln w="9525" cap="flat" cmpd="sng">
            <a:solidFill>
              <a:schemeClr val="dk2"/>
            </a:solidFill>
            <a:prstDash val="dash"/>
            <a:round/>
            <a:headEnd type="none" w="med" len="med"/>
            <a:tailEnd type="triangle" w="med" len="med"/>
          </a:ln>
        </p:spPr>
      </p:cxnSp>
      <p:sp>
        <p:nvSpPr>
          <p:cNvPr id="109" name="Google Shape;10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40</a:t>
            </a:fld>
            <a:endParaRPr/>
          </a:p>
        </p:txBody>
      </p:sp>
      <p:sp>
        <p:nvSpPr>
          <p:cNvPr id="678" name="Google Shape;678;p66"/>
          <p:cNvSpPr txBox="1"/>
          <p:nvPr/>
        </p:nvSpPr>
        <p:spPr>
          <a:xfrm>
            <a:off x="174225" y="136425"/>
            <a:ext cx="88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swald"/>
                <a:ea typeface="Oswald"/>
                <a:cs typeface="Oswald"/>
                <a:sym typeface="Oswald"/>
              </a:rPr>
              <a:t>Forward iteration - fw_thres = 1000 - spectral radius = 0.99 - nb nodes = 468</a:t>
            </a:r>
            <a:endParaRPr>
              <a:latin typeface="Oswald"/>
              <a:ea typeface="Oswald"/>
              <a:cs typeface="Oswald"/>
              <a:sym typeface="Oswald"/>
            </a:endParaRPr>
          </a:p>
        </p:txBody>
      </p:sp>
      <p:pic>
        <p:nvPicPr>
          <p:cNvPr id="679" name="Google Shape;679;p66"/>
          <p:cNvPicPr preferRelativeResize="0"/>
          <p:nvPr/>
        </p:nvPicPr>
        <p:blipFill>
          <a:blip r:embed="rId3">
            <a:alphaModFix/>
          </a:blip>
          <a:stretch>
            <a:fillRect/>
          </a:stretch>
        </p:blipFill>
        <p:spPr>
          <a:xfrm>
            <a:off x="1001100" y="596500"/>
            <a:ext cx="7193255" cy="4302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41</a:t>
            </a:fld>
            <a:endParaRPr/>
          </a:p>
        </p:txBody>
      </p:sp>
      <p:pic>
        <p:nvPicPr>
          <p:cNvPr id="685" name="Google Shape;685;p67"/>
          <p:cNvPicPr preferRelativeResize="0"/>
          <p:nvPr/>
        </p:nvPicPr>
        <p:blipFill>
          <a:blip r:embed="rId3">
            <a:alphaModFix/>
          </a:blip>
          <a:stretch>
            <a:fillRect/>
          </a:stretch>
        </p:blipFill>
        <p:spPr>
          <a:xfrm>
            <a:off x="181950" y="121600"/>
            <a:ext cx="8839199" cy="1680350"/>
          </a:xfrm>
          <a:prstGeom prst="rect">
            <a:avLst/>
          </a:prstGeom>
          <a:noFill/>
          <a:ln>
            <a:noFill/>
          </a:ln>
        </p:spPr>
      </p:pic>
      <p:pic>
        <p:nvPicPr>
          <p:cNvPr id="686" name="Google Shape;686;p67"/>
          <p:cNvPicPr preferRelativeResize="0"/>
          <p:nvPr/>
        </p:nvPicPr>
        <p:blipFill>
          <a:blip r:embed="rId4">
            <a:alphaModFix/>
          </a:blip>
          <a:stretch>
            <a:fillRect/>
          </a:stretch>
        </p:blipFill>
        <p:spPr>
          <a:xfrm>
            <a:off x="1976450" y="1878575"/>
            <a:ext cx="5369952" cy="3178249"/>
          </a:xfrm>
          <a:prstGeom prst="rect">
            <a:avLst/>
          </a:prstGeom>
          <a:noFill/>
          <a:ln>
            <a:noFill/>
          </a:ln>
        </p:spPr>
      </p:pic>
      <p:sp>
        <p:nvSpPr>
          <p:cNvPr id="687" name="Google Shape;687;p67"/>
          <p:cNvSpPr txBox="1"/>
          <p:nvPr/>
        </p:nvSpPr>
        <p:spPr>
          <a:xfrm>
            <a:off x="468150" y="3321450"/>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609</a:t>
            </a:r>
            <a:endParaRPr sz="900">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42</a:t>
            </a:fld>
            <a:endParaRPr/>
          </a:p>
        </p:txBody>
      </p:sp>
      <p:sp>
        <p:nvSpPr>
          <p:cNvPr id="693" name="Google Shape;693;p68"/>
          <p:cNvSpPr txBox="1"/>
          <p:nvPr/>
        </p:nvSpPr>
        <p:spPr>
          <a:xfrm>
            <a:off x="468150" y="3321450"/>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1206</a:t>
            </a:r>
            <a:endParaRPr sz="900">
              <a:latin typeface="Oswald"/>
              <a:ea typeface="Oswald"/>
              <a:cs typeface="Oswald"/>
              <a:sym typeface="Oswald"/>
            </a:endParaRPr>
          </a:p>
        </p:txBody>
      </p:sp>
      <p:pic>
        <p:nvPicPr>
          <p:cNvPr id="694" name="Google Shape;694;p68"/>
          <p:cNvPicPr preferRelativeResize="0"/>
          <p:nvPr/>
        </p:nvPicPr>
        <p:blipFill>
          <a:blip r:embed="rId3">
            <a:alphaModFix/>
          </a:blip>
          <a:stretch>
            <a:fillRect/>
          </a:stretch>
        </p:blipFill>
        <p:spPr>
          <a:xfrm>
            <a:off x="310300" y="140800"/>
            <a:ext cx="8523400" cy="1737775"/>
          </a:xfrm>
          <a:prstGeom prst="rect">
            <a:avLst/>
          </a:prstGeom>
          <a:noFill/>
          <a:ln>
            <a:noFill/>
          </a:ln>
        </p:spPr>
      </p:pic>
      <p:pic>
        <p:nvPicPr>
          <p:cNvPr id="695" name="Google Shape;695;p68"/>
          <p:cNvPicPr preferRelativeResize="0"/>
          <p:nvPr/>
        </p:nvPicPr>
        <p:blipFill>
          <a:blip r:embed="rId4">
            <a:alphaModFix/>
          </a:blip>
          <a:stretch>
            <a:fillRect/>
          </a:stretch>
        </p:blipFill>
        <p:spPr>
          <a:xfrm>
            <a:off x="2443900" y="1915988"/>
            <a:ext cx="4256200" cy="31340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43</a:t>
            </a:fld>
            <a:endParaRPr/>
          </a:p>
        </p:txBody>
      </p:sp>
      <p:sp>
        <p:nvSpPr>
          <p:cNvPr id="701" name="Google Shape;701;p69"/>
          <p:cNvSpPr txBox="1"/>
          <p:nvPr/>
        </p:nvSpPr>
        <p:spPr>
          <a:xfrm>
            <a:off x="468150" y="3321450"/>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3882</a:t>
            </a:r>
            <a:endParaRPr sz="900">
              <a:latin typeface="Oswald"/>
              <a:ea typeface="Oswald"/>
              <a:cs typeface="Oswald"/>
              <a:sym typeface="Oswald"/>
            </a:endParaRPr>
          </a:p>
        </p:txBody>
      </p:sp>
      <p:pic>
        <p:nvPicPr>
          <p:cNvPr id="702" name="Google Shape;702;p69"/>
          <p:cNvPicPr preferRelativeResize="0"/>
          <p:nvPr/>
        </p:nvPicPr>
        <p:blipFill>
          <a:blip r:embed="rId3">
            <a:alphaModFix/>
          </a:blip>
          <a:stretch>
            <a:fillRect/>
          </a:stretch>
        </p:blipFill>
        <p:spPr>
          <a:xfrm>
            <a:off x="380950" y="110300"/>
            <a:ext cx="8382099" cy="1566450"/>
          </a:xfrm>
          <a:prstGeom prst="rect">
            <a:avLst/>
          </a:prstGeom>
          <a:noFill/>
          <a:ln>
            <a:noFill/>
          </a:ln>
        </p:spPr>
      </p:pic>
      <p:pic>
        <p:nvPicPr>
          <p:cNvPr id="703" name="Google Shape;703;p69"/>
          <p:cNvPicPr preferRelativeResize="0"/>
          <p:nvPr/>
        </p:nvPicPr>
        <p:blipFill>
          <a:blip r:embed="rId4">
            <a:alphaModFix/>
          </a:blip>
          <a:stretch>
            <a:fillRect/>
          </a:stretch>
        </p:blipFill>
        <p:spPr>
          <a:xfrm>
            <a:off x="1924912" y="1726125"/>
            <a:ext cx="5294177" cy="3357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44</a:t>
            </a:fld>
            <a:endParaRPr/>
          </a:p>
        </p:txBody>
      </p:sp>
      <p:sp>
        <p:nvSpPr>
          <p:cNvPr id="709" name="Google Shape;709;p70"/>
          <p:cNvSpPr txBox="1"/>
          <p:nvPr/>
        </p:nvSpPr>
        <p:spPr>
          <a:xfrm>
            <a:off x="468150" y="3321450"/>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7596</a:t>
            </a:r>
            <a:endParaRPr sz="900">
              <a:latin typeface="Oswald"/>
              <a:ea typeface="Oswald"/>
              <a:cs typeface="Oswald"/>
              <a:sym typeface="Oswald"/>
            </a:endParaRPr>
          </a:p>
        </p:txBody>
      </p:sp>
      <p:pic>
        <p:nvPicPr>
          <p:cNvPr id="710" name="Google Shape;710;p70"/>
          <p:cNvPicPr preferRelativeResize="0"/>
          <p:nvPr/>
        </p:nvPicPr>
        <p:blipFill>
          <a:blip r:embed="rId3">
            <a:alphaModFix/>
          </a:blip>
          <a:stretch>
            <a:fillRect/>
          </a:stretch>
        </p:blipFill>
        <p:spPr>
          <a:xfrm>
            <a:off x="626000" y="134975"/>
            <a:ext cx="7891999" cy="1570250"/>
          </a:xfrm>
          <a:prstGeom prst="rect">
            <a:avLst/>
          </a:prstGeom>
          <a:noFill/>
          <a:ln>
            <a:noFill/>
          </a:ln>
        </p:spPr>
      </p:pic>
      <p:pic>
        <p:nvPicPr>
          <p:cNvPr id="711" name="Google Shape;711;p70"/>
          <p:cNvPicPr preferRelativeResize="0"/>
          <p:nvPr/>
        </p:nvPicPr>
        <p:blipFill>
          <a:blip r:embed="rId4">
            <a:alphaModFix/>
          </a:blip>
          <a:stretch>
            <a:fillRect/>
          </a:stretch>
        </p:blipFill>
        <p:spPr>
          <a:xfrm>
            <a:off x="1954681" y="1743325"/>
            <a:ext cx="5299912" cy="3351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45</a:t>
            </a:fld>
            <a:endParaRPr/>
          </a:p>
        </p:txBody>
      </p:sp>
      <p:sp>
        <p:nvSpPr>
          <p:cNvPr id="717" name="Google Shape;717;p71"/>
          <p:cNvSpPr txBox="1"/>
          <p:nvPr/>
        </p:nvSpPr>
        <p:spPr>
          <a:xfrm>
            <a:off x="304875" y="2431975"/>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1219</a:t>
            </a:r>
            <a:endParaRPr sz="900">
              <a:latin typeface="Oswald"/>
              <a:ea typeface="Oswald"/>
              <a:cs typeface="Oswald"/>
              <a:sym typeface="Oswald"/>
            </a:endParaRPr>
          </a:p>
        </p:txBody>
      </p:sp>
      <p:pic>
        <p:nvPicPr>
          <p:cNvPr id="718" name="Google Shape;718;p71"/>
          <p:cNvPicPr preferRelativeResize="0"/>
          <p:nvPr/>
        </p:nvPicPr>
        <p:blipFill>
          <a:blip r:embed="rId3">
            <a:alphaModFix/>
          </a:blip>
          <a:stretch>
            <a:fillRect/>
          </a:stretch>
        </p:blipFill>
        <p:spPr>
          <a:xfrm>
            <a:off x="1404375" y="392538"/>
            <a:ext cx="7158312" cy="4358416"/>
          </a:xfrm>
          <a:prstGeom prst="rect">
            <a:avLst/>
          </a:prstGeom>
          <a:noFill/>
          <a:ln>
            <a:noFill/>
          </a:ln>
        </p:spPr>
      </p:pic>
      <p:sp>
        <p:nvSpPr>
          <p:cNvPr id="719" name="Google Shape;719;p71"/>
          <p:cNvSpPr txBox="1"/>
          <p:nvPr/>
        </p:nvSpPr>
        <p:spPr>
          <a:xfrm>
            <a:off x="168775" y="1093025"/>
            <a:ext cx="152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Initial solution : Random values between 50 and 1000</a:t>
            </a:r>
            <a:endParaRPr sz="900">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46</a:t>
            </a:fld>
            <a:endParaRPr/>
          </a:p>
        </p:txBody>
      </p:sp>
      <p:sp>
        <p:nvSpPr>
          <p:cNvPr id="725" name="Google Shape;725;p72"/>
          <p:cNvSpPr txBox="1"/>
          <p:nvPr/>
        </p:nvSpPr>
        <p:spPr>
          <a:xfrm>
            <a:off x="304875" y="2431975"/>
            <a:ext cx="947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Num nodes : 1219</a:t>
            </a:r>
            <a:endParaRPr sz="900">
              <a:latin typeface="Oswald"/>
              <a:ea typeface="Oswald"/>
              <a:cs typeface="Oswald"/>
              <a:sym typeface="Oswald"/>
            </a:endParaRPr>
          </a:p>
        </p:txBody>
      </p:sp>
      <p:sp>
        <p:nvSpPr>
          <p:cNvPr id="726" name="Google Shape;726;p72"/>
          <p:cNvSpPr txBox="1"/>
          <p:nvPr/>
        </p:nvSpPr>
        <p:spPr>
          <a:xfrm>
            <a:off x="277625" y="1267175"/>
            <a:ext cx="1529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a:latin typeface="Oswald"/>
                <a:ea typeface="Oswald"/>
                <a:cs typeface="Oswald"/>
                <a:sym typeface="Oswald"/>
              </a:rPr>
              <a:t>Initial solution : Exact solution</a:t>
            </a:r>
            <a:endParaRPr sz="900">
              <a:latin typeface="Oswald"/>
              <a:ea typeface="Oswald"/>
              <a:cs typeface="Oswald"/>
              <a:sym typeface="Oswald"/>
            </a:endParaRPr>
          </a:p>
        </p:txBody>
      </p:sp>
      <p:pic>
        <p:nvPicPr>
          <p:cNvPr id="727" name="Google Shape;727;p72"/>
          <p:cNvPicPr preferRelativeResize="0"/>
          <p:nvPr/>
        </p:nvPicPr>
        <p:blipFill>
          <a:blip r:embed="rId3">
            <a:alphaModFix/>
          </a:blip>
          <a:stretch>
            <a:fillRect/>
          </a:stretch>
        </p:blipFill>
        <p:spPr>
          <a:xfrm>
            <a:off x="1807025" y="550363"/>
            <a:ext cx="7141026" cy="40863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1"/>
          <p:cNvSpPr txBox="1">
            <a:spLocks noGrp="1"/>
          </p:cNvSpPr>
          <p:nvPr>
            <p:ph type="title"/>
          </p:nvPr>
        </p:nvSpPr>
        <p:spPr>
          <a:xfrm>
            <a:off x="311700" y="1867200"/>
            <a:ext cx="8520600" cy="1409100"/>
          </a:xfrm>
          <a:prstGeom prst="rect">
            <a:avLst/>
          </a:prstGeom>
          <a:solidFill>
            <a:srgbClr val="F3F3F3"/>
          </a:solidFill>
          <a:ln w="19050" cap="flat" cmpd="sng">
            <a:solidFill>
              <a:schemeClr val="dk1"/>
            </a:solidFill>
            <a:prstDash val="solid"/>
            <a:round/>
            <a:headEnd type="none" w="sm" len="sm"/>
            <a:tailEnd type="none" w="sm" len="sm"/>
          </a:ln>
          <a:effectLst>
            <a:outerShdw blurRad="171450" dist="57150" dir="5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5900" b="1"/>
              <a:t>Conclusion</a:t>
            </a:r>
            <a:endParaRPr sz="5900" b="1"/>
          </a:p>
        </p:txBody>
      </p:sp>
      <p:sp>
        <p:nvSpPr>
          <p:cNvPr id="512" name="Google Shape;51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48</a:t>
            </a:fld>
            <a:endParaRPr/>
          </a:p>
        </p:txBody>
      </p:sp>
      <p:sp>
        <p:nvSpPr>
          <p:cNvPr id="518" name="Google Shape;518;p32"/>
          <p:cNvSpPr txBox="1"/>
          <p:nvPr/>
        </p:nvSpPr>
        <p:spPr>
          <a:xfrm>
            <a:off x="27275" y="392250"/>
            <a:ext cx="896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9" name="Google Shape;519;p32"/>
          <p:cNvSpPr txBox="1"/>
          <p:nvPr/>
        </p:nvSpPr>
        <p:spPr>
          <a:xfrm>
            <a:off x="289925" y="545725"/>
            <a:ext cx="8520600" cy="41175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fr" b="1">
                <a:solidFill>
                  <a:schemeClr val="dk1"/>
                </a:solidFill>
              </a:rPr>
              <a:t>Recurrent GNN</a:t>
            </a:r>
            <a:r>
              <a:rPr lang="fr">
                <a:solidFill>
                  <a:schemeClr val="dk1"/>
                </a:solidFill>
              </a:rPr>
              <a:t>-based algorithm that iteratively solves a Poisson problem with </a:t>
            </a:r>
            <a:r>
              <a:rPr lang="fr" i="1">
                <a:solidFill>
                  <a:schemeClr val="dk1"/>
                </a:solidFill>
              </a:rPr>
              <a:t>mixed boundary conditions</a:t>
            </a:r>
            <a:r>
              <a:rPr lang="fr">
                <a:solidFill>
                  <a:schemeClr val="dk1"/>
                </a:solidFill>
              </a:rPr>
              <a: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The architecture of the model respects the boundary conditions </a:t>
            </a:r>
            <a:r>
              <a:rPr lang="fr" b="1">
                <a:solidFill>
                  <a:schemeClr val="dk1"/>
                </a:solidFill>
              </a:rPr>
              <a:t>by design</a:t>
            </a:r>
            <a:r>
              <a:rPr lang="fr">
                <a:solidFill>
                  <a:schemeClr val="dk1"/>
                </a:solidFill>
              </a:rPr>
              <a:t>. </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0" algn="l" rtl="0">
              <a:lnSpc>
                <a:spcPct val="115000"/>
              </a:lnSpc>
              <a:spcBef>
                <a:spcPts val="0"/>
              </a:spcBef>
              <a:spcAft>
                <a:spcPts val="0"/>
              </a:spcAft>
              <a:buNone/>
            </a:pPr>
            <a:r>
              <a:rPr lang="fr" b="1">
                <a:solidFill>
                  <a:schemeClr val="dk1"/>
                </a:solidFill>
                <a:highlight>
                  <a:schemeClr val="lt1"/>
                </a:highlight>
              </a:rPr>
              <a:t>Work in progress :</a:t>
            </a:r>
            <a:r>
              <a:rPr lang="fr">
                <a:solidFill>
                  <a:schemeClr val="dk1"/>
                </a:solidFill>
              </a:rPr>
              <a:t> </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Make some improvements on the overall architecture.</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Better investigate the treatment of the Neumann boundary nodes.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The model applied on samples with fewer nodes obtained interesting convergence properties that motivate the creation of a hierarchical architecture.</a:t>
            </a:r>
            <a:endParaRPr>
              <a:solidFill>
                <a:schemeClr val="dk1"/>
              </a:solidFill>
            </a:endParaRPr>
          </a:p>
          <a:p>
            <a:pPr marL="0" lvl="0" indent="0" algn="l" rtl="0">
              <a:lnSpc>
                <a:spcPct val="115000"/>
              </a:lnSpc>
              <a:spcBef>
                <a:spcPts val="0"/>
              </a:spcBef>
              <a:spcAft>
                <a:spcPts val="0"/>
              </a:spcAft>
              <a:buNone/>
            </a:pPr>
            <a:r>
              <a:rPr lang="fr">
                <a:solidFill>
                  <a:schemeClr val="dk1"/>
                </a:solidFill>
              </a:rPr>
              <a:t>	</a:t>
            </a:r>
            <a:endParaRPr>
              <a:solidFill>
                <a:schemeClr val="dk1"/>
              </a:solidFill>
            </a:endParaRPr>
          </a:p>
          <a:p>
            <a:pPr marL="0" lvl="0" indent="0" algn="l" rtl="0">
              <a:lnSpc>
                <a:spcPct val="115000"/>
              </a:lnSpc>
              <a:spcBef>
                <a:spcPts val="0"/>
              </a:spcBef>
              <a:spcAft>
                <a:spcPts val="0"/>
              </a:spcAft>
              <a:buNone/>
            </a:pPr>
            <a:r>
              <a:rPr lang="fr">
                <a:solidFill>
                  <a:schemeClr val="dk1"/>
                </a:solidFill>
              </a:rPr>
              <a:t>	</a:t>
            </a:r>
            <a:r>
              <a:rPr lang="fr" b="1">
                <a:solidFill>
                  <a:schemeClr val="dk1"/>
                </a:solidFill>
                <a:highlight>
                  <a:schemeClr val="lt1"/>
                </a:highlight>
              </a:rPr>
              <a:t>Use case :</a:t>
            </a:r>
            <a:r>
              <a:rPr lang="fr">
                <a:solidFill>
                  <a:schemeClr val="dk1"/>
                </a:solidFill>
              </a:rPr>
              <a:t>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The model will be used as a preconditioner for standard iterative methods (e.g. Jacobi, Gauss Seidel).</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fr">
                <a:solidFill>
                  <a:schemeClr val="dk1"/>
                </a:solidFill>
              </a:rPr>
              <a:t>An exclusive deep learning solution will be considered to mimic multigrids methods. </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33"/>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References</a:t>
            </a:r>
            <a:endParaRPr sz="2900" b="1"/>
          </a:p>
        </p:txBody>
      </p:sp>
      <p:sp>
        <p:nvSpPr>
          <p:cNvPr id="525" name="Google Shape;525;p33"/>
          <p:cNvSpPr txBox="1">
            <a:spLocks noGrp="1"/>
          </p:cNvSpPr>
          <p:nvPr>
            <p:ph type="body" idx="1"/>
          </p:nvPr>
        </p:nvSpPr>
        <p:spPr>
          <a:xfrm>
            <a:off x="311700" y="1124700"/>
            <a:ext cx="8520600" cy="3186300"/>
          </a:xfrm>
          <a:prstGeom prst="rect">
            <a:avLst/>
          </a:prstGeom>
        </p:spPr>
        <p:txBody>
          <a:bodyPr spcFirstLastPara="1" wrap="square" lIns="91425" tIns="91425" rIns="91425" bIns="91425" anchor="t" anchorCtr="0">
            <a:noAutofit/>
          </a:bodyPr>
          <a:lstStyle/>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Deep Statistical Solver</a:t>
            </a:r>
            <a:r>
              <a:rPr lang="fr" sz="800">
                <a:solidFill>
                  <a:srgbClr val="073763"/>
                </a:solidFill>
              </a:rPr>
              <a:t> : Balthazar Donon, Wenzhuo Liu, Antoine Marot, Zhengying Liu, Isabelle Guyon, et al..</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Learning Mesh-based Simulation with Graph Networks</a:t>
            </a:r>
            <a:r>
              <a:rPr lang="fr" sz="800">
                <a:solidFill>
                  <a:srgbClr val="073763"/>
                </a:solidFill>
              </a:rPr>
              <a:t> : Tobias Pfaff, Meire Fortunato, et al..</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Introduction to Numerical Methods for Variational Problems</a:t>
            </a:r>
            <a:r>
              <a:rPr lang="fr" sz="800">
                <a:solidFill>
                  <a:srgbClr val="073763"/>
                </a:solidFill>
              </a:rPr>
              <a:t> : Langtangen, Mardal.</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A Comprehensive Survey on Graph Neural Networks</a:t>
            </a:r>
            <a:r>
              <a:rPr lang="fr" sz="800">
                <a:solidFill>
                  <a:srgbClr val="073763"/>
                </a:solidFill>
              </a:rPr>
              <a:t> : Zonghan Wu, Shirui Pan, Fengwen Chen, et al..</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Graph Neural Networks, A Review of Methods and Applications</a:t>
            </a:r>
            <a:r>
              <a:rPr lang="fr" sz="800">
                <a:solidFill>
                  <a:srgbClr val="073763"/>
                </a:solidFill>
              </a:rPr>
              <a:t> : Jie Zhou, Ganqu Cui, Zhengyan Zhang, et al..</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i="1">
                <a:solidFill>
                  <a:srgbClr val="073763"/>
                </a:solidFill>
              </a:rPr>
              <a:t>Numerical Methods for incompressible viscous flow</a:t>
            </a:r>
            <a:r>
              <a:rPr lang="fr" sz="800">
                <a:solidFill>
                  <a:srgbClr val="073763"/>
                </a:solidFill>
              </a:rPr>
              <a:t> : Hans Petter Langtangen, Kent-Andre Mardal, Ragnar Winther</a:t>
            </a:r>
            <a:endParaRPr sz="800">
              <a:solidFill>
                <a:srgbClr val="073763"/>
              </a:solidFill>
            </a:endParaRPr>
          </a:p>
          <a:p>
            <a:pPr marL="457200" lvl="0" indent="-279400" algn="l" rtl="0">
              <a:lnSpc>
                <a:spcPct val="150000"/>
              </a:lnSpc>
              <a:spcBef>
                <a:spcPts val="0"/>
              </a:spcBef>
              <a:spcAft>
                <a:spcPts val="0"/>
              </a:spcAft>
              <a:buClr>
                <a:srgbClr val="073763"/>
              </a:buClr>
              <a:buSzPts val="800"/>
              <a:buChar char="➔"/>
            </a:pPr>
            <a:r>
              <a:rPr lang="fr" sz="800" b="1">
                <a:solidFill>
                  <a:srgbClr val="073763"/>
                </a:solidFill>
              </a:rPr>
              <a:t>Residual or Gate? Towards Deeper Graph Neural Networks for Inductive Graph Representation Learning : </a:t>
            </a:r>
            <a:r>
              <a:rPr lang="fr" sz="800">
                <a:solidFill>
                  <a:srgbClr val="073763"/>
                </a:solidFill>
              </a:rPr>
              <a:t>Huang Binxuan, Carley Kathleen M.</a:t>
            </a:r>
            <a:endParaRPr sz="800">
              <a:solidFill>
                <a:srgbClr val="073763"/>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Solving incompressible Navier-Stokes equations on heterogeneous parallel architectures</a:t>
            </a:r>
            <a:r>
              <a:rPr lang="fr" sz="800">
                <a:solidFill>
                  <a:schemeClr val="dk1"/>
                </a:solidFill>
              </a:rPr>
              <a:t> : Yushan Wang</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Latent Space Physics : Towards learning the Temporal Evolution of Fluid Flow : </a:t>
            </a:r>
            <a:r>
              <a:rPr lang="fr" sz="800">
                <a:solidFill>
                  <a:schemeClr val="dk1"/>
                </a:solidFill>
              </a:rPr>
              <a:t>S.Wiewel, M.Becher, N.Thuerey</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Iterative Methods for Sparse Linear Systems : </a:t>
            </a:r>
            <a:r>
              <a:rPr lang="fr" sz="800">
                <a:solidFill>
                  <a:schemeClr val="dk1"/>
                </a:solidFill>
              </a:rPr>
              <a:t>Y.Saad</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Poisson CNN : Convolutional neural networks for the solution of the Poisson equation on a Cartesian mesh </a:t>
            </a:r>
            <a:r>
              <a:rPr lang="fr" sz="800">
                <a:solidFill>
                  <a:schemeClr val="dk1"/>
                </a:solidFill>
              </a:rPr>
              <a:t>: A.G.Ozbay, A.Hamzehloo, S.Laizet, et al..</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Simulating Continuum Mechanics with Multi-Scale Graph Neural Networks :</a:t>
            </a:r>
            <a:r>
              <a:rPr lang="fr" sz="800">
                <a:solidFill>
                  <a:schemeClr val="dk1"/>
                </a:solidFill>
              </a:rPr>
              <a:t> M.Lino, C.Cantwell, et al..</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Solver-in-the-Loop: Learning from Differentiable Physics to Interact with Iterative PDE-Solvers :</a:t>
            </a:r>
            <a:r>
              <a:rPr lang="fr" sz="800">
                <a:solidFill>
                  <a:schemeClr val="dk1"/>
                </a:solidFill>
              </a:rPr>
              <a:t> K.Um, R.Brand, et al…</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Learning Neural PDE Solvers with Convergence Guarantees : </a:t>
            </a:r>
            <a:r>
              <a:rPr lang="fr" sz="800">
                <a:solidFill>
                  <a:schemeClr val="dk1"/>
                </a:solidFill>
              </a:rPr>
              <a:t>J.Hsieh, S.Zhao, et al</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Machine Learning for Fluid Mechanics :</a:t>
            </a:r>
            <a:r>
              <a:rPr lang="fr" sz="800">
                <a:solidFill>
                  <a:schemeClr val="dk1"/>
                </a:solidFill>
              </a:rPr>
              <a:t> S.Brunton, B.Noack, P.Koumoutsakos</a:t>
            </a:r>
            <a:endParaRPr sz="800">
              <a:solidFill>
                <a:schemeClr val="dk1"/>
              </a:solidFill>
            </a:endParaRPr>
          </a:p>
          <a:p>
            <a:pPr marL="457200" lvl="0" indent="-279400" algn="l" rtl="0">
              <a:lnSpc>
                <a:spcPct val="150000"/>
              </a:lnSpc>
              <a:spcBef>
                <a:spcPts val="0"/>
              </a:spcBef>
              <a:spcAft>
                <a:spcPts val="0"/>
              </a:spcAft>
              <a:buClr>
                <a:schemeClr val="dk1"/>
              </a:buClr>
              <a:buSzPts val="800"/>
              <a:buChar char="➔"/>
            </a:pPr>
            <a:r>
              <a:rPr lang="fr" sz="800" b="1">
                <a:solidFill>
                  <a:schemeClr val="dk1"/>
                </a:solidFill>
              </a:rPr>
              <a:t>Accelerating Eulerian Fluid Simulation With Convolutional Networks :</a:t>
            </a:r>
            <a:r>
              <a:rPr lang="fr" sz="800">
                <a:solidFill>
                  <a:schemeClr val="dk1"/>
                </a:solidFill>
              </a:rPr>
              <a:t> J.Thomson, K.Schlachter, P.Sprechman</a:t>
            </a:r>
            <a:endParaRPr sz="800">
              <a:solidFill>
                <a:schemeClr val="dk1"/>
              </a:solidFill>
            </a:endParaRPr>
          </a:p>
          <a:p>
            <a:pPr marL="457200" lvl="0" indent="0" algn="l" rtl="0">
              <a:lnSpc>
                <a:spcPct val="150000"/>
              </a:lnSpc>
              <a:spcBef>
                <a:spcPts val="1200"/>
              </a:spcBef>
              <a:spcAft>
                <a:spcPts val="1200"/>
              </a:spcAft>
              <a:buNone/>
            </a:pPr>
            <a:endParaRPr sz="1100">
              <a:solidFill>
                <a:srgbClr val="073763"/>
              </a:solidFill>
            </a:endParaRPr>
          </a:p>
        </p:txBody>
      </p:sp>
      <p:sp>
        <p:nvSpPr>
          <p:cNvPr id="526" name="Google Shape;52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idx="4294967295"/>
          </p:nvPr>
        </p:nvSpPr>
        <p:spPr>
          <a:xfrm>
            <a:off x="311700" y="1867200"/>
            <a:ext cx="8520600" cy="1409100"/>
          </a:xfrm>
          <a:prstGeom prst="rect">
            <a:avLst/>
          </a:prstGeom>
          <a:solidFill>
            <a:srgbClr val="F3F3F3"/>
          </a:solidFill>
          <a:ln w="19050" cap="flat" cmpd="sng">
            <a:solidFill>
              <a:schemeClr val="dk1"/>
            </a:solidFill>
            <a:prstDash val="solid"/>
            <a:round/>
            <a:headEnd type="none" w="sm" len="sm"/>
            <a:tailEnd type="none" w="sm" len="sm"/>
          </a:ln>
          <a:effectLst>
            <a:outerShdw blurRad="171450" dist="57150" dir="5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3000" b="1"/>
              <a:t>Graph Neural Networks to solve </a:t>
            </a:r>
            <a:endParaRPr sz="3000" b="1"/>
          </a:p>
          <a:p>
            <a:pPr marL="0" lvl="0" indent="0" algn="ctr" rtl="0">
              <a:spcBef>
                <a:spcPts val="0"/>
              </a:spcBef>
              <a:spcAft>
                <a:spcPts val="0"/>
              </a:spcAft>
              <a:buSzPts val="990"/>
              <a:buNone/>
            </a:pPr>
            <a:r>
              <a:rPr lang="fr" sz="3000" b="1"/>
              <a:t>Linear Systems from discretized PDEs</a:t>
            </a:r>
            <a:endParaRPr sz="3000" b="1"/>
          </a:p>
        </p:txBody>
      </p:sp>
      <p:sp>
        <p:nvSpPr>
          <p:cNvPr id="115" name="Google Shape;115;p17"/>
          <p:cNvSpPr txBox="1"/>
          <p:nvPr/>
        </p:nvSpPr>
        <p:spPr>
          <a:xfrm>
            <a:off x="311700" y="4760975"/>
            <a:ext cx="8520600" cy="292500"/>
          </a:xfrm>
          <a:prstGeom prst="rect">
            <a:avLst/>
          </a:prstGeom>
          <a:noFill/>
          <a:ln>
            <a:noFill/>
          </a:ln>
        </p:spPr>
        <p:txBody>
          <a:bodyPr spcFirstLastPara="1" wrap="square" lIns="91425" tIns="91425" rIns="91425" bIns="91425" anchor="t" anchorCtr="0">
            <a:spAutoFit/>
          </a:bodyPr>
          <a:lstStyle/>
          <a:p>
            <a:pPr marL="457200" lvl="0" indent="-273050" algn="l" rtl="0">
              <a:lnSpc>
                <a:spcPct val="150000"/>
              </a:lnSpc>
              <a:spcBef>
                <a:spcPts val="0"/>
              </a:spcBef>
              <a:spcAft>
                <a:spcPts val="0"/>
              </a:spcAft>
              <a:buClr>
                <a:schemeClr val="dk1"/>
              </a:buClr>
              <a:buSzPts val="700"/>
              <a:buChar char="➔"/>
            </a:pPr>
            <a:r>
              <a:rPr lang="fr" sz="700" b="1" i="1">
                <a:solidFill>
                  <a:schemeClr val="dk1"/>
                </a:solidFill>
              </a:rPr>
              <a:t>Deep Statistical Solver</a:t>
            </a:r>
            <a:r>
              <a:rPr lang="fr" sz="700">
                <a:solidFill>
                  <a:schemeClr val="dk1"/>
                </a:solidFill>
              </a:rPr>
              <a:t> : Balthazar Donon, Wenzhuo Liu, Antoine Marot, Zhengying Liu, Isabelle Guyon, et al..</a:t>
            </a:r>
            <a:endParaRPr sz="700"/>
          </a:p>
        </p:txBody>
      </p:sp>
      <p:sp>
        <p:nvSpPr>
          <p:cNvPr id="116" name="Google Shape;11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txBox="1">
            <a:spLocks noGrp="1"/>
          </p:cNvSpPr>
          <p:nvPr>
            <p:ph type="title"/>
          </p:nvPr>
        </p:nvSpPr>
        <p:spPr>
          <a:xfrm>
            <a:off x="311700" y="1867200"/>
            <a:ext cx="8520600" cy="1409100"/>
          </a:xfrm>
          <a:prstGeom prst="rect">
            <a:avLst/>
          </a:prstGeom>
          <a:solidFill>
            <a:srgbClr val="F3F3F3"/>
          </a:solidFill>
          <a:ln w="19050" cap="flat" cmpd="sng">
            <a:solidFill>
              <a:schemeClr val="dk1"/>
            </a:solidFill>
            <a:prstDash val="solid"/>
            <a:round/>
            <a:headEnd type="none" w="sm" len="sm"/>
            <a:tailEnd type="none" w="sm" len="sm"/>
          </a:ln>
          <a:effectLst>
            <a:outerShdw blurRad="171450" dist="57150" dir="5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fr" sz="5900" b="1"/>
              <a:t>Thank you </a:t>
            </a:r>
            <a:endParaRPr sz="5900" b="1"/>
          </a:p>
        </p:txBody>
      </p:sp>
      <p:sp>
        <p:nvSpPr>
          <p:cNvPr id="532" name="Google Shape;532;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50</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p:nvPr/>
        </p:nvSpPr>
        <p:spPr>
          <a:xfrm>
            <a:off x="3757425" y="1593025"/>
            <a:ext cx="1693200" cy="23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3548925" y="1828526"/>
            <a:ext cx="2110200" cy="877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520200" y="1598125"/>
            <a:ext cx="1693200" cy="2355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311700" y="1833626"/>
            <a:ext cx="2110200" cy="877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6930600" y="1610025"/>
            <a:ext cx="1693200" cy="2355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6722100" y="1845526"/>
            <a:ext cx="2110200" cy="877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Statistical Problem</a:t>
            </a:r>
            <a:endParaRPr sz="2900" b="1"/>
          </a:p>
        </p:txBody>
      </p:sp>
      <p:pic>
        <p:nvPicPr>
          <p:cNvPr id="128" name="Google Shape;128;p18" descr="E_p = (\Omega_p, f_p, g_p) \in \mathcal{P}" title="MathEquation,#000000"/>
          <p:cNvPicPr preferRelativeResize="0"/>
          <p:nvPr/>
        </p:nvPicPr>
        <p:blipFill>
          <a:blip r:embed="rId3">
            <a:alphaModFix/>
          </a:blip>
          <a:stretch>
            <a:fillRect/>
          </a:stretch>
        </p:blipFill>
        <p:spPr>
          <a:xfrm>
            <a:off x="769150" y="1651570"/>
            <a:ext cx="1195294" cy="152400"/>
          </a:xfrm>
          <a:prstGeom prst="rect">
            <a:avLst/>
          </a:prstGeom>
          <a:noFill/>
          <a:ln>
            <a:noFill/>
          </a:ln>
        </p:spPr>
      </p:pic>
      <p:pic>
        <p:nvPicPr>
          <p:cNvPr id="129" name="Google Shape;129;p18" descr="U_p = \text{solver}_\theta(E_{h,p})" title="MathEquation,#000000"/>
          <p:cNvPicPr preferRelativeResize="0"/>
          <p:nvPr/>
        </p:nvPicPr>
        <p:blipFill>
          <a:blip r:embed="rId4">
            <a:alphaModFix/>
          </a:blip>
          <a:stretch>
            <a:fillRect/>
          </a:stretch>
        </p:blipFill>
        <p:spPr>
          <a:xfrm>
            <a:off x="7166073" y="2141473"/>
            <a:ext cx="1222256" cy="211163"/>
          </a:xfrm>
          <a:prstGeom prst="rect">
            <a:avLst/>
          </a:prstGeom>
          <a:noFill/>
          <a:ln>
            <a:noFill/>
          </a:ln>
        </p:spPr>
      </p:pic>
      <p:pic>
        <p:nvPicPr>
          <p:cNvPr id="130" name="Google Shape;130;p18" descr="&#10;E_p = \left\{&#10;    \begin{array}{lll}&#10;        -&amp;\Delta u_p  &amp;= &amp;f_p &amp;\quad \in \Omega_p \\&#10;       &amp; u_p &amp;= &amp;g_p &amp;\quad \in \partial \Omega_{D,p} \\&#10;       &amp; \frac{\partial u_p}{\partial n} &amp;= &amp;0 &amp;\quad \in \partial \Omega_{N,p} &#10;    \end{array}&#10;\right.&#10;" title="MathEquation,#000000"/>
          <p:cNvPicPr preferRelativeResize="0"/>
          <p:nvPr/>
        </p:nvPicPr>
        <p:blipFill>
          <a:blip r:embed="rId5">
            <a:alphaModFix/>
          </a:blip>
          <a:stretch>
            <a:fillRect/>
          </a:stretch>
        </p:blipFill>
        <p:spPr>
          <a:xfrm>
            <a:off x="335384" y="1990375"/>
            <a:ext cx="2054492" cy="588100"/>
          </a:xfrm>
          <a:prstGeom prst="rect">
            <a:avLst/>
          </a:prstGeom>
          <a:noFill/>
          <a:ln>
            <a:noFill/>
          </a:ln>
        </p:spPr>
      </p:pic>
      <p:pic>
        <p:nvPicPr>
          <p:cNvPr id="131" name="Google Shape;131;p18" descr="A_pU_p = B_p" title="MathEquation,#000000"/>
          <p:cNvPicPr preferRelativeResize="0"/>
          <p:nvPr/>
        </p:nvPicPr>
        <p:blipFill>
          <a:blip r:embed="rId6">
            <a:alphaModFix/>
          </a:blip>
          <a:stretch>
            <a:fillRect/>
          </a:stretch>
        </p:blipFill>
        <p:spPr>
          <a:xfrm>
            <a:off x="4180688" y="2174809"/>
            <a:ext cx="846666" cy="211163"/>
          </a:xfrm>
          <a:prstGeom prst="rect">
            <a:avLst/>
          </a:prstGeom>
          <a:noFill/>
          <a:ln>
            <a:noFill/>
          </a:ln>
        </p:spPr>
      </p:pic>
      <p:pic>
        <p:nvPicPr>
          <p:cNvPr id="132" name="Google Shape;132;p18" descr="\text{Let } \mathcal{P} \text{ be a set of Poisson problems with mixed boundary conditions, parametrized by } p \in \Sigma" title="MathEquation,#000000"/>
          <p:cNvPicPr preferRelativeResize="0"/>
          <p:nvPr/>
        </p:nvPicPr>
        <p:blipFill>
          <a:blip r:embed="rId7">
            <a:alphaModFix/>
          </a:blip>
          <a:stretch>
            <a:fillRect/>
          </a:stretch>
        </p:blipFill>
        <p:spPr>
          <a:xfrm>
            <a:off x="311700" y="1151736"/>
            <a:ext cx="5442858" cy="190500"/>
          </a:xfrm>
          <a:prstGeom prst="rect">
            <a:avLst/>
          </a:prstGeom>
          <a:noFill/>
          <a:ln>
            <a:noFill/>
          </a:ln>
        </p:spPr>
      </p:pic>
      <p:sp>
        <p:nvSpPr>
          <p:cNvPr id="133" name="Google Shape;133;p18"/>
          <p:cNvSpPr/>
          <p:nvPr/>
        </p:nvSpPr>
        <p:spPr>
          <a:xfrm>
            <a:off x="2610155" y="2129291"/>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txBox="1"/>
          <p:nvPr/>
        </p:nvSpPr>
        <p:spPr>
          <a:xfrm>
            <a:off x="2546100" y="1917856"/>
            <a:ext cx="8466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i="1">
                <a:solidFill>
                  <a:schemeClr val="dk1"/>
                </a:solidFill>
              </a:rPr>
              <a:t>FEM discretization</a:t>
            </a:r>
            <a:endParaRPr sz="600" i="1">
              <a:solidFill>
                <a:schemeClr val="dk1"/>
              </a:solidFill>
            </a:endParaRPr>
          </a:p>
        </p:txBody>
      </p:sp>
      <p:pic>
        <p:nvPicPr>
          <p:cNvPr id="135" name="Google Shape;135;p18" descr="\text{ML solver, parametrized by } \theta \in\Theta " title="MathEquation,#000000"/>
          <p:cNvPicPr preferRelativeResize="0"/>
          <p:nvPr/>
        </p:nvPicPr>
        <p:blipFill>
          <a:blip r:embed="rId8">
            <a:alphaModFix/>
          </a:blip>
          <a:stretch>
            <a:fillRect/>
          </a:stretch>
        </p:blipFill>
        <p:spPr>
          <a:xfrm>
            <a:off x="6964389" y="1651586"/>
            <a:ext cx="1625600" cy="152400"/>
          </a:xfrm>
          <a:prstGeom prst="rect">
            <a:avLst/>
          </a:prstGeom>
          <a:noFill/>
          <a:ln>
            <a:noFill/>
          </a:ln>
        </p:spPr>
      </p:pic>
      <p:pic>
        <p:nvPicPr>
          <p:cNvPr id="136" name="Google Shape;136;p18" descr="E_{h,p} = (\Omega_{h,p}, A_p, B_p) \in \mathcal{P}_h" title="MathEquation,#000000"/>
          <p:cNvPicPr preferRelativeResize="0"/>
          <p:nvPr/>
        </p:nvPicPr>
        <p:blipFill>
          <a:blip r:embed="rId9">
            <a:alphaModFix/>
          </a:blip>
          <a:stretch>
            <a:fillRect/>
          </a:stretch>
        </p:blipFill>
        <p:spPr>
          <a:xfrm>
            <a:off x="3860618" y="1651584"/>
            <a:ext cx="1486830" cy="152400"/>
          </a:xfrm>
          <a:prstGeom prst="rect">
            <a:avLst/>
          </a:prstGeom>
          <a:noFill/>
          <a:ln>
            <a:noFill/>
          </a:ln>
        </p:spPr>
      </p:pic>
      <p:sp>
        <p:nvSpPr>
          <p:cNvPr id="137" name="Google Shape;137;p18"/>
          <p:cNvSpPr/>
          <p:nvPr/>
        </p:nvSpPr>
        <p:spPr>
          <a:xfrm>
            <a:off x="5815342" y="2129304"/>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p:nvPr/>
        </p:nvSpPr>
        <p:spPr>
          <a:xfrm>
            <a:off x="3757425" y="1593025"/>
            <a:ext cx="1693200" cy="23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3548925" y="1828526"/>
            <a:ext cx="2110200" cy="877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520200" y="1598125"/>
            <a:ext cx="1693200" cy="2355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a:off x="311700" y="1833626"/>
            <a:ext cx="2110200" cy="877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6930600" y="1610025"/>
            <a:ext cx="1693200" cy="2355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6722100" y="1845526"/>
            <a:ext cx="2110200" cy="877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311700" y="3176627"/>
            <a:ext cx="8520600" cy="5715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Statistical Problem</a:t>
            </a:r>
            <a:endParaRPr sz="2900" b="1"/>
          </a:p>
        </p:txBody>
      </p:sp>
      <p:pic>
        <p:nvPicPr>
          <p:cNvPr id="151" name="Google Shape;151;p19" descr="E_p = (\Omega_p, f_p, g_p) \in \mathcal{P}" title="MathEquation,#000000"/>
          <p:cNvPicPr preferRelativeResize="0"/>
          <p:nvPr/>
        </p:nvPicPr>
        <p:blipFill>
          <a:blip r:embed="rId3">
            <a:alphaModFix/>
          </a:blip>
          <a:stretch>
            <a:fillRect/>
          </a:stretch>
        </p:blipFill>
        <p:spPr>
          <a:xfrm>
            <a:off x="769150" y="1651570"/>
            <a:ext cx="1195294" cy="152400"/>
          </a:xfrm>
          <a:prstGeom prst="rect">
            <a:avLst/>
          </a:prstGeom>
          <a:noFill/>
          <a:ln>
            <a:noFill/>
          </a:ln>
        </p:spPr>
      </p:pic>
      <p:pic>
        <p:nvPicPr>
          <p:cNvPr id="152" name="Google Shape;152;p19" descr="U_p = \text{solver}_\theta(E_{h,p})" title="MathEquation,#000000"/>
          <p:cNvPicPr preferRelativeResize="0"/>
          <p:nvPr/>
        </p:nvPicPr>
        <p:blipFill>
          <a:blip r:embed="rId4">
            <a:alphaModFix/>
          </a:blip>
          <a:stretch>
            <a:fillRect/>
          </a:stretch>
        </p:blipFill>
        <p:spPr>
          <a:xfrm>
            <a:off x="7166073" y="2141473"/>
            <a:ext cx="1222256" cy="211163"/>
          </a:xfrm>
          <a:prstGeom prst="rect">
            <a:avLst/>
          </a:prstGeom>
          <a:noFill/>
          <a:ln>
            <a:noFill/>
          </a:ln>
        </p:spPr>
      </p:pic>
      <p:pic>
        <p:nvPicPr>
          <p:cNvPr id="153" name="Google Shape;153;p19" descr="A_pU_p = B_p" title="MathEquation,#000000"/>
          <p:cNvPicPr preferRelativeResize="0"/>
          <p:nvPr/>
        </p:nvPicPr>
        <p:blipFill>
          <a:blip r:embed="rId5">
            <a:alphaModFix/>
          </a:blip>
          <a:stretch>
            <a:fillRect/>
          </a:stretch>
        </p:blipFill>
        <p:spPr>
          <a:xfrm>
            <a:off x="4180688" y="2174809"/>
            <a:ext cx="846666" cy="211163"/>
          </a:xfrm>
          <a:prstGeom prst="rect">
            <a:avLst/>
          </a:prstGeom>
          <a:noFill/>
          <a:ln>
            <a:noFill/>
          </a:ln>
        </p:spPr>
      </p:pic>
      <p:pic>
        <p:nvPicPr>
          <p:cNvPr id="154" name="Google Shape;154;p19" descr="\mathcal{L}_{res}(U_p, E_{h,p}) = || A_pU_p -B_p||^2" title="MathEquation,#000000"/>
          <p:cNvPicPr preferRelativeResize="0"/>
          <p:nvPr/>
        </p:nvPicPr>
        <p:blipFill>
          <a:blip r:embed="rId6">
            <a:alphaModFix/>
          </a:blip>
          <a:stretch>
            <a:fillRect/>
          </a:stretch>
        </p:blipFill>
        <p:spPr>
          <a:xfrm>
            <a:off x="4572000" y="3354415"/>
            <a:ext cx="2080964" cy="215900"/>
          </a:xfrm>
          <a:prstGeom prst="rect">
            <a:avLst/>
          </a:prstGeom>
          <a:noFill/>
          <a:ln>
            <a:noFill/>
          </a:ln>
        </p:spPr>
      </p:pic>
      <p:pic>
        <p:nvPicPr>
          <p:cNvPr id="155" name="Google Shape;155;p19" descr="\text{Let } \mathcal{P} \text{ be a set of Poisson problems with mixed boundary conditions, parametrized by } p \in \Sigma" title="MathEquation,#000000"/>
          <p:cNvPicPr preferRelativeResize="0"/>
          <p:nvPr/>
        </p:nvPicPr>
        <p:blipFill>
          <a:blip r:embed="rId7">
            <a:alphaModFix/>
          </a:blip>
          <a:stretch>
            <a:fillRect/>
          </a:stretch>
        </p:blipFill>
        <p:spPr>
          <a:xfrm>
            <a:off x="311700" y="1151736"/>
            <a:ext cx="5442858" cy="190500"/>
          </a:xfrm>
          <a:prstGeom prst="rect">
            <a:avLst/>
          </a:prstGeom>
          <a:noFill/>
          <a:ln>
            <a:noFill/>
          </a:ln>
        </p:spPr>
      </p:pic>
      <p:sp>
        <p:nvSpPr>
          <p:cNvPr id="156" name="Google Shape;156;p19"/>
          <p:cNvSpPr/>
          <p:nvPr/>
        </p:nvSpPr>
        <p:spPr>
          <a:xfrm>
            <a:off x="2610155" y="2129291"/>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txBox="1"/>
          <p:nvPr/>
        </p:nvSpPr>
        <p:spPr>
          <a:xfrm>
            <a:off x="2546100" y="1917856"/>
            <a:ext cx="8466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i="1">
                <a:solidFill>
                  <a:schemeClr val="dk1"/>
                </a:solidFill>
              </a:rPr>
              <a:t>FEM discretization</a:t>
            </a:r>
            <a:endParaRPr sz="600" i="1">
              <a:solidFill>
                <a:schemeClr val="dk1"/>
              </a:solidFill>
            </a:endParaRPr>
          </a:p>
        </p:txBody>
      </p:sp>
      <p:pic>
        <p:nvPicPr>
          <p:cNvPr id="158" name="Google Shape;158;p19" descr="\text{ML solver, parametrized by } \theta \in\Theta " title="MathEquation,#000000"/>
          <p:cNvPicPr preferRelativeResize="0"/>
          <p:nvPr/>
        </p:nvPicPr>
        <p:blipFill>
          <a:blip r:embed="rId8">
            <a:alphaModFix/>
          </a:blip>
          <a:stretch>
            <a:fillRect/>
          </a:stretch>
        </p:blipFill>
        <p:spPr>
          <a:xfrm>
            <a:off x="6964389" y="1651586"/>
            <a:ext cx="1625600" cy="152400"/>
          </a:xfrm>
          <a:prstGeom prst="rect">
            <a:avLst/>
          </a:prstGeom>
          <a:noFill/>
          <a:ln>
            <a:noFill/>
          </a:ln>
        </p:spPr>
      </p:pic>
      <p:pic>
        <p:nvPicPr>
          <p:cNvPr id="159" name="Google Shape;159;p19" descr="E_{h,p} = (\Omega_{h,p}, A_p, B_p) \in \mathcal{P}_h" title="MathEquation,#000000"/>
          <p:cNvPicPr preferRelativeResize="0"/>
          <p:nvPr/>
        </p:nvPicPr>
        <p:blipFill>
          <a:blip r:embed="rId9">
            <a:alphaModFix/>
          </a:blip>
          <a:stretch>
            <a:fillRect/>
          </a:stretch>
        </p:blipFill>
        <p:spPr>
          <a:xfrm>
            <a:off x="3860618" y="1651584"/>
            <a:ext cx="1486830" cy="152400"/>
          </a:xfrm>
          <a:prstGeom prst="rect">
            <a:avLst/>
          </a:prstGeom>
          <a:noFill/>
          <a:ln>
            <a:noFill/>
          </a:ln>
        </p:spPr>
      </p:pic>
      <p:sp>
        <p:nvSpPr>
          <p:cNvPr id="160" name="Google Shape;160;p19"/>
          <p:cNvSpPr/>
          <p:nvPr/>
        </p:nvSpPr>
        <p:spPr>
          <a:xfrm>
            <a:off x="5815342" y="2129304"/>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 name="Google Shape;161;p19" descr="\text{Define a loss function on a pair }(U_p, E_{h,p}) : " title="MathEquation,#000000"/>
          <p:cNvPicPr preferRelativeResize="0"/>
          <p:nvPr/>
        </p:nvPicPr>
        <p:blipFill>
          <a:blip r:embed="rId10">
            <a:alphaModFix/>
          </a:blip>
          <a:stretch>
            <a:fillRect/>
          </a:stretch>
        </p:blipFill>
        <p:spPr>
          <a:xfrm>
            <a:off x="474062" y="3354425"/>
            <a:ext cx="2785806" cy="215900"/>
          </a:xfrm>
          <a:prstGeom prst="rect">
            <a:avLst/>
          </a:prstGeom>
          <a:noFill/>
          <a:ln>
            <a:noFill/>
          </a:ln>
        </p:spPr>
      </p:pic>
      <p:sp>
        <p:nvSpPr>
          <p:cNvPr id="162" name="Google Shape;16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7</a:t>
            </a:fld>
            <a:endParaRPr/>
          </a:p>
        </p:txBody>
      </p:sp>
      <p:pic>
        <p:nvPicPr>
          <p:cNvPr id="163" name="Google Shape;163;p19" descr="&#10;E_p = \left\{&#10;    \begin{array}{lll}&#10;        -&amp;\Delta u_p  &amp;= &amp;f_p &amp;\quad \in \Omega_p \\&#10;       &amp; u_p &amp;= &amp;g_p &amp;\quad \in \partial \Omega_{D,p} \\&#10;       &amp; \frac{\partial u_p}{\partial n} &amp;= &amp;0 &amp;\quad \in \partial \Omega_{N,p} &#10;    \end{array}&#10;\right.&#10;" title="MathEquation,#000000"/>
          <p:cNvPicPr preferRelativeResize="0"/>
          <p:nvPr/>
        </p:nvPicPr>
        <p:blipFill>
          <a:blip r:embed="rId11">
            <a:alphaModFix/>
          </a:blip>
          <a:stretch>
            <a:fillRect/>
          </a:stretch>
        </p:blipFill>
        <p:spPr>
          <a:xfrm>
            <a:off x="335384" y="1990375"/>
            <a:ext cx="2054492" cy="58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p:nvPr/>
        </p:nvSpPr>
        <p:spPr>
          <a:xfrm>
            <a:off x="311700" y="4105727"/>
            <a:ext cx="8520600" cy="5715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0"/>
          <p:cNvSpPr/>
          <p:nvPr/>
        </p:nvSpPr>
        <p:spPr>
          <a:xfrm>
            <a:off x="3757425" y="1593025"/>
            <a:ext cx="1693200" cy="235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p:nvPr/>
        </p:nvSpPr>
        <p:spPr>
          <a:xfrm>
            <a:off x="3548925" y="1828526"/>
            <a:ext cx="2110200" cy="877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a:off x="520200" y="1598125"/>
            <a:ext cx="1693200" cy="2355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a:off x="311700" y="1833626"/>
            <a:ext cx="2110200" cy="877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p:nvPr/>
        </p:nvSpPr>
        <p:spPr>
          <a:xfrm>
            <a:off x="6930600" y="1610025"/>
            <a:ext cx="1693200" cy="2355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6722100" y="1845526"/>
            <a:ext cx="2110200" cy="877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a:off x="311700" y="3176627"/>
            <a:ext cx="8520600" cy="5715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Statistical Problem</a:t>
            </a:r>
            <a:endParaRPr sz="2900" b="1"/>
          </a:p>
        </p:txBody>
      </p:sp>
      <p:pic>
        <p:nvPicPr>
          <p:cNvPr id="177" name="Google Shape;177;p20" descr="E_p = (\Omega_p, f_p, g_p) \in \mathcal{P}" title="MathEquation,#000000"/>
          <p:cNvPicPr preferRelativeResize="0"/>
          <p:nvPr/>
        </p:nvPicPr>
        <p:blipFill>
          <a:blip r:embed="rId3">
            <a:alphaModFix/>
          </a:blip>
          <a:stretch>
            <a:fillRect/>
          </a:stretch>
        </p:blipFill>
        <p:spPr>
          <a:xfrm>
            <a:off x="769150" y="1651570"/>
            <a:ext cx="1195294" cy="152400"/>
          </a:xfrm>
          <a:prstGeom prst="rect">
            <a:avLst/>
          </a:prstGeom>
          <a:noFill/>
          <a:ln>
            <a:noFill/>
          </a:ln>
        </p:spPr>
      </p:pic>
      <p:pic>
        <p:nvPicPr>
          <p:cNvPr id="178" name="Google Shape;178;p20" descr="U_p = \text{solver}_\theta(E_{h,p})" title="MathEquation,#000000"/>
          <p:cNvPicPr preferRelativeResize="0"/>
          <p:nvPr/>
        </p:nvPicPr>
        <p:blipFill>
          <a:blip r:embed="rId4">
            <a:alphaModFix/>
          </a:blip>
          <a:stretch>
            <a:fillRect/>
          </a:stretch>
        </p:blipFill>
        <p:spPr>
          <a:xfrm>
            <a:off x="7166073" y="2141473"/>
            <a:ext cx="1222256" cy="211163"/>
          </a:xfrm>
          <a:prstGeom prst="rect">
            <a:avLst/>
          </a:prstGeom>
          <a:noFill/>
          <a:ln>
            <a:noFill/>
          </a:ln>
        </p:spPr>
      </p:pic>
      <p:pic>
        <p:nvPicPr>
          <p:cNvPr id="179" name="Google Shape;179;p20" descr="A_pU_p = B_p" title="MathEquation,#000000"/>
          <p:cNvPicPr preferRelativeResize="0"/>
          <p:nvPr/>
        </p:nvPicPr>
        <p:blipFill>
          <a:blip r:embed="rId5">
            <a:alphaModFix/>
          </a:blip>
          <a:stretch>
            <a:fillRect/>
          </a:stretch>
        </p:blipFill>
        <p:spPr>
          <a:xfrm>
            <a:off x="4180688" y="2174809"/>
            <a:ext cx="846666" cy="211163"/>
          </a:xfrm>
          <a:prstGeom prst="rect">
            <a:avLst/>
          </a:prstGeom>
          <a:noFill/>
          <a:ln>
            <a:noFill/>
          </a:ln>
        </p:spPr>
      </p:pic>
      <p:pic>
        <p:nvPicPr>
          <p:cNvPr id="180" name="Google Shape;180;p20" descr="\mathcal{L}_{res}(U_p, E_{h,p}) = || A_pU_p -B_p||^2" title="MathEquation,#000000"/>
          <p:cNvPicPr preferRelativeResize="0"/>
          <p:nvPr/>
        </p:nvPicPr>
        <p:blipFill>
          <a:blip r:embed="rId6">
            <a:alphaModFix/>
          </a:blip>
          <a:stretch>
            <a:fillRect/>
          </a:stretch>
        </p:blipFill>
        <p:spPr>
          <a:xfrm>
            <a:off x="4572000" y="3354415"/>
            <a:ext cx="2080964" cy="215900"/>
          </a:xfrm>
          <a:prstGeom prst="rect">
            <a:avLst/>
          </a:prstGeom>
          <a:noFill/>
          <a:ln>
            <a:noFill/>
          </a:ln>
        </p:spPr>
      </p:pic>
      <p:pic>
        <p:nvPicPr>
          <p:cNvPr id="181" name="Google Shape;181;p20" descr="\text{Let } \mathcal{P} \text{ be a set of Poisson problems with mixed boundary conditions, parametrized by } p \in \Sigma" title="MathEquation,#000000"/>
          <p:cNvPicPr preferRelativeResize="0"/>
          <p:nvPr/>
        </p:nvPicPr>
        <p:blipFill>
          <a:blip r:embed="rId7">
            <a:alphaModFix/>
          </a:blip>
          <a:stretch>
            <a:fillRect/>
          </a:stretch>
        </p:blipFill>
        <p:spPr>
          <a:xfrm>
            <a:off x="311700" y="1151736"/>
            <a:ext cx="5442858" cy="190500"/>
          </a:xfrm>
          <a:prstGeom prst="rect">
            <a:avLst/>
          </a:prstGeom>
          <a:noFill/>
          <a:ln>
            <a:noFill/>
          </a:ln>
        </p:spPr>
      </p:pic>
      <p:sp>
        <p:nvSpPr>
          <p:cNvPr id="182" name="Google Shape;182;p20"/>
          <p:cNvSpPr/>
          <p:nvPr/>
        </p:nvSpPr>
        <p:spPr>
          <a:xfrm>
            <a:off x="2610155" y="2129291"/>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txBox="1"/>
          <p:nvPr/>
        </p:nvSpPr>
        <p:spPr>
          <a:xfrm>
            <a:off x="2546100" y="1917856"/>
            <a:ext cx="8466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600" i="1">
                <a:solidFill>
                  <a:schemeClr val="dk1"/>
                </a:solidFill>
              </a:rPr>
              <a:t>FEM discretization</a:t>
            </a:r>
            <a:endParaRPr sz="600" i="1">
              <a:solidFill>
                <a:schemeClr val="dk1"/>
              </a:solidFill>
            </a:endParaRPr>
          </a:p>
        </p:txBody>
      </p:sp>
      <p:pic>
        <p:nvPicPr>
          <p:cNvPr id="184" name="Google Shape;184;p20" descr="\text{ML solver, parametrized by } \theta \in\Theta " title="MathEquation,#000000"/>
          <p:cNvPicPr preferRelativeResize="0"/>
          <p:nvPr/>
        </p:nvPicPr>
        <p:blipFill>
          <a:blip r:embed="rId8">
            <a:alphaModFix/>
          </a:blip>
          <a:stretch>
            <a:fillRect/>
          </a:stretch>
        </p:blipFill>
        <p:spPr>
          <a:xfrm>
            <a:off x="6964389" y="1651586"/>
            <a:ext cx="1625600" cy="152400"/>
          </a:xfrm>
          <a:prstGeom prst="rect">
            <a:avLst/>
          </a:prstGeom>
          <a:noFill/>
          <a:ln>
            <a:noFill/>
          </a:ln>
        </p:spPr>
      </p:pic>
      <p:pic>
        <p:nvPicPr>
          <p:cNvPr id="185" name="Google Shape;185;p20" descr="\theta^* = \underset{\theta \in \Theta}{\text{argmin }} \underset{p \sim \mathcal{D}}{\mathbb{E}}[\mathcal{L}_{res}(\text{solver}_{\theta}(E_{h,p}),E_{h,p})]" title="MathEquation,#000000"/>
          <p:cNvPicPr preferRelativeResize="0"/>
          <p:nvPr/>
        </p:nvPicPr>
        <p:blipFill>
          <a:blip r:embed="rId9">
            <a:alphaModFix/>
          </a:blip>
          <a:stretch>
            <a:fillRect/>
          </a:stretch>
        </p:blipFill>
        <p:spPr>
          <a:xfrm>
            <a:off x="4275646" y="4283520"/>
            <a:ext cx="2673684" cy="317500"/>
          </a:xfrm>
          <a:prstGeom prst="rect">
            <a:avLst/>
          </a:prstGeom>
          <a:noFill/>
          <a:ln>
            <a:noFill/>
          </a:ln>
        </p:spPr>
      </p:pic>
      <p:pic>
        <p:nvPicPr>
          <p:cNvPr id="186" name="Google Shape;186;p20" descr="\text{Given a distribution } \mathcal{D} \text{ over } \Sigma, \text{ find } \theta^* \text{such that : }" title="MathEquation,#000000"/>
          <p:cNvPicPr preferRelativeResize="0"/>
          <p:nvPr/>
        </p:nvPicPr>
        <p:blipFill>
          <a:blip r:embed="rId10">
            <a:alphaModFix/>
          </a:blip>
          <a:stretch>
            <a:fillRect/>
          </a:stretch>
        </p:blipFill>
        <p:spPr>
          <a:xfrm>
            <a:off x="474075" y="4283525"/>
            <a:ext cx="3258868" cy="215900"/>
          </a:xfrm>
          <a:prstGeom prst="rect">
            <a:avLst/>
          </a:prstGeom>
          <a:noFill/>
          <a:ln>
            <a:noFill/>
          </a:ln>
        </p:spPr>
      </p:pic>
      <p:pic>
        <p:nvPicPr>
          <p:cNvPr id="187" name="Google Shape;187;p20" descr="E_{h,p} = (\Omega_{h,p}, A_p, B_p) \in \mathcal{P}_h" title="MathEquation,#000000"/>
          <p:cNvPicPr preferRelativeResize="0"/>
          <p:nvPr/>
        </p:nvPicPr>
        <p:blipFill>
          <a:blip r:embed="rId11">
            <a:alphaModFix/>
          </a:blip>
          <a:stretch>
            <a:fillRect/>
          </a:stretch>
        </p:blipFill>
        <p:spPr>
          <a:xfrm>
            <a:off x="3860618" y="1651584"/>
            <a:ext cx="1486830" cy="152400"/>
          </a:xfrm>
          <a:prstGeom prst="rect">
            <a:avLst/>
          </a:prstGeom>
          <a:noFill/>
          <a:ln>
            <a:noFill/>
          </a:ln>
        </p:spPr>
      </p:pic>
      <p:sp>
        <p:nvSpPr>
          <p:cNvPr id="188" name="Google Shape;188;p20"/>
          <p:cNvSpPr/>
          <p:nvPr/>
        </p:nvSpPr>
        <p:spPr>
          <a:xfrm>
            <a:off x="5815342" y="2129304"/>
            <a:ext cx="718500" cy="235500"/>
          </a:xfrm>
          <a:prstGeom prst="rightArrow">
            <a:avLst>
              <a:gd name="adj1" fmla="val 50000"/>
              <a:gd name="adj2" fmla="val 50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20" descr="\text{Define a loss function on a pair }(U_p, E_{h,p}) : " title="MathEquation,#000000"/>
          <p:cNvPicPr preferRelativeResize="0"/>
          <p:nvPr/>
        </p:nvPicPr>
        <p:blipFill>
          <a:blip r:embed="rId12">
            <a:alphaModFix/>
          </a:blip>
          <a:stretch>
            <a:fillRect/>
          </a:stretch>
        </p:blipFill>
        <p:spPr>
          <a:xfrm>
            <a:off x="474062" y="3354425"/>
            <a:ext cx="2785806" cy="215900"/>
          </a:xfrm>
          <a:prstGeom prst="rect">
            <a:avLst/>
          </a:prstGeom>
          <a:noFill/>
          <a:ln>
            <a:noFill/>
          </a:ln>
        </p:spPr>
      </p:pic>
      <p:sp>
        <p:nvSpPr>
          <p:cNvPr id="190" name="Google Shape;19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8</a:t>
            </a:fld>
            <a:endParaRPr/>
          </a:p>
        </p:txBody>
      </p:sp>
      <p:pic>
        <p:nvPicPr>
          <p:cNvPr id="191" name="Google Shape;191;p20" descr="&#10;E_p = \left\{&#10;    \begin{array}{lll}&#10;        -&amp;\Delta u_p  &amp;= &amp;f_p &amp;\quad \in \Omega_p \\&#10;       &amp; u_p &amp;= &amp;g_p &amp;\quad \in \partial \Omega_{D,p} \\&#10;       &amp; \frac{\partial u_p}{\partial n} &amp;= &amp;0 &amp;\quad \in \partial \Omega_{N,p} &#10;    \end{array}&#10;\right.&#10;" title="MathEquation,#000000"/>
          <p:cNvPicPr preferRelativeResize="0"/>
          <p:nvPr/>
        </p:nvPicPr>
        <p:blipFill>
          <a:blip r:embed="rId13">
            <a:alphaModFix/>
          </a:blip>
          <a:stretch>
            <a:fillRect/>
          </a:stretch>
        </p:blipFill>
        <p:spPr>
          <a:xfrm>
            <a:off x="335384" y="1990375"/>
            <a:ext cx="2054492" cy="588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1"/>
          <p:cNvSpPr txBox="1">
            <a:spLocks noGrp="1"/>
          </p:cNvSpPr>
          <p:nvPr>
            <p:ph type="body" idx="1"/>
          </p:nvPr>
        </p:nvSpPr>
        <p:spPr>
          <a:xfrm>
            <a:off x="311700" y="1032125"/>
            <a:ext cx="8520600" cy="644400"/>
          </a:xfrm>
          <a:prstGeom prst="rect">
            <a:avLst/>
          </a:prstGeom>
        </p:spPr>
        <p:txBody>
          <a:bodyPr spcFirstLastPara="1" wrap="square" lIns="91425" tIns="91425" rIns="91425" bIns="91425" anchor="t" anchorCtr="0">
            <a:normAutofit fontScale="92500"/>
          </a:bodyPr>
          <a:lstStyle/>
          <a:p>
            <a:pPr marL="457200" lvl="0" indent="-293211" algn="l" rtl="0">
              <a:lnSpc>
                <a:spcPct val="150000"/>
              </a:lnSpc>
              <a:spcBef>
                <a:spcPts val="0"/>
              </a:spcBef>
              <a:spcAft>
                <a:spcPts val="0"/>
              </a:spcAft>
              <a:buSzPct val="100000"/>
              <a:buChar char="➔"/>
            </a:pPr>
            <a:r>
              <a:rPr lang="fr" sz="1100"/>
              <a:t>Random 2D domains </a:t>
            </a:r>
            <a:r>
              <a:rPr lang="fr" sz="1100">
                <a:solidFill>
                  <a:schemeClr val="dk1"/>
                </a:solidFill>
              </a:rPr>
              <a:t>discretized with GMSH</a:t>
            </a:r>
            <a:r>
              <a:rPr lang="fr" sz="1100"/>
              <a:t>. Coordinates in the unit square.  </a:t>
            </a:r>
            <a:r>
              <a:rPr lang="fr" sz="1100">
                <a:solidFill>
                  <a:schemeClr val="dk1"/>
                </a:solidFill>
              </a:rPr>
              <a:t>⋍ 400 - 600 nodes per geometries.</a:t>
            </a:r>
            <a:endParaRPr sz="1100"/>
          </a:p>
          <a:p>
            <a:pPr marL="457200" lvl="0" indent="-293211" algn="l" rtl="0">
              <a:lnSpc>
                <a:spcPct val="150000"/>
              </a:lnSpc>
              <a:spcBef>
                <a:spcPts val="0"/>
              </a:spcBef>
              <a:spcAft>
                <a:spcPts val="0"/>
              </a:spcAft>
              <a:buSzPct val="100000"/>
              <a:buChar char="➔"/>
            </a:pPr>
            <a:r>
              <a:rPr lang="fr" sz="1100"/>
              <a:t>Force function </a:t>
            </a:r>
            <a:r>
              <a:rPr lang="fr" sz="1100" b="1"/>
              <a:t>f</a:t>
            </a:r>
            <a:r>
              <a:rPr lang="fr" sz="1100" b="1" baseline="-25000"/>
              <a:t>p</a:t>
            </a:r>
            <a:r>
              <a:rPr lang="fr" sz="1100" b="1"/>
              <a:t>(x,y) </a:t>
            </a:r>
            <a:r>
              <a:rPr lang="fr" sz="1100"/>
              <a:t>and boundary function </a:t>
            </a:r>
            <a:r>
              <a:rPr lang="fr" sz="1100" b="1"/>
              <a:t>g</a:t>
            </a:r>
            <a:r>
              <a:rPr lang="fr" sz="1100" b="1" baseline="-25000"/>
              <a:t>p</a:t>
            </a:r>
            <a:r>
              <a:rPr lang="fr" sz="1100" b="1"/>
              <a:t>(x,y)</a:t>
            </a:r>
            <a:r>
              <a:rPr lang="fr" sz="1100"/>
              <a:t> are defined as polynomials with coefficients </a:t>
            </a:r>
            <a:r>
              <a:rPr lang="fr" sz="1100" b="1"/>
              <a:t>r</a:t>
            </a:r>
            <a:r>
              <a:rPr lang="fr" sz="1100" b="1" baseline="-25000"/>
              <a:t>i</a:t>
            </a:r>
            <a:r>
              <a:rPr lang="fr" sz="1100"/>
              <a:t> uniformly sampled in </a:t>
            </a:r>
            <a:r>
              <a:rPr lang="fr" sz="1100" b="1"/>
              <a:t>[-10,10]</a:t>
            </a:r>
            <a:r>
              <a:rPr lang="fr" sz="1100"/>
              <a:t> : </a:t>
            </a:r>
            <a:endParaRPr sz="1100"/>
          </a:p>
        </p:txBody>
      </p:sp>
      <p:sp>
        <p:nvSpPr>
          <p:cNvPr id="197" name="Google Shape;197;p21"/>
          <p:cNvSpPr txBox="1">
            <a:spLocks noGrp="1"/>
          </p:cNvSpPr>
          <p:nvPr>
            <p:ph type="title"/>
          </p:nvPr>
        </p:nvSpPr>
        <p:spPr>
          <a:xfrm>
            <a:off x="311700" y="315950"/>
            <a:ext cx="8520600" cy="644400"/>
          </a:xfrm>
          <a:prstGeom prst="rect">
            <a:avLst/>
          </a:prstGeom>
          <a:solidFill>
            <a:srgbClr val="F3F3F3"/>
          </a:solidFill>
          <a:ln w="9525" cap="flat" cmpd="sng">
            <a:solidFill>
              <a:schemeClr val="dk1"/>
            </a:solidFill>
            <a:prstDash val="solid"/>
            <a:round/>
            <a:headEnd type="none" w="sm" len="sm"/>
            <a:tailEnd type="none" w="sm" len="sm"/>
          </a:ln>
          <a:effectLst>
            <a:outerShdw blurRad="371475" dist="66675" dir="1620000" algn="bl" rotWithShape="0">
              <a:srgbClr val="000000">
                <a:alpha val="78000"/>
              </a:srgbClr>
            </a:outerShdw>
          </a:effectLst>
        </p:spPr>
        <p:txBody>
          <a:bodyPr spcFirstLastPara="1" wrap="square" lIns="91425" tIns="91425" rIns="91425" bIns="91425" anchor="t" anchorCtr="0">
            <a:normAutofit/>
          </a:bodyPr>
          <a:lstStyle/>
          <a:p>
            <a:pPr marL="0" lvl="0" indent="0" algn="l" rtl="0">
              <a:spcBef>
                <a:spcPts val="0"/>
              </a:spcBef>
              <a:spcAft>
                <a:spcPts val="0"/>
              </a:spcAft>
              <a:buNone/>
            </a:pPr>
            <a:r>
              <a:rPr lang="fr" sz="2900" b="1"/>
              <a:t>Dataset description</a:t>
            </a:r>
            <a:endParaRPr sz="2900" b="1"/>
          </a:p>
        </p:txBody>
      </p:sp>
      <p:pic>
        <p:nvPicPr>
          <p:cNvPr id="198" name="Google Shape;198;p21" descr="f_p(x,y) = r_1(x-1)^2 + r_2y^2 + r_3" title="MathEquation,#000000"/>
          <p:cNvPicPr preferRelativeResize="0"/>
          <p:nvPr/>
        </p:nvPicPr>
        <p:blipFill>
          <a:blip r:embed="rId3">
            <a:alphaModFix/>
          </a:blip>
          <a:stretch>
            <a:fillRect/>
          </a:stretch>
        </p:blipFill>
        <p:spPr>
          <a:xfrm>
            <a:off x="1220286" y="1748297"/>
            <a:ext cx="2354400" cy="214839"/>
          </a:xfrm>
          <a:prstGeom prst="rect">
            <a:avLst/>
          </a:prstGeom>
          <a:noFill/>
          <a:ln>
            <a:noFill/>
          </a:ln>
        </p:spPr>
      </p:pic>
      <p:pic>
        <p:nvPicPr>
          <p:cNvPr id="199" name="Google Shape;199;p21" descr="g_p(x,y) = r_4x^2 + r_5y^2 + r_6xy+ r_7x +r_8y + r_9" title="MathEquation,#000000"/>
          <p:cNvPicPr preferRelativeResize="0"/>
          <p:nvPr/>
        </p:nvPicPr>
        <p:blipFill>
          <a:blip r:embed="rId4">
            <a:alphaModFix/>
          </a:blip>
          <a:stretch>
            <a:fillRect/>
          </a:stretch>
        </p:blipFill>
        <p:spPr>
          <a:xfrm>
            <a:off x="5102645" y="1748297"/>
            <a:ext cx="3369814" cy="214825"/>
          </a:xfrm>
          <a:prstGeom prst="rect">
            <a:avLst/>
          </a:prstGeom>
          <a:noFill/>
          <a:ln>
            <a:noFill/>
          </a:ln>
        </p:spPr>
      </p:pic>
      <p:sp>
        <p:nvSpPr>
          <p:cNvPr id="200" name="Google Shape;20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fr"/>
              <a:t>9</a:t>
            </a:fld>
            <a:endParaRPr/>
          </a:p>
        </p:txBody>
      </p:sp>
      <p:cxnSp>
        <p:nvCxnSpPr>
          <p:cNvPr id="201" name="Google Shape;201;p21"/>
          <p:cNvCxnSpPr>
            <a:stCxn id="202" idx="3"/>
            <a:endCxn id="203" idx="1"/>
          </p:cNvCxnSpPr>
          <p:nvPr/>
        </p:nvCxnSpPr>
        <p:spPr>
          <a:xfrm>
            <a:off x="3634426" y="2814525"/>
            <a:ext cx="1875000" cy="9900"/>
          </a:xfrm>
          <a:prstGeom prst="straightConnector1">
            <a:avLst/>
          </a:prstGeom>
          <a:noFill/>
          <a:ln w="9525" cap="flat" cmpd="sng">
            <a:solidFill>
              <a:schemeClr val="dk2"/>
            </a:solidFill>
            <a:prstDash val="solid"/>
            <a:round/>
            <a:headEnd type="none" w="med" len="med"/>
            <a:tailEnd type="triangle" w="med" len="med"/>
          </a:ln>
        </p:spPr>
      </p:cxnSp>
      <p:pic>
        <p:nvPicPr>
          <p:cNvPr id="202" name="Google Shape;202;p21"/>
          <p:cNvPicPr preferRelativeResize="0"/>
          <p:nvPr/>
        </p:nvPicPr>
        <p:blipFill>
          <a:blip r:embed="rId5">
            <a:alphaModFix/>
          </a:blip>
          <a:stretch>
            <a:fillRect/>
          </a:stretch>
        </p:blipFill>
        <p:spPr>
          <a:xfrm>
            <a:off x="2486926" y="2267949"/>
            <a:ext cx="1147500" cy="1093152"/>
          </a:xfrm>
          <a:prstGeom prst="rect">
            <a:avLst/>
          </a:prstGeom>
          <a:noFill/>
          <a:ln>
            <a:noFill/>
          </a:ln>
        </p:spPr>
      </p:pic>
      <p:pic>
        <p:nvPicPr>
          <p:cNvPr id="203" name="Google Shape;203;p21"/>
          <p:cNvPicPr preferRelativeResize="0"/>
          <p:nvPr/>
        </p:nvPicPr>
        <p:blipFill>
          <a:blip r:embed="rId6">
            <a:alphaModFix/>
          </a:blip>
          <a:stretch>
            <a:fillRect/>
          </a:stretch>
        </p:blipFill>
        <p:spPr>
          <a:xfrm>
            <a:off x="5509567" y="2276336"/>
            <a:ext cx="1147500" cy="1096432"/>
          </a:xfrm>
          <a:prstGeom prst="rect">
            <a:avLst/>
          </a:prstGeom>
          <a:noFill/>
          <a:ln>
            <a:noFill/>
          </a:ln>
        </p:spPr>
      </p:pic>
      <p:pic>
        <p:nvPicPr>
          <p:cNvPr id="204" name="Google Shape;204;p21"/>
          <p:cNvPicPr preferRelativeResize="0"/>
          <p:nvPr/>
        </p:nvPicPr>
        <p:blipFill>
          <a:blip r:embed="rId7">
            <a:alphaModFix/>
          </a:blip>
          <a:stretch>
            <a:fillRect/>
          </a:stretch>
        </p:blipFill>
        <p:spPr>
          <a:xfrm>
            <a:off x="2486931" y="3739356"/>
            <a:ext cx="1147500" cy="1170008"/>
          </a:xfrm>
          <a:prstGeom prst="rect">
            <a:avLst/>
          </a:prstGeom>
          <a:noFill/>
          <a:ln>
            <a:noFill/>
          </a:ln>
        </p:spPr>
      </p:pic>
      <p:pic>
        <p:nvPicPr>
          <p:cNvPr id="205" name="Google Shape;205;p21"/>
          <p:cNvPicPr preferRelativeResize="0"/>
          <p:nvPr/>
        </p:nvPicPr>
        <p:blipFill>
          <a:blip r:embed="rId8">
            <a:alphaModFix/>
          </a:blip>
          <a:stretch>
            <a:fillRect/>
          </a:stretch>
        </p:blipFill>
        <p:spPr>
          <a:xfrm>
            <a:off x="5509558" y="3749382"/>
            <a:ext cx="1147500" cy="1173143"/>
          </a:xfrm>
          <a:prstGeom prst="rect">
            <a:avLst/>
          </a:prstGeom>
          <a:noFill/>
          <a:ln>
            <a:noFill/>
          </a:ln>
        </p:spPr>
      </p:pic>
      <p:cxnSp>
        <p:nvCxnSpPr>
          <p:cNvPr id="206" name="Google Shape;206;p21"/>
          <p:cNvCxnSpPr>
            <a:stCxn id="204" idx="3"/>
            <a:endCxn id="205" idx="1"/>
          </p:cNvCxnSpPr>
          <p:nvPr/>
        </p:nvCxnSpPr>
        <p:spPr>
          <a:xfrm>
            <a:off x="3634431" y="4324360"/>
            <a:ext cx="1875000" cy="11700"/>
          </a:xfrm>
          <a:prstGeom prst="straightConnector1">
            <a:avLst/>
          </a:prstGeom>
          <a:noFill/>
          <a:ln w="9525" cap="flat" cmpd="sng">
            <a:solidFill>
              <a:schemeClr val="dk2"/>
            </a:solidFill>
            <a:prstDash val="solid"/>
            <a:round/>
            <a:headEnd type="none" w="med" len="med"/>
            <a:tailEnd type="triangle" w="med" len="med"/>
          </a:ln>
        </p:spPr>
      </p:cxnSp>
      <p:sp>
        <p:nvSpPr>
          <p:cNvPr id="207" name="Google Shape;207;p21"/>
          <p:cNvSpPr/>
          <p:nvPr/>
        </p:nvSpPr>
        <p:spPr>
          <a:xfrm>
            <a:off x="249700" y="3428175"/>
            <a:ext cx="92100" cy="99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a:off x="249700" y="3713925"/>
            <a:ext cx="92100" cy="993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txBox="1"/>
          <p:nvPr/>
        </p:nvSpPr>
        <p:spPr>
          <a:xfrm>
            <a:off x="483475" y="3323925"/>
            <a:ext cx="73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t>Dirichlet</a:t>
            </a:r>
            <a:endParaRPr sz="800"/>
          </a:p>
        </p:txBody>
      </p:sp>
      <p:sp>
        <p:nvSpPr>
          <p:cNvPr id="210" name="Google Shape;210;p21"/>
          <p:cNvSpPr txBox="1"/>
          <p:nvPr/>
        </p:nvSpPr>
        <p:spPr>
          <a:xfrm>
            <a:off x="483475" y="3609675"/>
            <a:ext cx="73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a:t>Neumann</a:t>
            </a:r>
            <a:endParaRPr sz="800"/>
          </a:p>
        </p:txBody>
      </p:sp>
      <p:sp>
        <p:nvSpPr>
          <p:cNvPr id="211" name="Google Shape;211;p21"/>
          <p:cNvSpPr txBox="1"/>
          <p:nvPr/>
        </p:nvSpPr>
        <p:spPr>
          <a:xfrm>
            <a:off x="7074450" y="3320550"/>
            <a:ext cx="1946700" cy="600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900" b="1" i="1">
                <a:solidFill>
                  <a:srgbClr val="073763"/>
                </a:solidFill>
              </a:rPr>
              <a:t>Training set : 50000 samples</a:t>
            </a:r>
            <a:endParaRPr sz="900" b="1" i="1">
              <a:solidFill>
                <a:srgbClr val="073763"/>
              </a:solidFill>
            </a:endParaRPr>
          </a:p>
          <a:p>
            <a:pPr marL="0" lvl="0" indent="0" algn="just" rtl="0">
              <a:spcBef>
                <a:spcPts val="0"/>
              </a:spcBef>
              <a:spcAft>
                <a:spcPts val="0"/>
              </a:spcAft>
              <a:buNone/>
            </a:pPr>
            <a:r>
              <a:rPr lang="fr" sz="900" b="1" i="1">
                <a:solidFill>
                  <a:srgbClr val="073763"/>
                </a:solidFill>
              </a:rPr>
              <a:t>Validation set : 10000 samples</a:t>
            </a:r>
            <a:endParaRPr sz="900" b="1" i="1">
              <a:solidFill>
                <a:srgbClr val="073763"/>
              </a:solidFill>
            </a:endParaRPr>
          </a:p>
          <a:p>
            <a:pPr marL="0" lvl="0" indent="0" algn="just" rtl="0">
              <a:spcBef>
                <a:spcPts val="0"/>
              </a:spcBef>
              <a:spcAft>
                <a:spcPts val="0"/>
              </a:spcAft>
              <a:buNone/>
            </a:pPr>
            <a:r>
              <a:rPr lang="fr" sz="900" b="1" i="1">
                <a:solidFill>
                  <a:srgbClr val="073763"/>
                </a:solidFill>
              </a:rPr>
              <a:t>Test set : 10000 samples</a:t>
            </a:r>
            <a:endParaRPr sz="900" b="1" i="1">
              <a:solidFill>
                <a:srgbClr val="073763"/>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73763"/>
      </a:dk1>
      <a:lt1>
        <a:srgbClr val="FFFF00"/>
      </a:lt1>
      <a:dk2>
        <a:srgbClr val="073763"/>
      </a:dk2>
      <a:lt2>
        <a:srgbClr val="073763"/>
      </a:lt2>
      <a:accent1>
        <a:srgbClr val="073763"/>
      </a:accent1>
      <a:accent2>
        <a:srgbClr val="073763"/>
      </a:accent2>
      <a:accent3>
        <a:srgbClr val="073763"/>
      </a:accent3>
      <a:accent4>
        <a:srgbClr val="073763"/>
      </a:accent4>
      <a:accent5>
        <a:srgbClr val="073763"/>
      </a:accent5>
      <a:accent6>
        <a:srgbClr val="073763"/>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2394</Words>
  <Application>Microsoft Office PowerPoint</Application>
  <PresentationFormat>Affichage à l'écran (16:9)</PresentationFormat>
  <Paragraphs>386</Paragraphs>
  <Slides>50</Slides>
  <Notes>50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50</vt:i4>
      </vt:variant>
    </vt:vector>
  </HeadingPairs>
  <TitlesOfParts>
    <vt:vector size="55" baseType="lpstr">
      <vt:lpstr>Open Sans</vt:lpstr>
      <vt:lpstr>Calibri</vt:lpstr>
      <vt:lpstr>Oswald</vt:lpstr>
      <vt:lpstr>Arial</vt:lpstr>
      <vt:lpstr>Simple Light</vt:lpstr>
      <vt:lpstr>Accelerating mesh-based CFD simulations  with Deep Learning</vt:lpstr>
      <vt:lpstr>Introduction</vt:lpstr>
      <vt:lpstr>General CFD procedure</vt:lpstr>
      <vt:lpstr>Incompressible Navier-Stokes equations</vt:lpstr>
      <vt:lpstr>Graph Neural Networks to solve  Linear Systems from discretized PDEs</vt:lpstr>
      <vt:lpstr>Statistical Problem</vt:lpstr>
      <vt:lpstr>Statistical Problem</vt:lpstr>
      <vt:lpstr>Statistical Problem</vt:lpstr>
      <vt:lpstr>Dataset description</vt:lpstr>
      <vt:lpstr>Mesh Graph Structure</vt:lpstr>
      <vt:lpstr>Graph Neural Networks</vt:lpstr>
      <vt:lpstr>Présentation PowerPoint</vt:lpstr>
      <vt:lpstr>Présentation PowerPoint</vt:lpstr>
      <vt:lpstr>Présentation PowerPoint</vt:lpstr>
      <vt:lpstr>Présentation PowerPoint</vt:lpstr>
      <vt:lpstr>Présentation PowerPoint</vt:lpstr>
      <vt:lpstr>Results - Dirichlet only</vt:lpstr>
      <vt:lpstr>Results - Mixed boundary conditions</vt:lpstr>
      <vt:lpstr>Remarks and limitations</vt:lpstr>
      <vt:lpstr>Deep Equilibrium Models</vt:lpstr>
      <vt:lpstr>Key idea of DEQ models</vt:lpstr>
      <vt:lpstr>Forward and backward pass</vt:lpstr>
      <vt:lpstr>Computational trick and summary</vt:lpstr>
      <vt:lpstr>Convergence of iterations</vt:lpstr>
      <vt:lpstr>How ?</vt:lpstr>
      <vt:lpstr>Autoencoder Loss</vt:lpstr>
      <vt:lpstr>Présentation PowerPoint</vt:lpstr>
      <vt:lpstr>Training Loss</vt:lpstr>
      <vt:lpstr>Results - Dataset with 10000 samples (250 - 950 nodes)</vt:lpstr>
      <vt:lpstr>Présentation PowerPoint</vt:lpstr>
      <vt:lpstr>Présentation PowerPoint</vt:lpstr>
      <vt:lpstr>Présentation PowerPoint</vt:lpstr>
      <vt:lpstr>Présentation PowerPoint</vt:lpstr>
      <vt:lpstr>Conclusion and Future Work</vt:lpstr>
      <vt:lpstr>Additional results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References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mesh-based CFD simulations  with Deep Learning</dc:title>
  <cp:lastModifiedBy>GRATIEN Jean-Marc</cp:lastModifiedBy>
  <cp:revision>1</cp:revision>
  <dcterms:modified xsi:type="dcterms:W3CDTF">2022-12-05T13:47:37Z</dcterms:modified>
</cp:coreProperties>
</file>