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39" r:id="rId2"/>
    <p:sldId id="258" r:id="rId3"/>
    <p:sldId id="622" r:id="rId4"/>
    <p:sldId id="620" r:id="rId5"/>
    <p:sldId id="815" r:id="rId6"/>
    <p:sldId id="640" r:id="rId7"/>
    <p:sldId id="859" r:id="rId8"/>
    <p:sldId id="641" r:id="rId9"/>
    <p:sldId id="642" r:id="rId10"/>
    <p:sldId id="643" r:id="rId11"/>
    <p:sldId id="644" r:id="rId12"/>
    <p:sldId id="816" r:id="rId13"/>
    <p:sldId id="621" r:id="rId14"/>
    <p:sldId id="418" r:id="rId15"/>
    <p:sldId id="420" r:id="rId16"/>
    <p:sldId id="817" r:id="rId17"/>
    <p:sldId id="818" r:id="rId18"/>
    <p:sldId id="432" r:id="rId19"/>
    <p:sldId id="626" r:id="rId20"/>
    <p:sldId id="821" r:id="rId21"/>
    <p:sldId id="820" r:id="rId22"/>
    <p:sldId id="822" r:id="rId23"/>
    <p:sldId id="823" r:id="rId24"/>
    <p:sldId id="824" r:id="rId25"/>
    <p:sldId id="825" r:id="rId26"/>
    <p:sldId id="826" r:id="rId27"/>
    <p:sldId id="827" r:id="rId28"/>
    <p:sldId id="829" r:id="rId29"/>
    <p:sldId id="828" r:id="rId30"/>
    <p:sldId id="445" r:id="rId31"/>
    <p:sldId id="381" r:id="rId32"/>
    <p:sldId id="832" r:id="rId33"/>
    <p:sldId id="833" r:id="rId34"/>
    <p:sldId id="834" r:id="rId35"/>
    <p:sldId id="852" r:id="rId36"/>
    <p:sldId id="595" r:id="rId37"/>
    <p:sldId id="597" r:id="rId38"/>
    <p:sldId id="607" r:id="rId39"/>
    <p:sldId id="601" r:id="rId40"/>
    <p:sldId id="853" r:id="rId41"/>
    <p:sldId id="854" r:id="rId42"/>
    <p:sldId id="855" r:id="rId43"/>
    <p:sldId id="856" r:id="rId44"/>
    <p:sldId id="857" r:id="rId45"/>
    <p:sldId id="858" r:id="rId46"/>
    <p:sldId id="860" r:id="rId47"/>
    <p:sldId id="804" r:id="rId48"/>
    <p:sldId id="805" r:id="rId49"/>
    <p:sldId id="806" r:id="rId50"/>
    <p:sldId id="808" r:id="rId51"/>
    <p:sldId id="809" r:id="rId52"/>
    <p:sldId id="810" r:id="rId53"/>
    <p:sldId id="807" r:id="rId54"/>
    <p:sldId id="814" r:id="rId55"/>
    <p:sldId id="812" r:id="rId56"/>
    <p:sldId id="861" r:id="rId57"/>
    <p:sldId id="784" r:id="rId5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6" autoAdjust="0"/>
    <p:restoredTop sz="96617"/>
  </p:normalViewPr>
  <p:slideViewPr>
    <p:cSldViewPr snapToGrid="0">
      <p:cViewPr varScale="1">
        <p:scale>
          <a:sx n="113" d="100"/>
          <a:sy n="113" d="100"/>
        </p:scale>
        <p:origin x="19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295A1-F1C3-9E55-93CB-1C158323919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C26966E-5201-C071-78CA-D55615ED2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0F3B40A-4B3D-FEC2-AB14-1B69E9A61C11}"/>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5ED16856-022B-CD95-3229-D1A91CD855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5BEB50-AE27-227A-CB8C-D909F08754FB}"/>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17562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D520EC-1090-BFC5-5DBD-BFCF651033C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3C9E5E-37FD-36E2-0D71-834A347E889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08CFA7-62E2-A455-01D5-817821AC4216}"/>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3898D3F5-E1E0-73FE-69BE-0B15D6F647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47240E-8EB9-9E02-675D-F5526FC543A4}"/>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174964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D53603-7A94-6D04-42D4-9406FFE2E59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F47283-30E0-B12C-717F-1DD7AA258EB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45B952-E3C3-969D-5FD5-4E6BF0D175E5}"/>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DAD1B8D4-983C-AF2A-C75A-458AC1346E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1A0B09-79ED-BB2E-9ABC-D8E68B5C5621}"/>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200285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DE6C7-0002-69A7-1751-91A5D6934C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E37994-2DAD-9399-8717-F9656F0DF4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A38DC35-9651-C57B-8477-DE0F335EB4E3}"/>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84C153B5-99A1-F014-93E4-473D0CB66A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096C4F-2FCE-3623-BA6F-7C1F804D9984}"/>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86708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DB8174-6E19-D937-AB31-19833839DD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F020C15-DE3A-E6E0-91FD-DE63938DB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B2EEB85-0D0E-EB6C-D92E-1F2F2F256225}"/>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96A16188-0FF3-6927-3F9E-3507D8A0B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FF40A2-0810-90EB-64D3-A7448002DA6D}"/>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230411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01D98-3F53-8D51-1971-CD7F458FAAC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3776DB-28F0-A051-0EFB-34FC6A33766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E4A39B4-9904-AD5F-9662-2378146B6FD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1A2E8FE-057D-6E5B-C184-7FF5FEDDCFAF}"/>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6" name="Segnaposto piè di pagina 5">
            <a:extLst>
              <a:ext uri="{FF2B5EF4-FFF2-40B4-BE49-F238E27FC236}">
                <a16:creationId xmlns:a16="http://schemas.microsoft.com/office/drawing/2014/main" id="{3A09E841-4C8B-4CB2-8013-B35AD087E7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DCE180-67F8-992E-4508-F58EC6579D49}"/>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38426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6F1C05-B01B-3A6F-6950-104FFD7D6A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0F9E505-953B-AABA-C04F-8CB92553B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A625D4D-01F3-3F0A-398B-DFD01F615DD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94E951E-122F-8F3C-C4E7-C69C91550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583F6A4-DE5E-36B0-C24B-14EF001AF4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4A6C95-CF87-7373-F54F-2D643F4BFB37}"/>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8" name="Segnaposto piè di pagina 7">
            <a:extLst>
              <a:ext uri="{FF2B5EF4-FFF2-40B4-BE49-F238E27FC236}">
                <a16:creationId xmlns:a16="http://schemas.microsoft.com/office/drawing/2014/main" id="{5956FC3A-18ED-C626-BE42-5EAA76CF023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38D6DB1-098F-78FD-2C76-925C3D365918}"/>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369197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B048AB-DA83-CDC1-2E72-7FBD42E9553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A844601-AB1D-F0B3-9246-46D613DB847C}"/>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4" name="Segnaposto piè di pagina 3">
            <a:extLst>
              <a:ext uri="{FF2B5EF4-FFF2-40B4-BE49-F238E27FC236}">
                <a16:creationId xmlns:a16="http://schemas.microsoft.com/office/drawing/2014/main" id="{67B94296-8D29-CC3B-024E-8890C63C53F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F33AB39-E394-0A7C-43ED-4C49F82ACC1D}"/>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302170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A04FD1A-B57D-044B-8693-3E2B9886E05A}"/>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3" name="Segnaposto piè di pagina 2">
            <a:extLst>
              <a:ext uri="{FF2B5EF4-FFF2-40B4-BE49-F238E27FC236}">
                <a16:creationId xmlns:a16="http://schemas.microsoft.com/office/drawing/2014/main" id="{225065B8-1F44-DD66-E6C3-7B13FE85DB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3EC7CDD-B337-BC1A-7F49-1A8DA83077DC}"/>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374344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A666EE-B413-8711-29CB-D781EA8806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947F8B-D50C-08EE-CA5E-A3BBE8FDE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C17F696-26C5-603B-8B31-27DBFB060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151061-9646-CEDA-FF20-0522DAF2E331}"/>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6" name="Segnaposto piè di pagina 5">
            <a:extLst>
              <a:ext uri="{FF2B5EF4-FFF2-40B4-BE49-F238E27FC236}">
                <a16:creationId xmlns:a16="http://schemas.microsoft.com/office/drawing/2014/main" id="{E2DCDED2-1909-56C4-8624-819BAF7776A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70E714-DC23-913B-3DB1-FC60D92AA244}"/>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294903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D6566-1B23-2426-1AA4-B287FDBDC8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50B848F-7A2F-896A-FA02-7EAEC1723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DA36E3E-E143-9069-537D-703FF0B5E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AF37D67-1D86-BBC2-1841-164D2C5BDB63}"/>
              </a:ext>
            </a:extLst>
          </p:cNvPr>
          <p:cNvSpPr>
            <a:spLocks noGrp="1"/>
          </p:cNvSpPr>
          <p:nvPr>
            <p:ph type="dt" sz="half" idx="10"/>
          </p:nvPr>
        </p:nvSpPr>
        <p:spPr/>
        <p:txBody>
          <a:bodyPr/>
          <a:lstStyle/>
          <a:p>
            <a:fld id="{D6B8E9D1-C68C-43EA-BF98-314A97121A19}" type="datetimeFigureOut">
              <a:rPr lang="it-IT" smtClean="0"/>
              <a:t>13/06/2024</a:t>
            </a:fld>
            <a:endParaRPr lang="it-IT"/>
          </a:p>
        </p:txBody>
      </p:sp>
      <p:sp>
        <p:nvSpPr>
          <p:cNvPr id="6" name="Segnaposto piè di pagina 5">
            <a:extLst>
              <a:ext uri="{FF2B5EF4-FFF2-40B4-BE49-F238E27FC236}">
                <a16:creationId xmlns:a16="http://schemas.microsoft.com/office/drawing/2014/main" id="{2BE121E1-8CA0-1B52-D1E1-A360B3B0BC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B81A60-D1D7-A8D5-E7BC-687E09770B8B}"/>
              </a:ext>
            </a:extLst>
          </p:cNvPr>
          <p:cNvSpPr>
            <a:spLocks noGrp="1"/>
          </p:cNvSpPr>
          <p:nvPr>
            <p:ph type="sldNum" sz="quarter" idx="12"/>
          </p:nvPr>
        </p:nvSpPr>
        <p:spPr/>
        <p:txBody>
          <a:bodyPr/>
          <a:lstStyle/>
          <a:p>
            <a:fld id="{75CFCC0A-415F-4E0A-A258-66DFFD8C52FF}" type="slidenum">
              <a:rPr lang="it-IT" smtClean="0"/>
              <a:t>‹N°›</a:t>
            </a:fld>
            <a:endParaRPr lang="it-IT"/>
          </a:p>
        </p:txBody>
      </p:sp>
    </p:spTree>
    <p:extLst>
      <p:ext uri="{BB962C8B-B14F-4D97-AF65-F5344CB8AC3E}">
        <p14:creationId xmlns:p14="http://schemas.microsoft.com/office/powerpoint/2010/main" val="365194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2A2F5B-5B23-4686-781D-D1FA0C2D2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7FEFEF-9EDC-2F70-50E2-309D59A85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541D03-35C2-B2AF-4D9F-F9504200F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8E9D1-C68C-43EA-BF98-314A97121A19}" type="datetimeFigureOut">
              <a:rPr lang="it-IT" smtClean="0"/>
              <a:t>13/06/2024</a:t>
            </a:fld>
            <a:endParaRPr lang="it-IT"/>
          </a:p>
        </p:txBody>
      </p:sp>
      <p:sp>
        <p:nvSpPr>
          <p:cNvPr id="5" name="Segnaposto piè di pagina 4">
            <a:extLst>
              <a:ext uri="{FF2B5EF4-FFF2-40B4-BE49-F238E27FC236}">
                <a16:creationId xmlns:a16="http://schemas.microsoft.com/office/drawing/2014/main" id="{93C5C7A8-9E15-582D-0E83-C20A18017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952D068-C2E0-A19E-94BA-42C81BCEA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FCC0A-415F-4E0A-A258-66DFFD8C52FF}" type="slidenum">
              <a:rPr lang="it-IT" smtClean="0"/>
              <a:t>‹N°›</a:t>
            </a:fld>
            <a:endParaRPr lang="it-IT"/>
          </a:p>
        </p:txBody>
      </p:sp>
    </p:spTree>
    <p:extLst>
      <p:ext uri="{BB962C8B-B14F-4D97-AF65-F5344CB8AC3E}">
        <p14:creationId xmlns:p14="http://schemas.microsoft.com/office/powerpoint/2010/main" val="226792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740.png"/><Relationship Id="rId4" Type="http://schemas.openxmlformats.org/officeDocument/2006/relationships/image" Target="../media/image730.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770.PNG"/><Relationship Id="rId4" Type="http://schemas.openxmlformats.org/officeDocument/2006/relationships/image" Target="../media/image80.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30.PNG"/><Relationship Id="rId5" Type="http://schemas.openxmlformats.org/officeDocument/2006/relationships/image" Target="../media/image84.jpeg"/><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96.png"/><Relationship Id="rId4" Type="http://schemas.openxmlformats.org/officeDocument/2006/relationships/image" Target="../media/image95.png"/></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0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0.PNG"/></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143567D-8CDA-8104-E152-8A1C4C4B23A8}"/>
              </a:ext>
            </a:extLst>
          </p:cNvPr>
          <p:cNvSpPr txBox="1"/>
          <p:nvPr/>
        </p:nvSpPr>
        <p:spPr>
          <a:xfrm>
            <a:off x="0" y="5803074"/>
            <a:ext cx="12192000" cy="1054926"/>
          </a:xfrm>
          <a:prstGeom prst="rect">
            <a:avLst/>
          </a:prstGeom>
          <a:solidFill>
            <a:srgbClr val="800000"/>
          </a:solidFill>
        </p:spPr>
        <p:txBody>
          <a:bodyPr wrap="square" rtlCol="0" anchor="b">
            <a:noAutofit/>
          </a:bodyPr>
          <a:lstStyle/>
          <a:p>
            <a:endParaRPr lang="it-IT" sz="2400" dirty="0">
              <a:solidFill>
                <a:srgbClr val="800000"/>
              </a:solidFill>
              <a:latin typeface="+mj-lt"/>
            </a:endParaRPr>
          </a:p>
        </p:txBody>
      </p:sp>
      <p:sp>
        <p:nvSpPr>
          <p:cNvPr id="6" name="CasellaDiTesto 5">
            <a:extLst>
              <a:ext uri="{FF2B5EF4-FFF2-40B4-BE49-F238E27FC236}">
                <a16:creationId xmlns:a16="http://schemas.microsoft.com/office/drawing/2014/main" id="{209B3A15-2D29-6A52-0DE5-B60A30104708}"/>
              </a:ext>
            </a:extLst>
          </p:cNvPr>
          <p:cNvSpPr txBox="1"/>
          <p:nvPr/>
        </p:nvSpPr>
        <p:spPr>
          <a:xfrm>
            <a:off x="0" y="-38636"/>
            <a:ext cx="12192000" cy="1054926"/>
          </a:xfrm>
          <a:prstGeom prst="rect">
            <a:avLst/>
          </a:prstGeom>
          <a:solidFill>
            <a:schemeClr val="bg2"/>
          </a:solidFill>
        </p:spPr>
        <p:txBody>
          <a:bodyPr wrap="square" rtlCol="0" anchor="b">
            <a:noAutofit/>
          </a:bodyPr>
          <a:lstStyle/>
          <a:p>
            <a:endParaRPr lang="it-IT" sz="2400" dirty="0">
              <a:solidFill>
                <a:srgbClr val="800000"/>
              </a:solidFill>
              <a:latin typeface="+mj-lt"/>
            </a:endParaRPr>
          </a:p>
        </p:txBody>
      </p:sp>
      <p:sp>
        <p:nvSpPr>
          <p:cNvPr id="7" name="Rettangolo con angoli arrotondati 6">
            <a:extLst>
              <a:ext uri="{FF2B5EF4-FFF2-40B4-BE49-F238E27FC236}">
                <a16:creationId xmlns:a16="http://schemas.microsoft.com/office/drawing/2014/main" id="{02667230-9611-D15C-5B87-E9A8D0601807}"/>
              </a:ext>
            </a:extLst>
          </p:cNvPr>
          <p:cNvSpPr/>
          <p:nvPr/>
        </p:nvSpPr>
        <p:spPr>
          <a:xfrm>
            <a:off x="414618" y="328482"/>
            <a:ext cx="11362764" cy="16560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lIns="1440000" tIns="36000" rIns="1440000" bIns="36000" rtlCol="0" anchor="ctr"/>
          <a:lstStyle/>
          <a:p>
            <a:pPr algn="ctr">
              <a:spcAft>
                <a:spcPts val="1800"/>
              </a:spcAft>
            </a:pPr>
            <a:endParaRPr lang="en-GB" sz="2800" b="1" u="none" strike="noStrike" dirty="0">
              <a:solidFill>
                <a:schemeClr val="bg1"/>
              </a:solidFill>
              <a:effectLst/>
              <a:cs typeface="Arial" panose="020B0604020202020204" pitchFamily="34" charset="0"/>
            </a:endParaRPr>
          </a:p>
          <a:p>
            <a:pPr algn="ctr">
              <a:spcAft>
                <a:spcPts val="1800"/>
              </a:spcAft>
            </a:pPr>
            <a:r>
              <a:rPr lang="en-GB" sz="2800" b="1" u="none" strike="noStrike" dirty="0">
                <a:solidFill>
                  <a:schemeClr val="bg1"/>
                </a:solidFill>
                <a:effectLst/>
                <a:cs typeface="Arial" panose="020B0604020202020204" pitchFamily="34" charset="0"/>
              </a:rPr>
              <a:t>Image reconstruction methods and machine learning techniques: applications to astronomical imaging and space weather</a:t>
            </a:r>
            <a:r>
              <a:rPr lang="en-US" sz="2800" b="1" dirty="0">
                <a:solidFill>
                  <a:schemeClr val="bg1"/>
                </a:solidFill>
                <a:effectLst/>
                <a:ea typeface="Times New Roman" panose="02020603050405020304" pitchFamily="18" charset="0"/>
                <a:cs typeface="Arial" panose="020B0604020202020204" pitchFamily="34" charset="0"/>
              </a:rPr>
              <a:t> - II</a:t>
            </a:r>
            <a:endParaRPr lang="it-IT" sz="2800" b="1" dirty="0">
              <a:solidFill>
                <a:schemeClr val="bg1"/>
              </a:solidFill>
              <a:ea typeface="ヒラギノ角ゴ Pro W3" panose="020B0300000000000000" pitchFamily="34" charset="-128"/>
              <a:cs typeface="Arial" panose="020B0604020202020204" pitchFamily="34" charset="0"/>
            </a:endParaRPr>
          </a:p>
          <a:p>
            <a:pPr algn="ctr"/>
            <a:r>
              <a:rPr lang="en-US" sz="2800" b="0" i="0" dirty="0">
                <a:solidFill>
                  <a:schemeClr val="bg1"/>
                </a:solidFill>
                <a:effectLst/>
              </a:rPr>
              <a:t>.</a:t>
            </a:r>
            <a:endParaRPr lang="it-IT" sz="4000" b="1" i="1" dirty="0">
              <a:solidFill>
                <a:schemeClr val="bg1"/>
              </a:solidFill>
            </a:endParaRPr>
          </a:p>
        </p:txBody>
      </p:sp>
      <p:sp>
        <p:nvSpPr>
          <p:cNvPr id="8" name="Rettangolo con angoli arrotondati 7">
            <a:extLst>
              <a:ext uri="{FF2B5EF4-FFF2-40B4-BE49-F238E27FC236}">
                <a16:creationId xmlns:a16="http://schemas.microsoft.com/office/drawing/2014/main" id="{AF5CCE39-B4A6-FC26-4F55-765A4F51CE73}"/>
              </a:ext>
            </a:extLst>
          </p:cNvPr>
          <p:cNvSpPr/>
          <p:nvPr/>
        </p:nvSpPr>
        <p:spPr>
          <a:xfrm>
            <a:off x="414618" y="4925001"/>
            <a:ext cx="11362764" cy="1656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17AA1F20-EC9E-3665-7A01-A0A60CBEA5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695" t="36558" r="18261" b="35906"/>
          <a:stretch/>
        </p:blipFill>
        <p:spPr>
          <a:xfrm>
            <a:off x="7874556" y="5566390"/>
            <a:ext cx="1440000" cy="377380"/>
          </a:xfrm>
          <a:prstGeom prst="rect">
            <a:avLst/>
          </a:prstGeom>
        </p:spPr>
      </p:pic>
      <p:sp>
        <p:nvSpPr>
          <p:cNvPr id="10" name="CasellaDiTesto 18">
            <a:extLst>
              <a:ext uri="{FF2B5EF4-FFF2-40B4-BE49-F238E27FC236}">
                <a16:creationId xmlns:a16="http://schemas.microsoft.com/office/drawing/2014/main" id="{E9344E91-40AA-7F09-ACE5-13C3190F1683}"/>
              </a:ext>
            </a:extLst>
          </p:cNvPr>
          <p:cNvSpPr txBox="1"/>
          <p:nvPr/>
        </p:nvSpPr>
        <p:spPr>
          <a:xfrm>
            <a:off x="0" y="5803074"/>
            <a:ext cx="12192000" cy="1054926"/>
          </a:xfrm>
          <a:prstGeom prst="rect">
            <a:avLst/>
          </a:prstGeom>
          <a:solidFill>
            <a:srgbClr val="800000"/>
          </a:solidFill>
        </p:spPr>
        <p:txBody>
          <a:bodyPr wrap="square" rtlCol="0" anchor="b">
            <a:noAutofit/>
          </a:bodyPr>
          <a:lstStyle/>
          <a:p>
            <a:endParaRPr lang="it-IT" sz="2400" dirty="0">
              <a:solidFill>
                <a:srgbClr val="800000"/>
              </a:solidFill>
              <a:latin typeface="+mj-lt"/>
            </a:endParaRPr>
          </a:p>
        </p:txBody>
      </p:sp>
      <p:sp>
        <p:nvSpPr>
          <p:cNvPr id="11" name="Rettangolo con angoli arrotondati 17">
            <a:extLst>
              <a:ext uri="{FF2B5EF4-FFF2-40B4-BE49-F238E27FC236}">
                <a16:creationId xmlns:a16="http://schemas.microsoft.com/office/drawing/2014/main" id="{A7B88B90-72D3-B44D-C7C3-B85BE07DF6DC}"/>
              </a:ext>
            </a:extLst>
          </p:cNvPr>
          <p:cNvSpPr/>
          <p:nvPr/>
        </p:nvSpPr>
        <p:spPr>
          <a:xfrm>
            <a:off x="414618" y="4948414"/>
            <a:ext cx="11362764" cy="16862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6">
            <a:extLst>
              <a:ext uri="{FF2B5EF4-FFF2-40B4-BE49-F238E27FC236}">
                <a16:creationId xmlns:a16="http://schemas.microsoft.com/office/drawing/2014/main" id="{192A960E-9EE7-0D7C-ECDA-A96950429E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137" y="706851"/>
            <a:ext cx="957216" cy="1963270"/>
          </a:xfrm>
          <a:prstGeom prst="rect">
            <a:avLst/>
          </a:prstGeom>
        </p:spPr>
      </p:pic>
      <p:pic>
        <p:nvPicPr>
          <p:cNvPr id="13" name="Immagine 19">
            <a:extLst>
              <a:ext uri="{FF2B5EF4-FFF2-40B4-BE49-F238E27FC236}">
                <a16:creationId xmlns:a16="http://schemas.microsoft.com/office/drawing/2014/main" id="{4605546E-635A-FFF1-02B3-A0387496D03C}"/>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l="18695" t="36558" r="18261" b="35906"/>
          <a:stretch/>
        </p:blipFill>
        <p:spPr>
          <a:xfrm>
            <a:off x="4870174" y="5481825"/>
            <a:ext cx="2118721" cy="555251"/>
          </a:xfrm>
          <a:prstGeom prst="rect">
            <a:avLst/>
          </a:prstGeom>
          <a:noFill/>
          <a:ln>
            <a:noFill/>
          </a:ln>
        </p:spPr>
      </p:pic>
      <p:cxnSp>
        <p:nvCxnSpPr>
          <p:cNvPr id="14" name="Connettore 1 20">
            <a:extLst>
              <a:ext uri="{FF2B5EF4-FFF2-40B4-BE49-F238E27FC236}">
                <a16:creationId xmlns:a16="http://schemas.microsoft.com/office/drawing/2014/main" id="{6392D323-5EB2-3609-F0F9-4E64FBD8ADA3}"/>
              </a:ext>
            </a:extLst>
          </p:cNvPr>
          <p:cNvCxnSpPr>
            <a:cxnSpLocks/>
          </p:cNvCxnSpPr>
          <p:nvPr/>
        </p:nvCxnSpPr>
        <p:spPr>
          <a:xfrm>
            <a:off x="414618" y="3798328"/>
            <a:ext cx="11362764" cy="0"/>
          </a:xfrm>
          <a:prstGeom prst="line">
            <a:avLst/>
          </a:prstGeom>
          <a:ln w="635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asellaDiTesto 9">
            <a:extLst>
              <a:ext uri="{FF2B5EF4-FFF2-40B4-BE49-F238E27FC236}">
                <a16:creationId xmlns:a16="http://schemas.microsoft.com/office/drawing/2014/main" id="{FD7A58A8-1F47-B4C6-BF10-3CE51ABDF2E0}"/>
              </a:ext>
            </a:extLst>
          </p:cNvPr>
          <p:cNvSpPr txBox="1"/>
          <p:nvPr/>
        </p:nvSpPr>
        <p:spPr>
          <a:xfrm>
            <a:off x="0" y="2032845"/>
            <a:ext cx="12192000" cy="3839804"/>
          </a:xfrm>
          <a:prstGeom prst="rect">
            <a:avLst/>
          </a:prstGeom>
          <a:noFill/>
          <a:ln>
            <a:noFill/>
          </a:ln>
        </p:spPr>
        <p:txBody>
          <a:bodyPr wrap="square" lIns="720000" tIns="360000" rIns="720000" bIns="360000" rtlCol="0" anchor="t" anchorCtr="0">
            <a:noAutofit/>
          </a:bodyPr>
          <a:lstStyle/>
          <a:p>
            <a:pPr algn="ctr">
              <a:buClr>
                <a:srgbClr val="800000"/>
              </a:buClr>
              <a:buSzPct val="100000"/>
            </a:pPr>
            <a:r>
              <a:rPr lang="it-IT" sz="1600" dirty="0"/>
              <a:t>Università di Genova</a:t>
            </a:r>
          </a:p>
          <a:p>
            <a:pPr algn="ctr">
              <a:buClr>
                <a:srgbClr val="800000"/>
              </a:buClr>
              <a:buSzPct val="100000"/>
            </a:pPr>
            <a:r>
              <a:rPr lang="it-IT" sz="1600" dirty="0"/>
              <a:t>DIMA | Dipartimento di Matematica</a:t>
            </a:r>
          </a:p>
          <a:p>
            <a:pPr algn="ctr">
              <a:buClr>
                <a:srgbClr val="800000"/>
              </a:buClr>
              <a:buSzPct val="100000"/>
            </a:pPr>
            <a:endParaRPr lang="it-IT" sz="1600" dirty="0"/>
          </a:p>
          <a:p>
            <a:pPr algn="ctr" rtl="0">
              <a:spcAft>
                <a:spcPts val="0"/>
              </a:spcAft>
            </a:pPr>
            <a:r>
              <a:rPr lang="it-IT" sz="1600" b="1" i="0" u="none" strike="noStrike" dirty="0">
                <a:solidFill>
                  <a:srgbClr val="000000"/>
                </a:solidFill>
                <a:effectLst/>
              </a:rPr>
              <a:t>Anna Maria Massone</a:t>
            </a:r>
          </a:p>
          <a:p>
            <a:pPr algn="ctr" rtl="0">
              <a:spcAft>
                <a:spcPts val="0"/>
              </a:spcAft>
            </a:pPr>
            <a:r>
              <a:rPr lang="it-IT" sz="1600" b="0" i="0" u="none" strike="noStrike" dirty="0">
                <a:solidFill>
                  <a:srgbClr val="000000"/>
                </a:solidFill>
                <a:effectLst/>
              </a:rPr>
              <a:t>Sabrina Guastavino, Edoardo Legnaro, Emma </a:t>
            </a:r>
            <a:r>
              <a:rPr lang="it-IT" sz="1600" b="0" i="0" u="none" strike="noStrike" dirty="0" err="1">
                <a:solidFill>
                  <a:srgbClr val="000000"/>
                </a:solidFill>
                <a:effectLst/>
              </a:rPr>
              <a:t>Perracchione</a:t>
            </a:r>
            <a:r>
              <a:rPr lang="it-IT" sz="1600" b="0" i="0" u="none" strike="noStrike" dirty="0">
                <a:solidFill>
                  <a:srgbClr val="000000"/>
                </a:solidFill>
                <a:effectLst/>
              </a:rPr>
              <a:t>, Mattia Rossi</a:t>
            </a:r>
          </a:p>
          <a:p>
            <a:pPr algn="ctr" rtl="0">
              <a:spcAft>
                <a:spcPts val="0"/>
              </a:spcAft>
            </a:pPr>
            <a:endParaRPr lang="it-IT" sz="1600" dirty="0">
              <a:solidFill>
                <a:srgbClr val="000000"/>
              </a:solidFill>
            </a:endParaRPr>
          </a:p>
          <a:p>
            <a:pPr marL="0" lvl="6" indent="25400" algn="ctr" defTabSz="825500">
              <a:lnSpc>
                <a:spcPct val="100000"/>
              </a:lnSpc>
              <a:spcBef>
                <a:spcPts val="1200"/>
              </a:spcBef>
              <a:buFont typeface="Arial" panose="020B0604020202020204" pitchFamily="34" charset="0"/>
              <a:buNone/>
              <a:defRPr sz="3600">
                <a:solidFill>
                  <a:srgbClr val="FFFFFF"/>
                </a:solidFill>
                <a:latin typeface="SF Compact Display Medium"/>
                <a:ea typeface="SF Compact Display Medium"/>
                <a:cs typeface="SF Compact Display Medium"/>
                <a:sym typeface="SF Compact Display Medium"/>
              </a:defRPr>
            </a:pPr>
            <a:br>
              <a:rPr lang="it-IT" sz="1600" dirty="0">
                <a:solidFill>
                  <a:schemeClr val="tx1">
                    <a:lumMod val="95000"/>
                    <a:lumOff val="5000"/>
                  </a:schemeClr>
                </a:solidFill>
              </a:rPr>
            </a:br>
            <a:r>
              <a:rPr lang="it-IT" sz="1600" b="1" dirty="0">
                <a:solidFill>
                  <a:schemeClr val="tx1">
                    <a:lumMod val="95000"/>
                    <a:lumOff val="5000"/>
                  </a:schemeClr>
                </a:solidFill>
                <a:ea typeface="SF Compact Display Medium"/>
                <a:cs typeface="Arial" panose="020B0604020202020204" pitchFamily="34" charset="0"/>
                <a:sym typeface="SF Compact Display Medium"/>
              </a:rPr>
              <a:t>MASCOT-NUM 2024</a:t>
            </a:r>
          </a:p>
          <a:p>
            <a:pPr marL="0" lvl="6" indent="25400" algn="ctr" defTabSz="825500">
              <a:lnSpc>
                <a:spcPct val="100000"/>
              </a:lnSpc>
              <a:spcBef>
                <a:spcPts val="0"/>
              </a:spcBef>
              <a:buFont typeface="Arial" panose="020B0604020202020204" pitchFamily="34" charset="0"/>
              <a:buNone/>
              <a:defRPr sz="3600">
                <a:solidFill>
                  <a:srgbClr val="FFFFFF"/>
                </a:solidFill>
                <a:latin typeface="SF Compact Display Medium"/>
                <a:ea typeface="SF Compact Display Medium"/>
                <a:cs typeface="SF Compact Display Medium"/>
                <a:sym typeface="SF Compact Display Medium"/>
              </a:defRPr>
            </a:pPr>
            <a:r>
              <a:rPr lang="it-IT" sz="1600" b="1" dirty="0">
                <a:solidFill>
                  <a:schemeClr val="tx1">
                    <a:lumMod val="95000"/>
                    <a:lumOff val="5000"/>
                  </a:schemeClr>
                </a:solidFill>
                <a:ea typeface="SF Compact Display Medium"/>
                <a:cs typeface="Arial" panose="020B0604020202020204" pitchFamily="34" charset="0"/>
                <a:sym typeface="SF Compact Display Medium"/>
              </a:rPr>
              <a:t> 2- 5 April, 2024  </a:t>
            </a:r>
            <a:r>
              <a:rPr lang="it-IT" sz="1600" b="1" dirty="0" err="1">
                <a:solidFill>
                  <a:schemeClr val="tx1">
                    <a:lumMod val="95000"/>
                    <a:lumOff val="5000"/>
                  </a:schemeClr>
                </a:solidFill>
                <a:ea typeface="SF Compact Display Medium"/>
                <a:cs typeface="Arial" panose="020B0604020202020204" pitchFamily="34" charset="0"/>
                <a:sym typeface="SF Compact Display Medium"/>
              </a:rPr>
              <a:t>Giens</a:t>
            </a:r>
            <a:r>
              <a:rPr lang="it-IT" sz="1600" b="1" dirty="0">
                <a:solidFill>
                  <a:schemeClr val="tx1">
                    <a:lumMod val="95000"/>
                    <a:lumOff val="5000"/>
                  </a:schemeClr>
                </a:solidFill>
                <a:ea typeface="SF Compact Display Medium"/>
                <a:cs typeface="Arial" panose="020B0604020202020204" pitchFamily="34" charset="0"/>
                <a:sym typeface="SF Compact Display Medium"/>
              </a:rPr>
              <a:t> </a:t>
            </a:r>
            <a:r>
              <a:rPr lang="it-IT" sz="1600" b="1" dirty="0" err="1">
                <a:solidFill>
                  <a:schemeClr val="tx1">
                    <a:lumMod val="95000"/>
                    <a:lumOff val="5000"/>
                  </a:schemeClr>
                </a:solidFill>
                <a:ea typeface="SF Compact Display Medium"/>
                <a:cs typeface="Arial" panose="020B0604020202020204" pitchFamily="34" charset="0"/>
                <a:sym typeface="SF Compact Display Medium"/>
              </a:rPr>
              <a:t>Peninsula</a:t>
            </a:r>
            <a:r>
              <a:rPr lang="it-IT" sz="1600" b="1" dirty="0">
                <a:solidFill>
                  <a:schemeClr val="tx1">
                    <a:lumMod val="95000"/>
                    <a:lumOff val="5000"/>
                  </a:schemeClr>
                </a:solidFill>
                <a:ea typeface="SF Compact Display Medium"/>
                <a:cs typeface="Arial" panose="020B0604020202020204" pitchFamily="34" charset="0"/>
                <a:sym typeface="SF Compact Display Medium"/>
              </a:rPr>
              <a:t>, </a:t>
            </a:r>
            <a:r>
              <a:rPr lang="it-IT" sz="1600" b="1" dirty="0" err="1">
                <a:solidFill>
                  <a:schemeClr val="tx1">
                    <a:lumMod val="95000"/>
                    <a:lumOff val="5000"/>
                  </a:schemeClr>
                </a:solidFill>
                <a:ea typeface="SF Compact Display Medium"/>
                <a:cs typeface="Arial" panose="020B0604020202020204" pitchFamily="34" charset="0"/>
                <a:sym typeface="SF Compact Display Medium"/>
              </a:rPr>
              <a:t>Hières</a:t>
            </a:r>
            <a:endParaRPr lang="it-IT" sz="1600" dirty="0">
              <a:solidFill>
                <a:schemeClr val="tx1">
                  <a:lumMod val="95000"/>
                  <a:lumOff val="5000"/>
                </a:schemeClr>
              </a:solidFill>
            </a:endParaRPr>
          </a:p>
        </p:txBody>
      </p:sp>
      <p:pic>
        <p:nvPicPr>
          <p:cNvPr id="2" name="Picture 1">
            <a:extLst>
              <a:ext uri="{FF2B5EF4-FFF2-40B4-BE49-F238E27FC236}">
                <a16:creationId xmlns:a16="http://schemas.microsoft.com/office/drawing/2014/main" id="{18B3DF38-A7E2-D8CD-9295-1D6CC387C7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78517" y="5210299"/>
            <a:ext cx="1465934" cy="1155025"/>
          </a:xfrm>
          <a:prstGeom prst="rect">
            <a:avLst/>
          </a:prstGeom>
        </p:spPr>
      </p:pic>
    </p:spTree>
    <p:extLst>
      <p:ext uri="{BB962C8B-B14F-4D97-AF65-F5344CB8AC3E}">
        <p14:creationId xmlns:p14="http://schemas.microsoft.com/office/powerpoint/2010/main" val="230707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5" name="Picture 4" descr="fig2.png">
            <a:extLst>
              <a:ext uri="{FF2B5EF4-FFF2-40B4-BE49-F238E27FC236}">
                <a16:creationId xmlns:a16="http://schemas.microsoft.com/office/drawing/2014/main" id="{DBB29617-A4DF-873F-F256-01D1B054CF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2981" y="1186182"/>
            <a:ext cx="7696200" cy="5283200"/>
          </a:xfrm>
          <a:prstGeom prst="rect">
            <a:avLst/>
          </a:prstGeom>
        </p:spPr>
      </p:pic>
      <p:cxnSp>
        <p:nvCxnSpPr>
          <p:cNvPr id="8" name="Straight Arrow Connector 7">
            <a:extLst>
              <a:ext uri="{FF2B5EF4-FFF2-40B4-BE49-F238E27FC236}">
                <a16:creationId xmlns:a16="http://schemas.microsoft.com/office/drawing/2014/main" id="{7DF02013-0BC7-4A89-9104-E2D0CC01A5E7}"/>
              </a:ext>
            </a:extLst>
          </p:cNvPr>
          <p:cNvCxnSpPr/>
          <p:nvPr/>
        </p:nvCxnSpPr>
        <p:spPr>
          <a:xfrm flipH="1" flipV="1">
            <a:off x="7713981" y="1871982"/>
            <a:ext cx="1384300" cy="149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F31B9B1-D42D-9D4A-4828-1DA229A33D45}"/>
              </a:ext>
            </a:extLst>
          </p:cNvPr>
          <p:cNvCxnSpPr/>
          <p:nvPr/>
        </p:nvCxnSpPr>
        <p:spPr>
          <a:xfrm flipH="1">
            <a:off x="7713981" y="3522982"/>
            <a:ext cx="13843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46A5433-1461-6677-1D6B-64737C6E0E62}"/>
              </a:ext>
            </a:extLst>
          </p:cNvPr>
          <p:cNvSpPr txBox="1"/>
          <p:nvPr/>
        </p:nvSpPr>
        <p:spPr>
          <a:xfrm>
            <a:off x="9123681" y="3126017"/>
            <a:ext cx="1485900" cy="1200329"/>
          </a:xfrm>
          <a:prstGeom prst="rect">
            <a:avLst/>
          </a:prstGeom>
          <a:solidFill>
            <a:schemeClr val="bg1"/>
          </a:solidFill>
        </p:spPr>
        <p:txBody>
          <a:bodyPr wrap="square" rtlCol="0">
            <a:spAutoFit/>
          </a:bodyPr>
          <a:lstStyle/>
          <a:p>
            <a:r>
              <a:rPr lang="en-US" b="1" dirty="0"/>
              <a:t>14-hour</a:t>
            </a:r>
            <a:r>
              <a:rPr lang="en-US" dirty="0"/>
              <a:t> disruption of telegraph lines</a:t>
            </a:r>
          </a:p>
        </p:txBody>
      </p:sp>
      <p:sp>
        <p:nvSpPr>
          <p:cNvPr id="11" name="CasellaDiTesto 7">
            <a:extLst>
              <a:ext uri="{FF2B5EF4-FFF2-40B4-BE49-F238E27FC236}">
                <a16:creationId xmlns:a16="http://schemas.microsoft.com/office/drawing/2014/main" id="{2B4DAB32-6733-C64F-A296-DBDB1B946CC9}"/>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September 1</a:t>
            </a:r>
            <a:r>
              <a:rPr lang="en-US" sz="2400" baseline="30000" dirty="0">
                <a:solidFill>
                  <a:srgbClr val="800000"/>
                </a:solidFill>
              </a:rPr>
              <a:t>st</a:t>
            </a:r>
            <a:r>
              <a:rPr lang="en-US" sz="2400" dirty="0">
                <a:solidFill>
                  <a:srgbClr val="800000"/>
                </a:solidFill>
              </a:rPr>
              <a:t>, Carrington event</a:t>
            </a:r>
            <a:endParaRPr lang="it-IT" sz="2400" dirty="0">
              <a:solidFill>
                <a:srgbClr val="800000"/>
              </a:solidFill>
            </a:endParaRPr>
          </a:p>
        </p:txBody>
      </p:sp>
    </p:spTree>
    <p:extLst>
      <p:ext uri="{BB962C8B-B14F-4D97-AF65-F5344CB8AC3E}">
        <p14:creationId xmlns:p14="http://schemas.microsoft.com/office/powerpoint/2010/main" val="113921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In Rome between 2:00 am and 4:00 am on August 29</a:t>
            </a:r>
            <a:r>
              <a:rPr lang="en-US" sz="2400" baseline="30000" dirty="0">
                <a:solidFill>
                  <a:srgbClr val="800000"/>
                </a:solidFill>
              </a:rPr>
              <a:t>th</a:t>
            </a:r>
            <a:r>
              <a:rPr lang="en-US" sz="2400" dirty="0">
                <a:solidFill>
                  <a:srgbClr val="800000"/>
                </a:solidFill>
              </a:rPr>
              <a:t>, 1859</a:t>
            </a:r>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8" name="Picture 7" descr="Roma1.png">
            <a:extLst>
              <a:ext uri="{FF2B5EF4-FFF2-40B4-BE49-F238E27FC236}">
                <a16:creationId xmlns:a16="http://schemas.microsoft.com/office/drawing/2014/main" id="{EB2D8C84-684E-1E19-D29C-0EFC8D8C5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 y="1921571"/>
            <a:ext cx="4611695" cy="3721100"/>
          </a:xfrm>
          <a:prstGeom prst="rect">
            <a:avLst/>
          </a:prstGeom>
        </p:spPr>
      </p:pic>
      <p:pic>
        <p:nvPicPr>
          <p:cNvPr id="9" name="Picture 8" descr="Roma2.png">
            <a:extLst>
              <a:ext uri="{FF2B5EF4-FFF2-40B4-BE49-F238E27FC236}">
                <a16:creationId xmlns:a16="http://schemas.microsoft.com/office/drawing/2014/main" id="{1EE6895C-041E-9490-0E59-799B89252C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1855" y="2391228"/>
            <a:ext cx="4586022" cy="2414168"/>
          </a:xfrm>
          <a:prstGeom prst="rect">
            <a:avLst/>
          </a:prstGeom>
        </p:spPr>
      </p:pic>
    </p:spTree>
    <p:extLst>
      <p:ext uri="{BB962C8B-B14F-4D97-AF65-F5344CB8AC3E}">
        <p14:creationId xmlns:p14="http://schemas.microsoft.com/office/powerpoint/2010/main" val="321495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Solar flare classification</a:t>
            </a:r>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11" name="Picture 10">
            <a:extLst>
              <a:ext uri="{FF2B5EF4-FFF2-40B4-BE49-F238E27FC236}">
                <a16:creationId xmlns:a16="http://schemas.microsoft.com/office/drawing/2014/main" id="{6702CF26-1B2A-F93D-E598-9C9798E86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162" y="1551699"/>
            <a:ext cx="6786259" cy="4941639"/>
          </a:xfrm>
          <a:prstGeom prst="rect">
            <a:avLst/>
          </a:prstGeom>
        </p:spPr>
      </p:pic>
      <p:sp>
        <p:nvSpPr>
          <p:cNvPr id="12" name="TextBox 11">
            <a:extLst>
              <a:ext uri="{FF2B5EF4-FFF2-40B4-BE49-F238E27FC236}">
                <a16:creationId xmlns:a16="http://schemas.microsoft.com/office/drawing/2014/main" id="{B014EC0E-0DCC-4E4B-9978-B952052CFAD8}"/>
              </a:ext>
            </a:extLst>
          </p:cNvPr>
          <p:cNvSpPr txBox="1"/>
          <p:nvPr/>
        </p:nvSpPr>
        <p:spPr>
          <a:xfrm>
            <a:off x="6968236" y="4700617"/>
            <a:ext cx="1405467" cy="369332"/>
          </a:xfrm>
          <a:prstGeom prst="rect">
            <a:avLst/>
          </a:prstGeom>
          <a:noFill/>
        </p:spPr>
        <p:txBody>
          <a:bodyPr wrap="square" rtlCol="0">
            <a:spAutoFit/>
          </a:bodyPr>
          <a:lstStyle/>
          <a:p>
            <a:r>
              <a:rPr lang="en-US" dirty="0"/>
              <a:t>10</a:t>
            </a:r>
            <a:r>
              <a:rPr lang="en-US" baseline="30000" dirty="0"/>
              <a:t>-6</a:t>
            </a:r>
            <a:r>
              <a:rPr lang="en-US" dirty="0"/>
              <a:t> W/m</a:t>
            </a:r>
            <a:r>
              <a:rPr lang="en-US" baseline="30000" dirty="0"/>
              <a:t>2</a:t>
            </a:r>
          </a:p>
        </p:txBody>
      </p:sp>
      <p:sp>
        <p:nvSpPr>
          <p:cNvPr id="13" name="TextBox 12">
            <a:extLst>
              <a:ext uri="{FF2B5EF4-FFF2-40B4-BE49-F238E27FC236}">
                <a16:creationId xmlns:a16="http://schemas.microsoft.com/office/drawing/2014/main" id="{3528815E-30A2-5943-6FC7-F8E96E8535D7}"/>
              </a:ext>
            </a:extLst>
          </p:cNvPr>
          <p:cNvSpPr txBox="1"/>
          <p:nvPr/>
        </p:nvSpPr>
        <p:spPr>
          <a:xfrm>
            <a:off x="6968236" y="3896281"/>
            <a:ext cx="1524007" cy="369332"/>
          </a:xfrm>
          <a:prstGeom prst="rect">
            <a:avLst/>
          </a:prstGeom>
          <a:noFill/>
        </p:spPr>
        <p:txBody>
          <a:bodyPr wrap="square" rtlCol="0">
            <a:spAutoFit/>
          </a:bodyPr>
          <a:lstStyle/>
          <a:p>
            <a:r>
              <a:rPr lang="en-US" dirty="0"/>
              <a:t>9</a:t>
            </a:r>
            <a:r>
              <a:rPr lang="en-US" sz="1000" dirty="0">
                <a:latin typeface="Wingdings"/>
                <a:ea typeface="Wingdings"/>
                <a:cs typeface="Wingdings"/>
                <a:sym typeface="Wingdings"/>
              </a:rPr>
              <a:t></a:t>
            </a:r>
            <a:r>
              <a:rPr lang="en-US" dirty="0"/>
              <a:t>10</a:t>
            </a:r>
            <a:r>
              <a:rPr lang="en-US" baseline="30000" dirty="0"/>
              <a:t>-6</a:t>
            </a:r>
            <a:r>
              <a:rPr lang="en-US" dirty="0"/>
              <a:t> W/m</a:t>
            </a:r>
            <a:r>
              <a:rPr lang="en-US" baseline="30000" dirty="0"/>
              <a:t>2</a:t>
            </a:r>
          </a:p>
        </p:txBody>
      </p:sp>
      <p:sp>
        <p:nvSpPr>
          <p:cNvPr id="14" name="TextBox 13">
            <a:extLst>
              <a:ext uri="{FF2B5EF4-FFF2-40B4-BE49-F238E27FC236}">
                <a16:creationId xmlns:a16="http://schemas.microsoft.com/office/drawing/2014/main" id="{E0C7AE39-3F4B-F8E1-5C09-757A02F415BA}"/>
              </a:ext>
            </a:extLst>
          </p:cNvPr>
          <p:cNvSpPr txBox="1"/>
          <p:nvPr/>
        </p:nvSpPr>
        <p:spPr>
          <a:xfrm>
            <a:off x="6959763" y="3506764"/>
            <a:ext cx="1405467" cy="369332"/>
          </a:xfrm>
          <a:prstGeom prst="rect">
            <a:avLst/>
          </a:prstGeom>
          <a:noFill/>
        </p:spPr>
        <p:txBody>
          <a:bodyPr wrap="square" rtlCol="0">
            <a:spAutoFit/>
          </a:bodyPr>
          <a:lstStyle/>
          <a:p>
            <a:r>
              <a:rPr lang="en-US" dirty="0"/>
              <a:t>10</a:t>
            </a:r>
            <a:r>
              <a:rPr lang="en-US" baseline="30000" dirty="0"/>
              <a:t>-5</a:t>
            </a:r>
            <a:r>
              <a:rPr lang="en-US" dirty="0"/>
              <a:t> W/m</a:t>
            </a:r>
            <a:r>
              <a:rPr lang="en-US" baseline="30000" dirty="0"/>
              <a:t>2</a:t>
            </a:r>
          </a:p>
        </p:txBody>
      </p:sp>
      <p:sp>
        <p:nvSpPr>
          <p:cNvPr id="15" name="TextBox 14">
            <a:extLst>
              <a:ext uri="{FF2B5EF4-FFF2-40B4-BE49-F238E27FC236}">
                <a16:creationId xmlns:a16="http://schemas.microsoft.com/office/drawing/2014/main" id="{C0FC62D9-A262-0C49-2634-72E6A23E0159}"/>
              </a:ext>
            </a:extLst>
          </p:cNvPr>
          <p:cNvSpPr txBox="1"/>
          <p:nvPr/>
        </p:nvSpPr>
        <p:spPr>
          <a:xfrm>
            <a:off x="6959763" y="2702428"/>
            <a:ext cx="1524007" cy="369332"/>
          </a:xfrm>
          <a:prstGeom prst="rect">
            <a:avLst/>
          </a:prstGeom>
          <a:noFill/>
        </p:spPr>
        <p:txBody>
          <a:bodyPr wrap="square" rtlCol="0">
            <a:spAutoFit/>
          </a:bodyPr>
          <a:lstStyle/>
          <a:p>
            <a:r>
              <a:rPr lang="en-US" dirty="0"/>
              <a:t>9</a:t>
            </a:r>
            <a:r>
              <a:rPr lang="en-US" sz="1000" dirty="0">
                <a:latin typeface="Wingdings"/>
                <a:ea typeface="Wingdings"/>
                <a:cs typeface="Wingdings"/>
                <a:sym typeface="Wingdings"/>
              </a:rPr>
              <a:t></a:t>
            </a:r>
            <a:r>
              <a:rPr lang="en-US" dirty="0"/>
              <a:t>10</a:t>
            </a:r>
            <a:r>
              <a:rPr lang="en-US" baseline="30000" dirty="0"/>
              <a:t>-5</a:t>
            </a:r>
            <a:r>
              <a:rPr lang="en-US" dirty="0"/>
              <a:t> W/m</a:t>
            </a:r>
            <a:r>
              <a:rPr lang="en-US" baseline="30000" dirty="0"/>
              <a:t>2</a:t>
            </a:r>
          </a:p>
        </p:txBody>
      </p:sp>
      <p:sp>
        <p:nvSpPr>
          <p:cNvPr id="16" name="TextBox 15">
            <a:extLst>
              <a:ext uri="{FF2B5EF4-FFF2-40B4-BE49-F238E27FC236}">
                <a16:creationId xmlns:a16="http://schemas.microsoft.com/office/drawing/2014/main" id="{1ACEB47C-3200-5FBB-D0E4-ECB61B00F383}"/>
              </a:ext>
            </a:extLst>
          </p:cNvPr>
          <p:cNvSpPr txBox="1"/>
          <p:nvPr/>
        </p:nvSpPr>
        <p:spPr>
          <a:xfrm>
            <a:off x="6968230" y="2312917"/>
            <a:ext cx="1405467" cy="369332"/>
          </a:xfrm>
          <a:prstGeom prst="rect">
            <a:avLst/>
          </a:prstGeom>
          <a:noFill/>
        </p:spPr>
        <p:txBody>
          <a:bodyPr wrap="square" rtlCol="0">
            <a:spAutoFit/>
          </a:bodyPr>
          <a:lstStyle/>
          <a:p>
            <a:r>
              <a:rPr lang="en-US" dirty="0"/>
              <a:t>10</a:t>
            </a:r>
            <a:r>
              <a:rPr lang="en-US" baseline="30000" dirty="0"/>
              <a:t>-4</a:t>
            </a:r>
            <a:r>
              <a:rPr lang="en-US" dirty="0"/>
              <a:t> W/m</a:t>
            </a:r>
            <a:r>
              <a:rPr lang="en-US" baseline="30000" dirty="0"/>
              <a:t>2</a:t>
            </a:r>
          </a:p>
        </p:txBody>
      </p:sp>
      <p:sp>
        <p:nvSpPr>
          <p:cNvPr id="17" name="TextBox 16">
            <a:extLst>
              <a:ext uri="{FF2B5EF4-FFF2-40B4-BE49-F238E27FC236}">
                <a16:creationId xmlns:a16="http://schemas.microsoft.com/office/drawing/2014/main" id="{637278BB-4611-BBEE-05BA-684B264D7A6C}"/>
              </a:ext>
            </a:extLst>
          </p:cNvPr>
          <p:cNvSpPr txBox="1"/>
          <p:nvPr/>
        </p:nvSpPr>
        <p:spPr>
          <a:xfrm>
            <a:off x="6968230" y="1508581"/>
            <a:ext cx="1524007" cy="369332"/>
          </a:xfrm>
          <a:prstGeom prst="rect">
            <a:avLst/>
          </a:prstGeom>
          <a:noFill/>
        </p:spPr>
        <p:txBody>
          <a:bodyPr wrap="square" rtlCol="0">
            <a:spAutoFit/>
          </a:bodyPr>
          <a:lstStyle/>
          <a:p>
            <a:r>
              <a:rPr lang="en-US" dirty="0"/>
              <a:t>9</a:t>
            </a:r>
            <a:r>
              <a:rPr lang="en-US" sz="1000" dirty="0">
                <a:latin typeface="Wingdings"/>
                <a:ea typeface="Wingdings"/>
                <a:cs typeface="Wingdings"/>
                <a:sym typeface="Wingdings"/>
              </a:rPr>
              <a:t></a:t>
            </a:r>
            <a:r>
              <a:rPr lang="en-US" dirty="0"/>
              <a:t>10</a:t>
            </a:r>
            <a:r>
              <a:rPr lang="en-US" baseline="30000" dirty="0"/>
              <a:t>-4</a:t>
            </a:r>
            <a:r>
              <a:rPr lang="en-US" dirty="0"/>
              <a:t> W/m</a:t>
            </a:r>
            <a:r>
              <a:rPr lang="en-US" baseline="30000" dirty="0"/>
              <a:t>2</a:t>
            </a:r>
          </a:p>
        </p:txBody>
      </p:sp>
      <p:sp>
        <p:nvSpPr>
          <p:cNvPr id="18" name="TextBox 17">
            <a:extLst>
              <a:ext uri="{FF2B5EF4-FFF2-40B4-BE49-F238E27FC236}">
                <a16:creationId xmlns:a16="http://schemas.microsoft.com/office/drawing/2014/main" id="{57B6CCF8-0F00-F40F-1EA6-1F95FA8C088C}"/>
              </a:ext>
            </a:extLst>
          </p:cNvPr>
          <p:cNvSpPr txBox="1"/>
          <p:nvPr/>
        </p:nvSpPr>
        <p:spPr>
          <a:xfrm>
            <a:off x="7057136" y="5538817"/>
            <a:ext cx="1405467" cy="369332"/>
          </a:xfrm>
          <a:prstGeom prst="rect">
            <a:avLst/>
          </a:prstGeom>
          <a:noFill/>
        </p:spPr>
        <p:txBody>
          <a:bodyPr wrap="square" rtlCol="0">
            <a:spAutoFit/>
          </a:bodyPr>
          <a:lstStyle/>
          <a:p>
            <a:r>
              <a:rPr lang="en-US" dirty="0" err="1"/>
              <a:t>Microflares</a:t>
            </a:r>
            <a:endParaRPr lang="en-US" baseline="30000" dirty="0"/>
          </a:p>
        </p:txBody>
      </p:sp>
      <p:sp>
        <p:nvSpPr>
          <p:cNvPr id="19" name="TextBox 18">
            <a:extLst>
              <a:ext uri="{FF2B5EF4-FFF2-40B4-BE49-F238E27FC236}">
                <a16:creationId xmlns:a16="http://schemas.microsoft.com/office/drawing/2014/main" id="{45946E4B-D318-DA4B-1C6D-F8D48B952566}"/>
              </a:ext>
            </a:extLst>
          </p:cNvPr>
          <p:cNvSpPr txBox="1"/>
          <p:nvPr/>
        </p:nvSpPr>
        <p:spPr>
          <a:xfrm>
            <a:off x="6926090" y="1187230"/>
            <a:ext cx="1295400" cy="369332"/>
          </a:xfrm>
          <a:prstGeom prst="rect">
            <a:avLst/>
          </a:prstGeom>
          <a:noFill/>
        </p:spPr>
        <p:txBody>
          <a:bodyPr wrap="square" rtlCol="0">
            <a:spAutoFit/>
          </a:bodyPr>
          <a:lstStyle/>
          <a:p>
            <a:pPr algn="ctr"/>
            <a:r>
              <a:rPr lang="en-US" b="1" dirty="0"/>
              <a:t>Peak flux</a:t>
            </a:r>
          </a:p>
        </p:txBody>
      </p:sp>
      <p:sp>
        <p:nvSpPr>
          <p:cNvPr id="21" name="TextBox 20">
            <a:extLst>
              <a:ext uri="{FF2B5EF4-FFF2-40B4-BE49-F238E27FC236}">
                <a16:creationId xmlns:a16="http://schemas.microsoft.com/office/drawing/2014/main" id="{05D70873-6110-8D7E-6FDA-FAB942DE04AB}"/>
              </a:ext>
            </a:extLst>
          </p:cNvPr>
          <p:cNvSpPr txBox="1"/>
          <p:nvPr/>
        </p:nvSpPr>
        <p:spPr>
          <a:xfrm>
            <a:off x="8647890" y="1333984"/>
            <a:ext cx="3100228" cy="1908215"/>
          </a:xfrm>
          <a:prstGeom prst="rect">
            <a:avLst/>
          </a:prstGeom>
          <a:noFill/>
        </p:spPr>
        <p:txBody>
          <a:bodyPr wrap="square">
            <a:spAutoFit/>
          </a:bodyPr>
          <a:lstStyle/>
          <a:p>
            <a:pPr>
              <a:spcAft>
                <a:spcPts val="600"/>
              </a:spcAft>
            </a:pPr>
            <a:r>
              <a:rPr lang="en-US" dirty="0">
                <a:solidFill>
                  <a:srgbClr val="000000"/>
                </a:solidFill>
              </a:rPr>
              <a:t>E</a:t>
            </a:r>
            <a:r>
              <a:rPr lang="en-US" b="0" i="0" dirty="0">
                <a:solidFill>
                  <a:srgbClr val="000000"/>
                </a:solidFill>
                <a:effectLst/>
              </a:rPr>
              <a:t>ach letter represents a 10-fold increase in the peak energy. </a:t>
            </a:r>
          </a:p>
          <a:p>
            <a:pPr>
              <a:spcAft>
                <a:spcPts val="600"/>
              </a:spcAft>
            </a:pPr>
            <a:r>
              <a:rPr lang="en-US" b="0" i="0" dirty="0">
                <a:solidFill>
                  <a:srgbClr val="000000"/>
                </a:solidFill>
                <a:effectLst/>
              </a:rPr>
              <a:t>So an X flare is ten times an M flare and 100 times a C flare.</a:t>
            </a:r>
          </a:p>
          <a:p>
            <a:pPr>
              <a:spcAft>
                <a:spcPts val="600"/>
              </a:spcAft>
            </a:pPr>
            <a:r>
              <a:rPr lang="en-US" b="0" i="0" dirty="0">
                <a:solidFill>
                  <a:srgbClr val="000000"/>
                </a:solidFill>
                <a:effectLst/>
              </a:rPr>
              <a:t>Within each letter class there is a finer scale from 1 to 9.</a:t>
            </a:r>
            <a:endParaRPr lang="it-IT" dirty="0"/>
          </a:p>
        </p:txBody>
      </p:sp>
      <p:sp>
        <p:nvSpPr>
          <p:cNvPr id="22" name="TextBox 21">
            <a:extLst>
              <a:ext uri="{FF2B5EF4-FFF2-40B4-BE49-F238E27FC236}">
                <a16:creationId xmlns:a16="http://schemas.microsoft.com/office/drawing/2014/main" id="{2FE8003D-009B-8ADF-1D60-88BB5A21A34D}"/>
              </a:ext>
            </a:extLst>
          </p:cNvPr>
          <p:cNvSpPr txBox="1"/>
          <p:nvPr/>
        </p:nvSpPr>
        <p:spPr>
          <a:xfrm>
            <a:off x="8641358" y="3418503"/>
            <a:ext cx="3239310" cy="3293209"/>
          </a:xfrm>
          <a:prstGeom prst="rect">
            <a:avLst/>
          </a:prstGeom>
          <a:noFill/>
        </p:spPr>
        <p:txBody>
          <a:bodyPr wrap="square" rtlCol="0">
            <a:spAutoFit/>
          </a:bodyPr>
          <a:lstStyle/>
          <a:p>
            <a:r>
              <a:rPr lang="en-GB" dirty="0"/>
              <a:t>X</a:t>
            </a:r>
            <a:r>
              <a:rPr lang="en-IT" dirty="0"/>
              <a:t>9 is the maximum intensity foreseen by this classification but:</a:t>
            </a:r>
          </a:p>
          <a:p>
            <a:pPr marL="285750" indent="-285750">
              <a:spcAft>
                <a:spcPts val="600"/>
              </a:spcAft>
              <a:buFont typeface="Arial" panose="020B0604020202020204" pitchFamily="34" charset="0"/>
              <a:buChar char="•"/>
            </a:pPr>
            <a:r>
              <a:rPr lang="en-GB" dirty="0"/>
              <a:t>T</a:t>
            </a:r>
            <a:r>
              <a:rPr lang="en-IT" dirty="0"/>
              <a:t>he </a:t>
            </a:r>
            <a:r>
              <a:rPr lang="en-US" sz="1800" i="1" dirty="0"/>
              <a:t>‘‘Halloween’’ </a:t>
            </a:r>
            <a:r>
              <a:rPr lang="en-US" sz="1800" dirty="0"/>
              <a:t>event </a:t>
            </a:r>
            <a:r>
              <a:rPr lang="en-IT" sz="1800" dirty="0"/>
              <a:t>(2003) has been classified as </a:t>
            </a:r>
            <a:r>
              <a:rPr lang="en-IT" sz="1800" b="1" dirty="0"/>
              <a:t>X35</a:t>
            </a:r>
            <a:r>
              <a:rPr lang="en-IT" sz="1800" dirty="0"/>
              <a:t> while</a:t>
            </a:r>
          </a:p>
          <a:p>
            <a:pPr marL="285750" indent="-285750">
              <a:spcAft>
                <a:spcPts val="600"/>
              </a:spcAft>
              <a:buFont typeface="Arial" panose="020B0604020202020204" pitchFamily="34" charset="0"/>
              <a:buChar char="•"/>
            </a:pPr>
            <a:r>
              <a:rPr lang="it-IT" sz="1800" dirty="0">
                <a:solidFill>
                  <a:srgbClr val="000000"/>
                </a:solidFill>
              </a:rPr>
              <a:t>The </a:t>
            </a:r>
            <a:r>
              <a:rPr lang="it-IT" sz="1800" i="1" dirty="0">
                <a:solidFill>
                  <a:srgbClr val="000000"/>
                </a:solidFill>
              </a:rPr>
              <a:t>Carrington event </a:t>
            </a:r>
            <a:r>
              <a:rPr lang="it-IT" sz="1800" dirty="0" err="1">
                <a:solidFill>
                  <a:srgbClr val="000000"/>
                </a:solidFill>
              </a:rPr>
              <a:t>has</a:t>
            </a:r>
            <a:r>
              <a:rPr lang="it-IT" sz="1800" dirty="0">
                <a:solidFill>
                  <a:srgbClr val="000000"/>
                </a:solidFill>
              </a:rPr>
              <a:t> </a:t>
            </a:r>
            <a:r>
              <a:rPr lang="it-IT" sz="1800" dirty="0" err="1">
                <a:solidFill>
                  <a:srgbClr val="000000"/>
                </a:solidFill>
              </a:rPr>
              <a:t>been</a:t>
            </a:r>
            <a:r>
              <a:rPr lang="it-IT" sz="1800" dirty="0">
                <a:solidFill>
                  <a:srgbClr val="000000"/>
                </a:solidFill>
              </a:rPr>
              <a:t> </a:t>
            </a:r>
            <a:r>
              <a:rPr lang="it-IT" sz="1800" dirty="0" err="1">
                <a:solidFill>
                  <a:srgbClr val="000000"/>
                </a:solidFill>
              </a:rPr>
              <a:t>classified</a:t>
            </a:r>
            <a:r>
              <a:rPr lang="it-IT" sz="1800" dirty="0">
                <a:solidFill>
                  <a:srgbClr val="000000"/>
                </a:solidFill>
              </a:rPr>
              <a:t> </a:t>
            </a:r>
            <a:r>
              <a:rPr lang="it-IT" sz="1800" dirty="0" err="1">
                <a:solidFill>
                  <a:srgbClr val="000000"/>
                </a:solidFill>
              </a:rPr>
              <a:t>as</a:t>
            </a:r>
            <a:r>
              <a:rPr lang="it-IT" sz="1800" dirty="0">
                <a:solidFill>
                  <a:srgbClr val="000000"/>
                </a:solidFill>
              </a:rPr>
              <a:t> </a:t>
            </a:r>
            <a:r>
              <a:rPr lang="it-IT" sz="1800" b="1" dirty="0">
                <a:solidFill>
                  <a:srgbClr val="000000"/>
                </a:solidFill>
              </a:rPr>
              <a:t>X45, the </a:t>
            </a:r>
            <a:r>
              <a:rPr lang="it-IT" sz="1800" b="1" dirty="0" err="1">
                <a:solidFill>
                  <a:srgbClr val="000000"/>
                </a:solidFill>
              </a:rPr>
              <a:t>most</a:t>
            </a:r>
            <a:r>
              <a:rPr lang="it-IT" sz="1800" b="1" dirty="0">
                <a:solidFill>
                  <a:srgbClr val="000000"/>
                </a:solidFill>
              </a:rPr>
              <a:t> intense event </a:t>
            </a:r>
            <a:r>
              <a:rPr lang="it-IT" sz="1800" b="1" dirty="0" err="1">
                <a:solidFill>
                  <a:srgbClr val="000000"/>
                </a:solidFill>
              </a:rPr>
              <a:t>ever</a:t>
            </a:r>
            <a:r>
              <a:rPr lang="it-IT" sz="1800" b="1" dirty="0">
                <a:solidFill>
                  <a:srgbClr val="000000"/>
                </a:solidFill>
              </a:rPr>
              <a:t> </a:t>
            </a:r>
            <a:r>
              <a:rPr lang="it-IT" sz="1800" b="1" dirty="0" err="1">
                <a:solidFill>
                  <a:srgbClr val="000000"/>
                </a:solidFill>
              </a:rPr>
              <a:t>observed</a:t>
            </a:r>
            <a:endParaRPr lang="en-IT" sz="1800" i="1" dirty="0"/>
          </a:p>
          <a:p>
            <a:pPr marL="285750" indent="-285750">
              <a:buFont typeface="Arial" panose="020B0604020202020204" pitchFamily="34" charset="0"/>
              <a:buChar char="•"/>
            </a:pPr>
            <a:endParaRPr lang="en-US" sz="1800" i="1" dirty="0"/>
          </a:p>
        </p:txBody>
      </p:sp>
      <p:sp>
        <p:nvSpPr>
          <p:cNvPr id="23" name="Content Placeholder 2">
            <a:extLst>
              <a:ext uri="{FF2B5EF4-FFF2-40B4-BE49-F238E27FC236}">
                <a16:creationId xmlns:a16="http://schemas.microsoft.com/office/drawing/2014/main" id="{3FB5DE55-066C-2A7B-B8C7-BFFA692022D4}"/>
              </a:ext>
            </a:extLst>
          </p:cNvPr>
          <p:cNvSpPr txBox="1">
            <a:spLocks/>
          </p:cNvSpPr>
          <p:nvPr/>
        </p:nvSpPr>
        <p:spPr>
          <a:xfrm>
            <a:off x="8287225" y="5122810"/>
            <a:ext cx="3691613" cy="819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it-IT" sz="2000" dirty="0">
              <a:solidFill>
                <a:srgbClr val="000000"/>
              </a:solidFill>
            </a:endParaRPr>
          </a:p>
        </p:txBody>
      </p:sp>
    </p:spTree>
    <p:extLst>
      <p:ext uri="{BB962C8B-B14F-4D97-AF65-F5344CB8AC3E}">
        <p14:creationId xmlns:p14="http://schemas.microsoft.com/office/powerpoint/2010/main" val="365943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8BA698-95CB-A744-7C8A-F360DE27FDB7}"/>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r>
              <a:rPr lang="it-IT" sz="2400" dirty="0">
                <a:solidFill>
                  <a:srgbClr val="800000"/>
                </a:solidFill>
              </a:rPr>
              <a:t>: Active </a:t>
            </a:r>
            <a:r>
              <a:rPr lang="it-IT" sz="2400" dirty="0" err="1">
                <a:solidFill>
                  <a:srgbClr val="800000"/>
                </a:solidFill>
              </a:rPr>
              <a:t>Regions</a:t>
            </a:r>
            <a:r>
              <a:rPr lang="it-IT" sz="2400" dirty="0">
                <a:solidFill>
                  <a:srgbClr val="800000"/>
                </a:solidFill>
              </a:rPr>
              <a:t> (Ars)</a:t>
            </a:r>
          </a:p>
        </p:txBody>
      </p:sp>
      <p:sp>
        <p:nvSpPr>
          <p:cNvPr id="7" name="CasellaDiTesto 6">
            <a:extLst>
              <a:ext uri="{FF2B5EF4-FFF2-40B4-BE49-F238E27FC236}">
                <a16:creationId xmlns:a16="http://schemas.microsoft.com/office/drawing/2014/main" id="{E3B04643-2E9A-813A-2FDA-C38C22C8609C}"/>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endParaRPr>
          </a:p>
        </p:txBody>
      </p:sp>
      <p:sp>
        <p:nvSpPr>
          <p:cNvPr id="8" name="CasellaDiTesto 7">
            <a:extLst>
              <a:ext uri="{FF2B5EF4-FFF2-40B4-BE49-F238E27FC236}">
                <a16:creationId xmlns:a16="http://schemas.microsoft.com/office/drawing/2014/main" id="{1EF73190-FFF3-0141-55F6-343E8AF374C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8">
            <a:extLst>
              <a:ext uri="{FF2B5EF4-FFF2-40B4-BE49-F238E27FC236}">
                <a16:creationId xmlns:a16="http://schemas.microsoft.com/office/drawing/2014/main" id="{553A3FC2-7AD7-359E-031E-38BC6F81CD8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3" name="CasellaDiTesto 2">
            <a:extLst>
              <a:ext uri="{FF2B5EF4-FFF2-40B4-BE49-F238E27FC236}">
                <a16:creationId xmlns:a16="http://schemas.microsoft.com/office/drawing/2014/main" id="{86664308-D5A3-D919-3034-FF7556FCEB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20" name="Picture 19" descr="SDO.png">
            <a:extLst>
              <a:ext uri="{FF2B5EF4-FFF2-40B4-BE49-F238E27FC236}">
                <a16:creationId xmlns:a16="http://schemas.microsoft.com/office/drawing/2014/main" id="{0AC98A5F-F9B8-D22E-A367-CA559BDFF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6225" y="1501725"/>
            <a:ext cx="3248715" cy="3487601"/>
          </a:xfrm>
          <a:prstGeom prst="rect">
            <a:avLst/>
          </a:prstGeom>
        </p:spPr>
      </p:pic>
      <p:sp>
        <p:nvSpPr>
          <p:cNvPr id="21" name="Oval 20">
            <a:extLst>
              <a:ext uri="{FF2B5EF4-FFF2-40B4-BE49-F238E27FC236}">
                <a16:creationId xmlns:a16="http://schemas.microsoft.com/office/drawing/2014/main" id="{B8D94525-0965-7D1B-447C-58F92EF13CE7}"/>
              </a:ext>
            </a:extLst>
          </p:cNvPr>
          <p:cNvSpPr/>
          <p:nvPr/>
        </p:nvSpPr>
        <p:spPr>
          <a:xfrm>
            <a:off x="4752176" y="2510778"/>
            <a:ext cx="1355133" cy="1280941"/>
          </a:xfrm>
          <a:prstGeom prst="ellipse">
            <a:avLst/>
          </a:prstGeom>
          <a:no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91239645-3A92-DCD2-B747-FCEBD1070B2A}"/>
              </a:ext>
            </a:extLst>
          </p:cNvPr>
          <p:cNvSpPr/>
          <p:nvPr/>
        </p:nvSpPr>
        <p:spPr>
          <a:xfrm rot="7707374">
            <a:off x="5951075" y="3422257"/>
            <a:ext cx="332139" cy="802570"/>
          </a:xfrm>
          <a:prstGeom prst="downArrow">
            <a:avLst/>
          </a:prstGeom>
          <a:solidFill>
            <a:srgbClr val="A8D9EB"/>
          </a:solid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urved Up Arrow 22">
            <a:extLst>
              <a:ext uri="{FF2B5EF4-FFF2-40B4-BE49-F238E27FC236}">
                <a16:creationId xmlns:a16="http://schemas.microsoft.com/office/drawing/2014/main" id="{99765B12-90FB-7137-00EC-4B219495BDDA}"/>
              </a:ext>
            </a:extLst>
          </p:cNvPr>
          <p:cNvSpPr/>
          <p:nvPr/>
        </p:nvSpPr>
        <p:spPr>
          <a:xfrm rot="13302577" flipH="1">
            <a:off x="6630080" y="2936522"/>
            <a:ext cx="1676400" cy="975858"/>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8FC2DF7F-F9F5-C570-A88E-6F8DAECE7EB0}"/>
              </a:ext>
            </a:extLst>
          </p:cNvPr>
          <p:cNvSpPr txBox="1"/>
          <p:nvPr/>
        </p:nvSpPr>
        <p:spPr>
          <a:xfrm>
            <a:off x="3642028" y="1305085"/>
            <a:ext cx="685800" cy="369332"/>
          </a:xfrm>
          <a:prstGeom prst="rect">
            <a:avLst/>
          </a:prstGeom>
          <a:solidFill>
            <a:schemeClr val="bg1"/>
          </a:solidFill>
        </p:spPr>
        <p:txBody>
          <a:bodyPr wrap="square" rtlCol="0">
            <a:spAutoFit/>
          </a:bodyPr>
          <a:lstStyle/>
          <a:p>
            <a:pPr algn="ctr"/>
            <a:r>
              <a:rPr lang="en-US" b="1" dirty="0"/>
              <a:t>AIA</a:t>
            </a:r>
          </a:p>
        </p:txBody>
      </p:sp>
      <p:sp>
        <p:nvSpPr>
          <p:cNvPr id="25" name="TextBox 24">
            <a:extLst>
              <a:ext uri="{FF2B5EF4-FFF2-40B4-BE49-F238E27FC236}">
                <a16:creationId xmlns:a16="http://schemas.microsoft.com/office/drawing/2014/main" id="{D32984B1-0D79-03E2-4D4F-B84639BF25F9}"/>
              </a:ext>
            </a:extLst>
          </p:cNvPr>
          <p:cNvSpPr txBox="1"/>
          <p:nvPr/>
        </p:nvSpPr>
        <p:spPr>
          <a:xfrm>
            <a:off x="4510876" y="3893319"/>
            <a:ext cx="685800" cy="369332"/>
          </a:xfrm>
          <a:prstGeom prst="rect">
            <a:avLst/>
          </a:prstGeom>
          <a:solidFill>
            <a:schemeClr val="bg1"/>
          </a:solidFill>
        </p:spPr>
        <p:txBody>
          <a:bodyPr wrap="square" rtlCol="0">
            <a:spAutoFit/>
          </a:bodyPr>
          <a:lstStyle/>
          <a:p>
            <a:pPr algn="ctr"/>
            <a:r>
              <a:rPr lang="en-US" b="1" dirty="0"/>
              <a:t>EVE</a:t>
            </a:r>
          </a:p>
        </p:txBody>
      </p:sp>
      <p:sp>
        <p:nvSpPr>
          <p:cNvPr id="26" name="TextBox 25">
            <a:extLst>
              <a:ext uri="{FF2B5EF4-FFF2-40B4-BE49-F238E27FC236}">
                <a16:creationId xmlns:a16="http://schemas.microsoft.com/office/drawing/2014/main" id="{79A518CB-7B3D-64A2-373E-D1B326F03E93}"/>
              </a:ext>
            </a:extLst>
          </p:cNvPr>
          <p:cNvSpPr txBox="1"/>
          <p:nvPr/>
        </p:nvSpPr>
        <p:spPr>
          <a:xfrm>
            <a:off x="5806276" y="3144019"/>
            <a:ext cx="685800" cy="369332"/>
          </a:xfrm>
          <a:prstGeom prst="rect">
            <a:avLst/>
          </a:prstGeom>
          <a:solidFill>
            <a:schemeClr val="bg1"/>
          </a:solidFill>
        </p:spPr>
        <p:txBody>
          <a:bodyPr wrap="square" rtlCol="0">
            <a:spAutoFit/>
          </a:bodyPr>
          <a:lstStyle/>
          <a:p>
            <a:pPr algn="ctr"/>
            <a:r>
              <a:rPr lang="en-US" b="1" dirty="0"/>
              <a:t>HMI</a:t>
            </a:r>
          </a:p>
        </p:txBody>
      </p:sp>
      <p:pic>
        <p:nvPicPr>
          <p:cNvPr id="27" name="Picture 26" descr="HMI.png">
            <a:extLst>
              <a:ext uri="{FF2B5EF4-FFF2-40B4-BE49-F238E27FC236}">
                <a16:creationId xmlns:a16="http://schemas.microsoft.com/office/drawing/2014/main" id="{A9E224C7-EBC0-D9D2-73A9-43DE58E965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870" y="4376951"/>
            <a:ext cx="5860033" cy="2134266"/>
          </a:xfrm>
          <a:prstGeom prst="rect">
            <a:avLst/>
          </a:prstGeom>
        </p:spPr>
      </p:pic>
      <p:sp>
        <p:nvSpPr>
          <p:cNvPr id="28" name="TextBox 27">
            <a:extLst>
              <a:ext uri="{FF2B5EF4-FFF2-40B4-BE49-F238E27FC236}">
                <a16:creationId xmlns:a16="http://schemas.microsoft.com/office/drawing/2014/main" id="{BF54EC49-1337-052C-ABC2-6F027A6448AD}"/>
              </a:ext>
            </a:extLst>
          </p:cNvPr>
          <p:cNvSpPr txBox="1"/>
          <p:nvPr/>
        </p:nvSpPr>
        <p:spPr>
          <a:xfrm>
            <a:off x="8113807" y="1772830"/>
            <a:ext cx="2654300" cy="646331"/>
          </a:xfrm>
          <a:prstGeom prst="rect">
            <a:avLst/>
          </a:prstGeom>
          <a:noFill/>
        </p:spPr>
        <p:txBody>
          <a:bodyPr wrap="square" rtlCol="0">
            <a:spAutoFit/>
          </a:bodyPr>
          <a:lstStyle/>
          <a:p>
            <a:pPr algn="ctr"/>
            <a:r>
              <a:rPr lang="en-US" dirty="0"/>
              <a:t>Since February 11</a:t>
            </a:r>
            <a:r>
              <a:rPr lang="en-US" baseline="30000" dirty="0"/>
              <a:t>th</a:t>
            </a:r>
            <a:r>
              <a:rPr lang="en-US" dirty="0"/>
              <a:t>, 2010</a:t>
            </a:r>
          </a:p>
          <a:p>
            <a:pPr algn="ctr"/>
            <a:r>
              <a:rPr lang="en-US" b="1" dirty="0"/>
              <a:t>every 12 minutes</a:t>
            </a:r>
          </a:p>
        </p:txBody>
      </p:sp>
      <p:sp>
        <p:nvSpPr>
          <p:cNvPr id="30" name="TextBox 29">
            <a:extLst>
              <a:ext uri="{FF2B5EF4-FFF2-40B4-BE49-F238E27FC236}">
                <a16:creationId xmlns:a16="http://schemas.microsoft.com/office/drawing/2014/main" id="{1480FC9F-0D0F-8365-C308-BCBF994FC98D}"/>
              </a:ext>
            </a:extLst>
          </p:cNvPr>
          <p:cNvSpPr txBox="1"/>
          <p:nvPr/>
        </p:nvSpPr>
        <p:spPr>
          <a:xfrm>
            <a:off x="6886962" y="1317059"/>
            <a:ext cx="5340074" cy="369332"/>
          </a:xfrm>
          <a:prstGeom prst="rect">
            <a:avLst/>
          </a:prstGeom>
          <a:noFill/>
        </p:spPr>
        <p:txBody>
          <a:bodyPr wrap="square">
            <a:spAutoFit/>
          </a:bodyPr>
          <a:lstStyle/>
          <a:p>
            <a:r>
              <a:rPr lang="en-US" sz="1800" b="1" dirty="0"/>
              <a:t>NASA SDO – HMI (</a:t>
            </a:r>
            <a:r>
              <a:rPr lang="en-US" sz="1800" b="1" dirty="0" err="1"/>
              <a:t>Helioseismic</a:t>
            </a:r>
            <a:r>
              <a:rPr lang="en-US" sz="1800" b="1" dirty="0"/>
              <a:t> and Magnetic Imager)</a:t>
            </a:r>
            <a:endParaRPr lang="en-IT" b="1" dirty="0"/>
          </a:p>
        </p:txBody>
      </p:sp>
      <p:sp>
        <p:nvSpPr>
          <p:cNvPr id="5" name="TextBox 4">
            <a:extLst>
              <a:ext uri="{FF2B5EF4-FFF2-40B4-BE49-F238E27FC236}">
                <a16:creationId xmlns:a16="http://schemas.microsoft.com/office/drawing/2014/main" id="{0FFFC6F7-B987-B5DB-94D8-A92358D78F35}"/>
              </a:ext>
            </a:extLst>
          </p:cNvPr>
          <p:cNvSpPr txBox="1"/>
          <p:nvPr/>
        </p:nvSpPr>
        <p:spPr>
          <a:xfrm>
            <a:off x="9726" y="1485546"/>
            <a:ext cx="3248714" cy="646331"/>
          </a:xfrm>
          <a:prstGeom prst="rect">
            <a:avLst/>
          </a:prstGeom>
          <a:noFill/>
        </p:spPr>
        <p:txBody>
          <a:bodyPr wrap="square">
            <a:spAutoFit/>
          </a:bodyPr>
          <a:lstStyle/>
          <a:p>
            <a:pPr algn="ctr"/>
            <a:r>
              <a:rPr lang="it-IT" sz="1800" b="1" dirty="0">
                <a:solidFill>
                  <a:srgbClr val="C00000"/>
                </a:solidFill>
                <a:latin typeface="Arial" panose="020B0604020202020204" pitchFamily="34" charset="0"/>
                <a:cs typeface="Arial" panose="020B0604020202020204" pitchFamily="34" charset="0"/>
              </a:rPr>
              <a:t>How can </a:t>
            </a:r>
            <a:r>
              <a:rPr lang="it-IT" sz="1800" b="1" dirty="0" err="1">
                <a:solidFill>
                  <a:srgbClr val="C00000"/>
                </a:solidFill>
                <a:latin typeface="Arial" panose="020B0604020202020204" pitchFamily="34" charset="0"/>
                <a:cs typeface="Arial" panose="020B0604020202020204" pitchFamily="34" charset="0"/>
              </a:rPr>
              <a:t>we</a:t>
            </a:r>
            <a:r>
              <a:rPr lang="it-IT" sz="1800" b="1" dirty="0">
                <a:solidFill>
                  <a:srgbClr val="C00000"/>
                </a:solidFill>
                <a:latin typeface="Arial" panose="020B0604020202020204" pitchFamily="34" charset="0"/>
                <a:cs typeface="Arial" panose="020B0604020202020204" pitchFamily="34" charset="0"/>
              </a:rPr>
              <a:t> </a:t>
            </a:r>
            <a:r>
              <a:rPr lang="it-IT" sz="1800" b="1" dirty="0" err="1">
                <a:solidFill>
                  <a:srgbClr val="C00000"/>
                </a:solidFill>
                <a:latin typeface="Arial" panose="020B0604020202020204" pitchFamily="34" charset="0"/>
                <a:cs typeface="Arial" panose="020B0604020202020204" pitchFamily="34" charset="0"/>
              </a:rPr>
              <a:t>predict</a:t>
            </a:r>
            <a:r>
              <a:rPr lang="it-IT" sz="1800" b="1" dirty="0">
                <a:solidFill>
                  <a:srgbClr val="C00000"/>
                </a:solidFill>
                <a:latin typeface="Arial" panose="020B0604020202020204" pitchFamily="34" charset="0"/>
                <a:cs typeface="Arial" panose="020B0604020202020204" pitchFamily="34" charset="0"/>
              </a:rPr>
              <a:t> solar </a:t>
            </a:r>
            <a:r>
              <a:rPr lang="it-IT" sz="1800" b="1" dirty="0" err="1">
                <a:solidFill>
                  <a:srgbClr val="C00000"/>
                </a:solidFill>
                <a:latin typeface="Arial" panose="020B0604020202020204" pitchFamily="34" charset="0"/>
                <a:cs typeface="Arial" panose="020B0604020202020204" pitchFamily="34" charset="0"/>
              </a:rPr>
              <a:t>flares</a:t>
            </a:r>
            <a:r>
              <a:rPr lang="it-IT" sz="1800" b="1" dirty="0">
                <a:solidFill>
                  <a:srgbClr val="C00000"/>
                </a:solidFill>
                <a:latin typeface="Arial" panose="020B0604020202020204" pitchFamily="34" charset="0"/>
                <a:cs typeface="Arial" panose="020B0604020202020204" pitchFamily="34" charset="0"/>
              </a:rPr>
              <a:t>?</a:t>
            </a:r>
          </a:p>
        </p:txBody>
      </p:sp>
      <p:sp>
        <p:nvSpPr>
          <p:cNvPr id="6" name="CasellaDiTesto 3">
            <a:extLst>
              <a:ext uri="{FF2B5EF4-FFF2-40B4-BE49-F238E27FC236}">
                <a16:creationId xmlns:a16="http://schemas.microsoft.com/office/drawing/2014/main" id="{DEACE584-5205-29EF-111F-381828B9DAB9}"/>
              </a:ext>
            </a:extLst>
          </p:cNvPr>
          <p:cNvSpPr txBox="1"/>
          <p:nvPr/>
        </p:nvSpPr>
        <p:spPr>
          <a:xfrm>
            <a:off x="160178" y="2300146"/>
            <a:ext cx="2865869" cy="1021556"/>
          </a:xfrm>
          <a:prstGeom prst="roundRect">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Solar flares originate from magnetically Active Regions (ARs)</a:t>
            </a:r>
            <a:endParaRPr lang="it-IT" dirty="0">
              <a:latin typeface="Arial" panose="020B0604020202020204" pitchFamily="34" charset="0"/>
              <a:cs typeface="Arial" panose="020B0604020202020204" pitchFamily="34" charset="0"/>
            </a:endParaRPr>
          </a:p>
        </p:txBody>
      </p:sp>
      <p:sp>
        <p:nvSpPr>
          <p:cNvPr id="10" name="CasellaDiTesto 12">
            <a:extLst>
              <a:ext uri="{FF2B5EF4-FFF2-40B4-BE49-F238E27FC236}">
                <a16:creationId xmlns:a16="http://schemas.microsoft.com/office/drawing/2014/main" id="{017C1B5E-D276-BF43-B7C5-F5410BCBC0B8}"/>
              </a:ext>
            </a:extLst>
          </p:cNvPr>
          <p:cNvSpPr txBox="1"/>
          <p:nvPr/>
        </p:nvSpPr>
        <p:spPr>
          <a:xfrm>
            <a:off x="390284" y="3632727"/>
            <a:ext cx="2425112" cy="715089"/>
          </a:xfrm>
          <a:prstGeom prst="roundRect">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BUT not all ARs give rise to solar flares!</a:t>
            </a:r>
            <a:endParaRPr lang="it-IT" dirty="0">
              <a:latin typeface="Arial" panose="020B0604020202020204" pitchFamily="34" charset="0"/>
              <a:cs typeface="Arial" panose="020B0604020202020204" pitchFamily="34" charset="0"/>
            </a:endParaRPr>
          </a:p>
        </p:txBody>
      </p:sp>
      <p:sp>
        <p:nvSpPr>
          <p:cNvPr id="14" name="Down Arrow 13">
            <a:extLst>
              <a:ext uri="{FF2B5EF4-FFF2-40B4-BE49-F238E27FC236}">
                <a16:creationId xmlns:a16="http://schemas.microsoft.com/office/drawing/2014/main" id="{68F91258-4F3E-508E-E7CD-96318E9BAB72}"/>
              </a:ext>
            </a:extLst>
          </p:cNvPr>
          <p:cNvSpPr/>
          <p:nvPr/>
        </p:nvSpPr>
        <p:spPr>
          <a:xfrm>
            <a:off x="1393695" y="4496965"/>
            <a:ext cx="398834" cy="447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TextBox 15">
            <a:extLst>
              <a:ext uri="{FF2B5EF4-FFF2-40B4-BE49-F238E27FC236}">
                <a16:creationId xmlns:a16="http://schemas.microsoft.com/office/drawing/2014/main" id="{4CE68BBA-3A5B-3E06-21C3-C3C79DBE756B}"/>
              </a:ext>
            </a:extLst>
          </p:cNvPr>
          <p:cNvSpPr txBox="1"/>
          <p:nvPr/>
        </p:nvSpPr>
        <p:spPr>
          <a:xfrm>
            <a:off x="69097" y="5009418"/>
            <a:ext cx="3248714" cy="1200329"/>
          </a:xfrm>
          <a:prstGeom prst="rect">
            <a:avLst/>
          </a:prstGeom>
          <a:noFill/>
        </p:spPr>
        <p:txBody>
          <a:bodyPr wrap="square">
            <a:spAutoFit/>
          </a:bodyPr>
          <a:lstStyle/>
          <a:p>
            <a:pPr algn="ctr"/>
            <a:r>
              <a:rPr lang="en-IT" b="1" dirty="0">
                <a:solidFill>
                  <a:srgbClr val="C00000"/>
                </a:solidFill>
                <a:latin typeface="Arial" panose="020B0604020202020204" pitchFamily="34" charset="0"/>
                <a:cs typeface="Arial" panose="020B0604020202020204" pitchFamily="34" charset="0"/>
              </a:rPr>
              <a:t>the key lies in understanding which ARs give rise to flares and which do not</a:t>
            </a:r>
          </a:p>
        </p:txBody>
      </p:sp>
    </p:spTree>
    <p:extLst>
      <p:ext uri="{BB962C8B-B14F-4D97-AF65-F5344CB8AC3E}">
        <p14:creationId xmlns:p14="http://schemas.microsoft.com/office/powerpoint/2010/main" val="38338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9" name="TextBox 18">
            <a:extLst>
              <a:ext uri="{FF2B5EF4-FFF2-40B4-BE49-F238E27FC236}">
                <a16:creationId xmlns:a16="http://schemas.microsoft.com/office/drawing/2014/main" id="{40D99A02-2730-9AAA-3734-DC38E1D2DAE7}"/>
              </a:ext>
            </a:extLst>
          </p:cNvPr>
          <p:cNvSpPr txBox="1"/>
          <p:nvPr/>
        </p:nvSpPr>
        <p:spPr>
          <a:xfrm>
            <a:off x="268949" y="1838056"/>
            <a:ext cx="4999809" cy="1200329"/>
          </a:xfrm>
          <a:prstGeom prst="rect">
            <a:avLst/>
          </a:prstGeom>
          <a:noFill/>
        </p:spPr>
        <p:txBody>
          <a:bodyPr wrap="square">
            <a:spAutoFit/>
          </a:bodyPr>
          <a:lstStyle/>
          <a:p>
            <a:r>
              <a:rPr lang="en-IT" dirty="0"/>
              <a:t>Sunspots (active regions) are the manifestation of the Sun's magnetism. Tthey are giant magnetic structures that appear on the solar disk as dark regions.</a:t>
            </a:r>
          </a:p>
        </p:txBody>
      </p:sp>
      <p:sp>
        <p:nvSpPr>
          <p:cNvPr id="20" name="CasellaDiTesto 3">
            <a:extLst>
              <a:ext uri="{FF2B5EF4-FFF2-40B4-BE49-F238E27FC236}">
                <a16:creationId xmlns:a16="http://schemas.microsoft.com/office/drawing/2014/main" id="{6F73C97C-0E8D-F8A0-86C9-24621AD6EC09}"/>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r>
              <a:rPr lang="it-IT" sz="2400" dirty="0">
                <a:solidFill>
                  <a:srgbClr val="800000"/>
                </a:solidFill>
              </a:rPr>
              <a:t>: Active </a:t>
            </a:r>
            <a:r>
              <a:rPr lang="it-IT" sz="2400" dirty="0" err="1">
                <a:solidFill>
                  <a:srgbClr val="800000"/>
                </a:solidFill>
              </a:rPr>
              <a:t>Regions</a:t>
            </a:r>
            <a:r>
              <a:rPr lang="it-IT" sz="2400" dirty="0">
                <a:solidFill>
                  <a:srgbClr val="800000"/>
                </a:solidFill>
              </a:rPr>
              <a:t> (Ars)</a:t>
            </a:r>
          </a:p>
        </p:txBody>
      </p:sp>
      <p:pic>
        <p:nvPicPr>
          <p:cNvPr id="21" name="Picture 20" descr="macchie.png">
            <a:extLst>
              <a:ext uri="{FF2B5EF4-FFF2-40B4-BE49-F238E27FC236}">
                <a16:creationId xmlns:a16="http://schemas.microsoft.com/office/drawing/2014/main" id="{0D5B5B15-8568-C4A2-8FD3-091D43C7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949" y="3318591"/>
            <a:ext cx="5092700" cy="2844418"/>
          </a:xfrm>
          <a:prstGeom prst="rect">
            <a:avLst/>
          </a:prstGeom>
        </p:spPr>
      </p:pic>
      <p:pic>
        <p:nvPicPr>
          <p:cNvPr id="22" name="Picture 21" descr="20150519_144500_512_HMIB.jpg">
            <a:extLst>
              <a:ext uri="{FF2B5EF4-FFF2-40B4-BE49-F238E27FC236}">
                <a16:creationId xmlns:a16="http://schemas.microsoft.com/office/drawing/2014/main" id="{200F8328-CFAF-BAD0-F092-A994F3E7E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755" y="1168825"/>
            <a:ext cx="3511296" cy="3511296"/>
          </a:xfrm>
          <a:prstGeom prst="rect">
            <a:avLst/>
          </a:prstGeom>
        </p:spPr>
      </p:pic>
      <p:sp>
        <p:nvSpPr>
          <p:cNvPr id="24" name="TextBox 23">
            <a:extLst>
              <a:ext uri="{FF2B5EF4-FFF2-40B4-BE49-F238E27FC236}">
                <a16:creationId xmlns:a16="http://schemas.microsoft.com/office/drawing/2014/main" id="{1F58B4B1-849D-258F-2905-9DB64C6DA751}"/>
              </a:ext>
            </a:extLst>
          </p:cNvPr>
          <p:cNvSpPr txBox="1"/>
          <p:nvPr/>
        </p:nvSpPr>
        <p:spPr>
          <a:xfrm>
            <a:off x="6203550" y="4784139"/>
            <a:ext cx="6146074" cy="1708160"/>
          </a:xfrm>
          <a:prstGeom prst="rect">
            <a:avLst/>
          </a:prstGeom>
          <a:noFill/>
        </p:spPr>
        <p:txBody>
          <a:bodyPr wrap="square">
            <a:spAutoFit/>
          </a:bodyPr>
          <a:lstStyle/>
          <a:p>
            <a:r>
              <a:rPr lang="en-IT" dirty="0"/>
              <a:t>Magnetograms show maps of the magnetic field on the Sun's surface with the colors  </a:t>
            </a:r>
            <a:r>
              <a:rPr lang="en-IT" b="1" dirty="0"/>
              <a:t>white</a:t>
            </a:r>
            <a:r>
              <a:rPr lang="en-IT" dirty="0"/>
              <a:t> to indicate outgoing field lines </a:t>
            </a:r>
          </a:p>
          <a:p>
            <a:pPr>
              <a:spcBef>
                <a:spcPts val="600"/>
              </a:spcBef>
              <a:spcAft>
                <a:spcPts val="600"/>
              </a:spcAft>
            </a:pPr>
            <a:r>
              <a:rPr lang="en-IT" dirty="0"/>
              <a:t>                       </a:t>
            </a:r>
            <a:r>
              <a:rPr lang="en-IT" b="1" dirty="0"/>
              <a:t>positive pole</a:t>
            </a:r>
          </a:p>
          <a:p>
            <a:r>
              <a:rPr lang="en-IT" b="1" dirty="0"/>
              <a:t>black </a:t>
            </a:r>
            <a:r>
              <a:rPr lang="en-IT" dirty="0"/>
              <a:t>to indicate incoming field lines </a:t>
            </a:r>
          </a:p>
          <a:p>
            <a:pPr>
              <a:spcBef>
                <a:spcPts val="600"/>
              </a:spcBef>
            </a:pPr>
            <a:r>
              <a:rPr lang="en-IT" dirty="0"/>
              <a:t>                       </a:t>
            </a:r>
            <a:r>
              <a:rPr lang="en-IT" b="1" dirty="0"/>
              <a:t>negative pole</a:t>
            </a:r>
          </a:p>
        </p:txBody>
      </p:sp>
      <p:sp>
        <p:nvSpPr>
          <p:cNvPr id="26" name="TextBox 25">
            <a:extLst>
              <a:ext uri="{FF2B5EF4-FFF2-40B4-BE49-F238E27FC236}">
                <a16:creationId xmlns:a16="http://schemas.microsoft.com/office/drawing/2014/main" id="{13CFBCFD-0590-0519-F444-6E6CBD1CA698}"/>
              </a:ext>
            </a:extLst>
          </p:cNvPr>
          <p:cNvSpPr txBox="1"/>
          <p:nvPr/>
        </p:nvSpPr>
        <p:spPr>
          <a:xfrm>
            <a:off x="268949" y="1468724"/>
            <a:ext cx="3275077" cy="369332"/>
          </a:xfrm>
          <a:prstGeom prst="rect">
            <a:avLst/>
          </a:prstGeom>
          <a:noFill/>
        </p:spPr>
        <p:txBody>
          <a:bodyPr wrap="square">
            <a:spAutoFit/>
          </a:bodyPr>
          <a:lstStyle/>
          <a:p>
            <a:r>
              <a:rPr lang="en-US" sz="1800" b="1" dirty="0"/>
              <a:t>HMI – Continuum</a:t>
            </a:r>
            <a:endParaRPr lang="en-IT" b="1" dirty="0"/>
          </a:p>
        </p:txBody>
      </p:sp>
      <p:sp>
        <p:nvSpPr>
          <p:cNvPr id="27" name="Right Arrow 26">
            <a:extLst>
              <a:ext uri="{FF2B5EF4-FFF2-40B4-BE49-F238E27FC236}">
                <a16:creationId xmlns:a16="http://schemas.microsoft.com/office/drawing/2014/main" id="{1A68654B-C465-502D-111C-01347A1F9F81}"/>
              </a:ext>
            </a:extLst>
          </p:cNvPr>
          <p:cNvSpPr/>
          <p:nvPr/>
        </p:nvSpPr>
        <p:spPr>
          <a:xfrm>
            <a:off x="6362483" y="5471076"/>
            <a:ext cx="1012807" cy="247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8" name="Right Arrow 27">
            <a:extLst>
              <a:ext uri="{FF2B5EF4-FFF2-40B4-BE49-F238E27FC236}">
                <a16:creationId xmlns:a16="http://schemas.microsoft.com/office/drawing/2014/main" id="{AEC505B3-ADE5-2525-BB33-84A2FDEA0A8A}"/>
              </a:ext>
            </a:extLst>
          </p:cNvPr>
          <p:cNvSpPr/>
          <p:nvPr/>
        </p:nvSpPr>
        <p:spPr>
          <a:xfrm>
            <a:off x="6362483" y="6182319"/>
            <a:ext cx="1012807" cy="247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TextBox 28">
            <a:extLst>
              <a:ext uri="{FF2B5EF4-FFF2-40B4-BE49-F238E27FC236}">
                <a16:creationId xmlns:a16="http://schemas.microsoft.com/office/drawing/2014/main" id="{387C5958-C5D3-0CAF-5C4D-19C0A8AADF5D}"/>
              </a:ext>
            </a:extLst>
          </p:cNvPr>
          <p:cNvSpPr txBox="1"/>
          <p:nvPr/>
        </p:nvSpPr>
        <p:spPr>
          <a:xfrm>
            <a:off x="6096000" y="1139252"/>
            <a:ext cx="3275077" cy="369332"/>
          </a:xfrm>
          <a:prstGeom prst="rect">
            <a:avLst/>
          </a:prstGeom>
          <a:noFill/>
        </p:spPr>
        <p:txBody>
          <a:bodyPr wrap="square">
            <a:spAutoFit/>
          </a:bodyPr>
          <a:lstStyle/>
          <a:p>
            <a:r>
              <a:rPr lang="en-US" sz="1800" b="1" dirty="0"/>
              <a:t>HMI – Magnetograms </a:t>
            </a:r>
            <a:endParaRPr lang="en-IT" b="1" dirty="0"/>
          </a:p>
        </p:txBody>
      </p:sp>
    </p:spTree>
    <p:extLst>
      <p:ext uri="{BB962C8B-B14F-4D97-AF65-F5344CB8AC3E}">
        <p14:creationId xmlns:p14="http://schemas.microsoft.com/office/powerpoint/2010/main" val="269105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15" name="Picture 14" descr="indici.png">
            <a:extLst>
              <a:ext uri="{FF2B5EF4-FFF2-40B4-BE49-F238E27FC236}">
                <a16:creationId xmlns:a16="http://schemas.microsoft.com/office/drawing/2014/main" id="{53926DB2-FE0A-CAAD-D5EC-298EA4DCFA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87256" y="1091112"/>
            <a:ext cx="7180147" cy="5490097"/>
          </a:xfrm>
          <a:prstGeom prst="rect">
            <a:avLst/>
          </a:prstGeom>
        </p:spPr>
      </p:pic>
      <p:sp>
        <p:nvSpPr>
          <p:cNvPr id="16" name="CasellaDiTesto 3">
            <a:extLst>
              <a:ext uri="{FF2B5EF4-FFF2-40B4-BE49-F238E27FC236}">
                <a16:creationId xmlns:a16="http://schemas.microsoft.com/office/drawing/2014/main" id="{40E93DC1-8EC2-8EC1-83B7-7B3508162A58}"/>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r>
              <a:rPr lang="it-IT" sz="2400" dirty="0">
                <a:solidFill>
                  <a:srgbClr val="800000"/>
                </a:solidFill>
              </a:rPr>
              <a:t>: Active </a:t>
            </a:r>
            <a:r>
              <a:rPr lang="it-IT" sz="2400" dirty="0" err="1">
                <a:solidFill>
                  <a:srgbClr val="800000"/>
                </a:solidFill>
              </a:rPr>
              <a:t>Regions</a:t>
            </a:r>
            <a:r>
              <a:rPr lang="it-IT" sz="2400" dirty="0">
                <a:solidFill>
                  <a:srgbClr val="800000"/>
                </a:solidFill>
              </a:rPr>
              <a:t> (Ars)</a:t>
            </a:r>
          </a:p>
        </p:txBody>
      </p:sp>
    </p:spTree>
    <p:extLst>
      <p:ext uri="{BB962C8B-B14F-4D97-AF65-F5344CB8AC3E}">
        <p14:creationId xmlns:p14="http://schemas.microsoft.com/office/powerpoint/2010/main" val="1120209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6" name="CasellaDiTesto 3">
            <a:extLst>
              <a:ext uri="{FF2B5EF4-FFF2-40B4-BE49-F238E27FC236}">
                <a16:creationId xmlns:a16="http://schemas.microsoft.com/office/drawing/2014/main" id="{40E93DC1-8EC2-8EC1-83B7-7B3508162A58}"/>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r>
              <a:rPr lang="it-IT" sz="2400" dirty="0">
                <a:solidFill>
                  <a:srgbClr val="800000"/>
                </a:solidFill>
              </a:rPr>
              <a:t>: Active </a:t>
            </a:r>
            <a:r>
              <a:rPr lang="it-IT" sz="2400" dirty="0" err="1">
                <a:solidFill>
                  <a:srgbClr val="800000"/>
                </a:solidFill>
              </a:rPr>
              <a:t>Regions</a:t>
            </a:r>
            <a:r>
              <a:rPr lang="it-IT" sz="2400" dirty="0">
                <a:solidFill>
                  <a:srgbClr val="800000"/>
                </a:solidFill>
              </a:rPr>
              <a:t> (Ars)</a:t>
            </a:r>
          </a:p>
        </p:txBody>
      </p:sp>
      <p:sp>
        <p:nvSpPr>
          <p:cNvPr id="4" name="CasellaDiTesto 10">
            <a:extLst>
              <a:ext uri="{FF2B5EF4-FFF2-40B4-BE49-F238E27FC236}">
                <a16:creationId xmlns:a16="http://schemas.microsoft.com/office/drawing/2014/main" id="{A3BB3579-2010-1C08-AE16-C2FE744830FA}"/>
              </a:ext>
            </a:extLst>
          </p:cNvPr>
          <p:cNvSpPr txBox="1"/>
          <p:nvPr/>
        </p:nvSpPr>
        <p:spPr>
          <a:xfrm>
            <a:off x="5286375" y="1581676"/>
            <a:ext cx="5384868" cy="430887"/>
          </a:xfrm>
          <a:prstGeom prst="rect">
            <a:avLst/>
          </a:prstGeom>
          <a:noFill/>
        </p:spPr>
        <p:txBody>
          <a:bodyPr wrap="square" rtlCol="0">
            <a:spAutoFit/>
          </a:bodyPr>
          <a:lstStyle/>
          <a:p>
            <a:r>
              <a:rPr lang="en-US" sz="2200" dirty="0">
                <a:solidFill>
                  <a:srgbClr val="000000"/>
                </a:solidFill>
              </a:rPr>
              <a:t>    </a:t>
            </a:r>
            <a:r>
              <a:rPr lang="en-US" sz="2200" b="1" i="0" u="none" strike="noStrike" dirty="0">
                <a:solidFill>
                  <a:srgbClr val="000000"/>
                </a:solidFill>
                <a:effectLst/>
              </a:rPr>
              <a:t>Active </a:t>
            </a:r>
            <a:r>
              <a:rPr lang="en-US" sz="2200" b="1" dirty="0">
                <a:solidFill>
                  <a:srgbClr val="000000"/>
                </a:solidFill>
              </a:rPr>
              <a:t>R</a:t>
            </a:r>
            <a:r>
              <a:rPr lang="en-US" sz="2200" b="1" i="0" u="none" strike="noStrike" dirty="0">
                <a:solidFill>
                  <a:srgbClr val="000000"/>
                </a:solidFill>
                <a:effectLst/>
              </a:rPr>
              <a:t>egions’ localization</a:t>
            </a:r>
            <a:endParaRPr lang="it-IT" sz="2200" b="1" dirty="0"/>
          </a:p>
        </p:txBody>
      </p:sp>
      <p:pic>
        <p:nvPicPr>
          <p:cNvPr id="5" name="Immagine 3" descr="Immagine che contiene testo, elettronico&#10;&#10;Descrizione generata automaticamente">
            <a:extLst>
              <a:ext uri="{FF2B5EF4-FFF2-40B4-BE49-F238E27FC236}">
                <a16:creationId xmlns:a16="http://schemas.microsoft.com/office/drawing/2014/main" id="{72D5E228-A935-DA41-86AD-683051E2A5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12" y="1566612"/>
            <a:ext cx="4996552" cy="4727173"/>
          </a:xfrm>
          <a:prstGeom prst="rect">
            <a:avLst/>
          </a:prstGeom>
        </p:spPr>
      </p:pic>
      <p:sp>
        <p:nvSpPr>
          <p:cNvPr id="6" name="CasellaDiTesto 8">
            <a:extLst>
              <a:ext uri="{FF2B5EF4-FFF2-40B4-BE49-F238E27FC236}">
                <a16:creationId xmlns:a16="http://schemas.microsoft.com/office/drawing/2014/main" id="{99649FC1-ED97-29D9-08F8-BF2CBAB9F279}"/>
              </a:ext>
            </a:extLst>
          </p:cNvPr>
          <p:cNvSpPr txBox="1"/>
          <p:nvPr/>
        </p:nvSpPr>
        <p:spPr>
          <a:xfrm>
            <a:off x="5523294" y="2109606"/>
            <a:ext cx="582778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 automated monitoring system, called </a:t>
            </a:r>
            <a:r>
              <a:rPr lang="en-US" b="1" dirty="0">
                <a:latin typeface="Arial" panose="020B0604020202020204" pitchFamily="34" charset="0"/>
                <a:cs typeface="Arial" panose="020B0604020202020204" pitchFamily="34" charset="0"/>
              </a:rPr>
              <a:t>HARP </a:t>
            </a:r>
            <a:r>
              <a:rPr lang="en-US" dirty="0">
                <a:latin typeface="Arial" panose="020B0604020202020204" pitchFamily="34" charset="0"/>
                <a:cs typeface="Arial" panose="020B0604020202020204" pitchFamily="34" charset="0"/>
              </a:rPr>
              <a:t>(HMI Active Region Patches) identifies and labels each active region:</a:t>
            </a:r>
            <a:endParaRPr lang="it-IT" dirty="0">
              <a:latin typeface="Arial" panose="020B0604020202020204" pitchFamily="34" charset="0"/>
              <a:cs typeface="Arial" panose="020B0604020202020204" pitchFamily="34" charset="0"/>
            </a:endParaRPr>
          </a:p>
        </p:txBody>
      </p:sp>
      <p:sp>
        <p:nvSpPr>
          <p:cNvPr id="7" name="CasellaDiTesto 9">
            <a:extLst>
              <a:ext uri="{FF2B5EF4-FFF2-40B4-BE49-F238E27FC236}">
                <a16:creationId xmlns:a16="http://schemas.microsoft.com/office/drawing/2014/main" id="{9D05A8F7-0345-E2D8-5731-95E19B422F1F}"/>
              </a:ext>
            </a:extLst>
          </p:cNvPr>
          <p:cNvSpPr txBox="1"/>
          <p:nvPr/>
        </p:nvSpPr>
        <p:spPr>
          <a:xfrm>
            <a:off x="5881991" y="3129979"/>
            <a:ext cx="5606963" cy="1785104"/>
          </a:xfrm>
          <a:prstGeom prst="rect">
            <a:avLst/>
          </a:prstGeom>
          <a:noFill/>
        </p:spPr>
        <p:txBody>
          <a:bodyPr wrap="square" rtlCol="0">
            <a:spAutoFit/>
          </a:bodyPr>
          <a:lstStyle/>
          <a:p>
            <a:pPr marL="285750" indent="-285750" algn="l">
              <a:spcBef>
                <a:spcPts val="600"/>
              </a:spcBef>
              <a:spcAft>
                <a:spcPts val="600"/>
              </a:spcAft>
              <a:buFont typeface="Arial" panose="020B0604020202020204" pitchFamily="34" charset="0"/>
              <a:buChar char="•"/>
            </a:pPr>
            <a:r>
              <a:rPr lang="it-IT" b="0" i="0" u="none" strike="noStrike" baseline="0" dirty="0">
                <a:latin typeface="Arial" panose="020B0604020202020204" pitchFamily="34" charset="0"/>
                <a:cs typeface="Arial" panose="020B0604020202020204" pitchFamily="34" charset="0"/>
              </a:rPr>
              <a:t>The </a:t>
            </a:r>
            <a:r>
              <a:rPr lang="it-IT" b="0" i="0" u="none" strike="noStrike" baseline="0" dirty="0" err="1">
                <a:latin typeface="Arial" panose="020B0604020202020204" pitchFamily="34" charset="0"/>
                <a:cs typeface="Arial" panose="020B0604020202020204" pitchFamily="34" charset="0"/>
              </a:rPr>
              <a:t>active</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region</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is</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localized</a:t>
            </a:r>
            <a:endParaRPr lang="it-IT" b="0" i="0" u="none" strike="noStrike" baseline="0" dirty="0">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r>
              <a:rPr lang="it-IT" b="0" i="0" u="none" strike="noStrike" baseline="0" dirty="0">
                <a:latin typeface="Arial" panose="020B0604020202020204" pitchFamily="34" charset="0"/>
                <a:cs typeface="Arial" panose="020B0604020202020204" pitchFamily="34" charset="0"/>
              </a:rPr>
              <a:t>An HARP </a:t>
            </a:r>
            <a:r>
              <a:rPr lang="it-IT" b="0" i="0" u="none" strike="noStrike" baseline="0" dirty="0" err="1">
                <a:latin typeface="Arial" panose="020B0604020202020204" pitchFamily="34" charset="0"/>
                <a:cs typeface="Arial" panose="020B0604020202020204" pitchFamily="34" charset="0"/>
              </a:rPr>
              <a:t>number</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is</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associated</a:t>
            </a:r>
            <a:r>
              <a:rPr lang="it-IT" b="0" i="0" u="none" strike="noStrike" dirty="0">
                <a:latin typeface="Arial" panose="020B0604020202020204" pitchFamily="34" charset="0"/>
                <a:cs typeface="Arial" panose="020B0604020202020204" pitchFamily="34" charset="0"/>
              </a:rPr>
              <a:t> to the AR</a:t>
            </a:r>
            <a:endParaRPr lang="it-IT" b="0" i="0" u="none" strike="noStrike" baseline="0"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it-IT" dirty="0">
                <a:latin typeface="Arial" panose="020B0604020202020204" pitchFamily="34" charset="0"/>
                <a:cs typeface="Arial" panose="020B0604020202020204" pitchFamily="34" charset="0"/>
              </a:rPr>
              <a:t>The AR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monitored throughout its entire life cycle</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every</a:t>
            </a:r>
            <a:r>
              <a:rPr lang="it-IT" b="0" i="0" u="none" strike="noStrike" baseline="0" dirty="0">
                <a:latin typeface="Arial" panose="020B0604020202020204" pitchFamily="34" charset="0"/>
                <a:cs typeface="Arial" panose="020B0604020202020204" pitchFamily="34" charset="0"/>
              </a:rPr>
              <a:t> 12 minutes a new </a:t>
            </a:r>
            <a:r>
              <a:rPr lang="it-IT" b="0" i="0" u="none" strike="noStrike" baseline="0" dirty="0" err="1">
                <a:latin typeface="Arial" panose="020B0604020202020204" pitchFamily="34" charset="0"/>
                <a:cs typeface="Arial" panose="020B0604020202020204" pitchFamily="34" charset="0"/>
              </a:rPr>
              <a:t>magnetogram</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is</a:t>
            </a:r>
            <a:r>
              <a:rPr lang="it-IT" b="0" i="0" u="none" strike="noStrike" baseline="0" dirty="0">
                <a:latin typeface="Arial" panose="020B0604020202020204" pitchFamily="34" charset="0"/>
                <a:cs typeface="Arial" panose="020B0604020202020204" pitchFamily="34" charset="0"/>
              </a:rPr>
              <a:t> </a:t>
            </a:r>
            <a:r>
              <a:rPr lang="it-IT" b="0" i="0" u="none" strike="noStrike" baseline="0" dirty="0" err="1">
                <a:latin typeface="Arial" panose="020B0604020202020204" pitchFamily="34" charset="0"/>
                <a:cs typeface="Arial" panose="020B0604020202020204" pitchFamily="34" charset="0"/>
              </a:rPr>
              <a:t>provided</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027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6" name="CasellaDiTesto 3">
            <a:extLst>
              <a:ext uri="{FF2B5EF4-FFF2-40B4-BE49-F238E27FC236}">
                <a16:creationId xmlns:a16="http://schemas.microsoft.com/office/drawing/2014/main" id="{40E93DC1-8EC2-8EC1-83B7-7B3508162A58}"/>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r>
              <a:rPr lang="it-IT" sz="2400" dirty="0">
                <a:solidFill>
                  <a:srgbClr val="800000"/>
                </a:solidFill>
              </a:rPr>
              <a:t>: Active </a:t>
            </a:r>
            <a:r>
              <a:rPr lang="it-IT" sz="2400" dirty="0" err="1">
                <a:solidFill>
                  <a:srgbClr val="800000"/>
                </a:solidFill>
              </a:rPr>
              <a:t>Regions</a:t>
            </a:r>
            <a:r>
              <a:rPr lang="it-IT" sz="2400" dirty="0">
                <a:solidFill>
                  <a:srgbClr val="800000"/>
                </a:solidFill>
              </a:rPr>
              <a:t> (Ars)</a:t>
            </a:r>
          </a:p>
        </p:txBody>
      </p:sp>
      <p:pic>
        <p:nvPicPr>
          <p:cNvPr id="8" name="Immagine 2" descr="Immagine che contiene testo, natura, cratere&#10;&#10;Descrizione generata automaticamente">
            <a:extLst>
              <a:ext uri="{FF2B5EF4-FFF2-40B4-BE49-F238E27FC236}">
                <a16:creationId xmlns:a16="http://schemas.microsoft.com/office/drawing/2014/main" id="{BA48611F-6C36-8D23-F875-42C9F86EB1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397" y="2675215"/>
            <a:ext cx="3254218" cy="3254218"/>
          </a:xfrm>
          <a:prstGeom prst="rect">
            <a:avLst/>
          </a:prstGeom>
        </p:spPr>
      </p:pic>
      <p:sp>
        <p:nvSpPr>
          <p:cNvPr id="9" name="CasellaDiTesto 8">
            <a:extLst>
              <a:ext uri="{FF2B5EF4-FFF2-40B4-BE49-F238E27FC236}">
                <a16:creationId xmlns:a16="http://schemas.microsoft.com/office/drawing/2014/main" id="{C1CC147F-8BD8-C64A-CE9F-36B2DDE16C25}"/>
              </a:ext>
            </a:extLst>
          </p:cNvPr>
          <p:cNvSpPr txBox="1"/>
          <p:nvPr/>
        </p:nvSpPr>
        <p:spPr>
          <a:xfrm>
            <a:off x="3242555" y="2600521"/>
            <a:ext cx="2269283" cy="646331"/>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active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region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localized</a:t>
            </a:r>
            <a:endParaRPr lang="it-IT" dirty="0">
              <a:latin typeface="Arial" panose="020B0604020202020204" pitchFamily="34" charset="0"/>
              <a:cs typeface="Arial" panose="020B0604020202020204" pitchFamily="34" charset="0"/>
            </a:endParaRPr>
          </a:p>
        </p:txBody>
      </p:sp>
      <p:sp>
        <p:nvSpPr>
          <p:cNvPr id="12" name="Freccia destra rientrata 9">
            <a:extLst>
              <a:ext uri="{FF2B5EF4-FFF2-40B4-BE49-F238E27FC236}">
                <a16:creationId xmlns:a16="http://schemas.microsoft.com/office/drawing/2014/main" id="{B2BDBE0A-0E13-E0B4-5DAC-C4D93FB118DB}"/>
              </a:ext>
            </a:extLst>
          </p:cNvPr>
          <p:cNvSpPr/>
          <p:nvPr/>
        </p:nvSpPr>
        <p:spPr>
          <a:xfrm>
            <a:off x="2959191" y="3831061"/>
            <a:ext cx="1073426" cy="79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0">
            <a:extLst>
              <a:ext uri="{FF2B5EF4-FFF2-40B4-BE49-F238E27FC236}">
                <a16:creationId xmlns:a16="http://schemas.microsoft.com/office/drawing/2014/main" id="{BD1E9426-F84D-9AB4-B21A-2881A28052F3}"/>
              </a:ext>
            </a:extLst>
          </p:cNvPr>
          <p:cNvSpPr/>
          <p:nvPr/>
        </p:nvSpPr>
        <p:spPr>
          <a:xfrm>
            <a:off x="1742691" y="3517904"/>
            <a:ext cx="1046059" cy="156884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1">
            <a:extLst>
              <a:ext uri="{FF2B5EF4-FFF2-40B4-BE49-F238E27FC236}">
                <a16:creationId xmlns:a16="http://schemas.microsoft.com/office/drawing/2014/main" id="{A09B2F20-2A6A-8B3A-9E39-FFD61C11FC89}"/>
              </a:ext>
            </a:extLst>
          </p:cNvPr>
          <p:cNvSpPr txBox="1"/>
          <p:nvPr/>
        </p:nvSpPr>
        <p:spPr>
          <a:xfrm>
            <a:off x="3923633" y="3813001"/>
            <a:ext cx="1470992" cy="707886"/>
          </a:xfrm>
          <a:prstGeom prst="rect">
            <a:avLst/>
          </a:prstGeom>
          <a:noFill/>
        </p:spPr>
        <p:txBody>
          <a:bodyPr wrap="square" rtlCol="0">
            <a:spAutoFit/>
          </a:bodyPr>
          <a:lstStyle/>
          <a:p>
            <a:pPr algn="ctr"/>
            <a:r>
              <a:rPr lang="it-IT" sz="2000" dirty="0"/>
              <a:t>Feature extraction</a:t>
            </a:r>
          </a:p>
        </p:txBody>
      </p:sp>
      <p:sp>
        <p:nvSpPr>
          <p:cNvPr id="15" name="Freccia destra rientrata 12">
            <a:extLst>
              <a:ext uri="{FF2B5EF4-FFF2-40B4-BE49-F238E27FC236}">
                <a16:creationId xmlns:a16="http://schemas.microsoft.com/office/drawing/2014/main" id="{ACEB496E-ADA1-B30E-9143-9C5CEE32014D}"/>
              </a:ext>
            </a:extLst>
          </p:cNvPr>
          <p:cNvSpPr/>
          <p:nvPr/>
        </p:nvSpPr>
        <p:spPr>
          <a:xfrm>
            <a:off x="5357391" y="3791866"/>
            <a:ext cx="1073426" cy="79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7">
            <a:extLst>
              <a:ext uri="{FF2B5EF4-FFF2-40B4-BE49-F238E27FC236}">
                <a16:creationId xmlns:a16="http://schemas.microsoft.com/office/drawing/2014/main" id="{DB144A23-95C1-3477-5F01-FCDAD11F2AE0}"/>
              </a:ext>
            </a:extLst>
          </p:cNvPr>
          <p:cNvSpPr txBox="1"/>
          <p:nvPr/>
        </p:nvSpPr>
        <p:spPr>
          <a:xfrm>
            <a:off x="5518955" y="3370176"/>
            <a:ext cx="941095" cy="1569660"/>
          </a:xfrm>
          <a:prstGeom prst="rect">
            <a:avLst/>
          </a:prstGeom>
          <a:noFill/>
        </p:spPr>
        <p:txBody>
          <a:bodyPr wrap="square" rtlCol="0">
            <a:spAutoFit/>
          </a:bodyPr>
          <a:lstStyle/>
          <a:p>
            <a:r>
              <a:rPr lang="it-IT" sz="9600" dirty="0"/>
              <a:t>?</a:t>
            </a:r>
          </a:p>
        </p:txBody>
      </p:sp>
      <p:cxnSp>
        <p:nvCxnSpPr>
          <p:cNvPr id="18" name="Connettore 2 24">
            <a:extLst>
              <a:ext uri="{FF2B5EF4-FFF2-40B4-BE49-F238E27FC236}">
                <a16:creationId xmlns:a16="http://schemas.microsoft.com/office/drawing/2014/main" id="{73CC7AC9-6DA1-E61B-2589-0F437EDA83AB}"/>
              </a:ext>
            </a:extLst>
          </p:cNvPr>
          <p:cNvCxnSpPr>
            <a:cxnSpLocks/>
          </p:cNvCxnSpPr>
          <p:nvPr/>
        </p:nvCxnSpPr>
        <p:spPr>
          <a:xfrm>
            <a:off x="6618756" y="4316911"/>
            <a:ext cx="675916" cy="543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26">
            <a:extLst>
              <a:ext uri="{FF2B5EF4-FFF2-40B4-BE49-F238E27FC236}">
                <a16:creationId xmlns:a16="http://schemas.microsoft.com/office/drawing/2014/main" id="{9C895E09-1176-6538-4EE6-0EABB2CC611A}"/>
              </a:ext>
            </a:extLst>
          </p:cNvPr>
          <p:cNvSpPr txBox="1"/>
          <p:nvPr/>
        </p:nvSpPr>
        <p:spPr>
          <a:xfrm>
            <a:off x="7412384" y="4760459"/>
            <a:ext cx="649356" cy="400110"/>
          </a:xfrm>
          <a:prstGeom prst="rect">
            <a:avLst/>
          </a:prstGeom>
          <a:noFill/>
        </p:spPr>
        <p:txBody>
          <a:bodyPr wrap="square" rtlCol="0">
            <a:spAutoFit/>
          </a:bodyPr>
          <a:lstStyle/>
          <a:p>
            <a:r>
              <a:rPr lang="it-IT" sz="2000" b="1" dirty="0"/>
              <a:t>NO</a:t>
            </a:r>
          </a:p>
        </p:txBody>
      </p:sp>
      <p:pic>
        <p:nvPicPr>
          <p:cNvPr id="20" name="Immagine 28">
            <a:extLst>
              <a:ext uri="{FF2B5EF4-FFF2-40B4-BE49-F238E27FC236}">
                <a16:creationId xmlns:a16="http://schemas.microsoft.com/office/drawing/2014/main" id="{D4B9B707-A6A8-EBB1-6A78-0D3663CFC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8630" y="2702266"/>
            <a:ext cx="3233544" cy="3233544"/>
          </a:xfrm>
          <a:prstGeom prst="rect">
            <a:avLst/>
          </a:prstGeom>
        </p:spPr>
      </p:pic>
      <p:sp>
        <p:nvSpPr>
          <p:cNvPr id="21" name="Esplosione: 14 punte 30">
            <a:extLst>
              <a:ext uri="{FF2B5EF4-FFF2-40B4-BE49-F238E27FC236}">
                <a16:creationId xmlns:a16="http://schemas.microsoft.com/office/drawing/2014/main" id="{EBF6C177-A358-C973-7910-0F9735934FD3}"/>
              </a:ext>
            </a:extLst>
          </p:cNvPr>
          <p:cNvSpPr/>
          <p:nvPr/>
        </p:nvSpPr>
        <p:spPr>
          <a:xfrm>
            <a:off x="7128829" y="2617220"/>
            <a:ext cx="1216466" cy="113443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CasellaDiTesto 31">
            <a:extLst>
              <a:ext uri="{FF2B5EF4-FFF2-40B4-BE49-F238E27FC236}">
                <a16:creationId xmlns:a16="http://schemas.microsoft.com/office/drawing/2014/main" id="{46A8E0D8-AA84-4D36-38EB-682EFA57A269}"/>
              </a:ext>
            </a:extLst>
          </p:cNvPr>
          <p:cNvSpPr txBox="1"/>
          <p:nvPr/>
        </p:nvSpPr>
        <p:spPr>
          <a:xfrm>
            <a:off x="7331811" y="3062788"/>
            <a:ext cx="649356" cy="400110"/>
          </a:xfrm>
          <a:prstGeom prst="rect">
            <a:avLst/>
          </a:prstGeom>
          <a:noFill/>
        </p:spPr>
        <p:txBody>
          <a:bodyPr wrap="square" rtlCol="0">
            <a:spAutoFit/>
          </a:bodyPr>
          <a:lstStyle/>
          <a:p>
            <a:r>
              <a:rPr lang="it-IT" sz="2000" b="1" dirty="0"/>
              <a:t>YES</a:t>
            </a:r>
          </a:p>
        </p:txBody>
      </p:sp>
      <p:cxnSp>
        <p:nvCxnSpPr>
          <p:cNvPr id="23" name="Connettore 2 32">
            <a:extLst>
              <a:ext uri="{FF2B5EF4-FFF2-40B4-BE49-F238E27FC236}">
                <a16:creationId xmlns:a16="http://schemas.microsoft.com/office/drawing/2014/main" id="{B3383428-C44D-6AAC-15A9-1E1F3A83B872}"/>
              </a:ext>
            </a:extLst>
          </p:cNvPr>
          <p:cNvCxnSpPr>
            <a:cxnSpLocks/>
          </p:cNvCxnSpPr>
          <p:nvPr/>
        </p:nvCxnSpPr>
        <p:spPr>
          <a:xfrm flipV="1">
            <a:off x="6661172" y="3457943"/>
            <a:ext cx="583542" cy="5116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34">
            <a:extLst>
              <a:ext uri="{FF2B5EF4-FFF2-40B4-BE49-F238E27FC236}">
                <a16:creationId xmlns:a16="http://schemas.microsoft.com/office/drawing/2014/main" id="{B2A55A82-C754-37E9-39D7-0F2BA7C0CAD4}"/>
              </a:ext>
            </a:extLst>
          </p:cNvPr>
          <p:cNvCxnSpPr/>
          <p:nvPr/>
        </p:nvCxnSpPr>
        <p:spPr>
          <a:xfrm flipH="1">
            <a:off x="2551431" y="2988373"/>
            <a:ext cx="1053067" cy="6784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35">
            <a:extLst>
              <a:ext uri="{FF2B5EF4-FFF2-40B4-BE49-F238E27FC236}">
                <a16:creationId xmlns:a16="http://schemas.microsoft.com/office/drawing/2014/main" id="{BCE97FF9-719F-BC34-DEFA-2E07E597D9A7}"/>
              </a:ext>
            </a:extLst>
          </p:cNvPr>
          <p:cNvSpPr txBox="1"/>
          <p:nvPr/>
        </p:nvSpPr>
        <p:spPr>
          <a:xfrm>
            <a:off x="3638226" y="5916763"/>
            <a:ext cx="2191310" cy="430887"/>
          </a:xfrm>
          <a:prstGeom prst="rect">
            <a:avLst/>
          </a:prstGeom>
          <a:noFill/>
        </p:spPr>
        <p:txBody>
          <a:bodyPr wrap="square" rtlCol="0">
            <a:spAutoFit/>
          </a:bodyPr>
          <a:lstStyle/>
          <a:p>
            <a:pPr algn="ctr"/>
            <a:r>
              <a:rPr lang="it-IT" sz="2200" b="1" dirty="0"/>
              <a:t>Two </a:t>
            </a:r>
            <a:r>
              <a:rPr lang="it-IT" sz="2200" b="1" dirty="0" err="1"/>
              <a:t>approaches</a:t>
            </a:r>
            <a:endParaRPr lang="it-IT" sz="2200" b="1" dirty="0"/>
          </a:p>
        </p:txBody>
      </p:sp>
      <p:cxnSp>
        <p:nvCxnSpPr>
          <p:cNvPr id="26" name="Connettore 2 37">
            <a:extLst>
              <a:ext uri="{FF2B5EF4-FFF2-40B4-BE49-F238E27FC236}">
                <a16:creationId xmlns:a16="http://schemas.microsoft.com/office/drawing/2014/main" id="{EFF1B318-F9B3-A937-9A97-BC6F2A294711}"/>
              </a:ext>
            </a:extLst>
          </p:cNvPr>
          <p:cNvCxnSpPr>
            <a:cxnSpLocks/>
          </p:cNvCxnSpPr>
          <p:nvPr/>
        </p:nvCxnSpPr>
        <p:spPr>
          <a:xfrm>
            <a:off x="4668932" y="4765488"/>
            <a:ext cx="1814" cy="967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Ovale 38">
            <a:extLst>
              <a:ext uri="{FF2B5EF4-FFF2-40B4-BE49-F238E27FC236}">
                <a16:creationId xmlns:a16="http://schemas.microsoft.com/office/drawing/2014/main" id="{3642C6AF-2961-89FC-82C0-3DF3DC7371DD}"/>
              </a:ext>
            </a:extLst>
          </p:cNvPr>
          <p:cNvSpPr/>
          <p:nvPr/>
        </p:nvSpPr>
        <p:spPr>
          <a:xfrm>
            <a:off x="4018921" y="3628089"/>
            <a:ext cx="1276305" cy="11079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13">
            <a:extLst>
              <a:ext uri="{FF2B5EF4-FFF2-40B4-BE49-F238E27FC236}">
                <a16:creationId xmlns:a16="http://schemas.microsoft.com/office/drawing/2014/main" id="{2D79A366-FE94-706A-94C1-DF08A2989B2C}"/>
              </a:ext>
            </a:extLst>
          </p:cNvPr>
          <p:cNvSpPr txBox="1"/>
          <p:nvPr/>
        </p:nvSpPr>
        <p:spPr>
          <a:xfrm>
            <a:off x="4733828" y="4634697"/>
            <a:ext cx="2495078" cy="1200329"/>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Will a solar </a:t>
            </a:r>
            <a:r>
              <a:rPr lang="it-IT" dirty="0" err="1">
                <a:latin typeface="Arial" panose="020B0604020202020204" pitchFamily="34" charset="0"/>
                <a:cs typeface="Arial" panose="020B0604020202020204" pitchFamily="34" charset="0"/>
              </a:rPr>
              <a:t>flare</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above</a:t>
            </a:r>
            <a:r>
              <a:rPr lang="it-IT" dirty="0">
                <a:latin typeface="Arial" panose="020B0604020202020204" pitchFamily="34" charset="0"/>
                <a:cs typeface="Arial" panose="020B0604020202020204" pitchFamily="34" charset="0"/>
              </a:rPr>
              <a:t> class C be </a:t>
            </a:r>
            <a:r>
              <a:rPr lang="it-IT" dirty="0" err="1">
                <a:latin typeface="Arial" panose="020B0604020202020204" pitchFamily="34" charset="0"/>
                <a:cs typeface="Arial" panose="020B0604020202020204" pitchFamily="34" charset="0"/>
              </a:rPr>
              <a:t>generated</a:t>
            </a:r>
            <a:r>
              <a:rPr lang="it-IT" dirty="0">
                <a:latin typeface="Arial" panose="020B0604020202020204" pitchFamily="34" charset="0"/>
                <a:cs typeface="Arial" panose="020B0604020202020204" pitchFamily="34" charset="0"/>
              </a:rPr>
              <a:t> in the </a:t>
            </a:r>
            <a:r>
              <a:rPr lang="it-IT" dirty="0" err="1">
                <a:latin typeface="Arial" panose="020B0604020202020204" pitchFamily="34" charset="0"/>
                <a:cs typeface="Arial" panose="020B0604020202020204" pitchFamily="34" charset="0"/>
              </a:rPr>
              <a:t>next</a:t>
            </a:r>
            <a:r>
              <a:rPr lang="it-IT" dirty="0">
                <a:latin typeface="Arial" panose="020B0604020202020204" pitchFamily="34" charset="0"/>
                <a:cs typeface="Arial" panose="020B0604020202020204" pitchFamily="34" charset="0"/>
              </a:rPr>
              <a:t> 24 hours?</a:t>
            </a:r>
          </a:p>
        </p:txBody>
      </p:sp>
      <p:sp>
        <p:nvSpPr>
          <p:cNvPr id="29" name="Rounded Rectangle 28">
            <a:extLst>
              <a:ext uri="{FF2B5EF4-FFF2-40B4-BE49-F238E27FC236}">
                <a16:creationId xmlns:a16="http://schemas.microsoft.com/office/drawing/2014/main" id="{7025ED1A-9D57-D83B-5BF7-17A8927C6B4D}"/>
              </a:ext>
            </a:extLst>
          </p:cNvPr>
          <p:cNvSpPr/>
          <p:nvPr/>
        </p:nvSpPr>
        <p:spPr>
          <a:xfrm>
            <a:off x="1563187" y="1245174"/>
            <a:ext cx="8495213" cy="903751"/>
          </a:xfrm>
          <a:prstGeom prst="roundRect">
            <a:avLst/>
          </a:prstGeom>
          <a:solidFill>
            <a:schemeClr val="accent2">
              <a:lumMod val="20000"/>
              <a:lumOff val="80000"/>
              <a:alpha val="69043"/>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0" name="TextBox 29">
            <a:extLst>
              <a:ext uri="{FF2B5EF4-FFF2-40B4-BE49-F238E27FC236}">
                <a16:creationId xmlns:a16="http://schemas.microsoft.com/office/drawing/2014/main" id="{82722D56-CFCB-B8AF-C05D-00511B5C91B4}"/>
              </a:ext>
            </a:extLst>
          </p:cNvPr>
          <p:cNvSpPr txBox="1"/>
          <p:nvPr/>
        </p:nvSpPr>
        <p:spPr>
          <a:xfrm>
            <a:off x="1990047" y="1374777"/>
            <a:ext cx="8172993" cy="646331"/>
          </a:xfrm>
          <a:prstGeom prst="rect">
            <a:avLst/>
          </a:prstGeom>
          <a:noFill/>
        </p:spPr>
        <p:txBody>
          <a:bodyPr wrap="square" rtlCol="0">
            <a:spAutoFit/>
          </a:bodyPr>
          <a:lstStyle/>
          <a:p>
            <a:r>
              <a:rPr lang="en-GB" b="1" dirty="0">
                <a:effectLst/>
                <a:latin typeface="Arial" panose="020B0604020202020204" pitchFamily="34" charset="0"/>
                <a:cs typeface="Arial" panose="020B0604020202020204" pitchFamily="34" charset="0"/>
              </a:rPr>
              <a:t>The flare forecasting problem is the one to predict whether an AR will produce a flare within a given time interval.</a:t>
            </a:r>
          </a:p>
        </p:txBody>
      </p:sp>
    </p:spTree>
    <p:extLst>
      <p:ext uri="{BB962C8B-B14F-4D97-AF65-F5344CB8AC3E}">
        <p14:creationId xmlns:p14="http://schemas.microsoft.com/office/powerpoint/2010/main" val="27235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4" grpId="0"/>
      <p:bldP spid="15" grpId="0" animBg="1"/>
      <p:bldP spid="17" grpId="0"/>
      <p:bldP spid="19" grpId="0"/>
      <p:bldP spid="21" grpId="0" animBg="1"/>
      <p:bldP spid="22" grpId="0"/>
      <p:bldP spid="25" grpId="0"/>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4" name="CasellaDiTesto 3">
            <a:extLst>
              <a:ext uri="{FF2B5EF4-FFF2-40B4-BE49-F238E27FC236}">
                <a16:creationId xmlns:a16="http://schemas.microsoft.com/office/drawing/2014/main" id="{3F3B07C4-1DB5-BF8C-E3FC-73675987D97E}"/>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Solar </a:t>
            </a:r>
            <a:r>
              <a:rPr lang="it-IT" sz="2400" dirty="0" err="1">
                <a:solidFill>
                  <a:srgbClr val="800000"/>
                </a:solidFill>
              </a:rPr>
              <a:t>flares</a:t>
            </a:r>
            <a:r>
              <a:rPr lang="it-IT" sz="2400" dirty="0">
                <a:solidFill>
                  <a:srgbClr val="800000"/>
                </a:solidFill>
              </a:rPr>
              <a:t> </a:t>
            </a:r>
            <a:r>
              <a:rPr lang="it-IT" sz="2400" dirty="0" err="1">
                <a:solidFill>
                  <a:srgbClr val="800000"/>
                </a:solidFill>
              </a:rPr>
              <a:t>prediction</a:t>
            </a:r>
            <a:endParaRPr lang="it-IT" sz="2400" dirty="0">
              <a:solidFill>
                <a:srgbClr val="800000"/>
              </a:solidFill>
            </a:endParaRPr>
          </a:p>
        </p:txBody>
      </p:sp>
      <p:pic>
        <p:nvPicPr>
          <p:cNvPr id="5" name="Picture 4">
            <a:extLst>
              <a:ext uri="{FF2B5EF4-FFF2-40B4-BE49-F238E27FC236}">
                <a16:creationId xmlns:a16="http://schemas.microsoft.com/office/drawing/2014/main" id="{E108A7D1-F4FD-5113-6708-9D849E6E09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810" y="1530246"/>
            <a:ext cx="8427182" cy="5050964"/>
          </a:xfrm>
          <a:prstGeom prst="rect">
            <a:avLst/>
          </a:prstGeom>
        </p:spPr>
      </p:pic>
      <p:sp>
        <p:nvSpPr>
          <p:cNvPr id="7" name="TextBox 6">
            <a:extLst>
              <a:ext uri="{FF2B5EF4-FFF2-40B4-BE49-F238E27FC236}">
                <a16:creationId xmlns:a16="http://schemas.microsoft.com/office/drawing/2014/main" id="{BFCD59D5-51EB-6107-4A0B-618F8073267E}"/>
              </a:ext>
            </a:extLst>
          </p:cNvPr>
          <p:cNvSpPr txBox="1"/>
          <p:nvPr/>
        </p:nvSpPr>
        <p:spPr>
          <a:xfrm>
            <a:off x="0" y="1160914"/>
            <a:ext cx="6146074" cy="369332"/>
          </a:xfrm>
          <a:prstGeom prst="rect">
            <a:avLst/>
          </a:prstGeom>
          <a:noFill/>
        </p:spPr>
        <p:txBody>
          <a:bodyPr wrap="square">
            <a:spAutoFit/>
          </a:bodyPr>
          <a:lstStyle/>
          <a:p>
            <a:r>
              <a:rPr lang="en-GB" b="1" dirty="0">
                <a:effectLst/>
                <a:latin typeface="Helvetica" pitchFamily="2" charset="0"/>
              </a:rPr>
              <a:t>Feature extraction: </a:t>
            </a:r>
            <a:r>
              <a:rPr lang="en-GB" dirty="0">
                <a:effectLst/>
                <a:latin typeface="Helvetica" pitchFamily="2" charset="0"/>
              </a:rPr>
              <a:t>Machine Learning vs Deep learning</a:t>
            </a:r>
          </a:p>
        </p:txBody>
      </p:sp>
      <p:sp>
        <p:nvSpPr>
          <p:cNvPr id="12" name="TextBox 11">
            <a:extLst>
              <a:ext uri="{FF2B5EF4-FFF2-40B4-BE49-F238E27FC236}">
                <a16:creationId xmlns:a16="http://schemas.microsoft.com/office/drawing/2014/main" id="{B68774D5-02B9-2662-9F86-043C146F43D0}"/>
              </a:ext>
            </a:extLst>
          </p:cNvPr>
          <p:cNvSpPr txBox="1"/>
          <p:nvPr/>
        </p:nvSpPr>
        <p:spPr>
          <a:xfrm>
            <a:off x="8007535" y="1155288"/>
            <a:ext cx="4103915" cy="1708160"/>
          </a:xfrm>
          <a:prstGeom prst="rect">
            <a:avLst/>
          </a:prstGeom>
          <a:noFill/>
        </p:spPr>
        <p:txBody>
          <a:bodyPr wrap="square" rtlCol="0">
            <a:spAutoFit/>
          </a:bodyPr>
          <a:lstStyle/>
          <a:p>
            <a:r>
              <a:rPr lang="en-IT" b="1" dirty="0">
                <a:latin typeface="Arial" panose="020B0604020202020204" pitchFamily="34" charset="0"/>
                <a:cs typeface="Arial" panose="020B0604020202020204" pitchFamily="34" charset="0"/>
              </a:rPr>
              <a:t>Advantages:</a:t>
            </a:r>
          </a:p>
          <a:p>
            <a:pPr marL="285750" indent="-285750">
              <a:spcBef>
                <a:spcPts val="600"/>
              </a:spcBef>
              <a:spcAft>
                <a:spcPts val="600"/>
              </a:spcAft>
              <a:buFont typeface="Arial" panose="020B0604020202020204" pitchFamily="34" charset="0"/>
              <a:buChar char="•"/>
            </a:pPr>
            <a:r>
              <a:rPr lang="en-IT" dirty="0">
                <a:latin typeface="Arial" panose="020B0604020202020204" pitchFamily="34" charset="0"/>
                <a:cs typeface="Arial" panose="020B0604020202020204" pitchFamily="34" charset="0"/>
              </a:rPr>
              <a:t>Feature have a physical/morphological meaning</a:t>
            </a:r>
          </a:p>
          <a:p>
            <a:pPr marL="285750" indent="-285750">
              <a:spcBef>
                <a:spcPts val="600"/>
              </a:spcBef>
              <a:spcAft>
                <a:spcPts val="600"/>
              </a:spcAft>
              <a:buFont typeface="Arial" panose="020B0604020202020204" pitchFamily="34" charset="0"/>
              <a:buChar char="•"/>
            </a:pPr>
            <a:r>
              <a:rPr lang="en-IT" dirty="0">
                <a:latin typeface="Arial" panose="020B0604020202020204" pitchFamily="34" charset="0"/>
                <a:cs typeface="Arial" panose="020B0604020202020204" pitchFamily="34" charset="0"/>
              </a:rPr>
              <a:t>A posteriori feature ranking is possible</a:t>
            </a:r>
          </a:p>
        </p:txBody>
      </p:sp>
      <p:sp>
        <p:nvSpPr>
          <p:cNvPr id="15" name="TextBox 14">
            <a:extLst>
              <a:ext uri="{FF2B5EF4-FFF2-40B4-BE49-F238E27FC236}">
                <a16:creationId xmlns:a16="http://schemas.microsoft.com/office/drawing/2014/main" id="{A852D823-F077-0FC1-8DBC-689168C87C22}"/>
              </a:ext>
            </a:extLst>
          </p:cNvPr>
          <p:cNvSpPr txBox="1"/>
          <p:nvPr/>
        </p:nvSpPr>
        <p:spPr>
          <a:xfrm>
            <a:off x="8020598" y="2827497"/>
            <a:ext cx="4103915" cy="1000274"/>
          </a:xfrm>
          <a:prstGeom prst="rect">
            <a:avLst/>
          </a:prstGeom>
          <a:noFill/>
        </p:spPr>
        <p:txBody>
          <a:bodyPr wrap="square" rtlCol="0">
            <a:spAutoFit/>
          </a:bodyPr>
          <a:lstStyle/>
          <a:p>
            <a:r>
              <a:rPr lang="en-IT" b="1" dirty="0">
                <a:latin typeface="Arial" panose="020B0604020202020204" pitchFamily="34" charset="0"/>
                <a:cs typeface="Arial" panose="020B0604020202020204" pitchFamily="34" charset="0"/>
              </a:rPr>
              <a:t>Disadvantages:</a:t>
            </a:r>
          </a:p>
          <a:p>
            <a:pPr marL="285750" indent="-285750">
              <a:spcBef>
                <a:spcPts val="600"/>
              </a:spcBef>
              <a:spcAft>
                <a:spcPts val="600"/>
              </a:spcAft>
              <a:buFont typeface="Arial" panose="020B0604020202020204" pitchFamily="34" charset="0"/>
              <a:buChar char="•"/>
            </a:pPr>
            <a:r>
              <a:rPr lang="en-IT" dirty="0">
                <a:latin typeface="Arial" panose="020B0604020202020204" pitchFamily="34" charset="0"/>
                <a:cs typeface="Arial" panose="020B0604020202020204" pitchFamily="34" charset="0"/>
              </a:rPr>
              <a:t>Feature extraction implies data manipulation </a:t>
            </a:r>
          </a:p>
        </p:txBody>
      </p:sp>
      <p:sp>
        <p:nvSpPr>
          <p:cNvPr id="39" name="TextBox 38">
            <a:extLst>
              <a:ext uri="{FF2B5EF4-FFF2-40B4-BE49-F238E27FC236}">
                <a16:creationId xmlns:a16="http://schemas.microsoft.com/office/drawing/2014/main" id="{830F78F6-D3AD-1009-5316-2F6EFB74FDAF}"/>
              </a:ext>
            </a:extLst>
          </p:cNvPr>
          <p:cNvSpPr txBox="1"/>
          <p:nvPr/>
        </p:nvSpPr>
        <p:spPr>
          <a:xfrm>
            <a:off x="9056648" y="4115611"/>
            <a:ext cx="2741020" cy="1000274"/>
          </a:xfrm>
          <a:prstGeom prst="rect">
            <a:avLst/>
          </a:prstGeom>
          <a:noFill/>
        </p:spPr>
        <p:txBody>
          <a:bodyPr wrap="square" rtlCol="0">
            <a:spAutoFit/>
          </a:bodyPr>
          <a:lstStyle/>
          <a:p>
            <a:r>
              <a:rPr lang="en-IT" b="1" dirty="0">
                <a:latin typeface="Arial" panose="020B0604020202020204" pitchFamily="34" charset="0"/>
                <a:cs typeface="Arial" panose="020B0604020202020204" pitchFamily="34" charset="0"/>
              </a:rPr>
              <a:t>Advantages:</a:t>
            </a:r>
          </a:p>
          <a:p>
            <a:pPr marL="285750" indent="-285750">
              <a:spcBef>
                <a:spcPts val="600"/>
              </a:spcBef>
              <a:spcAft>
                <a:spcPts val="600"/>
              </a:spcAft>
              <a:buFont typeface="Arial" panose="020B0604020202020204" pitchFamily="34" charset="0"/>
              <a:buChar char="•"/>
            </a:pPr>
            <a:r>
              <a:rPr lang="en-IT" dirty="0">
                <a:latin typeface="Arial" panose="020B0604020202020204" pitchFamily="34" charset="0"/>
                <a:cs typeface="Arial" panose="020B0604020202020204" pitchFamily="34" charset="0"/>
              </a:rPr>
              <a:t>Feature estraction is not needed</a:t>
            </a:r>
          </a:p>
        </p:txBody>
      </p:sp>
      <p:sp>
        <p:nvSpPr>
          <p:cNvPr id="40" name="TextBox 39">
            <a:extLst>
              <a:ext uri="{FF2B5EF4-FFF2-40B4-BE49-F238E27FC236}">
                <a16:creationId xmlns:a16="http://schemas.microsoft.com/office/drawing/2014/main" id="{61560956-3BA9-9E7E-6313-480FE64D3804}"/>
              </a:ext>
            </a:extLst>
          </p:cNvPr>
          <p:cNvSpPr txBox="1"/>
          <p:nvPr/>
        </p:nvSpPr>
        <p:spPr>
          <a:xfrm>
            <a:off x="9056648" y="5145249"/>
            <a:ext cx="3008808" cy="1000274"/>
          </a:xfrm>
          <a:prstGeom prst="rect">
            <a:avLst/>
          </a:prstGeom>
          <a:noFill/>
        </p:spPr>
        <p:txBody>
          <a:bodyPr wrap="square" rtlCol="0">
            <a:spAutoFit/>
          </a:bodyPr>
          <a:lstStyle/>
          <a:p>
            <a:r>
              <a:rPr lang="en-IT" b="1" dirty="0">
                <a:latin typeface="Arial" panose="020B0604020202020204" pitchFamily="34" charset="0"/>
                <a:cs typeface="Arial" panose="020B0604020202020204" pitchFamily="34" charset="0"/>
              </a:rPr>
              <a:t>Disadvantages:</a:t>
            </a:r>
          </a:p>
          <a:p>
            <a:pPr marL="285750" indent="-285750">
              <a:spcBef>
                <a:spcPts val="600"/>
              </a:spcBef>
              <a:spcAft>
                <a:spcPts val="600"/>
              </a:spcAft>
              <a:buFont typeface="Arial" panose="020B0604020202020204" pitchFamily="34" charset="0"/>
              <a:buChar char="•"/>
            </a:pPr>
            <a:r>
              <a:rPr lang="en-IT" dirty="0">
                <a:latin typeface="Arial" panose="020B0604020202020204" pitchFamily="34" charset="0"/>
                <a:cs typeface="Arial" panose="020B0604020202020204" pitchFamily="34" charset="0"/>
              </a:rPr>
              <a:t>Do extracted features have physical meaning?</a:t>
            </a:r>
          </a:p>
        </p:txBody>
      </p:sp>
    </p:spTree>
    <p:extLst>
      <p:ext uri="{BB962C8B-B14F-4D97-AF65-F5344CB8AC3E}">
        <p14:creationId xmlns:p14="http://schemas.microsoft.com/office/powerpoint/2010/main" val="8485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a:solidFill>
                  <a:srgbClr val="800000"/>
                </a:solidFill>
              </a:rPr>
              <a:t>First </a:t>
            </a:r>
            <a:r>
              <a:rPr lang="it-IT" sz="2400" b="1" dirty="0" err="1">
                <a:solidFill>
                  <a:srgbClr val="800000"/>
                </a:solidFill>
              </a:rPr>
              <a:t>approach</a:t>
            </a:r>
            <a:r>
              <a:rPr lang="it-IT" sz="2400" b="1" dirty="0">
                <a:solidFill>
                  <a:srgbClr val="800000"/>
                </a:solidFill>
              </a:rPr>
              <a:t>: </a:t>
            </a:r>
            <a:r>
              <a:rPr lang="it-IT" sz="2400" b="1" dirty="0" err="1">
                <a:solidFill>
                  <a:srgbClr val="800000"/>
                </a:solidFill>
              </a:rPr>
              <a:t>physical</a:t>
            </a:r>
            <a:r>
              <a:rPr lang="it-IT" sz="2400" b="1" dirty="0">
                <a:solidFill>
                  <a:srgbClr val="800000"/>
                </a:solidFill>
              </a:rPr>
              <a:t> features &amp; ML</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5" name="Immagine 1" descr="Immagine che contiene screenshot&#10;&#10;Descrizione generata automaticamente">
            <a:extLst>
              <a:ext uri="{FF2B5EF4-FFF2-40B4-BE49-F238E27FC236}">
                <a16:creationId xmlns:a16="http://schemas.microsoft.com/office/drawing/2014/main" id="{03BB5010-44F5-5FCC-4359-761450178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575" y="1607275"/>
            <a:ext cx="7216613" cy="2963112"/>
          </a:xfrm>
          <a:prstGeom prst="rect">
            <a:avLst/>
          </a:prstGeom>
        </p:spPr>
      </p:pic>
      <p:sp>
        <p:nvSpPr>
          <p:cNvPr id="6" name="Rettangolo 44">
            <a:extLst>
              <a:ext uri="{FF2B5EF4-FFF2-40B4-BE49-F238E27FC236}">
                <a16:creationId xmlns:a16="http://schemas.microsoft.com/office/drawing/2014/main" id="{45788059-B41B-DB18-3650-CEDA8B99E6DB}"/>
              </a:ext>
            </a:extLst>
          </p:cNvPr>
          <p:cNvSpPr/>
          <p:nvPr/>
        </p:nvSpPr>
        <p:spPr>
          <a:xfrm>
            <a:off x="4181217" y="1603565"/>
            <a:ext cx="1602378"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45">
            <a:extLst>
              <a:ext uri="{FF2B5EF4-FFF2-40B4-BE49-F238E27FC236}">
                <a16:creationId xmlns:a16="http://schemas.microsoft.com/office/drawing/2014/main" id="{EE1B70C5-6663-80ED-4B5F-6ECE9DD30751}"/>
              </a:ext>
            </a:extLst>
          </p:cNvPr>
          <p:cNvSpPr/>
          <p:nvPr/>
        </p:nvSpPr>
        <p:spPr>
          <a:xfrm rot="5400000">
            <a:off x="3803043" y="2262682"/>
            <a:ext cx="3162197" cy="1833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2">
            <a:extLst>
              <a:ext uri="{FF2B5EF4-FFF2-40B4-BE49-F238E27FC236}">
                <a16:creationId xmlns:a16="http://schemas.microsoft.com/office/drawing/2014/main" id="{0C739C92-CFA1-5B8A-8C48-ED38CAC0BAB8}"/>
              </a:ext>
            </a:extLst>
          </p:cNvPr>
          <p:cNvSpPr txBox="1"/>
          <p:nvPr/>
        </p:nvSpPr>
        <p:spPr>
          <a:xfrm>
            <a:off x="10199798" y="1321627"/>
            <a:ext cx="1317102" cy="369332"/>
          </a:xfrm>
          <a:prstGeom prst="rect">
            <a:avLst/>
          </a:prstGeom>
          <a:noFill/>
        </p:spPr>
        <p:txBody>
          <a:bodyPr wrap="square" rtlCol="0">
            <a:spAutoFit/>
          </a:bodyPr>
          <a:lstStyle/>
          <a:p>
            <a:r>
              <a:rPr lang="it-IT" b="1" dirty="0"/>
              <a:t>Formula</a:t>
            </a:r>
          </a:p>
        </p:txBody>
      </p:sp>
      <p:pic>
        <p:nvPicPr>
          <p:cNvPr id="12" name="Immagine 3">
            <a:extLst>
              <a:ext uri="{FF2B5EF4-FFF2-40B4-BE49-F238E27FC236}">
                <a16:creationId xmlns:a16="http://schemas.microsoft.com/office/drawing/2014/main" id="{D93BA0B9-1283-D4D2-F905-A54D34E79341}"/>
              </a:ext>
            </a:extLst>
          </p:cNvPr>
          <p:cNvPicPr>
            <a:picLocks noChangeAspect="1"/>
          </p:cNvPicPr>
          <p:nvPr/>
        </p:nvPicPr>
        <p:blipFill>
          <a:blip r:embed="rId3"/>
          <a:stretch>
            <a:fillRect/>
          </a:stretch>
        </p:blipFill>
        <p:spPr>
          <a:xfrm>
            <a:off x="9519565" y="1829016"/>
            <a:ext cx="1681145" cy="315215"/>
          </a:xfrm>
          <a:prstGeom prst="rect">
            <a:avLst/>
          </a:prstGeom>
        </p:spPr>
      </p:pic>
      <p:sp>
        <p:nvSpPr>
          <p:cNvPr id="13" name="CasellaDiTesto 8">
            <a:extLst>
              <a:ext uri="{FF2B5EF4-FFF2-40B4-BE49-F238E27FC236}">
                <a16:creationId xmlns:a16="http://schemas.microsoft.com/office/drawing/2014/main" id="{DA1AB2B7-2228-E913-97DC-1F1182A569A1}"/>
              </a:ext>
            </a:extLst>
          </p:cNvPr>
          <p:cNvSpPr txBox="1"/>
          <p:nvPr/>
        </p:nvSpPr>
        <p:spPr>
          <a:xfrm>
            <a:off x="7400664" y="2143051"/>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flux</a:t>
            </a:r>
            <a:endParaRPr lang="it-IT" sz="1600" dirty="0"/>
          </a:p>
        </p:txBody>
      </p:sp>
      <p:sp>
        <p:nvSpPr>
          <p:cNvPr id="14" name="CasellaDiTesto 9">
            <a:extLst>
              <a:ext uri="{FF2B5EF4-FFF2-40B4-BE49-F238E27FC236}">
                <a16:creationId xmlns:a16="http://schemas.microsoft.com/office/drawing/2014/main" id="{A2E0213B-CDFC-9A78-D5E8-CE090BC79B94}"/>
              </a:ext>
            </a:extLst>
          </p:cNvPr>
          <p:cNvSpPr txBox="1"/>
          <p:nvPr/>
        </p:nvSpPr>
        <p:spPr>
          <a:xfrm>
            <a:off x="6426156" y="1841785"/>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vertical</a:t>
            </a:r>
            <a:r>
              <a:rPr lang="it-IT" sz="1600" b="0" i="0" u="none" strike="noStrike" baseline="0" dirty="0"/>
              <a:t> </a:t>
            </a:r>
            <a:r>
              <a:rPr lang="it-IT" sz="1600" b="0" i="0" u="none" strike="noStrike" baseline="0" dirty="0" err="1"/>
              <a:t>current</a:t>
            </a:r>
            <a:endParaRPr lang="it-IT" sz="1600" dirty="0"/>
          </a:p>
        </p:txBody>
      </p:sp>
      <p:sp>
        <p:nvSpPr>
          <p:cNvPr id="15" name="CasellaDiTesto 11">
            <a:extLst>
              <a:ext uri="{FF2B5EF4-FFF2-40B4-BE49-F238E27FC236}">
                <a16:creationId xmlns:a16="http://schemas.microsoft.com/office/drawing/2014/main" id="{D8FEA5E6-6D6A-3B8A-05E2-30AABF0E2245}"/>
              </a:ext>
            </a:extLst>
          </p:cNvPr>
          <p:cNvSpPr txBox="1"/>
          <p:nvPr/>
        </p:nvSpPr>
        <p:spPr>
          <a:xfrm>
            <a:off x="6512421" y="2436857"/>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vertical</a:t>
            </a:r>
            <a:r>
              <a:rPr lang="it-IT" sz="1600" b="0" i="0" u="none" strike="noStrike" baseline="0" dirty="0"/>
              <a:t> </a:t>
            </a:r>
            <a:r>
              <a:rPr lang="it-IT" sz="1600" b="0" i="0" u="none" strike="noStrike" baseline="0" dirty="0" err="1"/>
              <a:t>helicity</a:t>
            </a:r>
            <a:endParaRPr lang="it-IT" sz="1600" dirty="0"/>
          </a:p>
        </p:txBody>
      </p:sp>
      <p:pic>
        <p:nvPicPr>
          <p:cNvPr id="16" name="Immagine 12">
            <a:extLst>
              <a:ext uri="{FF2B5EF4-FFF2-40B4-BE49-F238E27FC236}">
                <a16:creationId xmlns:a16="http://schemas.microsoft.com/office/drawing/2014/main" id="{33C82BA3-BFF8-F905-16D4-D1A0ECF4638D}"/>
              </a:ext>
            </a:extLst>
          </p:cNvPr>
          <p:cNvPicPr>
            <a:picLocks noChangeAspect="1"/>
          </p:cNvPicPr>
          <p:nvPr/>
        </p:nvPicPr>
        <p:blipFill>
          <a:blip r:embed="rId4"/>
          <a:stretch>
            <a:fillRect/>
          </a:stretch>
        </p:blipFill>
        <p:spPr>
          <a:xfrm>
            <a:off x="9566695" y="2481861"/>
            <a:ext cx="1776933" cy="276647"/>
          </a:xfrm>
          <a:prstGeom prst="rect">
            <a:avLst/>
          </a:prstGeom>
        </p:spPr>
      </p:pic>
      <p:pic>
        <p:nvPicPr>
          <p:cNvPr id="17" name="Immagine 13">
            <a:extLst>
              <a:ext uri="{FF2B5EF4-FFF2-40B4-BE49-F238E27FC236}">
                <a16:creationId xmlns:a16="http://schemas.microsoft.com/office/drawing/2014/main" id="{12734116-1EB1-08EC-8F59-C9D951CEC504}"/>
              </a:ext>
            </a:extLst>
          </p:cNvPr>
          <p:cNvPicPr>
            <a:picLocks noChangeAspect="1"/>
          </p:cNvPicPr>
          <p:nvPr/>
        </p:nvPicPr>
        <p:blipFill>
          <a:blip r:embed="rId5"/>
          <a:stretch>
            <a:fillRect/>
          </a:stretch>
        </p:blipFill>
        <p:spPr>
          <a:xfrm>
            <a:off x="9632542" y="2182957"/>
            <a:ext cx="1459327" cy="315215"/>
          </a:xfrm>
          <a:prstGeom prst="rect">
            <a:avLst/>
          </a:prstGeom>
        </p:spPr>
      </p:pic>
      <p:cxnSp>
        <p:nvCxnSpPr>
          <p:cNvPr id="18" name="Connettore 2 14">
            <a:extLst>
              <a:ext uri="{FF2B5EF4-FFF2-40B4-BE49-F238E27FC236}">
                <a16:creationId xmlns:a16="http://schemas.microsoft.com/office/drawing/2014/main" id="{AD7FB144-BBBB-DF0C-2225-D346A4B24D78}"/>
              </a:ext>
            </a:extLst>
          </p:cNvPr>
          <p:cNvCxnSpPr/>
          <p:nvPr/>
        </p:nvCxnSpPr>
        <p:spPr>
          <a:xfrm>
            <a:off x="9140658" y="2006715"/>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5">
            <a:extLst>
              <a:ext uri="{FF2B5EF4-FFF2-40B4-BE49-F238E27FC236}">
                <a16:creationId xmlns:a16="http://schemas.microsoft.com/office/drawing/2014/main" id="{68AC54DE-B774-E363-522D-8E23DB801687}"/>
              </a:ext>
            </a:extLst>
          </p:cNvPr>
          <p:cNvCxnSpPr>
            <a:cxnSpLocks/>
          </p:cNvCxnSpPr>
          <p:nvPr/>
        </p:nvCxnSpPr>
        <p:spPr>
          <a:xfrm>
            <a:off x="9185070" y="2587740"/>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7">
            <a:extLst>
              <a:ext uri="{FF2B5EF4-FFF2-40B4-BE49-F238E27FC236}">
                <a16:creationId xmlns:a16="http://schemas.microsoft.com/office/drawing/2014/main" id="{26CF7678-BCE8-33C7-E666-34B6C7FAB3FD}"/>
              </a:ext>
            </a:extLst>
          </p:cNvPr>
          <p:cNvCxnSpPr/>
          <p:nvPr/>
        </p:nvCxnSpPr>
        <p:spPr>
          <a:xfrm>
            <a:off x="9170782" y="2330800"/>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e 18">
            <a:extLst>
              <a:ext uri="{FF2B5EF4-FFF2-40B4-BE49-F238E27FC236}">
                <a16:creationId xmlns:a16="http://schemas.microsoft.com/office/drawing/2014/main" id="{4AAC65C5-65F6-70E9-1043-D3AB0D2075F4}"/>
              </a:ext>
            </a:extLst>
          </p:cNvPr>
          <p:cNvSpPr/>
          <p:nvPr/>
        </p:nvSpPr>
        <p:spPr>
          <a:xfrm rot="21430071" flipH="1" flipV="1">
            <a:off x="10408341" y="279042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19">
            <a:extLst>
              <a:ext uri="{FF2B5EF4-FFF2-40B4-BE49-F238E27FC236}">
                <a16:creationId xmlns:a16="http://schemas.microsoft.com/office/drawing/2014/main" id="{DFBDB75F-B57F-08F7-4EC2-1013E0CF5FCF}"/>
              </a:ext>
            </a:extLst>
          </p:cNvPr>
          <p:cNvSpPr/>
          <p:nvPr/>
        </p:nvSpPr>
        <p:spPr>
          <a:xfrm rot="21430071" flipH="1" flipV="1">
            <a:off x="10408341" y="290389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TextBox 22">
            <a:extLst>
              <a:ext uri="{FF2B5EF4-FFF2-40B4-BE49-F238E27FC236}">
                <a16:creationId xmlns:a16="http://schemas.microsoft.com/office/drawing/2014/main" id="{10BDC483-1BA9-A2CE-EA5C-035438B2A6E1}"/>
              </a:ext>
            </a:extLst>
          </p:cNvPr>
          <p:cNvSpPr txBox="1"/>
          <p:nvPr/>
        </p:nvSpPr>
        <p:spPr>
          <a:xfrm>
            <a:off x="8688481" y="3263719"/>
            <a:ext cx="3442168" cy="923330"/>
          </a:xfrm>
          <a:prstGeom prst="rect">
            <a:avLst/>
          </a:prstGeom>
          <a:noFill/>
        </p:spPr>
        <p:txBody>
          <a:bodyPr wrap="square" rtlCol="0">
            <a:spAutoFit/>
          </a:bodyPr>
          <a:lstStyle/>
          <a:p>
            <a:r>
              <a:rPr lang="en-GB" dirty="0"/>
              <a:t>U</a:t>
            </a:r>
            <a:r>
              <a:rPr lang="en-IT" dirty="0"/>
              <a:t>p to 209 feature extracted from HMI images thanks to the H2020 FLARECAST project</a:t>
            </a:r>
          </a:p>
        </p:txBody>
      </p:sp>
    </p:spTree>
    <p:extLst>
      <p:ext uri="{BB962C8B-B14F-4D97-AF65-F5344CB8AC3E}">
        <p14:creationId xmlns:p14="http://schemas.microsoft.com/office/powerpoint/2010/main" val="36646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21" grpId="0" animBg="1"/>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8BA698-95CB-A744-7C8A-F360DE27FDB7}"/>
              </a:ext>
            </a:extLst>
          </p:cNvPr>
          <p:cNvSpPr txBox="1"/>
          <p:nvPr/>
        </p:nvSpPr>
        <p:spPr>
          <a:xfrm>
            <a:off x="0" y="276790"/>
            <a:ext cx="12192000" cy="792000"/>
          </a:xfrm>
          <a:prstGeom prst="rect">
            <a:avLst/>
          </a:prstGeom>
          <a:solidFill>
            <a:schemeClr val="bg2"/>
          </a:solidFill>
        </p:spPr>
        <p:txBody>
          <a:bodyPr wrap="square" rtlCol="0" anchor="b">
            <a:noAutofit/>
          </a:bodyPr>
          <a:lstStyle/>
          <a:p>
            <a:r>
              <a:rPr lang="it-IT" sz="2400" dirty="0">
                <a:solidFill>
                  <a:srgbClr val="800000"/>
                </a:solidFill>
              </a:rPr>
              <a:t>From </a:t>
            </a:r>
            <a:r>
              <a:rPr lang="it-IT" sz="2400" dirty="0" err="1">
                <a:solidFill>
                  <a:srgbClr val="800000"/>
                </a:solidFill>
              </a:rPr>
              <a:t>yesterday</a:t>
            </a:r>
            <a:endParaRPr lang="it-IT" sz="2400" dirty="0">
              <a:solidFill>
                <a:srgbClr val="800000"/>
              </a:solidFill>
            </a:endParaRPr>
          </a:p>
        </p:txBody>
      </p:sp>
      <p:sp>
        <p:nvSpPr>
          <p:cNvPr id="7" name="CasellaDiTesto 6">
            <a:extLst>
              <a:ext uri="{FF2B5EF4-FFF2-40B4-BE49-F238E27FC236}">
                <a16:creationId xmlns:a16="http://schemas.microsoft.com/office/drawing/2014/main" id="{E3B04643-2E9A-813A-2FDA-C38C22C8609C}"/>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OUTLINE</a:t>
            </a:r>
          </a:p>
        </p:txBody>
      </p:sp>
      <p:sp>
        <p:nvSpPr>
          <p:cNvPr id="8" name="CasellaDiTesto 7">
            <a:extLst>
              <a:ext uri="{FF2B5EF4-FFF2-40B4-BE49-F238E27FC236}">
                <a16:creationId xmlns:a16="http://schemas.microsoft.com/office/drawing/2014/main" id="{1EF73190-FFF3-0141-55F6-343E8AF374C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8">
            <a:extLst>
              <a:ext uri="{FF2B5EF4-FFF2-40B4-BE49-F238E27FC236}">
                <a16:creationId xmlns:a16="http://schemas.microsoft.com/office/drawing/2014/main" id="{553A3FC2-7AD7-359E-031E-38BC6F81CD8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3" name="CasellaDiTesto 2">
            <a:extLst>
              <a:ext uri="{FF2B5EF4-FFF2-40B4-BE49-F238E27FC236}">
                <a16:creationId xmlns:a16="http://schemas.microsoft.com/office/drawing/2014/main" id="{86664308-D5A3-D919-3034-FF7556FCEB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2" name="TextBox 1">
            <a:extLst>
              <a:ext uri="{FF2B5EF4-FFF2-40B4-BE49-F238E27FC236}">
                <a16:creationId xmlns:a16="http://schemas.microsoft.com/office/drawing/2014/main" id="{851AA347-F42A-A316-F72A-7A3BA906E05D}"/>
              </a:ext>
            </a:extLst>
          </p:cNvPr>
          <p:cNvSpPr txBox="1"/>
          <p:nvPr/>
        </p:nvSpPr>
        <p:spPr>
          <a:xfrm>
            <a:off x="1704190" y="1808044"/>
            <a:ext cx="8045985" cy="400110"/>
          </a:xfrm>
          <a:prstGeom prst="rect">
            <a:avLst/>
          </a:prstGeom>
          <a:noFill/>
        </p:spPr>
        <p:txBody>
          <a:bodyPr wrap="square" rtlCol="0">
            <a:spAutoFit/>
          </a:bodyPr>
          <a:lstStyle/>
          <a:p>
            <a:pPr algn="ctr">
              <a:spcAft>
                <a:spcPts val="600"/>
              </a:spcAft>
            </a:pPr>
            <a:r>
              <a:rPr lang="en-IT" sz="2000" dirty="0">
                <a:latin typeface="Arial" panose="020B0604020202020204" pitchFamily="34" charset="0"/>
                <a:cs typeface="Arial" panose="020B0604020202020204" pitchFamily="34" charset="0"/>
              </a:rPr>
              <a:t>Solar activity </a:t>
            </a:r>
            <a:r>
              <a:rPr lang="en-IT" sz="2000" dirty="0">
                <a:latin typeface="Arial" panose="020B0604020202020204" pitchFamily="34" charset="0"/>
                <a:cs typeface="Arial" panose="020B0604020202020204" pitchFamily="34" charset="0"/>
                <a:sym typeface="Wingdings" pitchFamily="2" charset="2"/>
              </a:rPr>
              <a:t> Active Regions (A</a:t>
            </a:r>
            <a:r>
              <a:rPr lang="en-GB" sz="2000" dirty="0">
                <a:latin typeface="Arial" panose="020B0604020202020204" pitchFamily="34" charset="0"/>
                <a:cs typeface="Arial" panose="020B0604020202020204" pitchFamily="34" charset="0"/>
                <a:sym typeface="Wingdings" pitchFamily="2" charset="2"/>
              </a:rPr>
              <a:t>R</a:t>
            </a:r>
            <a:r>
              <a:rPr lang="en-IT" sz="2000" dirty="0">
                <a:latin typeface="Arial" panose="020B0604020202020204" pitchFamily="34" charset="0"/>
                <a:cs typeface="Arial" panose="020B0604020202020204" pitchFamily="34" charset="0"/>
                <a:sym typeface="Wingdings" pitchFamily="2" charset="2"/>
              </a:rPr>
              <a:t>s)  Solar flares</a:t>
            </a:r>
            <a:endParaRPr lang="en-IT"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CCA63DE-FEA5-F753-4759-0CC769CD86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182" y="1226192"/>
            <a:ext cx="1651000" cy="1549400"/>
          </a:xfrm>
          <a:prstGeom prst="rect">
            <a:avLst/>
          </a:prstGeom>
        </p:spPr>
      </p:pic>
      <p:pic>
        <p:nvPicPr>
          <p:cNvPr id="10" name="Picture 9">
            <a:extLst>
              <a:ext uri="{FF2B5EF4-FFF2-40B4-BE49-F238E27FC236}">
                <a16:creationId xmlns:a16="http://schemas.microsoft.com/office/drawing/2014/main" id="{8F9AF3CA-3587-2469-D1E2-DD937D9CC4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8569" y="1227600"/>
            <a:ext cx="1902064" cy="1548000"/>
          </a:xfrm>
          <a:prstGeom prst="rect">
            <a:avLst/>
          </a:prstGeom>
        </p:spPr>
      </p:pic>
      <p:pic>
        <p:nvPicPr>
          <p:cNvPr id="11" name="Picture 10">
            <a:extLst>
              <a:ext uri="{FF2B5EF4-FFF2-40B4-BE49-F238E27FC236}">
                <a16:creationId xmlns:a16="http://schemas.microsoft.com/office/drawing/2014/main" id="{A6F66C2D-FF34-3DE4-F2E3-0B76788ED1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650" y="3098933"/>
            <a:ext cx="1902064" cy="1548000"/>
          </a:xfrm>
          <a:prstGeom prst="rect">
            <a:avLst/>
          </a:prstGeom>
        </p:spPr>
      </p:pic>
      <p:sp>
        <p:nvSpPr>
          <p:cNvPr id="12" name="TextBox 11">
            <a:extLst>
              <a:ext uri="{FF2B5EF4-FFF2-40B4-BE49-F238E27FC236}">
                <a16:creationId xmlns:a16="http://schemas.microsoft.com/office/drawing/2014/main" id="{C2265DA3-6B3F-F2E5-0598-443CFA3D45DF}"/>
              </a:ext>
            </a:extLst>
          </p:cNvPr>
          <p:cNvSpPr txBox="1"/>
          <p:nvPr/>
        </p:nvSpPr>
        <p:spPr>
          <a:xfrm>
            <a:off x="1720743" y="3672878"/>
            <a:ext cx="8045985" cy="400110"/>
          </a:xfrm>
          <a:prstGeom prst="rect">
            <a:avLst/>
          </a:prstGeom>
          <a:noFill/>
        </p:spPr>
        <p:txBody>
          <a:bodyPr wrap="square" rtlCol="0">
            <a:spAutoFit/>
          </a:bodyPr>
          <a:lstStyle/>
          <a:p>
            <a:pPr algn="ctr">
              <a:spcAft>
                <a:spcPts val="600"/>
              </a:spcAft>
            </a:pPr>
            <a:r>
              <a:rPr lang="en-IT" sz="2000" dirty="0">
                <a:latin typeface="Arial" panose="020B0604020202020204" pitchFamily="34" charset="0"/>
                <a:cs typeface="Arial" panose="020B0604020202020204" pitchFamily="34" charset="0"/>
              </a:rPr>
              <a:t>Solar flares </a:t>
            </a:r>
            <a:r>
              <a:rPr lang="en-IT" sz="2000" dirty="0">
                <a:latin typeface="Arial" panose="020B0604020202020204" pitchFamily="34" charset="0"/>
                <a:cs typeface="Arial" panose="020B0604020202020204" pitchFamily="34" charset="0"/>
                <a:sym typeface="Wingdings" pitchFamily="2" charset="2"/>
              </a:rPr>
              <a:t> Coronal Mass Ejections (CMEs) </a:t>
            </a:r>
            <a:endParaRPr lang="en-IT"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BC7C782-B31B-2049-33F2-6C2D311D3380}"/>
              </a:ext>
            </a:extLst>
          </p:cNvPr>
          <p:cNvSpPr txBox="1"/>
          <p:nvPr/>
        </p:nvSpPr>
        <p:spPr>
          <a:xfrm>
            <a:off x="6993924" y="1484879"/>
            <a:ext cx="259492" cy="523220"/>
          </a:xfrm>
          <a:prstGeom prst="rect">
            <a:avLst/>
          </a:prstGeom>
          <a:noFill/>
        </p:spPr>
        <p:txBody>
          <a:bodyPr wrap="square" rtlCol="0">
            <a:spAutoFit/>
          </a:bodyPr>
          <a:lstStyle/>
          <a:p>
            <a:r>
              <a:rPr lang="en-IT" sz="2800" b="1" dirty="0">
                <a:solidFill>
                  <a:srgbClr val="FF0000"/>
                </a:solidFill>
              </a:rPr>
              <a:t>?</a:t>
            </a:r>
          </a:p>
        </p:txBody>
      </p:sp>
      <p:pic>
        <p:nvPicPr>
          <p:cNvPr id="14" name="Picture 13">
            <a:extLst>
              <a:ext uri="{FF2B5EF4-FFF2-40B4-BE49-F238E27FC236}">
                <a16:creationId xmlns:a16="http://schemas.microsoft.com/office/drawing/2014/main" id="{D06222D4-64E5-D0D6-EB83-8048035E61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3410" y="3098933"/>
            <a:ext cx="2817765" cy="1548000"/>
          </a:xfrm>
          <a:prstGeom prst="rect">
            <a:avLst/>
          </a:prstGeom>
        </p:spPr>
      </p:pic>
      <p:sp>
        <p:nvSpPr>
          <p:cNvPr id="15" name="TextBox 14">
            <a:extLst>
              <a:ext uri="{FF2B5EF4-FFF2-40B4-BE49-F238E27FC236}">
                <a16:creationId xmlns:a16="http://schemas.microsoft.com/office/drawing/2014/main" id="{5DFE0BF8-8C32-A946-9C26-F677CD5A8252}"/>
              </a:ext>
            </a:extLst>
          </p:cNvPr>
          <p:cNvSpPr txBox="1"/>
          <p:nvPr/>
        </p:nvSpPr>
        <p:spPr>
          <a:xfrm>
            <a:off x="4377525" y="3367235"/>
            <a:ext cx="259492" cy="523220"/>
          </a:xfrm>
          <a:prstGeom prst="rect">
            <a:avLst/>
          </a:prstGeom>
          <a:noFill/>
        </p:spPr>
        <p:txBody>
          <a:bodyPr wrap="square" rtlCol="0">
            <a:spAutoFit/>
          </a:bodyPr>
          <a:lstStyle/>
          <a:p>
            <a:r>
              <a:rPr lang="en-IT" sz="2800" b="1" dirty="0">
                <a:solidFill>
                  <a:srgbClr val="FF0000"/>
                </a:solidFill>
              </a:rPr>
              <a:t>?</a:t>
            </a:r>
          </a:p>
        </p:txBody>
      </p:sp>
      <p:pic>
        <p:nvPicPr>
          <p:cNvPr id="16" name="Picture 15">
            <a:extLst>
              <a:ext uri="{FF2B5EF4-FFF2-40B4-BE49-F238E27FC236}">
                <a16:creationId xmlns:a16="http://schemas.microsoft.com/office/drawing/2014/main" id="{A77690D8-8AC8-CC69-A915-925ABBDBC6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379" y="4970274"/>
            <a:ext cx="2817765" cy="1548000"/>
          </a:xfrm>
          <a:prstGeom prst="rect">
            <a:avLst/>
          </a:prstGeom>
        </p:spPr>
      </p:pic>
      <p:sp>
        <p:nvSpPr>
          <p:cNvPr id="17" name="TextBox 16">
            <a:extLst>
              <a:ext uri="{FF2B5EF4-FFF2-40B4-BE49-F238E27FC236}">
                <a16:creationId xmlns:a16="http://schemas.microsoft.com/office/drawing/2014/main" id="{480070B1-375D-918D-B9B3-686A4892457D}"/>
              </a:ext>
            </a:extLst>
          </p:cNvPr>
          <p:cNvSpPr txBox="1"/>
          <p:nvPr/>
        </p:nvSpPr>
        <p:spPr>
          <a:xfrm>
            <a:off x="1749290" y="5505800"/>
            <a:ext cx="8045985" cy="400110"/>
          </a:xfrm>
          <a:prstGeom prst="rect">
            <a:avLst/>
          </a:prstGeom>
          <a:noFill/>
        </p:spPr>
        <p:txBody>
          <a:bodyPr wrap="square" rtlCol="0">
            <a:spAutoFit/>
          </a:bodyPr>
          <a:lstStyle/>
          <a:p>
            <a:pPr algn="ctr">
              <a:spcAft>
                <a:spcPts val="600"/>
              </a:spcAft>
            </a:pPr>
            <a:r>
              <a:rPr lang="en-IT" sz="2000" dirty="0">
                <a:latin typeface="Arial" panose="020B0604020202020204" pitchFamily="34" charset="0"/>
                <a:cs typeface="Arial" panose="020B0604020202020204" pitchFamily="34" charset="0"/>
                <a:sym typeface="Wingdings" pitchFamily="2" charset="2"/>
              </a:rPr>
              <a:t>CMEs  Geomagnetic storms </a:t>
            </a:r>
            <a:endParaRPr lang="en-IT" sz="2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DF0A9F2-8E42-EE01-444C-2A6ECBD55068}"/>
              </a:ext>
            </a:extLst>
          </p:cNvPr>
          <p:cNvSpPr txBox="1"/>
          <p:nvPr/>
        </p:nvSpPr>
        <p:spPr>
          <a:xfrm>
            <a:off x="4727348" y="5175455"/>
            <a:ext cx="259492" cy="523220"/>
          </a:xfrm>
          <a:prstGeom prst="rect">
            <a:avLst/>
          </a:prstGeom>
          <a:noFill/>
        </p:spPr>
        <p:txBody>
          <a:bodyPr wrap="square" rtlCol="0">
            <a:spAutoFit/>
          </a:bodyPr>
          <a:lstStyle/>
          <a:p>
            <a:r>
              <a:rPr lang="en-IT" sz="2800" b="1" dirty="0">
                <a:solidFill>
                  <a:srgbClr val="FF0000"/>
                </a:solidFill>
              </a:rPr>
              <a:t>?</a:t>
            </a:r>
          </a:p>
        </p:txBody>
      </p:sp>
      <p:pic>
        <p:nvPicPr>
          <p:cNvPr id="19" name="Picture 18">
            <a:extLst>
              <a:ext uri="{FF2B5EF4-FFF2-40B4-BE49-F238E27FC236}">
                <a16:creationId xmlns:a16="http://schemas.microsoft.com/office/drawing/2014/main" id="{9AD03671-9CC5-A694-E2DE-A962135236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4047" y="4971600"/>
            <a:ext cx="2752000" cy="1548000"/>
          </a:xfrm>
          <a:prstGeom prst="rect">
            <a:avLst/>
          </a:prstGeom>
        </p:spPr>
      </p:pic>
    </p:spTree>
    <p:extLst>
      <p:ext uri="{BB962C8B-B14F-4D97-AF65-F5344CB8AC3E}">
        <p14:creationId xmlns:p14="http://schemas.microsoft.com/office/powerpoint/2010/main" val="24197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a:solidFill>
                  <a:srgbClr val="800000"/>
                </a:solidFill>
              </a:rPr>
              <a:t>First </a:t>
            </a:r>
            <a:r>
              <a:rPr lang="it-IT" sz="2400" b="1" dirty="0" err="1">
                <a:solidFill>
                  <a:srgbClr val="800000"/>
                </a:solidFill>
              </a:rPr>
              <a:t>approach</a:t>
            </a:r>
            <a:r>
              <a:rPr lang="it-IT" sz="2400" b="1" dirty="0">
                <a:solidFill>
                  <a:srgbClr val="800000"/>
                </a:solidFill>
              </a:rPr>
              <a:t>: </a:t>
            </a:r>
            <a:r>
              <a:rPr lang="it-IT" sz="2400" b="1" dirty="0" err="1">
                <a:solidFill>
                  <a:srgbClr val="800000"/>
                </a:solidFill>
              </a:rPr>
              <a:t>physical</a:t>
            </a:r>
            <a:r>
              <a:rPr lang="it-IT" sz="2400" b="1" dirty="0">
                <a:solidFill>
                  <a:srgbClr val="800000"/>
                </a:solidFill>
              </a:rPr>
              <a:t> features &amp; ML</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5" name="Immagine 1" descr="Immagine che contiene screenshot&#10;&#10;Descrizione generata automaticamente">
            <a:extLst>
              <a:ext uri="{FF2B5EF4-FFF2-40B4-BE49-F238E27FC236}">
                <a16:creationId xmlns:a16="http://schemas.microsoft.com/office/drawing/2014/main" id="{03BB5010-44F5-5FCC-4359-761450178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575" y="1607275"/>
            <a:ext cx="7216613" cy="2963112"/>
          </a:xfrm>
          <a:prstGeom prst="rect">
            <a:avLst/>
          </a:prstGeom>
        </p:spPr>
      </p:pic>
      <p:sp>
        <p:nvSpPr>
          <p:cNvPr id="6" name="Rettangolo 44">
            <a:extLst>
              <a:ext uri="{FF2B5EF4-FFF2-40B4-BE49-F238E27FC236}">
                <a16:creationId xmlns:a16="http://schemas.microsoft.com/office/drawing/2014/main" id="{45788059-B41B-DB18-3650-CEDA8B99E6DB}"/>
              </a:ext>
            </a:extLst>
          </p:cNvPr>
          <p:cNvSpPr/>
          <p:nvPr/>
        </p:nvSpPr>
        <p:spPr>
          <a:xfrm>
            <a:off x="4181217" y="1603565"/>
            <a:ext cx="1602378"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2">
            <a:extLst>
              <a:ext uri="{FF2B5EF4-FFF2-40B4-BE49-F238E27FC236}">
                <a16:creationId xmlns:a16="http://schemas.microsoft.com/office/drawing/2014/main" id="{0C739C92-CFA1-5B8A-8C48-ED38CAC0BAB8}"/>
              </a:ext>
            </a:extLst>
          </p:cNvPr>
          <p:cNvSpPr txBox="1"/>
          <p:nvPr/>
        </p:nvSpPr>
        <p:spPr>
          <a:xfrm>
            <a:off x="10199798" y="1321627"/>
            <a:ext cx="1317102" cy="369332"/>
          </a:xfrm>
          <a:prstGeom prst="rect">
            <a:avLst/>
          </a:prstGeom>
          <a:noFill/>
        </p:spPr>
        <p:txBody>
          <a:bodyPr wrap="square" rtlCol="0">
            <a:spAutoFit/>
          </a:bodyPr>
          <a:lstStyle/>
          <a:p>
            <a:r>
              <a:rPr lang="it-IT" b="1" dirty="0"/>
              <a:t>Formula</a:t>
            </a:r>
          </a:p>
        </p:txBody>
      </p:sp>
      <p:pic>
        <p:nvPicPr>
          <p:cNvPr id="12" name="Immagine 3">
            <a:extLst>
              <a:ext uri="{FF2B5EF4-FFF2-40B4-BE49-F238E27FC236}">
                <a16:creationId xmlns:a16="http://schemas.microsoft.com/office/drawing/2014/main" id="{D93BA0B9-1283-D4D2-F905-A54D34E79341}"/>
              </a:ext>
            </a:extLst>
          </p:cNvPr>
          <p:cNvPicPr>
            <a:picLocks noChangeAspect="1"/>
          </p:cNvPicPr>
          <p:nvPr/>
        </p:nvPicPr>
        <p:blipFill>
          <a:blip r:embed="rId3"/>
          <a:stretch>
            <a:fillRect/>
          </a:stretch>
        </p:blipFill>
        <p:spPr>
          <a:xfrm>
            <a:off x="9519565" y="1829016"/>
            <a:ext cx="1681145" cy="315215"/>
          </a:xfrm>
          <a:prstGeom prst="rect">
            <a:avLst/>
          </a:prstGeom>
        </p:spPr>
      </p:pic>
      <p:sp>
        <p:nvSpPr>
          <p:cNvPr id="13" name="CasellaDiTesto 8">
            <a:extLst>
              <a:ext uri="{FF2B5EF4-FFF2-40B4-BE49-F238E27FC236}">
                <a16:creationId xmlns:a16="http://schemas.microsoft.com/office/drawing/2014/main" id="{DA1AB2B7-2228-E913-97DC-1F1182A569A1}"/>
              </a:ext>
            </a:extLst>
          </p:cNvPr>
          <p:cNvSpPr txBox="1"/>
          <p:nvPr/>
        </p:nvSpPr>
        <p:spPr>
          <a:xfrm>
            <a:off x="7400664" y="2143051"/>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flux</a:t>
            </a:r>
            <a:endParaRPr lang="it-IT" sz="1600" dirty="0"/>
          </a:p>
        </p:txBody>
      </p:sp>
      <p:sp>
        <p:nvSpPr>
          <p:cNvPr id="14" name="CasellaDiTesto 9">
            <a:extLst>
              <a:ext uri="{FF2B5EF4-FFF2-40B4-BE49-F238E27FC236}">
                <a16:creationId xmlns:a16="http://schemas.microsoft.com/office/drawing/2014/main" id="{A2E0213B-CDFC-9A78-D5E8-CE090BC79B94}"/>
              </a:ext>
            </a:extLst>
          </p:cNvPr>
          <p:cNvSpPr txBox="1"/>
          <p:nvPr/>
        </p:nvSpPr>
        <p:spPr>
          <a:xfrm>
            <a:off x="6426156" y="1841785"/>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vertical</a:t>
            </a:r>
            <a:r>
              <a:rPr lang="it-IT" sz="1600" b="0" i="0" u="none" strike="noStrike" baseline="0" dirty="0"/>
              <a:t> </a:t>
            </a:r>
            <a:r>
              <a:rPr lang="it-IT" sz="1600" b="0" i="0" u="none" strike="noStrike" baseline="0" dirty="0" err="1"/>
              <a:t>current</a:t>
            </a:r>
            <a:endParaRPr lang="it-IT" sz="1600" dirty="0"/>
          </a:p>
        </p:txBody>
      </p:sp>
      <p:sp>
        <p:nvSpPr>
          <p:cNvPr id="15" name="CasellaDiTesto 11">
            <a:extLst>
              <a:ext uri="{FF2B5EF4-FFF2-40B4-BE49-F238E27FC236}">
                <a16:creationId xmlns:a16="http://schemas.microsoft.com/office/drawing/2014/main" id="{D8FEA5E6-6D6A-3B8A-05E2-30AABF0E2245}"/>
              </a:ext>
            </a:extLst>
          </p:cNvPr>
          <p:cNvSpPr txBox="1"/>
          <p:nvPr/>
        </p:nvSpPr>
        <p:spPr>
          <a:xfrm>
            <a:off x="6512421" y="2436857"/>
            <a:ext cx="3345633" cy="338554"/>
          </a:xfrm>
          <a:prstGeom prst="rect">
            <a:avLst/>
          </a:prstGeom>
          <a:noFill/>
        </p:spPr>
        <p:txBody>
          <a:bodyPr wrap="square" rtlCol="0">
            <a:spAutoFit/>
          </a:bodyPr>
          <a:lstStyle/>
          <a:p>
            <a:r>
              <a:rPr lang="it-IT" sz="1600" b="0" i="0" u="none" strike="noStrike" baseline="0" dirty="0"/>
              <a:t>Total </a:t>
            </a:r>
            <a:r>
              <a:rPr lang="it-IT" sz="1600" b="0" i="0" u="none" strike="noStrike" baseline="0" dirty="0" err="1"/>
              <a:t>unsigned</a:t>
            </a:r>
            <a:r>
              <a:rPr lang="it-IT" sz="1600" b="0" i="0" u="none" strike="noStrike" baseline="0" dirty="0"/>
              <a:t> </a:t>
            </a:r>
            <a:r>
              <a:rPr lang="it-IT" sz="1600" b="0" i="0" u="none" strike="noStrike" baseline="0" dirty="0" err="1"/>
              <a:t>vertical</a:t>
            </a:r>
            <a:r>
              <a:rPr lang="it-IT" sz="1600" b="0" i="0" u="none" strike="noStrike" baseline="0" dirty="0"/>
              <a:t> </a:t>
            </a:r>
            <a:r>
              <a:rPr lang="it-IT" sz="1600" b="0" i="0" u="none" strike="noStrike" baseline="0" dirty="0" err="1"/>
              <a:t>helicity</a:t>
            </a:r>
            <a:endParaRPr lang="it-IT" sz="1600" dirty="0"/>
          </a:p>
        </p:txBody>
      </p:sp>
      <p:pic>
        <p:nvPicPr>
          <p:cNvPr id="16" name="Immagine 12">
            <a:extLst>
              <a:ext uri="{FF2B5EF4-FFF2-40B4-BE49-F238E27FC236}">
                <a16:creationId xmlns:a16="http://schemas.microsoft.com/office/drawing/2014/main" id="{33C82BA3-BFF8-F905-16D4-D1A0ECF4638D}"/>
              </a:ext>
            </a:extLst>
          </p:cNvPr>
          <p:cNvPicPr>
            <a:picLocks noChangeAspect="1"/>
          </p:cNvPicPr>
          <p:nvPr/>
        </p:nvPicPr>
        <p:blipFill>
          <a:blip r:embed="rId4"/>
          <a:stretch>
            <a:fillRect/>
          </a:stretch>
        </p:blipFill>
        <p:spPr>
          <a:xfrm>
            <a:off x="9566695" y="2481861"/>
            <a:ext cx="1776933" cy="276647"/>
          </a:xfrm>
          <a:prstGeom prst="rect">
            <a:avLst/>
          </a:prstGeom>
        </p:spPr>
      </p:pic>
      <p:pic>
        <p:nvPicPr>
          <p:cNvPr id="17" name="Immagine 13">
            <a:extLst>
              <a:ext uri="{FF2B5EF4-FFF2-40B4-BE49-F238E27FC236}">
                <a16:creationId xmlns:a16="http://schemas.microsoft.com/office/drawing/2014/main" id="{12734116-1EB1-08EC-8F59-C9D951CEC504}"/>
              </a:ext>
            </a:extLst>
          </p:cNvPr>
          <p:cNvPicPr>
            <a:picLocks noChangeAspect="1"/>
          </p:cNvPicPr>
          <p:nvPr/>
        </p:nvPicPr>
        <p:blipFill>
          <a:blip r:embed="rId5"/>
          <a:stretch>
            <a:fillRect/>
          </a:stretch>
        </p:blipFill>
        <p:spPr>
          <a:xfrm>
            <a:off x="9632542" y="2182957"/>
            <a:ext cx="1459327" cy="315215"/>
          </a:xfrm>
          <a:prstGeom prst="rect">
            <a:avLst/>
          </a:prstGeom>
        </p:spPr>
      </p:pic>
      <p:cxnSp>
        <p:nvCxnSpPr>
          <p:cNvPr id="18" name="Connettore 2 14">
            <a:extLst>
              <a:ext uri="{FF2B5EF4-FFF2-40B4-BE49-F238E27FC236}">
                <a16:creationId xmlns:a16="http://schemas.microsoft.com/office/drawing/2014/main" id="{AD7FB144-BBBB-DF0C-2225-D346A4B24D78}"/>
              </a:ext>
            </a:extLst>
          </p:cNvPr>
          <p:cNvCxnSpPr/>
          <p:nvPr/>
        </p:nvCxnSpPr>
        <p:spPr>
          <a:xfrm>
            <a:off x="9140658" y="2006715"/>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5">
            <a:extLst>
              <a:ext uri="{FF2B5EF4-FFF2-40B4-BE49-F238E27FC236}">
                <a16:creationId xmlns:a16="http://schemas.microsoft.com/office/drawing/2014/main" id="{68AC54DE-B774-E363-522D-8E23DB801687}"/>
              </a:ext>
            </a:extLst>
          </p:cNvPr>
          <p:cNvCxnSpPr>
            <a:cxnSpLocks/>
          </p:cNvCxnSpPr>
          <p:nvPr/>
        </p:nvCxnSpPr>
        <p:spPr>
          <a:xfrm>
            <a:off x="9185070" y="2587740"/>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7">
            <a:extLst>
              <a:ext uri="{FF2B5EF4-FFF2-40B4-BE49-F238E27FC236}">
                <a16:creationId xmlns:a16="http://schemas.microsoft.com/office/drawing/2014/main" id="{26CF7678-BCE8-33C7-E666-34B6C7FAB3FD}"/>
              </a:ext>
            </a:extLst>
          </p:cNvPr>
          <p:cNvCxnSpPr/>
          <p:nvPr/>
        </p:nvCxnSpPr>
        <p:spPr>
          <a:xfrm>
            <a:off x="9170782" y="2330800"/>
            <a:ext cx="238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e 18">
            <a:extLst>
              <a:ext uri="{FF2B5EF4-FFF2-40B4-BE49-F238E27FC236}">
                <a16:creationId xmlns:a16="http://schemas.microsoft.com/office/drawing/2014/main" id="{4AAC65C5-65F6-70E9-1043-D3AB0D2075F4}"/>
              </a:ext>
            </a:extLst>
          </p:cNvPr>
          <p:cNvSpPr/>
          <p:nvPr/>
        </p:nvSpPr>
        <p:spPr>
          <a:xfrm rot="21430071" flipH="1" flipV="1">
            <a:off x="10408341" y="279042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19">
            <a:extLst>
              <a:ext uri="{FF2B5EF4-FFF2-40B4-BE49-F238E27FC236}">
                <a16:creationId xmlns:a16="http://schemas.microsoft.com/office/drawing/2014/main" id="{DFBDB75F-B57F-08F7-4EC2-1013E0CF5FCF}"/>
              </a:ext>
            </a:extLst>
          </p:cNvPr>
          <p:cNvSpPr/>
          <p:nvPr/>
        </p:nvSpPr>
        <p:spPr>
          <a:xfrm rot="21430071" flipH="1" flipV="1">
            <a:off x="10408341" y="290389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 name="CasellaDiTesto 13">
                <a:extLst>
                  <a:ext uri="{FF2B5EF4-FFF2-40B4-BE49-F238E27FC236}">
                    <a16:creationId xmlns:a16="http://schemas.microsoft.com/office/drawing/2014/main" id="{FE3278EE-F025-8F2D-C9BC-59624BB6CA8E}"/>
                  </a:ext>
                </a:extLst>
              </p:cNvPr>
              <p:cNvSpPr txBox="1"/>
              <p:nvPr/>
            </p:nvSpPr>
            <p:spPr>
              <a:xfrm>
                <a:off x="1108265" y="5208965"/>
                <a:ext cx="6515577" cy="381515"/>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T</a:t>
                </a:r>
                <a14:m>
                  <m:oMath xmlns:m="http://schemas.openxmlformats.org/officeDocument/2006/math">
                    <m:r>
                      <m:rPr>
                        <m:sty m:val="p"/>
                      </m:rPr>
                      <a:rPr lang="en-US" b="0" i="0" smtClean="0">
                        <a:latin typeface="Cambria Math" panose="02040503050406030204" pitchFamily="18" charset="0"/>
                      </a:rPr>
                      <m:t>raining</m:t>
                    </m:r>
                    <m:r>
                      <a:rPr lang="en-US" b="0" i="0" smtClean="0">
                        <a:latin typeface="Cambria Math" panose="02040503050406030204" pitchFamily="18" charset="0"/>
                      </a:rPr>
                      <m:t> </m:t>
                    </m:r>
                    <m:r>
                      <m:rPr>
                        <m:sty m:val="p"/>
                      </m:rPr>
                      <a:rPr lang="en-US" b="0" i="0" smtClean="0">
                        <a:latin typeface="Cambria Math" panose="02040503050406030204" pitchFamily="18" charset="0"/>
                      </a:rPr>
                      <m:t>set</m:t>
                    </m:r>
                    <m:r>
                      <a:rPr lang="en-US" b="0" i="0" smtClean="0">
                        <a:latin typeface="Cambria Math" panose="02040503050406030204" pitchFamily="18" charset="0"/>
                      </a:rPr>
                      <m:t> </m:t>
                    </m:r>
                    <m:sSub>
                      <m:sSubPr>
                        <m:ctrlPr>
                          <a:rPr lang="it-IT" i="1" smtClean="0">
                            <a:latin typeface="Cambria Math" panose="02040503050406030204" pitchFamily="18" charset="0"/>
                          </a:rPr>
                        </m:ctrlPr>
                      </m:sSubPr>
                      <m:e>
                        <m:r>
                          <a:rPr lang="it-IT" b="0" i="1" smtClean="0">
                            <a:latin typeface="Cambria Math" panose="02040503050406030204" pitchFamily="18" charset="0"/>
                          </a:rPr>
                          <m:t>{</m:t>
                        </m:r>
                        <m:r>
                          <a:rPr lang="it-IT" i="1" dirty="0">
                            <a:latin typeface="Cambria Math" panose="02040503050406030204" pitchFamily="18" charset="0"/>
                          </a:rPr>
                          <m:t>(</m:t>
                        </m:r>
                        <m:sSub>
                          <m:sSubPr>
                            <m:ctrlPr>
                              <a:rPr lang="it-IT" i="1" dirty="0">
                                <a:latin typeface="Cambria Math" panose="02040503050406030204" pitchFamily="18" charset="0"/>
                              </a:rPr>
                            </m:ctrlPr>
                          </m:sSubPr>
                          <m:e>
                            <m:r>
                              <a:rPr lang="it-IT" b="1" i="1" dirty="0" smtClean="0">
                                <a:latin typeface="Cambria Math" panose="02040503050406030204" pitchFamily="18" charset="0"/>
                              </a:rPr>
                              <m:t>𝒙</m:t>
                            </m:r>
                          </m:e>
                          <m:sub>
                            <m:r>
                              <a:rPr lang="it-IT" i="1" dirty="0">
                                <a:latin typeface="Cambria Math" panose="02040503050406030204" pitchFamily="18" charset="0"/>
                              </a:rPr>
                              <m:t>𝑖</m:t>
                            </m:r>
                          </m:sub>
                        </m:sSub>
                        <m:r>
                          <a:rPr lang="it-IT" i="1" dirty="0" err="1">
                            <a:latin typeface="Cambria Math" panose="02040503050406030204" pitchFamily="18" charset="0"/>
                          </a:rPr>
                          <m:t>,</m:t>
                        </m:r>
                        <m:sSub>
                          <m:sSubPr>
                            <m:ctrlPr>
                              <a:rPr lang="it-IT" i="1" dirty="0">
                                <a:latin typeface="Cambria Math" panose="02040503050406030204" pitchFamily="18" charset="0"/>
                              </a:rPr>
                            </m:ctrlPr>
                          </m:sSubPr>
                          <m:e>
                            <m:r>
                              <a:rPr lang="it-IT" b="0" i="1" dirty="0" smtClean="0">
                                <a:latin typeface="Cambria Math" panose="02040503050406030204" pitchFamily="18" charset="0"/>
                              </a:rPr>
                              <m:t>𝑦</m:t>
                            </m:r>
                          </m:e>
                          <m:sub>
                            <m:r>
                              <a:rPr lang="it-IT" i="1" dirty="0">
                                <a:latin typeface="Cambria Math" panose="02040503050406030204" pitchFamily="18" charset="0"/>
                              </a:rPr>
                              <m:t>𝑖</m:t>
                            </m:r>
                          </m:sub>
                        </m:sSub>
                        <m:r>
                          <a:rPr lang="it-IT" i="1" dirty="0">
                            <a:latin typeface="Cambria Math" panose="02040503050406030204" pitchFamily="18" charset="0"/>
                          </a:rPr>
                          <m:t>)</m:t>
                        </m:r>
                        <m:r>
                          <a:rPr lang="it-IT" b="0" i="1" smtClean="0">
                            <a:latin typeface="Cambria Math" panose="02040503050406030204" pitchFamily="18" charset="0"/>
                          </a:rPr>
                          <m:t>}</m:t>
                        </m:r>
                      </m:e>
                      <m:sub>
                        <m:r>
                          <a:rPr lang="it-IT" b="0" i="1" smtClean="0">
                            <a:latin typeface="Cambria Math" panose="02040503050406030204" pitchFamily="18" charset="0"/>
                          </a:rPr>
                          <m:t>𝑖</m:t>
                        </m:r>
                        <m:r>
                          <a:rPr lang="it-IT" b="0" i="1" smtClean="0">
                            <a:latin typeface="Cambria Math" panose="02040503050406030204" pitchFamily="18" charset="0"/>
                          </a:rPr>
                          <m:t>=1,..,</m:t>
                        </m:r>
                        <m:r>
                          <a:rPr lang="it-IT" b="0" i="1" smtClean="0">
                            <a:latin typeface="Cambria Math" panose="02040503050406030204" pitchFamily="18" charset="0"/>
                          </a:rPr>
                          <m:t>𝑛</m:t>
                        </m:r>
                      </m:sub>
                    </m:sSub>
                  </m:oMath>
                </a14:m>
                <a:endParaRPr lang="it-IT" dirty="0">
                  <a:ea typeface="Roboto Slab" panose="020B0604020202020204" charset="0"/>
                </a:endParaRPr>
              </a:p>
            </p:txBody>
          </p:sp>
        </mc:Choice>
        <mc:Fallback xmlns="">
          <p:sp>
            <p:nvSpPr>
              <p:cNvPr id="4" name="CasellaDiTesto 13">
                <a:extLst>
                  <a:ext uri="{FF2B5EF4-FFF2-40B4-BE49-F238E27FC236}">
                    <a16:creationId xmlns:a16="http://schemas.microsoft.com/office/drawing/2014/main" id="{FE3278EE-F025-8F2D-C9BC-59624BB6CA8E}"/>
                  </a:ext>
                </a:extLst>
              </p:cNvPr>
              <p:cNvSpPr txBox="1">
                <a:spLocks noRot="1" noChangeAspect="1" noMove="1" noResize="1" noEditPoints="1" noAdjustHandles="1" noChangeArrowheads="1" noChangeShapeType="1" noTextEdit="1"/>
              </p:cNvSpPr>
              <p:nvPr/>
            </p:nvSpPr>
            <p:spPr>
              <a:xfrm>
                <a:off x="1108265" y="5208965"/>
                <a:ext cx="6515577" cy="381515"/>
              </a:xfrm>
              <a:prstGeom prst="rect">
                <a:avLst/>
              </a:prstGeom>
              <a:blipFill>
                <a:blip r:embed="rId6"/>
                <a:stretch>
                  <a:fillRect t="-6250" b="-15625"/>
                </a:stretch>
              </a:blipFill>
            </p:spPr>
            <p:txBody>
              <a:bodyPr/>
              <a:lstStyle/>
              <a:p>
                <a:r>
                  <a:rPr lang="en-IT">
                    <a:noFill/>
                  </a:rPr>
                  <a:t> </a:t>
                </a:r>
              </a:p>
            </p:txBody>
          </p:sp>
        </mc:Fallback>
      </mc:AlternateContent>
      <p:sp>
        <p:nvSpPr>
          <p:cNvPr id="23" name="Right Arrow 22">
            <a:extLst>
              <a:ext uri="{FF2B5EF4-FFF2-40B4-BE49-F238E27FC236}">
                <a16:creationId xmlns:a16="http://schemas.microsoft.com/office/drawing/2014/main" id="{DC9DCEE0-5AF9-DE62-B535-5B4AF86C7C80}"/>
              </a:ext>
            </a:extLst>
          </p:cNvPr>
          <p:cNvSpPr/>
          <p:nvPr/>
        </p:nvSpPr>
        <p:spPr>
          <a:xfrm>
            <a:off x="5933945" y="5238368"/>
            <a:ext cx="984422" cy="33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25" name="Picture 24">
            <a:extLst>
              <a:ext uri="{FF2B5EF4-FFF2-40B4-BE49-F238E27FC236}">
                <a16:creationId xmlns:a16="http://schemas.microsoft.com/office/drawing/2014/main" id="{CBCF6037-9F58-7552-2D1F-F095A396B4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2723" y="4151168"/>
            <a:ext cx="2692400" cy="2336800"/>
          </a:xfrm>
          <a:prstGeom prst="rect">
            <a:avLst/>
          </a:prstGeom>
        </p:spPr>
      </p:pic>
    </p:spTree>
    <p:extLst>
      <p:ext uri="{BB962C8B-B14F-4D97-AF65-F5344CB8AC3E}">
        <p14:creationId xmlns:p14="http://schemas.microsoft.com/office/powerpoint/2010/main" val="17640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ARCAFF approach</a:t>
            </a:r>
            <a:endParaRPr lang="it-IT" sz="2400" dirty="0">
              <a:solidFill>
                <a:srgbClr val="800000"/>
              </a:solidFill>
            </a:endParaRP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STIX data </a:t>
            </a:r>
            <a:r>
              <a:rPr lang="en-GB" sz="1200" dirty="0">
                <a:solidFill>
                  <a:schemeClr val="bg1"/>
                </a:solidFill>
              </a:rPr>
              <a:t>formation</a:t>
            </a:r>
            <a:r>
              <a:rPr lang="it-IT" sz="1200" dirty="0">
                <a:solidFill>
                  <a:schemeClr val="bg1"/>
                </a:solidFill>
              </a:rPr>
              <a:t> </a:t>
            </a:r>
            <a:r>
              <a:rPr lang="en-GB" sz="1200" dirty="0">
                <a:solidFill>
                  <a:schemeClr val="bg1"/>
                </a:solidFill>
              </a:rPr>
              <a:t>process</a:t>
            </a: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4" name="CasellaDiTesto 7">
            <a:extLst>
              <a:ext uri="{FF2B5EF4-FFF2-40B4-BE49-F238E27FC236}">
                <a16:creationId xmlns:a16="http://schemas.microsoft.com/office/drawing/2014/main" id="{199925CF-1943-22BA-190E-EF066891550B}"/>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Flare</a:t>
            </a:r>
            <a:r>
              <a:rPr lang="it-IT" sz="2400" b="1" dirty="0">
                <a:solidFill>
                  <a:srgbClr val="800000"/>
                </a:solidFill>
                <a:latin typeface="+mj-lt"/>
              </a:rPr>
              <a:t> </a:t>
            </a:r>
            <a:r>
              <a:rPr lang="it-IT" sz="2400" b="1" dirty="0" err="1">
                <a:solidFill>
                  <a:srgbClr val="800000"/>
                </a:solidFill>
                <a:latin typeface="+mj-lt"/>
              </a:rPr>
              <a:t>prediction</a:t>
            </a:r>
            <a:r>
              <a:rPr lang="it-IT" sz="2400" b="1" dirty="0">
                <a:solidFill>
                  <a:srgbClr val="800000"/>
                </a:solidFill>
                <a:latin typeface="+mj-lt"/>
              </a:rPr>
              <a:t> </a:t>
            </a:r>
            <a:r>
              <a:rPr lang="it-IT" sz="2400" b="1" dirty="0" err="1">
                <a:solidFill>
                  <a:srgbClr val="800000"/>
                </a:solidFill>
                <a:latin typeface="+mj-lt"/>
              </a:rPr>
              <a:t>algorithms</a:t>
            </a:r>
            <a:r>
              <a:rPr lang="it-IT" sz="2400" b="1" dirty="0">
                <a:solidFill>
                  <a:srgbClr val="800000"/>
                </a:solidFill>
                <a:latin typeface="+mj-lt"/>
              </a:rPr>
              <a:t> - FLARECAST</a:t>
            </a:r>
          </a:p>
        </p:txBody>
      </p:sp>
      <p:sp>
        <p:nvSpPr>
          <p:cNvPr id="5" name="TextBox 8">
            <a:extLst>
              <a:ext uri="{FF2B5EF4-FFF2-40B4-BE49-F238E27FC236}">
                <a16:creationId xmlns:a16="http://schemas.microsoft.com/office/drawing/2014/main" id="{3487284E-96D3-DAB4-73B3-7D96A7DCF63A}"/>
              </a:ext>
            </a:extLst>
          </p:cNvPr>
          <p:cNvSpPr txBox="1"/>
          <p:nvPr/>
        </p:nvSpPr>
        <p:spPr>
          <a:xfrm>
            <a:off x="473127" y="1780910"/>
            <a:ext cx="5742878" cy="3693319"/>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1" dirty="0">
                <a:latin typeface="Arial" panose="020B0604020202020204" pitchFamily="34" charset="0"/>
                <a:cs typeface="Arial" panose="020B0604020202020204" pitchFamily="34" charset="0"/>
              </a:rPr>
              <a:t>Unsupervised learning techniques</a:t>
            </a:r>
            <a:endParaRPr lang="it-IT" b="1"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K-Means algorithm</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Fuzzy C-Means algorithm</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possibilistic C-Means algorithm</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simulated annealing algorithm</a:t>
            </a:r>
          </a:p>
          <a:p>
            <a:pPr lvl="1"/>
            <a:endParaRPr lang="it-IT" dirty="0">
              <a:latin typeface="Arial" panose="020B0604020202020204" pitchFamily="34" charset="0"/>
              <a:cs typeface="Arial" panose="020B0604020202020204" pitchFamily="34" charset="0"/>
            </a:endParaRPr>
          </a:p>
          <a:p>
            <a:pPr lvl="0"/>
            <a:r>
              <a:rPr lang="it-IT" b="1" dirty="0" err="1">
                <a:latin typeface="Arial" panose="020B0604020202020204" pitchFamily="34" charset="0"/>
                <a:cs typeface="Arial" panose="020B0604020202020204" pitchFamily="34" charset="0"/>
              </a:rPr>
              <a:t>Supervised</a:t>
            </a:r>
            <a:r>
              <a:rPr lang="it-IT" b="1" dirty="0">
                <a:latin typeface="Arial" panose="020B0604020202020204" pitchFamily="34" charset="0"/>
                <a:cs typeface="Arial" panose="020B0604020202020204" pitchFamily="34" charset="0"/>
              </a:rPr>
              <a:t> learning techniques (</a:t>
            </a:r>
            <a:r>
              <a:rPr lang="it-IT" b="1" dirty="0" err="1">
                <a:latin typeface="Arial" panose="020B0604020202020204" pitchFamily="34" charset="0"/>
                <a:cs typeface="Arial" panose="020B0604020202020204" pitchFamily="34" charset="0"/>
              </a:rPr>
              <a:t>classification</a:t>
            </a:r>
            <a:r>
              <a:rPr lang="it-IT" b="1" dirty="0">
                <a:latin typeface="Arial" panose="020B0604020202020204" pitchFamily="34" charset="0"/>
                <a:cs typeface="Arial" panose="020B0604020202020204" pitchFamily="34" charset="0"/>
              </a:rPr>
              <a:t>)</a:t>
            </a:r>
          </a:p>
          <a:p>
            <a:pPr marL="742950" lvl="1" indent="-285750">
              <a:buFont typeface="Arial"/>
              <a:buChar char="•"/>
            </a:pPr>
            <a:r>
              <a:rPr lang="en-US" dirty="0">
                <a:latin typeface="Arial" panose="020B0604020202020204" pitchFamily="34" charset="0"/>
                <a:cs typeface="Arial" panose="020B0604020202020204" pitchFamily="34" charset="0"/>
              </a:rPr>
              <a:t>multi-layer </a:t>
            </a:r>
            <a:r>
              <a:rPr lang="en-US" dirty="0" err="1">
                <a:latin typeface="Arial" panose="020B0604020202020204" pitchFamily="34" charset="0"/>
                <a:cs typeface="Arial" panose="020B0604020202020204" pitchFamily="34" charset="0"/>
              </a:rPr>
              <a:t>perceptrons</a:t>
            </a:r>
            <a:r>
              <a:rPr lang="en-US" dirty="0">
                <a:latin typeface="Arial" panose="020B0604020202020204" pitchFamily="34" charset="0"/>
                <a:cs typeface="Arial" panose="020B0604020202020204" pitchFamily="34" charset="0"/>
              </a:rPr>
              <a:t> </a:t>
            </a:r>
          </a:p>
          <a:p>
            <a:pPr marL="742950" lvl="1" indent="-285750">
              <a:buFont typeface="Arial"/>
              <a:buChar char="•"/>
            </a:pPr>
            <a:r>
              <a:rPr lang="en-US" dirty="0">
                <a:latin typeface="Arial" panose="020B0604020202020204" pitchFamily="34" charset="0"/>
                <a:cs typeface="Arial" panose="020B0604020202020204" pitchFamily="34" charset="0"/>
              </a:rPr>
              <a:t>support vector machine</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recurrent neural network</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MLP with negative log-likelihood</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MLP for feature selection </a:t>
            </a:r>
          </a:p>
          <a:p>
            <a:pPr marL="742950" lvl="1" indent="-285750">
              <a:buFont typeface="Arial"/>
              <a:buChar char="•"/>
            </a:pPr>
            <a:r>
              <a:rPr lang="en-US" dirty="0">
                <a:latin typeface="Arial" panose="020B0604020202020204" pitchFamily="34" charset="0"/>
                <a:cs typeface="Arial" panose="020B0604020202020204" pitchFamily="34" charset="0"/>
              </a:rPr>
              <a:t>random forests</a:t>
            </a:r>
            <a:endParaRPr lang="it-IT" dirty="0">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49FE4493-BF83-F5F4-1B00-811E73CCD6BB}"/>
              </a:ext>
            </a:extLst>
          </p:cNvPr>
          <p:cNvSpPr txBox="1"/>
          <p:nvPr/>
        </p:nvSpPr>
        <p:spPr>
          <a:xfrm>
            <a:off x="6337785" y="1506727"/>
            <a:ext cx="5612430" cy="424731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it-IT" b="1" dirty="0" err="1">
                <a:latin typeface="Arial" panose="020B0604020202020204" pitchFamily="34" charset="0"/>
                <a:cs typeface="Arial" panose="020B0604020202020204" pitchFamily="34" charset="0"/>
              </a:rPr>
              <a:t>Supervised</a:t>
            </a:r>
            <a:r>
              <a:rPr lang="it-IT" b="1" dirty="0">
                <a:latin typeface="Arial" panose="020B0604020202020204" pitchFamily="34" charset="0"/>
                <a:cs typeface="Arial" panose="020B0604020202020204" pitchFamily="34" charset="0"/>
              </a:rPr>
              <a:t> learning techniques (</a:t>
            </a:r>
            <a:r>
              <a:rPr lang="it-IT" b="1" dirty="0" err="1">
                <a:latin typeface="Arial" panose="020B0604020202020204" pitchFamily="34" charset="0"/>
                <a:cs typeface="Arial" panose="020B0604020202020204" pitchFamily="34" charset="0"/>
              </a:rPr>
              <a:t>regression</a:t>
            </a:r>
            <a:r>
              <a:rPr lang="it-IT" b="1" dirty="0">
                <a:latin typeface="Arial" panose="020B0604020202020204" pitchFamily="34" charset="0"/>
                <a:cs typeface="Arial" panose="020B0604020202020204" pitchFamily="34" charset="0"/>
              </a:rPr>
              <a:t>)</a:t>
            </a:r>
          </a:p>
          <a:p>
            <a:pPr marL="742950" lvl="1" indent="-285750">
              <a:buFont typeface="Arial"/>
              <a:buChar char="•"/>
            </a:pPr>
            <a:r>
              <a:rPr lang="en-US" dirty="0">
                <a:latin typeface="Arial" panose="020B0604020202020204" pitchFamily="34" charset="0"/>
                <a:cs typeface="Arial" panose="020B0604020202020204" pitchFamily="34" charset="0"/>
              </a:rPr>
              <a:t>LASSO</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elastic net</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logistic regression</a:t>
            </a:r>
          </a:p>
          <a:p>
            <a:pPr marL="742950" lvl="1" indent="-285750">
              <a:buFont typeface="Arial"/>
              <a:buChar char="•"/>
            </a:pPr>
            <a:r>
              <a:rPr lang="en-US" dirty="0" err="1">
                <a:latin typeface="Arial" panose="020B0604020202020204" pitchFamily="34" charset="0"/>
                <a:cs typeface="Arial" panose="020B0604020202020204" pitchFamily="34" charset="0"/>
              </a:rPr>
              <a:t>poisson</a:t>
            </a:r>
            <a:r>
              <a:rPr lang="en-US" dirty="0">
                <a:latin typeface="Arial" panose="020B0604020202020204" pitchFamily="34" charset="0"/>
                <a:cs typeface="Arial" panose="020B0604020202020204" pitchFamily="34" charset="0"/>
              </a:rPr>
              <a:t> re-weighted LASSO (</a:t>
            </a:r>
            <a:r>
              <a:rPr lang="en-US" dirty="0" err="1">
                <a:latin typeface="Arial" panose="020B0604020202020204" pitchFamily="34" charset="0"/>
                <a:cs typeface="Arial" panose="020B0604020202020204" pitchFamily="34" charset="0"/>
              </a:rPr>
              <a:t>PRiL</a:t>
            </a:r>
            <a:r>
              <a:rPr lang="en-US" dirty="0">
                <a:latin typeface="Arial" panose="020B0604020202020204" pitchFamily="34" charset="0"/>
                <a:cs typeface="Arial" panose="020B0604020202020204" pitchFamily="34" charset="0"/>
              </a:rPr>
              <a:t>)</a:t>
            </a:r>
          </a:p>
          <a:p>
            <a:pPr marL="742950" lvl="1" indent="-285750">
              <a:buFont typeface="Arial"/>
              <a:buChar char="•"/>
            </a:pPr>
            <a:r>
              <a:rPr lang="en-US" dirty="0">
                <a:latin typeface="Arial" panose="020B0604020202020204" pitchFamily="34" charset="0"/>
                <a:cs typeface="Arial" panose="020B0604020202020204" pitchFamily="34" charset="0"/>
              </a:rPr>
              <a:t>adaptive </a:t>
            </a:r>
            <a:r>
              <a:rPr lang="en-US" dirty="0" err="1">
                <a:latin typeface="Arial" panose="020B0604020202020204" pitchFamily="34" charset="0"/>
                <a:cs typeface="Arial" panose="020B0604020202020204" pitchFamily="34" charset="0"/>
              </a:rPr>
              <a:t>poisson</a:t>
            </a:r>
            <a:r>
              <a:rPr lang="en-US" dirty="0">
                <a:latin typeface="Arial" panose="020B0604020202020204" pitchFamily="34" charset="0"/>
                <a:cs typeface="Arial" panose="020B0604020202020204" pitchFamily="34" charset="0"/>
              </a:rPr>
              <a:t> re-weighted LASSO (</a:t>
            </a:r>
            <a:r>
              <a:rPr lang="en-US" dirty="0" err="1">
                <a:latin typeface="Arial" panose="020B0604020202020204" pitchFamily="34" charset="0"/>
                <a:cs typeface="Arial" panose="020B0604020202020204" pitchFamily="34" charset="0"/>
              </a:rPr>
              <a:t>APRiL</a:t>
            </a:r>
            <a:r>
              <a:rPr lang="en-US" dirty="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a:p>
            <a:pPr lvl="1"/>
            <a:endParaRPr lang="it-IT" dirty="0">
              <a:latin typeface="Arial" panose="020B0604020202020204" pitchFamily="34" charset="0"/>
              <a:cs typeface="Arial" panose="020B0604020202020204" pitchFamily="34" charset="0"/>
            </a:endParaRPr>
          </a:p>
          <a:p>
            <a:pPr lvl="0"/>
            <a:r>
              <a:rPr lang="it-IT" b="1" dirty="0" err="1">
                <a:latin typeface="Arial" panose="020B0604020202020204" pitchFamily="34" charset="0"/>
                <a:cs typeface="Arial" panose="020B0604020202020204" pitchFamily="34" charset="0"/>
              </a:rPr>
              <a:t>Hybrid</a:t>
            </a:r>
            <a:r>
              <a:rPr lang="it-IT" b="1" dirty="0">
                <a:latin typeface="Arial" panose="020B0604020202020204" pitchFamily="34" charset="0"/>
                <a:cs typeface="Arial" panose="020B0604020202020204" pitchFamily="34" charset="0"/>
              </a:rPr>
              <a:t> strategies </a:t>
            </a:r>
          </a:p>
          <a:p>
            <a:pPr marL="742950" lvl="1" indent="-285750">
              <a:buFont typeface="Arial"/>
              <a:buChar char="•"/>
            </a:pPr>
            <a:r>
              <a:rPr lang="en-US" dirty="0">
                <a:latin typeface="Arial" panose="020B0604020202020204" pitchFamily="34" charset="0"/>
                <a:cs typeface="Arial" panose="020B0604020202020204" pitchFamily="34" charset="0"/>
              </a:rPr>
              <a:t>hybrid LASSO</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hybrid logit</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recurrent neural network trained with GA</a:t>
            </a:r>
          </a:p>
          <a:p>
            <a:pPr marL="742950" lvl="1" indent="-285750">
              <a:buFont typeface="Arial"/>
              <a:buChar char="•"/>
            </a:pPr>
            <a:endParaRPr lang="it-IT"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Multi-task learning techniques</a:t>
            </a:r>
            <a:endParaRPr lang="it-IT" b="1"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multi task LASSO</a:t>
            </a:r>
            <a:endParaRPr lang="it-IT" dirty="0">
              <a:latin typeface="Arial" panose="020B0604020202020204" pitchFamily="34" charset="0"/>
              <a:cs typeface="Arial" panose="020B0604020202020204" pitchFamily="34" charset="0"/>
            </a:endParaRPr>
          </a:p>
          <a:p>
            <a:pPr marL="742950" lvl="1" indent="-285750">
              <a:buFont typeface="Arial"/>
              <a:buChar char="•"/>
            </a:pPr>
            <a:r>
              <a:rPr lang="en-US" dirty="0">
                <a:latin typeface="Arial" panose="020B0604020202020204" pitchFamily="34" charset="0"/>
                <a:cs typeface="Arial" panose="020B0604020202020204" pitchFamily="34" charset="0"/>
              </a:rPr>
              <a:t>adaptive multi task LASSO</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93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7CE6DF62-219E-2531-EEDF-81813A1E665C}"/>
              </a:ext>
            </a:extLst>
          </p:cNvPr>
          <p:cNvSpPr/>
          <p:nvPr/>
        </p:nvSpPr>
        <p:spPr>
          <a:xfrm>
            <a:off x="1665075" y="4669987"/>
            <a:ext cx="8998809" cy="1764280"/>
          </a:xfrm>
          <a:prstGeom prst="roundRect">
            <a:avLst/>
          </a:prstGeom>
          <a:solidFill>
            <a:schemeClr val="accent2">
              <a:lumMod val="20000"/>
              <a:lumOff val="80000"/>
              <a:alpha val="69043"/>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2" name="Rounded Rectangle 31">
            <a:extLst>
              <a:ext uri="{FF2B5EF4-FFF2-40B4-BE49-F238E27FC236}">
                <a16:creationId xmlns:a16="http://schemas.microsoft.com/office/drawing/2014/main" id="{3ECA087D-3F04-A0FF-CAE1-59D3BBB04C26}"/>
              </a:ext>
            </a:extLst>
          </p:cNvPr>
          <p:cNvSpPr/>
          <p:nvPr/>
        </p:nvSpPr>
        <p:spPr>
          <a:xfrm>
            <a:off x="1665075" y="2561843"/>
            <a:ext cx="8912311" cy="1941929"/>
          </a:xfrm>
          <a:prstGeom prst="roundRect">
            <a:avLst/>
          </a:prstGeom>
          <a:solidFill>
            <a:schemeClr val="accent2">
              <a:lumMod val="20000"/>
              <a:lumOff val="80000"/>
              <a:alpha val="69043"/>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4FB0430-C05D-0DF2-7731-AD14F332063B}"/>
                  </a:ext>
                </a:extLst>
              </p:cNvPr>
              <p:cNvSpPr txBox="1"/>
              <p:nvPr/>
            </p:nvSpPr>
            <p:spPr>
              <a:xfrm>
                <a:off x="1726860" y="4830567"/>
                <a:ext cx="8998809" cy="1554272"/>
              </a:xfrm>
              <a:prstGeom prst="rect">
                <a:avLst/>
              </a:prstGeom>
              <a:noFill/>
            </p:spPr>
            <p:txBody>
              <a:bodyPr wrap="square">
                <a:spAutoFit/>
              </a:bodyPr>
              <a:lstStyle/>
              <a:p>
                <a:r>
                  <a:rPr lang="en-GB" b="1" dirty="0">
                    <a:effectLst/>
                    <a:latin typeface="Helvetica" pitchFamily="2" charset="0"/>
                  </a:rPr>
                  <a:t>Classi</a:t>
                </a:r>
                <a:r>
                  <a:rPr lang="en-GB" b="1" dirty="0">
                    <a:latin typeface="Helvetica" pitchFamily="2" charset="0"/>
                  </a:rPr>
                  <a:t>fi</a:t>
                </a:r>
                <a:r>
                  <a:rPr lang="en-GB" b="1" dirty="0">
                    <a:effectLst/>
                    <a:latin typeface="Helvetica" pitchFamily="2" charset="0"/>
                  </a:rPr>
                  <a:t>cation phase</a:t>
                </a:r>
              </a:p>
              <a:p>
                <a:pPr/>
                <a14:m>
                  <m:oMathPara xmlns:m="http://schemas.openxmlformats.org/officeDocument/2006/math">
                    <m:oMathParaPr>
                      <m:jc m:val="centerGroup"/>
                    </m:oMathParaPr>
                    <m:oMath xmlns:m="http://schemas.openxmlformats.org/officeDocument/2006/math">
                      <m:sSup>
                        <m:sSupPr>
                          <m:ctrlPr>
                            <a:rPr lang="en-US" sz="1800" b="1"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𝜏</m:t>
                          </m:r>
                        </m:e>
                        <m:sup>
                          <m:r>
                            <a:rPr lang="en-US" sz="1800" b="0" i="1" smtClean="0">
                              <a:latin typeface="Cambria Math" panose="02040503050406030204" pitchFamily="18" charset="0"/>
                              <a:ea typeface="Cambria Math" panose="02040503050406030204" pitchFamily="18" charset="0"/>
                            </a:rPr>
                            <m:t>∗</m:t>
                          </m:r>
                        </m:sup>
                      </m:sSup>
                      <m:r>
                        <a:rPr lang="en-US" sz="1800" b="1"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m:rPr>
                              <m:sty m:val="p"/>
                            </m:rPr>
                            <a:rPr lang="en-US" sz="1800" b="0" i="0" smtClean="0">
                              <a:latin typeface="Cambria Math" panose="02040503050406030204" pitchFamily="18" charset="0"/>
                              <a:ea typeface="Cambria Math" panose="02040503050406030204" pitchFamily="18" charset="0"/>
                            </a:rPr>
                            <m:t>argmax</m:t>
                          </m:r>
                        </m:e>
                        <m:sub>
                          <m:r>
                            <m:rPr>
                              <m:sty m:val="p"/>
                            </m:rPr>
                            <a:rPr lang="en-US" sz="1800" b="0" i="0" smtClean="0">
                              <a:latin typeface="Cambria Math" panose="02040503050406030204" pitchFamily="18" charset="0"/>
                              <a:ea typeface="Cambria Math" panose="02040503050406030204" pitchFamily="18" charset="0"/>
                            </a:rPr>
                            <m:t>τ</m:t>
                          </m:r>
                        </m:sub>
                      </m:sSub>
                      <m:d>
                        <m:dPr>
                          <m:begChr m:val="{"/>
                          <m:endChr m:val="}"/>
                          <m:ctrlPr>
                            <a:rPr lang="en-US" sz="1800" b="1"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𝒮</m:t>
                              </m:r>
                            </m:e>
                            <m:sub>
                              <m:r>
                                <a:rPr lang="en-US" b="0" i="1" smtClean="0">
                                  <a:latin typeface="Cambria Math" panose="02040503050406030204" pitchFamily="18" charset="0"/>
                                  <a:ea typeface="Cambria Math" panose="02040503050406030204" pitchFamily="18" charset="0"/>
                                </a:rPr>
                                <m:t>𝜏</m:t>
                              </m:r>
                            </m:sub>
                          </m:sSub>
                          <m:d>
                            <m:dPr>
                              <m:ctrlPr>
                                <a:rPr lang="en-US" sz="1800" b="1"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𝜃</m:t>
                              </m:r>
                              <m:d>
                                <m:dPr>
                                  <m:ctrlPr>
                                    <a:rPr lang="en-GB" sz="1800" b="1" i="1">
                                      <a:latin typeface="Cambria Math" panose="02040503050406030204" pitchFamily="18" charset="0"/>
                                      <a:ea typeface="Cambria Math" panose="02040503050406030204" pitchFamily="18" charset="0"/>
                                    </a:rPr>
                                  </m:ctrlPr>
                                </m:dPr>
                                <m:e>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𝝎</m:t>
                                      </m:r>
                                    </m:e>
                                    <m:sup>
                                      <m:r>
                                        <a:rPr lang="en-US" b="1" i="1">
                                          <a:latin typeface="Cambria Math" panose="02040503050406030204" pitchFamily="18" charset="0"/>
                                          <a:ea typeface="Cambria Math" panose="02040503050406030204" pitchFamily="18" charset="0"/>
                                        </a:rPr>
                                        <m:t>∗</m:t>
                                      </m:r>
                                    </m:sup>
                                  </m:sSup>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e>
                              </m:d>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𝒚</m:t>
                              </m:r>
                            </m:e>
                          </m:d>
                        </m:e>
                      </m:d>
                    </m:oMath>
                  </m:oMathPara>
                </a14:m>
                <a:endParaRPr lang="en-GB" sz="1800" b="1" dirty="0">
                  <a:effectLst/>
                  <a:latin typeface="Helvetica" pitchFamily="2" charset="0"/>
                </a:endParaRPr>
              </a:p>
              <a:p>
                <a:endParaRPr lang="en-GB" dirty="0">
                  <a:latin typeface="Helvetica" pitchFamily="2" charset="0"/>
                </a:endParaRPr>
              </a:p>
              <a:p>
                <a:r>
                  <a:rPr lang="en-GB" dirty="0">
                    <a:effectLst/>
                    <a:latin typeface="Helvetica" pitchFamily="2" charset="0"/>
                  </a:rPr>
                  <a:t>forecasting pretends a binary outcome: </a:t>
                </a:r>
              </a:p>
              <a:p>
                <a:pPr marL="285750" indent="-285750">
                  <a:spcBef>
                    <a:spcPts val="600"/>
                  </a:spcBef>
                  <a:buFont typeface="Arial" panose="020B0604020202020204" pitchFamily="34" charset="0"/>
                  <a:buChar char="•"/>
                </a:pPr>
                <a:r>
                  <a:rPr lang="en-GB" dirty="0">
                    <a:effectLst/>
                    <a:latin typeface="Helvetica" pitchFamily="2" charset="0"/>
                  </a:rPr>
                  <a:t>the probabilistic outcome is turned into a classi</a:t>
                </a:r>
                <a:r>
                  <a:rPr lang="en-GB" dirty="0">
                    <a:latin typeface="Helvetica" pitchFamily="2" charset="0"/>
                  </a:rPr>
                  <a:t>fi</a:t>
                </a:r>
                <a:r>
                  <a:rPr lang="en-GB" dirty="0">
                    <a:effectLst/>
                    <a:latin typeface="Helvetica" pitchFamily="2" charset="0"/>
                  </a:rPr>
                  <a:t>er via skill score thresholding</a:t>
                </a:r>
              </a:p>
            </p:txBody>
          </p:sp>
        </mc:Choice>
        <mc:Fallback xmlns="">
          <p:sp>
            <p:nvSpPr>
              <p:cNvPr id="30" name="TextBox 29">
                <a:extLst>
                  <a:ext uri="{FF2B5EF4-FFF2-40B4-BE49-F238E27FC236}">
                    <a16:creationId xmlns:a16="http://schemas.microsoft.com/office/drawing/2014/main" id="{44FB0430-C05D-0DF2-7731-AD14F332063B}"/>
                  </a:ext>
                </a:extLst>
              </p:cNvPr>
              <p:cNvSpPr txBox="1">
                <a:spLocks noRot="1" noChangeAspect="1" noMove="1" noResize="1" noEditPoints="1" noAdjustHandles="1" noChangeArrowheads="1" noChangeShapeType="1" noTextEdit="1"/>
              </p:cNvSpPr>
              <p:nvPr/>
            </p:nvSpPr>
            <p:spPr>
              <a:xfrm>
                <a:off x="1726860" y="4830567"/>
                <a:ext cx="8998809" cy="1554272"/>
              </a:xfrm>
              <a:prstGeom prst="rect">
                <a:avLst/>
              </a:prstGeom>
              <a:blipFill>
                <a:blip r:embed="rId2"/>
                <a:stretch>
                  <a:fillRect l="-423" t="-1626" b="-5691"/>
                </a:stretch>
              </a:blipFill>
            </p:spPr>
            <p:txBody>
              <a:bodyPr/>
              <a:lstStyle/>
              <a:p>
                <a:r>
                  <a:rPr lang="en-IT">
                    <a:noFill/>
                  </a:rPr>
                  <a:t> </a:t>
                </a:r>
              </a:p>
            </p:txBody>
          </p:sp>
        </mc:Fallback>
      </mc:AlternateContent>
      <p:sp>
        <p:nvSpPr>
          <p:cNvPr id="31" name="Rounded Rectangle 30">
            <a:extLst>
              <a:ext uri="{FF2B5EF4-FFF2-40B4-BE49-F238E27FC236}">
                <a16:creationId xmlns:a16="http://schemas.microsoft.com/office/drawing/2014/main" id="{2DC877D6-C229-4FA1-49D0-A90F4734847E}"/>
              </a:ext>
            </a:extLst>
          </p:cNvPr>
          <p:cNvSpPr/>
          <p:nvPr/>
        </p:nvSpPr>
        <p:spPr>
          <a:xfrm>
            <a:off x="157547" y="1192136"/>
            <a:ext cx="11630798" cy="1154594"/>
          </a:xfrm>
          <a:prstGeom prst="roundRect">
            <a:avLst/>
          </a:prstGeom>
          <a:solidFill>
            <a:schemeClr val="accent2">
              <a:lumMod val="20000"/>
              <a:lumOff val="80000"/>
              <a:alpha val="69043"/>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err="1">
                <a:solidFill>
                  <a:srgbClr val="800000"/>
                </a:solidFill>
              </a:rPr>
              <a:t>Neural</a:t>
            </a:r>
            <a:r>
              <a:rPr lang="it-IT" sz="2400" b="1" dirty="0">
                <a:solidFill>
                  <a:srgbClr val="800000"/>
                </a:solidFill>
              </a:rPr>
              <a:t> network</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212186A-C171-764A-558E-A75C3EBFD883}"/>
                  </a:ext>
                </a:extLst>
              </p:cNvPr>
              <p:cNvSpPr txBox="1"/>
              <p:nvPr/>
            </p:nvSpPr>
            <p:spPr>
              <a:xfrm>
                <a:off x="206975" y="1200869"/>
                <a:ext cx="11630798" cy="1107996"/>
              </a:xfrm>
              <a:prstGeom prst="rect">
                <a:avLst/>
              </a:prstGeom>
              <a:noFill/>
            </p:spPr>
            <p:txBody>
              <a:bodyPr wrap="square">
                <a:spAutoFit/>
              </a:bodyPr>
              <a:lstStyle/>
              <a:p>
                <a:r>
                  <a:rPr lang="en-GB" b="1" dirty="0">
                    <a:effectLst/>
                    <a:latin typeface="Helvetica" pitchFamily="2" charset="0"/>
                  </a:rPr>
                  <a:t>Neural network</a:t>
                </a:r>
              </a:p>
              <a:p>
                <a:pPr algn="ctr">
                  <a:spcBef>
                    <a:spcPts val="600"/>
                  </a:spcBef>
                  <a:spcAft>
                    <a:spcPts val="600"/>
                  </a:spcAft>
                </a:pPr>
                <a14:m>
                  <m:oMath xmlns:m="http://schemas.openxmlformats.org/officeDocument/2006/math">
                    <m:r>
                      <a:rPr lang="en-GB" sz="2000" b="0" i="1">
                        <a:latin typeface="Cambria Math" panose="02040503050406030204" pitchFamily="18" charset="0"/>
                        <a:ea typeface="Cambria Math" panose="02040503050406030204" pitchFamily="18" charset="0"/>
                      </a:rPr>
                      <m:t>𝜃</m:t>
                    </m:r>
                    <m:d>
                      <m:dPr>
                        <m:ctrlPr>
                          <a:rPr lang="en-GB" sz="2000" b="1" i="1">
                            <a:latin typeface="Cambria Math" panose="02040503050406030204" pitchFamily="18" charset="0"/>
                            <a:ea typeface="Cambria Math" panose="02040503050406030204" pitchFamily="18" charset="0"/>
                          </a:rPr>
                        </m:ctrlPr>
                      </m:dPr>
                      <m:e>
                        <m:r>
                          <a:rPr lang="en-GB" sz="2000" b="1" i="1">
                            <a:latin typeface="Cambria Math" panose="02040503050406030204" pitchFamily="18" charset="0"/>
                            <a:ea typeface="Cambria Math" panose="02040503050406030204" pitchFamily="18" charset="0"/>
                          </a:rPr>
                          <m:t>𝝎</m:t>
                        </m:r>
                        <m:r>
                          <a:rPr lang="en-US" sz="2000" b="1" i="1">
                            <a:latin typeface="Cambria Math" panose="02040503050406030204" pitchFamily="18" charset="0"/>
                            <a:ea typeface="Cambria Math" panose="02040503050406030204" pitchFamily="18" charset="0"/>
                          </a:rPr>
                          <m:t>,∙</m:t>
                        </m:r>
                      </m:e>
                    </m:d>
                    <m:r>
                      <a:rPr lang="en-US" sz="2000" b="1" i="1" smtClean="0">
                        <a:latin typeface="Cambria Math" panose="02040503050406030204" pitchFamily="18" charset="0"/>
                        <a:ea typeface="Cambria Math" panose="02040503050406030204" pitchFamily="18" charset="0"/>
                      </a:rPr>
                      <m:t> </m:t>
                    </m:r>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 </m:t>
                    </m:r>
                    <m:r>
                      <a:rPr lang="en-US" sz="2000" b="1" i="1">
                        <a:latin typeface="Cambria Math" panose="02040503050406030204" pitchFamily="18" charset="0"/>
                        <a:ea typeface="Cambria Math" panose="02040503050406030204" pitchFamily="18" charset="0"/>
                      </a:rPr>
                      <m:t>𝒙</m:t>
                    </m:r>
                    <m:r>
                      <a:rPr lang="en-US" sz="2000" b="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a:latin typeface="Cambria Math" panose="02040503050406030204" pitchFamily="18" charset="0"/>
                            <a:ea typeface="Cambria Math" panose="02040503050406030204" pitchFamily="18" charset="0"/>
                          </a:rPr>
                          <m:t>0,1</m:t>
                        </m:r>
                      </m:e>
                    </m:d>
                  </m:oMath>
                </a14:m>
                <a:r>
                  <a:rPr lang="en-GB" sz="2000" b="1" dirty="0">
                    <a:effectLst/>
                    <a:latin typeface="Helvetica" pitchFamily="2" charset="0"/>
                  </a:rPr>
                  <a:t> </a:t>
                </a:r>
              </a:p>
              <a:p>
                <a:r>
                  <a:rPr lang="en-GB" dirty="0">
                    <a:effectLst/>
                    <a:latin typeface="Helvetica" pitchFamily="2" charset="0"/>
                  </a:rPr>
                  <a:t>a neural network is a parametric function that approximates the map connecting data to the event probability.</a:t>
                </a:r>
              </a:p>
            </p:txBody>
          </p:sp>
        </mc:Choice>
        <mc:Fallback xmlns="">
          <p:sp>
            <p:nvSpPr>
              <p:cNvPr id="24" name="TextBox 23">
                <a:extLst>
                  <a:ext uri="{FF2B5EF4-FFF2-40B4-BE49-F238E27FC236}">
                    <a16:creationId xmlns:a16="http://schemas.microsoft.com/office/drawing/2014/main" id="{B212186A-C171-764A-558E-A75C3EBFD883}"/>
                  </a:ext>
                </a:extLst>
              </p:cNvPr>
              <p:cNvSpPr txBox="1">
                <a:spLocks noRot="1" noChangeAspect="1" noMove="1" noResize="1" noEditPoints="1" noAdjustHandles="1" noChangeArrowheads="1" noChangeShapeType="1" noTextEdit="1"/>
              </p:cNvSpPr>
              <p:nvPr/>
            </p:nvSpPr>
            <p:spPr>
              <a:xfrm>
                <a:off x="206975" y="1200869"/>
                <a:ext cx="11630798" cy="1107996"/>
              </a:xfrm>
              <a:prstGeom prst="rect">
                <a:avLst/>
              </a:prstGeom>
              <a:blipFill>
                <a:blip r:embed="rId3"/>
                <a:stretch>
                  <a:fillRect l="-436" t="-2273" b="-7955"/>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1931D80-32E0-271B-7778-95CDC4ABF486}"/>
                  </a:ext>
                </a:extLst>
              </p:cNvPr>
              <p:cNvSpPr txBox="1"/>
              <p:nvPr/>
            </p:nvSpPr>
            <p:spPr>
              <a:xfrm>
                <a:off x="1850430" y="2610946"/>
                <a:ext cx="8677530" cy="1892826"/>
              </a:xfrm>
              <a:prstGeom prst="rect">
                <a:avLst/>
              </a:prstGeom>
              <a:noFill/>
            </p:spPr>
            <p:txBody>
              <a:bodyPr wrap="square">
                <a:spAutoFit/>
              </a:bodyPr>
              <a:lstStyle/>
              <a:p>
                <a:r>
                  <a:rPr lang="en-GB" b="1" dirty="0">
                    <a:effectLst/>
                    <a:latin typeface="Helvetica" pitchFamily="2" charset="0"/>
                  </a:rPr>
                  <a:t>Training phase</a:t>
                </a:r>
              </a:p>
              <a:p>
                <a:pPr algn="ctr">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𝝎</m:t>
                          </m:r>
                        </m:e>
                        <m:sup>
                          <m:r>
                            <a:rPr lang="en-US" sz="2000" b="1" i="1" smtClean="0">
                              <a:latin typeface="Cambria Math" panose="02040503050406030204" pitchFamily="18" charset="0"/>
                              <a:ea typeface="Cambria Math" panose="02040503050406030204" pitchFamily="18" charset="0"/>
                            </a:rPr>
                            <m:t>∗</m:t>
                          </m:r>
                        </m:sup>
                      </m:sSup>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m:rPr>
                              <m:sty m:val="p"/>
                            </m:rPr>
                            <a:rPr lang="en-US" sz="2000" b="0" i="0" smtClean="0">
                              <a:latin typeface="Cambria Math" panose="02040503050406030204" pitchFamily="18" charset="0"/>
                              <a:ea typeface="Cambria Math" panose="02040503050406030204" pitchFamily="18" charset="0"/>
                            </a:rPr>
                            <m:t>argmin</m:t>
                          </m:r>
                        </m:e>
                        <m:sub>
                          <m:r>
                            <a:rPr lang="en-US" sz="2000" b="1" i="1" smtClean="0">
                              <a:latin typeface="Cambria Math" panose="02040503050406030204" pitchFamily="18" charset="0"/>
                              <a:ea typeface="Cambria Math" panose="02040503050406030204" pitchFamily="18" charset="0"/>
                            </a:rPr>
                            <m:t>𝝎</m:t>
                          </m:r>
                        </m:sub>
                      </m:sSub>
                      <m:d>
                        <m:dPr>
                          <m:begChr m:val="{"/>
                          <m:endChr m:val="}"/>
                          <m:ctrlPr>
                            <a:rPr lang="en-US" sz="2000" b="1" i="1" smtClean="0">
                              <a:latin typeface="Cambria Math" panose="02040503050406030204" pitchFamily="18" charset="0"/>
                              <a:ea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ℒ</m:t>
                          </m:r>
                          <m:d>
                            <m:dPr>
                              <m:ctrlPr>
                                <a:rPr lang="en-US" sz="2000" b="1"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𝜃</m:t>
                              </m:r>
                              <m:d>
                                <m:dPr>
                                  <m:ctrlPr>
                                    <a:rPr lang="en-GB" sz="2000" b="1" i="1">
                                      <a:latin typeface="Cambria Math" panose="02040503050406030204" pitchFamily="18" charset="0"/>
                                      <a:ea typeface="Cambria Math" panose="02040503050406030204" pitchFamily="18" charset="0"/>
                                    </a:rPr>
                                  </m:ctrlPr>
                                </m:dPr>
                                <m:e>
                                  <m:r>
                                    <a:rPr lang="en-GB" sz="2000" b="1" i="1">
                                      <a:latin typeface="Cambria Math" panose="02040503050406030204" pitchFamily="18" charset="0"/>
                                      <a:ea typeface="Cambria Math" panose="02040503050406030204" pitchFamily="18" charset="0"/>
                                    </a:rPr>
                                    <m:t>𝝎</m:t>
                                  </m:r>
                                  <m:r>
                                    <a:rPr lang="en-US" sz="2000" b="1" i="1">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𝒙</m:t>
                                  </m:r>
                                </m:e>
                              </m:d>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𝒚</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𝑅</m:t>
                          </m:r>
                          <m:r>
                            <a:rPr lang="en-US" sz="2000" b="0"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𝝎</m:t>
                          </m:r>
                          <m:r>
                            <a:rPr lang="en-US" sz="2000" b="0" i="1" smtClean="0">
                              <a:latin typeface="Cambria Math" panose="02040503050406030204" pitchFamily="18" charset="0"/>
                              <a:ea typeface="Cambria Math" panose="02040503050406030204" pitchFamily="18" charset="0"/>
                            </a:rPr>
                            <m:t>)</m:t>
                          </m:r>
                        </m:e>
                      </m:d>
                    </m:oMath>
                  </m:oMathPara>
                </a14:m>
                <a:endParaRPr lang="en-GB" sz="2000" b="1" dirty="0">
                  <a:effectLst/>
                  <a:latin typeface="Helvetica" pitchFamily="2" charset="0"/>
                </a:endParaRPr>
              </a:p>
              <a:p>
                <a:pPr>
                  <a:spcAft>
                    <a:spcPts val="600"/>
                  </a:spcAft>
                </a:pPr>
                <a:r>
                  <a:rPr lang="en-GB" dirty="0">
                    <a:effectLst/>
                    <a:latin typeface="Helvetica" pitchFamily="2" charset="0"/>
                  </a:rPr>
                  <a:t>the training phase realizes parameter optimization:</a:t>
                </a:r>
              </a:p>
              <a:p>
                <a:pPr marL="285750" indent="-285750">
                  <a:spcBef>
                    <a:spcPts val="600"/>
                  </a:spcBef>
                  <a:spcAft>
                    <a:spcPts val="600"/>
                  </a:spcAft>
                  <a:buFont typeface="Arial" panose="020B0604020202020204" pitchFamily="34" charset="0"/>
                  <a:buChar char="•"/>
                </a:pPr>
                <a:r>
                  <a:rPr lang="en-GB" dirty="0">
                    <a:effectLst/>
                    <a:latin typeface="Helvetica" pitchFamily="2" charset="0"/>
                  </a:rPr>
                  <a:t>the loss function measures the network ability to fit the data in the training set</a:t>
                </a:r>
              </a:p>
              <a:p>
                <a:pPr marL="285750" indent="-285750">
                  <a:spcBef>
                    <a:spcPts val="600"/>
                  </a:spcBef>
                  <a:spcAft>
                    <a:spcPts val="600"/>
                  </a:spcAft>
                  <a:buFont typeface="Arial" panose="020B0604020202020204" pitchFamily="34" charset="0"/>
                  <a:buChar char="•"/>
                </a:pPr>
                <a:r>
                  <a:rPr lang="en-GB" dirty="0">
                    <a:effectLst/>
                    <a:latin typeface="Helvetica" pitchFamily="2" charset="0"/>
                  </a:rPr>
                  <a:t>the regularization term allows generalization</a:t>
                </a:r>
              </a:p>
            </p:txBody>
          </p:sp>
        </mc:Choice>
        <mc:Fallback xmlns="">
          <p:sp>
            <p:nvSpPr>
              <p:cNvPr id="28" name="TextBox 27">
                <a:extLst>
                  <a:ext uri="{FF2B5EF4-FFF2-40B4-BE49-F238E27FC236}">
                    <a16:creationId xmlns:a16="http://schemas.microsoft.com/office/drawing/2014/main" id="{C1931D80-32E0-271B-7778-95CDC4ABF486}"/>
                  </a:ext>
                </a:extLst>
              </p:cNvPr>
              <p:cNvSpPr txBox="1">
                <a:spLocks noRot="1" noChangeAspect="1" noMove="1" noResize="1" noEditPoints="1" noAdjustHandles="1" noChangeArrowheads="1" noChangeShapeType="1" noTextEdit="1"/>
              </p:cNvSpPr>
              <p:nvPr/>
            </p:nvSpPr>
            <p:spPr>
              <a:xfrm>
                <a:off x="1850430" y="2610946"/>
                <a:ext cx="8677530" cy="1892826"/>
              </a:xfrm>
              <a:prstGeom prst="rect">
                <a:avLst/>
              </a:prstGeom>
              <a:blipFill>
                <a:blip r:embed="rId4"/>
                <a:stretch>
                  <a:fillRect l="-585" t="-1333" b="-4000"/>
                </a:stretch>
              </a:blipFill>
            </p:spPr>
            <p:txBody>
              <a:bodyPr/>
              <a:lstStyle/>
              <a:p>
                <a:r>
                  <a:rPr lang="en-IT">
                    <a:noFill/>
                  </a:rPr>
                  <a:t> </a:t>
                </a:r>
              </a:p>
            </p:txBody>
          </p:sp>
        </mc:Fallback>
      </mc:AlternateContent>
    </p:spTree>
    <p:extLst>
      <p:ext uri="{BB962C8B-B14F-4D97-AF65-F5344CB8AC3E}">
        <p14:creationId xmlns:p14="http://schemas.microsoft.com/office/powerpoint/2010/main" val="168164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err="1">
                <a:solidFill>
                  <a:srgbClr val="800000"/>
                </a:solidFill>
              </a:rPr>
              <a:t>Neural</a:t>
            </a:r>
            <a:r>
              <a:rPr lang="it-IT" sz="2400" b="1" dirty="0">
                <a:solidFill>
                  <a:srgbClr val="800000"/>
                </a:solidFill>
              </a:rPr>
              <a:t> network</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4" name="Picture 3">
            <a:extLst>
              <a:ext uri="{FF2B5EF4-FFF2-40B4-BE49-F238E27FC236}">
                <a16:creationId xmlns:a16="http://schemas.microsoft.com/office/drawing/2014/main" id="{D3B5D7AE-D263-C59F-6F7E-56236839A3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713" y="2317535"/>
            <a:ext cx="8189214" cy="2309519"/>
          </a:xfrm>
          <a:prstGeom prst="rect">
            <a:avLst/>
          </a:prstGeom>
        </p:spPr>
      </p:pic>
      <p:pic>
        <p:nvPicPr>
          <p:cNvPr id="5" name="Picture 4">
            <a:extLst>
              <a:ext uri="{FF2B5EF4-FFF2-40B4-BE49-F238E27FC236}">
                <a16:creationId xmlns:a16="http://schemas.microsoft.com/office/drawing/2014/main" id="{1EA27C88-C71F-5BB7-F858-555648F5B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11" y="4881886"/>
            <a:ext cx="7561304" cy="1231382"/>
          </a:xfrm>
          <a:prstGeom prst="rect">
            <a:avLst/>
          </a:prstGeom>
        </p:spPr>
      </p:pic>
      <p:sp>
        <p:nvSpPr>
          <p:cNvPr id="7" name="TextBox 6">
            <a:extLst>
              <a:ext uri="{FF2B5EF4-FFF2-40B4-BE49-F238E27FC236}">
                <a16:creationId xmlns:a16="http://schemas.microsoft.com/office/drawing/2014/main" id="{6D8A7644-0779-24B6-749C-140063DE27E1}"/>
              </a:ext>
            </a:extLst>
          </p:cNvPr>
          <p:cNvSpPr txBox="1"/>
          <p:nvPr/>
        </p:nvSpPr>
        <p:spPr>
          <a:xfrm>
            <a:off x="405713" y="1459002"/>
            <a:ext cx="6531349" cy="646331"/>
          </a:xfrm>
          <a:prstGeom prst="rect">
            <a:avLst/>
          </a:prstGeom>
          <a:noFill/>
        </p:spPr>
        <p:txBody>
          <a:bodyPr wrap="square" rtlCol="0">
            <a:spAutoFit/>
          </a:bodyPr>
          <a:lstStyle/>
          <a:p>
            <a:r>
              <a:rPr lang="en-GB" b="1" dirty="0">
                <a:effectLst/>
                <a:latin typeface="Helvetica" pitchFamily="2" charset="0"/>
              </a:rPr>
              <a:t>Standard approach for classi</a:t>
            </a:r>
            <a:r>
              <a:rPr lang="en-GB" b="1" dirty="0">
                <a:latin typeface="Helvetica" pitchFamily="2" charset="0"/>
              </a:rPr>
              <a:t>fi</a:t>
            </a:r>
            <a:r>
              <a:rPr lang="en-GB" b="1" dirty="0">
                <a:effectLst/>
                <a:latin typeface="Helvetica" pitchFamily="2" charset="0"/>
              </a:rPr>
              <a:t>cation:</a:t>
            </a:r>
          </a:p>
          <a:p>
            <a:endParaRPr lang="en-IT" dirty="0"/>
          </a:p>
        </p:txBody>
      </p:sp>
    </p:spTree>
    <p:extLst>
      <p:ext uri="{BB962C8B-B14F-4D97-AF65-F5344CB8AC3E}">
        <p14:creationId xmlns:p14="http://schemas.microsoft.com/office/powerpoint/2010/main" val="16501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Evaluation </a:t>
            </a:r>
            <a:r>
              <a:rPr lang="it-IT" sz="2400" b="1" dirty="0" err="1">
                <a:solidFill>
                  <a:srgbClr val="800000"/>
                </a:solidFill>
                <a:latin typeface="+mj-lt"/>
              </a:rPr>
              <a:t>metrics</a:t>
            </a:r>
            <a:r>
              <a:rPr lang="it-IT" sz="2400" b="1" dirty="0">
                <a:solidFill>
                  <a:srgbClr val="800000"/>
                </a:solidFill>
                <a:latin typeface="+mj-lt"/>
              </a:rPr>
              <a:t> for </a:t>
            </a:r>
            <a:r>
              <a:rPr lang="it-IT" sz="2400" b="1" dirty="0" err="1">
                <a:solidFill>
                  <a:srgbClr val="800000"/>
                </a:solidFill>
                <a:latin typeface="+mj-lt"/>
              </a:rPr>
              <a:t>binary</a:t>
            </a:r>
            <a:r>
              <a:rPr lang="it-IT" sz="2400" b="1" dirty="0">
                <a:solidFill>
                  <a:srgbClr val="800000"/>
                </a:solidFill>
                <a:latin typeface="+mj-lt"/>
              </a:rPr>
              <a:t> </a:t>
            </a:r>
            <a:r>
              <a:rPr lang="it-IT" sz="2400" b="1" dirty="0" err="1">
                <a:solidFill>
                  <a:srgbClr val="800000"/>
                </a:solidFill>
                <a:latin typeface="+mj-lt"/>
              </a:rPr>
              <a:t>classification</a:t>
            </a:r>
            <a:endParaRPr lang="it-IT" sz="2400" b="1" dirty="0">
              <a:solidFill>
                <a:srgbClr val="800000"/>
              </a:solidFill>
              <a:latin typeface="+mj-lt"/>
            </a:endParaRP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mc:AlternateContent xmlns:mc="http://schemas.openxmlformats.org/markup-compatibility/2006" xmlns:a14="http://schemas.microsoft.com/office/drawing/2010/main">
        <mc:Choice Requires="a14">
          <p:sp>
            <p:nvSpPr>
              <p:cNvPr id="7" name="Rectangle 4">
                <a:extLst>
                  <a:ext uri="{FF2B5EF4-FFF2-40B4-BE49-F238E27FC236}">
                    <a16:creationId xmlns:a16="http://schemas.microsoft.com/office/drawing/2014/main" id="{BF150689-5339-5F22-F217-61EC3055C946}"/>
                  </a:ext>
                </a:extLst>
              </p:cNvPr>
              <p:cNvSpPr/>
              <p:nvPr/>
            </p:nvSpPr>
            <p:spPr>
              <a:xfrm>
                <a:off x="2114076" y="1891183"/>
                <a:ext cx="3981924" cy="695640"/>
              </a:xfrm>
              <a:prstGeom prst="rect">
                <a:avLst/>
              </a:prstGeom>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𝐶𝑀</m:t>
                      </m:r>
                      <m:r>
                        <a:rPr lang="it-IT" sz="2000" b="0" i="1" smtClean="0">
                          <a:latin typeface="Cambria Math" panose="02040503050406030204" pitchFamily="18" charset="0"/>
                        </a:rPr>
                        <m:t>(</m:t>
                      </m:r>
                      <m:r>
                        <a:rPr lang="it-IT" sz="2000" b="1" i="1" smtClean="0">
                          <a:latin typeface="Cambria Math" panose="02040503050406030204" pitchFamily="18" charset="0"/>
                        </a:rPr>
                        <m:t>𝒚</m:t>
                      </m:r>
                      <m:r>
                        <a:rPr lang="it-IT" sz="2000" b="0"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𝒚</m:t>
                          </m:r>
                        </m:e>
                      </m:acc>
                      <m:r>
                        <a:rPr lang="it-IT" sz="2000" b="0" i="1" smtClean="0">
                          <a:latin typeface="Cambria Math" panose="02040503050406030204" pitchFamily="18" charset="0"/>
                        </a:rPr>
                        <m:t>)</m:t>
                      </m:r>
                      <m:r>
                        <a:rPr lang="it-IT" sz="2000" i="1" smtClean="0">
                          <a:latin typeface="Cambria Math" panose="02040503050406030204" pitchFamily="18" charset="0"/>
                        </a:rPr>
                        <m:t>=</m:t>
                      </m:r>
                      <m:d>
                        <m:dPr>
                          <m:ctrlPr>
                            <a:rPr lang="it-IT" sz="2000" i="1" smtClean="0">
                              <a:latin typeface="Cambria Math" panose="02040503050406030204" pitchFamily="18" charset="0"/>
                            </a:rPr>
                          </m:ctrlPr>
                        </m:dPr>
                        <m:e>
                          <m:m>
                            <m:mPr>
                              <m:mcs>
                                <m:mc>
                                  <m:mcPr>
                                    <m:count m:val="2"/>
                                    <m:mcJc m:val="center"/>
                                  </m:mcPr>
                                </m:mc>
                              </m:mcs>
                              <m:ctrlPr>
                                <a:rPr lang="it-IT" sz="2000" i="1" smtClean="0">
                                  <a:latin typeface="Cambria Math" panose="02040503050406030204" pitchFamily="18" charset="0"/>
                                </a:rPr>
                              </m:ctrlPr>
                            </m:mPr>
                            <m:mr>
                              <m:e>
                                <m:r>
                                  <m:rPr>
                                    <m:brk m:alnAt="7"/>
                                  </m:rPr>
                                  <a:rPr lang="it-IT" sz="2000" b="0" i="1" smtClean="0">
                                    <a:latin typeface="Cambria Math" panose="02040503050406030204" pitchFamily="18" charset="0"/>
                                  </a:rPr>
                                  <m:t>𝑇</m:t>
                                </m:r>
                                <m:r>
                                  <a:rPr lang="it-IT" sz="2000" b="0" i="1" smtClean="0">
                                    <a:latin typeface="Cambria Math" panose="02040503050406030204" pitchFamily="18" charset="0"/>
                                  </a:rPr>
                                  <m:t>𝑁</m:t>
                                </m:r>
                                <m:r>
                                  <a:rPr lang="it-IT" sz="2000" b="0" i="1" smtClean="0">
                                    <a:latin typeface="Cambria Math" panose="02040503050406030204" pitchFamily="18" charset="0"/>
                                  </a:rPr>
                                  <m:t>(</m:t>
                                </m:r>
                                <m:r>
                                  <a:rPr lang="it-IT" sz="2000" b="1" i="1" smtClean="0">
                                    <a:latin typeface="Cambria Math" panose="02040503050406030204" pitchFamily="18" charset="0"/>
                                  </a:rPr>
                                  <m:t>𝒚</m:t>
                                </m:r>
                                <m:r>
                                  <a:rPr lang="it-IT" sz="2000" b="0"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𝒚</m:t>
                                    </m:r>
                                  </m:e>
                                </m:acc>
                                <m:r>
                                  <m:rPr>
                                    <m:brk m:alnAt="7"/>
                                  </m:rPr>
                                  <a:rPr lang="it-IT" sz="2000" b="0" i="1" smtClean="0">
                                    <a:latin typeface="Cambria Math" panose="02040503050406030204" pitchFamily="18" charset="0"/>
                                  </a:rPr>
                                  <m:t>)</m:t>
                                </m:r>
                              </m:e>
                              <m:e>
                                <m:r>
                                  <a:rPr lang="it-IT" sz="2000" b="0" i="1" smtClean="0">
                                    <a:latin typeface="Cambria Math" panose="02040503050406030204" pitchFamily="18" charset="0"/>
                                  </a:rPr>
                                  <m:t>𝐹𝑃</m:t>
                                </m:r>
                                <m:r>
                                  <a:rPr lang="it-IT" sz="2000" b="0" i="1" smtClean="0">
                                    <a:latin typeface="Cambria Math" panose="02040503050406030204" pitchFamily="18" charset="0"/>
                                  </a:rPr>
                                  <m:t>(</m:t>
                                </m:r>
                                <m:r>
                                  <a:rPr lang="it-IT" sz="2000" b="1" i="1" smtClean="0">
                                    <a:latin typeface="Cambria Math" panose="02040503050406030204" pitchFamily="18" charset="0"/>
                                  </a:rPr>
                                  <m:t>𝒚</m:t>
                                </m:r>
                                <m:r>
                                  <a:rPr lang="it-IT" sz="2000" b="0"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𝒚</m:t>
                                    </m:r>
                                  </m:e>
                                </m:acc>
                                <m:r>
                                  <m:rPr>
                                    <m:brk m:alnAt="7"/>
                                  </m:rPr>
                                  <a:rPr lang="it-IT" sz="2000" b="0" i="1" smtClean="0">
                                    <a:latin typeface="Cambria Math" panose="02040503050406030204" pitchFamily="18" charset="0"/>
                                  </a:rPr>
                                  <m:t>)</m:t>
                                </m:r>
                              </m:e>
                            </m:mr>
                            <m:mr>
                              <m:e>
                                <m:r>
                                  <a:rPr lang="it-IT" sz="2000" b="0" i="1" smtClean="0">
                                    <a:latin typeface="Cambria Math" panose="02040503050406030204" pitchFamily="18" charset="0"/>
                                  </a:rPr>
                                  <m:t>𝐹𝑁</m:t>
                                </m:r>
                                <m:r>
                                  <a:rPr lang="it-IT" sz="2000" b="0" i="1" smtClean="0">
                                    <a:latin typeface="Cambria Math" panose="02040503050406030204" pitchFamily="18" charset="0"/>
                                  </a:rPr>
                                  <m:t>(</m:t>
                                </m:r>
                                <m:r>
                                  <a:rPr lang="it-IT" sz="2000" b="1" i="1" smtClean="0">
                                    <a:latin typeface="Cambria Math" panose="02040503050406030204" pitchFamily="18" charset="0"/>
                                  </a:rPr>
                                  <m:t>𝒚</m:t>
                                </m:r>
                                <m:r>
                                  <a:rPr lang="it-IT" sz="2000" b="0"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𝒚</m:t>
                                    </m:r>
                                  </m:e>
                                </m:acc>
                                <m:r>
                                  <m:rPr>
                                    <m:brk m:alnAt="7"/>
                                  </m:rPr>
                                  <a:rPr lang="it-IT" sz="2000" b="0" i="1" smtClean="0">
                                    <a:latin typeface="Cambria Math" panose="02040503050406030204" pitchFamily="18" charset="0"/>
                                  </a:rPr>
                                  <m:t>)</m:t>
                                </m:r>
                              </m:e>
                              <m:e>
                                <m:r>
                                  <m:rPr>
                                    <m:brk m:alnAt="7"/>
                                  </m:rPr>
                                  <a:rPr lang="it-IT" sz="2000" b="0" i="1" smtClean="0">
                                    <a:latin typeface="Cambria Math" panose="02040503050406030204" pitchFamily="18" charset="0"/>
                                  </a:rPr>
                                  <m:t>𝑇</m:t>
                                </m:r>
                                <m:r>
                                  <a:rPr lang="it-IT" sz="2000" b="0" i="1" smtClean="0">
                                    <a:latin typeface="Cambria Math" panose="02040503050406030204" pitchFamily="18" charset="0"/>
                                  </a:rPr>
                                  <m:t>𝑃</m:t>
                                </m:r>
                                <m:r>
                                  <a:rPr lang="it-IT" sz="2000" b="0" i="1" smtClean="0">
                                    <a:latin typeface="Cambria Math" panose="02040503050406030204" pitchFamily="18" charset="0"/>
                                  </a:rPr>
                                  <m:t>(</m:t>
                                </m:r>
                                <m:r>
                                  <a:rPr lang="it-IT" sz="2000" b="1" i="1" smtClean="0">
                                    <a:latin typeface="Cambria Math" panose="02040503050406030204" pitchFamily="18" charset="0"/>
                                  </a:rPr>
                                  <m:t>𝒚</m:t>
                                </m:r>
                                <m:r>
                                  <a:rPr lang="it-IT" sz="2000" b="0" i="1" smtClean="0">
                                    <a:latin typeface="Cambria Math" panose="02040503050406030204" pitchFamily="18" charset="0"/>
                                  </a:rPr>
                                  <m:t>,</m:t>
                                </m:r>
                                <m:acc>
                                  <m:accPr>
                                    <m:chr m:val="̂"/>
                                    <m:ctrlPr>
                                      <a:rPr lang="it-IT" sz="2000" b="1" i="1" smtClean="0">
                                        <a:latin typeface="Cambria Math" panose="02040503050406030204" pitchFamily="18" charset="0"/>
                                      </a:rPr>
                                    </m:ctrlPr>
                                  </m:accPr>
                                  <m:e>
                                    <m:r>
                                      <a:rPr lang="it-IT" sz="2000" b="1" i="1" smtClean="0">
                                        <a:latin typeface="Cambria Math" panose="02040503050406030204" pitchFamily="18" charset="0"/>
                                      </a:rPr>
                                      <m:t>𝒚</m:t>
                                    </m:r>
                                  </m:e>
                                </m:acc>
                                <m:r>
                                  <m:rPr>
                                    <m:brk m:alnAt="7"/>
                                  </m:rPr>
                                  <a:rPr lang="it-IT" sz="2000" b="0" i="1" smtClean="0">
                                    <a:latin typeface="Cambria Math" panose="02040503050406030204" pitchFamily="18" charset="0"/>
                                  </a:rPr>
                                  <m:t>)</m:t>
                                </m:r>
                              </m:e>
                            </m:mr>
                          </m:m>
                        </m:e>
                      </m:d>
                    </m:oMath>
                  </m:oMathPara>
                </a14:m>
                <a:endParaRPr lang="en-IT" sz="2000" dirty="0"/>
              </a:p>
            </p:txBody>
          </p:sp>
        </mc:Choice>
        <mc:Fallback xmlns="">
          <p:sp>
            <p:nvSpPr>
              <p:cNvPr id="7" name="Rectangle 4">
                <a:extLst>
                  <a:ext uri="{FF2B5EF4-FFF2-40B4-BE49-F238E27FC236}">
                    <a16:creationId xmlns:a16="http://schemas.microsoft.com/office/drawing/2014/main" id="{BF150689-5339-5F22-F217-61EC3055C946}"/>
                  </a:ext>
                </a:extLst>
              </p:cNvPr>
              <p:cNvSpPr>
                <a:spLocks noRot="1" noChangeAspect="1" noMove="1" noResize="1" noEditPoints="1" noAdjustHandles="1" noChangeArrowheads="1" noChangeShapeType="1" noTextEdit="1"/>
              </p:cNvSpPr>
              <p:nvPr/>
            </p:nvSpPr>
            <p:spPr>
              <a:xfrm>
                <a:off x="2114076" y="1891183"/>
                <a:ext cx="3981924" cy="695640"/>
              </a:xfrm>
              <a:prstGeom prst="rect">
                <a:avLst/>
              </a:prstGeom>
              <a:blipFill>
                <a:blip r:embed="rId2"/>
                <a:stretch>
                  <a:fillRect t="-5357" b="-8929"/>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8" name="CasellaDiTesto 8">
                <a:extLst>
                  <a:ext uri="{FF2B5EF4-FFF2-40B4-BE49-F238E27FC236}">
                    <a16:creationId xmlns:a16="http://schemas.microsoft.com/office/drawing/2014/main" id="{F1A55221-93A2-C9DA-C1D6-5E4ED9581522}"/>
                  </a:ext>
                </a:extLst>
              </p:cNvPr>
              <p:cNvSpPr txBox="1"/>
              <p:nvPr/>
            </p:nvSpPr>
            <p:spPr>
              <a:xfrm>
                <a:off x="1124741" y="3054439"/>
                <a:ext cx="9850960" cy="709810"/>
              </a:xfrm>
              <a:prstGeom prst="rect">
                <a:avLst/>
              </a:prstGeom>
              <a:noFill/>
            </p:spPr>
            <p:txBody>
              <a:bodyPr wrap="square" rtlCol="0">
                <a:spAutoFit/>
              </a:bodyPr>
              <a:lstStyle/>
              <a:p>
                <a14:m>
                  <m:oMath xmlns:m="http://schemas.openxmlformats.org/officeDocument/2006/math">
                    <m:r>
                      <a:rPr lang="it-IT" sz="2000" b="0" i="1" smtClean="0">
                        <a:latin typeface="Cambria Math" panose="02040503050406030204" pitchFamily="18" charset="0"/>
                        <a:ea typeface="Cambria Math" panose="02040503050406030204" pitchFamily="18" charset="0"/>
                      </a:rPr>
                      <m:t>𝑇𝑁</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i="1">
                            <a:latin typeface="Cambria Math" panose="02040503050406030204" pitchFamily="18" charset="0"/>
                            <a:ea typeface="Cambria Math" panose="02040503050406030204" pitchFamily="18" charset="0"/>
                          </a:rPr>
                          <m:t>,</m:t>
                        </m:r>
                        <m:acc>
                          <m:accPr>
                            <m:chr m:val="̂"/>
                            <m:ctrlPr>
                              <a:rPr lang="it-IT" sz="2000" b="1" i="1">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r>
                      <a:rPr lang="it-IT" sz="2000" b="0" i="1" smtClean="0">
                        <a:latin typeface="Cambria Math" panose="02040503050406030204" pitchFamily="18" charset="0"/>
                        <a:ea typeface="Cambria Math" panose="02040503050406030204" pitchFamily="18" charset="0"/>
                      </a:rPr>
                      <m:t>=</m:t>
                    </m:r>
                  </m:oMath>
                </a14:m>
                <a:r>
                  <a:rPr lang="el-GR" sz="2000" dirty="0">
                    <a:latin typeface="Cambria Math" panose="02040503050406030204" pitchFamily="18" charset="0"/>
                    <a:ea typeface="Cambria Math" panose="02040503050406030204" pitchFamily="18" charset="0"/>
                  </a:rPr>
                  <a:t> </a:t>
                </a:r>
                <a14:m>
                  <m:oMath xmlns:m="http://schemas.openxmlformats.org/officeDocument/2006/math">
                    <m:nary>
                      <m:naryPr>
                        <m:chr m:val="∑"/>
                        <m:ctrlPr>
                          <a:rPr lang="el-GR" sz="2000" i="1">
                            <a:latin typeface="Cambria Math" panose="02040503050406030204" pitchFamily="18" charset="0"/>
                            <a:ea typeface="Cambria Math" panose="02040503050406030204" pitchFamily="18" charset="0"/>
                          </a:rPr>
                        </m:ctrlPr>
                      </m:naryPr>
                      <m:sub>
                        <m:r>
                          <m:rPr>
                            <m:brk m:alnAt="23"/>
                          </m:rPr>
                          <a:rPr lang="it-IT" sz="2000" i="1">
                            <a:latin typeface="Cambria Math" panose="02040503050406030204" pitchFamily="18" charset="0"/>
                            <a:ea typeface="Cambria Math" panose="02040503050406030204" pitchFamily="18" charset="0"/>
                          </a:rPr>
                          <m:t>𝑖</m:t>
                        </m:r>
                        <m:r>
                          <a:rPr lang="it-IT" sz="2000" i="1">
                            <a:latin typeface="Cambria Math" panose="02040503050406030204" pitchFamily="18" charset="0"/>
                            <a:ea typeface="Cambria Math" panose="02040503050406030204" pitchFamily="18" charset="0"/>
                          </a:rPr>
                          <m:t>=1</m:t>
                        </m:r>
                      </m:sub>
                      <m:sup>
                        <m:r>
                          <a:rPr lang="it-IT" sz="2000" i="1">
                            <a:latin typeface="Cambria Math" panose="02040503050406030204" pitchFamily="18" charset="0"/>
                            <a:ea typeface="Cambria Math" panose="02040503050406030204" pitchFamily="18" charset="0"/>
                          </a:rPr>
                          <m:t>𝑛</m:t>
                        </m:r>
                      </m:sup>
                      <m:e>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  </m:t>
                            </m:r>
                            <m:r>
                              <a:rPr lang="it-IT" sz="2000" b="0" i="1" smtClean="0">
                                <a:latin typeface="Cambria Math" panose="02040503050406030204" pitchFamily="18" charset="0"/>
                                <a:ea typeface="Cambria Math" panose="02040503050406030204" pitchFamily="18" charset="0"/>
                              </a:rPr>
                              <m:t>(1−</m:t>
                            </m:r>
                            <m:r>
                              <a:rPr lang="it-IT" sz="2000" i="1">
                                <a:latin typeface="Cambria Math" panose="02040503050406030204" pitchFamily="18" charset="0"/>
                                <a:ea typeface="Cambria Math" panose="02040503050406030204" pitchFamily="18" charset="0"/>
                              </a:rPr>
                              <m:t>𝑦</m:t>
                            </m:r>
                          </m:e>
                          <m:sub>
                            <m:r>
                              <a:rPr lang="it-IT" sz="2000" i="1">
                                <a:latin typeface="Cambria Math" panose="02040503050406030204" pitchFamily="18" charset="0"/>
                                <a:ea typeface="Cambria Math" panose="02040503050406030204" pitchFamily="18" charset="0"/>
                              </a:rPr>
                              <m:t>𝑖</m:t>
                            </m:r>
                          </m:sub>
                        </m:sSub>
                        <m:r>
                          <a:rPr lang="it-IT" sz="2000" b="0" i="1" smtClean="0">
                            <a:latin typeface="Cambria Math" panose="02040503050406030204" pitchFamily="18" charset="0"/>
                            <a:ea typeface="Cambria Math" panose="02040503050406030204" pitchFamily="18" charset="0"/>
                          </a:rPr>
                          <m:t>)</m:t>
                        </m:r>
                      </m:e>
                    </m:nary>
                    <m:r>
                      <a:rPr lang="it-IT" sz="2000" b="0" i="1" smtClean="0">
                        <a:latin typeface="Cambria Math" panose="02040503050406030204" pitchFamily="18" charset="0"/>
                        <a:ea typeface="Cambria Math" panose="02040503050406030204" pitchFamily="18" charset="0"/>
                      </a:rPr>
                      <m:t>(1−</m:t>
                    </m:r>
                    <m:sSub>
                      <m:sSubPr>
                        <m:ctrlPr>
                          <a:rPr lang="it-IT" sz="2000" i="1" smtClean="0">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b="0" i="1" smtClean="0">
                                <a:latin typeface="Cambria Math" panose="02040503050406030204" pitchFamily="18" charset="0"/>
                                <a:ea typeface="Cambria Math" panose="02040503050406030204" pitchFamily="18" charset="0"/>
                              </a:rPr>
                              <m:t>𝑦</m:t>
                            </m:r>
                          </m:e>
                        </m:acc>
                      </m:e>
                      <m:sub>
                        <m:r>
                          <a:rPr lang="it-IT" sz="2000" b="0" i="1" smtClean="0">
                            <a:latin typeface="Cambria Math" panose="02040503050406030204" pitchFamily="18" charset="0"/>
                            <a:ea typeface="Cambria Math" panose="02040503050406030204" pitchFamily="18" charset="0"/>
                          </a:rPr>
                          <m:t>𝑖</m:t>
                        </m:r>
                      </m:sub>
                    </m:sSub>
                  </m:oMath>
                </a14:m>
                <a:r>
                  <a:rPr lang="it-IT" sz="2000" dirty="0">
                    <a:latin typeface="Cambria Math" panose="02040503050406030204" pitchFamily="18" charset="0"/>
                    <a:ea typeface="Cambria Math" panose="02040503050406030204" pitchFamily="18" charset="0"/>
                  </a:rPr>
                  <a:t>) </a:t>
                </a:r>
                <a14:m>
                  <m:oMath xmlns:m="http://schemas.openxmlformats.org/officeDocument/2006/math">
                    <m:r>
                      <a:rPr lang="it-IT" sz="2000" b="0" i="0" smtClean="0">
                        <a:latin typeface="Cambria Math" panose="02040503050406030204" pitchFamily="18" charset="0"/>
                        <a:ea typeface="Cambria Math" panose="02040503050406030204" pitchFamily="18" charset="0"/>
                      </a:rPr>
                      <m:t>                                </m:t>
                    </m:r>
                    <m:r>
                      <a:rPr lang="it-IT" sz="2000" i="1">
                        <a:latin typeface="Cambria Math" panose="02040503050406030204" pitchFamily="18" charset="0"/>
                        <a:ea typeface="Cambria Math" panose="02040503050406030204" pitchFamily="18" charset="0"/>
                      </a:rPr>
                      <m:t>𝐹𝑃</m:t>
                    </m:r>
                    <m:d>
                      <m:dPr>
                        <m:ctrlPr>
                          <a:rPr lang="it-IT" sz="2000" i="1">
                            <a:latin typeface="Cambria Math" panose="02040503050406030204" pitchFamily="18" charset="0"/>
                            <a:ea typeface="Cambria Math" panose="02040503050406030204" pitchFamily="18" charset="0"/>
                          </a:rPr>
                        </m:ctrlPr>
                      </m:dPr>
                      <m:e>
                        <m:r>
                          <a:rPr lang="it-IT" sz="2000" b="1" i="1">
                            <a:latin typeface="Cambria Math" panose="02040503050406030204" pitchFamily="18" charset="0"/>
                            <a:ea typeface="Cambria Math" panose="02040503050406030204" pitchFamily="18" charset="0"/>
                          </a:rPr>
                          <m:t>𝒚</m:t>
                        </m:r>
                        <m:r>
                          <a:rPr lang="it-IT" sz="2000" i="1">
                            <a:latin typeface="Cambria Math" panose="02040503050406030204" pitchFamily="18" charset="0"/>
                            <a:ea typeface="Cambria Math" panose="02040503050406030204" pitchFamily="18" charset="0"/>
                          </a:rPr>
                          <m:t>,</m:t>
                        </m:r>
                        <m:acc>
                          <m:accPr>
                            <m:chr m:val="̂"/>
                            <m:ctrlPr>
                              <a:rPr lang="it-IT" sz="2000" b="1" i="1">
                                <a:latin typeface="Cambria Math" panose="02040503050406030204" pitchFamily="18" charset="0"/>
                                <a:ea typeface="Cambria Math" panose="02040503050406030204" pitchFamily="18" charset="0"/>
                              </a:rPr>
                            </m:ctrlPr>
                          </m:accPr>
                          <m:e>
                            <m:r>
                              <a:rPr lang="it-IT" sz="2000" b="1" i="1">
                                <a:latin typeface="Cambria Math" panose="02040503050406030204" pitchFamily="18" charset="0"/>
                                <a:ea typeface="Cambria Math" panose="02040503050406030204" pitchFamily="18" charset="0"/>
                              </a:rPr>
                              <m:t>𝒚</m:t>
                            </m:r>
                          </m:e>
                        </m:acc>
                      </m:e>
                    </m:d>
                    <m:r>
                      <a:rPr lang="it-IT" sz="2000" i="1">
                        <a:latin typeface="Cambria Math" panose="02040503050406030204" pitchFamily="18" charset="0"/>
                        <a:ea typeface="Cambria Math" panose="02040503050406030204" pitchFamily="18" charset="0"/>
                      </a:rPr>
                      <m:t>=</m:t>
                    </m:r>
                  </m:oMath>
                </a14:m>
                <a:r>
                  <a:rPr lang="el-GR" sz="2000" dirty="0">
                    <a:latin typeface="Cambria Math" panose="02040503050406030204" pitchFamily="18" charset="0"/>
                    <a:ea typeface="Cambria Math" panose="02040503050406030204" pitchFamily="18" charset="0"/>
                  </a:rPr>
                  <a:t> </a:t>
                </a:r>
                <a14:m>
                  <m:oMath xmlns:m="http://schemas.openxmlformats.org/officeDocument/2006/math">
                    <m:nary>
                      <m:naryPr>
                        <m:chr m:val="∑"/>
                        <m:ctrlPr>
                          <a:rPr lang="el-GR" sz="2000" i="1">
                            <a:latin typeface="Cambria Math" panose="02040503050406030204" pitchFamily="18" charset="0"/>
                            <a:ea typeface="Cambria Math" panose="02040503050406030204" pitchFamily="18" charset="0"/>
                          </a:rPr>
                        </m:ctrlPr>
                      </m:naryPr>
                      <m:sub>
                        <m:r>
                          <m:rPr>
                            <m:brk m:alnAt="23"/>
                          </m:rPr>
                          <a:rPr lang="it-IT" sz="2000" i="1">
                            <a:latin typeface="Cambria Math" panose="02040503050406030204" pitchFamily="18" charset="0"/>
                            <a:ea typeface="Cambria Math" panose="02040503050406030204" pitchFamily="18" charset="0"/>
                          </a:rPr>
                          <m:t>𝑖</m:t>
                        </m:r>
                        <m:r>
                          <a:rPr lang="it-IT" sz="2000" i="1">
                            <a:latin typeface="Cambria Math" panose="02040503050406030204" pitchFamily="18" charset="0"/>
                            <a:ea typeface="Cambria Math" panose="02040503050406030204" pitchFamily="18" charset="0"/>
                          </a:rPr>
                          <m:t>=1</m:t>
                        </m:r>
                      </m:sub>
                      <m:sup>
                        <m:r>
                          <a:rPr lang="it-IT" sz="2000" i="1">
                            <a:latin typeface="Cambria Math" panose="02040503050406030204" pitchFamily="18" charset="0"/>
                            <a:ea typeface="Cambria Math" panose="02040503050406030204" pitchFamily="18" charset="0"/>
                          </a:rPr>
                          <m:t>𝑛</m:t>
                        </m:r>
                      </m:sup>
                      <m:e>
                        <m:sSub>
                          <m:sSubPr>
                            <m:ctrlPr>
                              <a:rPr lang="it-IT" sz="2000" i="1" smtClean="0">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  </m:t>
                            </m:r>
                            <m:r>
                              <a:rPr lang="it-IT" sz="2000" i="1">
                                <a:latin typeface="Cambria Math" panose="02040503050406030204" pitchFamily="18" charset="0"/>
                                <a:ea typeface="Cambria Math" panose="02040503050406030204" pitchFamily="18" charset="0"/>
                              </a:rPr>
                              <m:t>𝑦</m:t>
                            </m:r>
                          </m:e>
                          <m:sub>
                            <m:r>
                              <a:rPr lang="it-IT" sz="2000" i="1">
                                <a:latin typeface="Cambria Math" panose="02040503050406030204" pitchFamily="18" charset="0"/>
                                <a:ea typeface="Cambria Math" panose="02040503050406030204" pitchFamily="18" charset="0"/>
                              </a:rPr>
                              <m:t>𝑖</m:t>
                            </m:r>
                          </m:sub>
                        </m:sSub>
                      </m:e>
                    </m:nary>
                    <m:r>
                      <a:rPr lang="it-IT" sz="2000" i="1">
                        <a:latin typeface="Cambria Math" panose="02040503050406030204" pitchFamily="18" charset="0"/>
                        <a:ea typeface="Cambria Math" panose="02040503050406030204" pitchFamily="18" charset="0"/>
                      </a:rPr>
                      <m:t>(1−</m:t>
                    </m:r>
                    <m:sSub>
                      <m:sSubPr>
                        <m:ctrlPr>
                          <a:rPr lang="it-IT" sz="2000" i="1">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b="0" i="1">
                                <a:latin typeface="Cambria Math" panose="02040503050406030204" pitchFamily="18" charset="0"/>
                                <a:ea typeface="Cambria Math" panose="02040503050406030204" pitchFamily="18" charset="0"/>
                              </a:rPr>
                              <m:t>𝑦</m:t>
                            </m:r>
                          </m:e>
                        </m:acc>
                      </m:e>
                      <m:sub>
                        <m:r>
                          <a:rPr lang="it-IT" sz="2000" i="1">
                            <a:latin typeface="Cambria Math" panose="02040503050406030204" pitchFamily="18" charset="0"/>
                            <a:ea typeface="Cambria Math" panose="02040503050406030204" pitchFamily="18" charset="0"/>
                          </a:rPr>
                          <m:t>𝑖</m:t>
                        </m:r>
                      </m:sub>
                    </m:sSub>
                  </m:oMath>
                </a14:m>
                <a:r>
                  <a:rPr lang="it-IT" sz="2000" dirty="0">
                    <a:latin typeface="Cambria Math" panose="02040503050406030204" pitchFamily="18" charset="0"/>
                    <a:ea typeface="Cambria Math" panose="02040503050406030204" pitchFamily="18" charset="0"/>
                  </a:rPr>
                  <a:t>)</a:t>
                </a:r>
                <a:endParaRPr lang="it-IT" sz="2000" b="0" dirty="0">
                  <a:latin typeface="Cambria Math" panose="02040503050406030204" pitchFamily="18" charset="0"/>
                  <a:ea typeface="Cambria Math" panose="02040503050406030204" pitchFamily="18" charset="0"/>
                </a:endParaRPr>
              </a:p>
              <a:p>
                <a14:m>
                  <m:oMath xmlns:m="http://schemas.openxmlformats.org/officeDocument/2006/math">
                    <m:r>
                      <a:rPr lang="it-IT" sz="2000" b="0" i="1" smtClean="0">
                        <a:latin typeface="Cambria Math" panose="02040503050406030204" pitchFamily="18" charset="0"/>
                        <a:ea typeface="Cambria Math" panose="02040503050406030204" pitchFamily="18" charset="0"/>
                      </a:rPr>
                      <m:t>𝐹𝑁</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i="1">
                            <a:latin typeface="Cambria Math" panose="02040503050406030204" pitchFamily="18" charset="0"/>
                            <a:ea typeface="Cambria Math" panose="02040503050406030204" pitchFamily="18" charset="0"/>
                          </a:rPr>
                          <m:t>,</m:t>
                        </m:r>
                        <m:acc>
                          <m:accPr>
                            <m:chr m:val="̂"/>
                            <m:ctrlPr>
                              <a:rPr lang="it-IT" sz="2000" b="1" i="1">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r>
                      <a:rPr lang="it-IT" sz="2000" b="0" i="1" smtClean="0">
                        <a:latin typeface="Cambria Math" panose="02040503050406030204" pitchFamily="18" charset="0"/>
                        <a:ea typeface="Cambria Math" panose="02040503050406030204" pitchFamily="18" charset="0"/>
                      </a:rPr>
                      <m:t>=</m:t>
                    </m:r>
                  </m:oMath>
                </a14:m>
                <a:r>
                  <a:rPr lang="el-GR" sz="2000" dirty="0">
                    <a:latin typeface="Cambria Math" panose="02040503050406030204" pitchFamily="18" charset="0"/>
                    <a:ea typeface="Cambria Math" panose="02040503050406030204" pitchFamily="18" charset="0"/>
                  </a:rPr>
                  <a:t> </a:t>
                </a:r>
                <a14:m>
                  <m:oMath xmlns:m="http://schemas.openxmlformats.org/officeDocument/2006/math">
                    <m:nary>
                      <m:naryPr>
                        <m:chr m:val="∑"/>
                        <m:ctrlPr>
                          <a:rPr lang="el-GR" sz="2000" i="1">
                            <a:latin typeface="Cambria Math" panose="02040503050406030204" pitchFamily="18" charset="0"/>
                            <a:ea typeface="Cambria Math" panose="02040503050406030204" pitchFamily="18" charset="0"/>
                          </a:rPr>
                        </m:ctrlPr>
                      </m:naryPr>
                      <m:sub>
                        <m:r>
                          <m:rPr>
                            <m:brk m:alnAt="23"/>
                          </m:rPr>
                          <a:rPr lang="it-IT" sz="2000" i="1">
                            <a:latin typeface="Cambria Math" panose="02040503050406030204" pitchFamily="18" charset="0"/>
                            <a:ea typeface="Cambria Math" panose="02040503050406030204" pitchFamily="18" charset="0"/>
                          </a:rPr>
                          <m:t>𝑖</m:t>
                        </m:r>
                        <m:r>
                          <a:rPr lang="it-IT" sz="2000" i="1">
                            <a:latin typeface="Cambria Math" panose="02040503050406030204" pitchFamily="18" charset="0"/>
                            <a:ea typeface="Cambria Math" panose="02040503050406030204" pitchFamily="18" charset="0"/>
                          </a:rPr>
                          <m:t>=1</m:t>
                        </m:r>
                      </m:sub>
                      <m:sup>
                        <m:r>
                          <a:rPr lang="it-IT" sz="2000" i="1">
                            <a:latin typeface="Cambria Math" panose="02040503050406030204" pitchFamily="18" charset="0"/>
                            <a:ea typeface="Cambria Math" panose="02040503050406030204" pitchFamily="18" charset="0"/>
                          </a:rPr>
                          <m:t>𝑛</m:t>
                        </m:r>
                      </m:sup>
                      <m:e>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  </m:t>
                            </m:r>
                            <m:r>
                              <a:rPr lang="it-IT" sz="2000" b="0" i="1" smtClean="0">
                                <a:latin typeface="Cambria Math" panose="02040503050406030204" pitchFamily="18" charset="0"/>
                                <a:ea typeface="Cambria Math" panose="02040503050406030204" pitchFamily="18" charset="0"/>
                              </a:rPr>
                              <m:t>(1−</m:t>
                            </m:r>
                            <m:r>
                              <a:rPr lang="it-IT" sz="2000" i="1">
                                <a:latin typeface="Cambria Math" panose="02040503050406030204" pitchFamily="18" charset="0"/>
                                <a:ea typeface="Cambria Math" panose="02040503050406030204" pitchFamily="18" charset="0"/>
                              </a:rPr>
                              <m:t>𝑦</m:t>
                            </m:r>
                          </m:e>
                          <m:sub>
                            <m:r>
                              <a:rPr lang="it-IT" sz="2000" i="1">
                                <a:latin typeface="Cambria Math" panose="02040503050406030204" pitchFamily="18" charset="0"/>
                                <a:ea typeface="Cambria Math" panose="02040503050406030204" pitchFamily="18" charset="0"/>
                              </a:rPr>
                              <m:t>𝑖</m:t>
                            </m:r>
                          </m:sub>
                        </m:sSub>
                        <m:r>
                          <a:rPr lang="it-IT" sz="2000" b="0" i="1" smtClean="0">
                            <a:latin typeface="Cambria Math" panose="02040503050406030204" pitchFamily="18" charset="0"/>
                            <a:ea typeface="Cambria Math" panose="02040503050406030204" pitchFamily="18" charset="0"/>
                          </a:rPr>
                          <m:t>)</m:t>
                        </m:r>
                      </m:e>
                    </m:nary>
                    <m:sSub>
                      <m:sSubPr>
                        <m:ctrlPr>
                          <a:rPr lang="it-IT" sz="2000" i="1" smtClean="0">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b="0" i="1" smtClean="0">
                                <a:latin typeface="Cambria Math" panose="02040503050406030204" pitchFamily="18" charset="0"/>
                                <a:ea typeface="Cambria Math" panose="02040503050406030204" pitchFamily="18" charset="0"/>
                              </a:rPr>
                              <m:t>𝑦</m:t>
                            </m:r>
                          </m:e>
                        </m:acc>
                      </m:e>
                      <m:sub>
                        <m:r>
                          <a:rPr lang="it-IT" sz="2000" b="0" i="1" smtClean="0">
                            <a:latin typeface="Cambria Math" panose="02040503050406030204" pitchFamily="18" charset="0"/>
                            <a:ea typeface="Cambria Math" panose="02040503050406030204" pitchFamily="18" charset="0"/>
                          </a:rPr>
                          <m:t>𝑖</m:t>
                        </m:r>
                      </m:sub>
                    </m:sSub>
                  </m:oMath>
                </a14:m>
                <a:r>
                  <a:rPr lang="it-IT" sz="2000" dirty="0">
                    <a:latin typeface="Cambria Math" panose="02040503050406030204" pitchFamily="18" charset="0"/>
                    <a:ea typeface="Cambria Math" panose="02040503050406030204" pitchFamily="18" charset="0"/>
                  </a:rPr>
                  <a:t>                                            </a:t>
                </a:r>
                <a14:m>
                  <m:oMath xmlns:m="http://schemas.openxmlformats.org/officeDocument/2006/math">
                    <m:r>
                      <a:rPr lang="it-IT" sz="2000" i="1">
                        <a:latin typeface="Cambria Math" panose="02040503050406030204" pitchFamily="18" charset="0"/>
                        <a:ea typeface="Cambria Math" panose="02040503050406030204" pitchFamily="18" charset="0"/>
                      </a:rPr>
                      <m:t>𝑇𝑃</m:t>
                    </m:r>
                    <m:d>
                      <m:dPr>
                        <m:ctrlPr>
                          <a:rPr lang="it-IT" sz="2000" i="1">
                            <a:latin typeface="Cambria Math" panose="02040503050406030204" pitchFamily="18" charset="0"/>
                            <a:ea typeface="Cambria Math" panose="02040503050406030204" pitchFamily="18" charset="0"/>
                          </a:rPr>
                        </m:ctrlPr>
                      </m:dPr>
                      <m:e>
                        <m:r>
                          <a:rPr lang="it-IT" sz="2000" b="1" i="1">
                            <a:latin typeface="Cambria Math" panose="02040503050406030204" pitchFamily="18" charset="0"/>
                            <a:ea typeface="Cambria Math" panose="02040503050406030204" pitchFamily="18" charset="0"/>
                          </a:rPr>
                          <m:t>𝒚</m:t>
                        </m:r>
                        <m:r>
                          <a:rPr lang="it-IT" sz="2000" i="1">
                            <a:latin typeface="Cambria Math" panose="02040503050406030204" pitchFamily="18" charset="0"/>
                            <a:ea typeface="Cambria Math" panose="02040503050406030204" pitchFamily="18" charset="0"/>
                          </a:rPr>
                          <m:t>,</m:t>
                        </m:r>
                        <m:acc>
                          <m:accPr>
                            <m:chr m:val="̂"/>
                            <m:ctrlPr>
                              <a:rPr lang="it-IT" sz="2000" b="1" i="1">
                                <a:latin typeface="Cambria Math" panose="02040503050406030204" pitchFamily="18" charset="0"/>
                                <a:ea typeface="Cambria Math" panose="02040503050406030204" pitchFamily="18" charset="0"/>
                              </a:rPr>
                            </m:ctrlPr>
                          </m:accPr>
                          <m:e>
                            <m:r>
                              <a:rPr lang="it-IT" sz="2000" b="1" i="1">
                                <a:latin typeface="Cambria Math" panose="02040503050406030204" pitchFamily="18" charset="0"/>
                                <a:ea typeface="Cambria Math" panose="02040503050406030204" pitchFamily="18" charset="0"/>
                              </a:rPr>
                              <m:t>𝒚</m:t>
                            </m:r>
                          </m:e>
                        </m:acc>
                      </m:e>
                    </m:d>
                    <m:r>
                      <a:rPr lang="it-IT" sz="2000" i="1">
                        <a:latin typeface="Cambria Math" panose="02040503050406030204" pitchFamily="18" charset="0"/>
                        <a:ea typeface="Cambria Math" panose="02040503050406030204" pitchFamily="18" charset="0"/>
                      </a:rPr>
                      <m:t>=</m:t>
                    </m:r>
                  </m:oMath>
                </a14:m>
                <a:r>
                  <a:rPr lang="el-GR" sz="2000" dirty="0">
                    <a:latin typeface="Cambria Math" panose="02040503050406030204" pitchFamily="18" charset="0"/>
                    <a:ea typeface="Cambria Math" panose="02040503050406030204" pitchFamily="18" charset="0"/>
                  </a:rPr>
                  <a:t> </a:t>
                </a:r>
                <a14:m>
                  <m:oMath xmlns:m="http://schemas.openxmlformats.org/officeDocument/2006/math">
                    <m:nary>
                      <m:naryPr>
                        <m:chr m:val="∑"/>
                        <m:ctrlPr>
                          <a:rPr lang="el-GR" sz="2000" i="1">
                            <a:latin typeface="Cambria Math" panose="02040503050406030204" pitchFamily="18" charset="0"/>
                            <a:ea typeface="Cambria Math" panose="02040503050406030204" pitchFamily="18" charset="0"/>
                          </a:rPr>
                        </m:ctrlPr>
                      </m:naryPr>
                      <m:sub>
                        <m:r>
                          <m:rPr>
                            <m:brk m:alnAt="23"/>
                          </m:rPr>
                          <a:rPr lang="it-IT" sz="2000" i="1">
                            <a:latin typeface="Cambria Math" panose="02040503050406030204" pitchFamily="18" charset="0"/>
                            <a:ea typeface="Cambria Math" panose="02040503050406030204" pitchFamily="18" charset="0"/>
                          </a:rPr>
                          <m:t>𝑖</m:t>
                        </m:r>
                        <m:r>
                          <a:rPr lang="it-IT" sz="2000" i="1">
                            <a:latin typeface="Cambria Math" panose="02040503050406030204" pitchFamily="18" charset="0"/>
                            <a:ea typeface="Cambria Math" panose="02040503050406030204" pitchFamily="18" charset="0"/>
                          </a:rPr>
                          <m:t>=1</m:t>
                        </m:r>
                      </m:sub>
                      <m:sup>
                        <m:r>
                          <a:rPr lang="it-IT" sz="2000" i="1">
                            <a:latin typeface="Cambria Math" panose="02040503050406030204" pitchFamily="18" charset="0"/>
                            <a:ea typeface="Cambria Math" panose="02040503050406030204" pitchFamily="18" charset="0"/>
                          </a:rPr>
                          <m:t>𝑛</m:t>
                        </m:r>
                      </m:sup>
                      <m:e>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  </m:t>
                            </m:r>
                            <m:r>
                              <a:rPr lang="it-IT" sz="2000" i="1">
                                <a:latin typeface="Cambria Math" panose="02040503050406030204" pitchFamily="18" charset="0"/>
                                <a:ea typeface="Cambria Math" panose="02040503050406030204" pitchFamily="18" charset="0"/>
                              </a:rPr>
                              <m:t>𝑦</m:t>
                            </m:r>
                          </m:e>
                          <m:sub>
                            <m:r>
                              <a:rPr lang="it-IT" sz="2000" i="1">
                                <a:latin typeface="Cambria Math" panose="02040503050406030204" pitchFamily="18" charset="0"/>
                                <a:ea typeface="Cambria Math" panose="02040503050406030204" pitchFamily="18" charset="0"/>
                              </a:rPr>
                              <m:t>𝑖</m:t>
                            </m:r>
                          </m:sub>
                        </m:sSub>
                      </m:e>
                    </m:nary>
                    <m:sSub>
                      <m:sSubPr>
                        <m:ctrlPr>
                          <a:rPr lang="it-IT" sz="2000" i="1">
                            <a:latin typeface="Cambria Math" panose="02040503050406030204" pitchFamily="18" charset="0"/>
                            <a:ea typeface="Cambria Math" panose="02040503050406030204" pitchFamily="18" charset="0"/>
                          </a:rPr>
                        </m:ctrlPr>
                      </m:sSubPr>
                      <m:e>
                        <m:acc>
                          <m:accPr>
                            <m:chr m:val="̂"/>
                            <m:ctrlPr>
                              <a:rPr lang="it-IT" sz="2000" i="1">
                                <a:latin typeface="Cambria Math" panose="02040503050406030204" pitchFamily="18" charset="0"/>
                                <a:ea typeface="Cambria Math" panose="02040503050406030204" pitchFamily="18" charset="0"/>
                              </a:rPr>
                            </m:ctrlPr>
                          </m:accPr>
                          <m:e>
                            <m:r>
                              <a:rPr lang="it-IT" sz="2000" b="0" i="1">
                                <a:latin typeface="Cambria Math" panose="02040503050406030204" pitchFamily="18" charset="0"/>
                                <a:ea typeface="Cambria Math" panose="02040503050406030204" pitchFamily="18" charset="0"/>
                              </a:rPr>
                              <m:t>𝑦</m:t>
                            </m:r>
                          </m:e>
                        </m:acc>
                      </m:e>
                      <m:sub>
                        <m:r>
                          <a:rPr lang="it-IT" sz="2000" i="1">
                            <a:latin typeface="Cambria Math" panose="02040503050406030204" pitchFamily="18" charset="0"/>
                            <a:ea typeface="Cambria Math" panose="02040503050406030204" pitchFamily="18" charset="0"/>
                          </a:rPr>
                          <m:t>𝑖</m:t>
                        </m:r>
                      </m:sub>
                    </m:sSub>
                  </m:oMath>
                </a14:m>
                <a:endParaRPr lang="it-IT" sz="2000" dirty="0">
                  <a:latin typeface="Cambria Math" panose="02040503050406030204" pitchFamily="18" charset="0"/>
                  <a:ea typeface="Cambria Math" panose="02040503050406030204" pitchFamily="18" charset="0"/>
                </a:endParaRPr>
              </a:p>
            </p:txBody>
          </p:sp>
        </mc:Choice>
        <mc:Fallback xmlns="">
          <p:sp>
            <p:nvSpPr>
              <p:cNvPr id="8" name="CasellaDiTesto 8">
                <a:extLst>
                  <a:ext uri="{FF2B5EF4-FFF2-40B4-BE49-F238E27FC236}">
                    <a16:creationId xmlns:a16="http://schemas.microsoft.com/office/drawing/2014/main" id="{F1A55221-93A2-C9DA-C1D6-5E4ED9581522}"/>
                  </a:ext>
                </a:extLst>
              </p:cNvPr>
              <p:cNvSpPr txBox="1">
                <a:spLocks noRot="1" noChangeAspect="1" noMove="1" noResize="1" noEditPoints="1" noAdjustHandles="1" noChangeArrowheads="1" noChangeShapeType="1" noTextEdit="1"/>
              </p:cNvSpPr>
              <p:nvPr/>
            </p:nvSpPr>
            <p:spPr>
              <a:xfrm>
                <a:off x="1124741" y="3054439"/>
                <a:ext cx="9850960" cy="709810"/>
              </a:xfrm>
              <a:prstGeom prst="rect">
                <a:avLst/>
              </a:prstGeom>
              <a:blipFill>
                <a:blip r:embed="rId3"/>
                <a:stretch>
                  <a:fillRect t="-64912" b="-100000"/>
                </a:stretch>
              </a:blipFill>
            </p:spPr>
            <p:txBody>
              <a:bodyPr/>
              <a:lstStyle/>
              <a:p>
                <a:r>
                  <a:rPr lang="en-IT">
                    <a:noFill/>
                  </a:rPr>
                  <a:t> </a:t>
                </a:r>
              </a:p>
            </p:txBody>
          </p:sp>
        </mc:Fallback>
      </mc:AlternateContent>
      <p:sp>
        <p:nvSpPr>
          <p:cNvPr id="12" name="Segnaposto contenuto 2">
            <a:extLst>
              <a:ext uri="{FF2B5EF4-FFF2-40B4-BE49-F238E27FC236}">
                <a16:creationId xmlns:a16="http://schemas.microsoft.com/office/drawing/2014/main" id="{461B81C5-7B77-ECDB-88EC-D79D96D54310}"/>
              </a:ext>
            </a:extLst>
          </p:cNvPr>
          <p:cNvSpPr txBox="1">
            <a:spLocks/>
          </p:cNvSpPr>
          <p:nvPr/>
        </p:nvSpPr>
        <p:spPr>
          <a:xfrm>
            <a:off x="205767" y="4212154"/>
            <a:ext cx="10515600" cy="465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800" dirty="0">
                <a:latin typeface="Arial" panose="020B0604020202020204" pitchFamily="34" charset="0"/>
                <a:cs typeface="Arial" panose="020B0604020202020204" pitchFamily="34" charset="0"/>
              </a:rPr>
              <a:t>A common skill score </a:t>
            </a:r>
            <a:r>
              <a:rPr lang="it-IT" sz="1800" dirty="0" err="1">
                <a:latin typeface="Arial" panose="020B0604020202020204" pitchFamily="34" charset="0"/>
                <a:cs typeface="Arial" panose="020B0604020202020204" pitchFamily="34" charset="0"/>
              </a:rPr>
              <a:t>is</a:t>
            </a:r>
            <a:r>
              <a:rPr lang="it-IT" sz="1800" dirty="0">
                <a:latin typeface="Arial" panose="020B0604020202020204" pitchFamily="34" charset="0"/>
                <a:cs typeface="Arial" panose="020B0604020202020204" pitchFamily="34" charset="0"/>
              </a:rPr>
              <a:t> the </a:t>
            </a:r>
            <a:r>
              <a:rPr lang="it-IT" sz="1800" b="1" dirty="0" err="1">
                <a:latin typeface="Arial" panose="020B0604020202020204" pitchFamily="34" charset="0"/>
                <a:cs typeface="Arial" panose="020B0604020202020204" pitchFamily="34" charset="0"/>
              </a:rPr>
              <a:t>accuracy</a:t>
            </a:r>
            <a:endParaRPr lang="it-IT" sz="18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it-IT" dirty="0"/>
          </a:p>
        </p:txBody>
      </p:sp>
      <mc:AlternateContent xmlns:mc="http://schemas.openxmlformats.org/markup-compatibility/2006" xmlns:a14="http://schemas.microsoft.com/office/drawing/2010/main">
        <mc:Choice Requires="a14">
          <p:sp>
            <p:nvSpPr>
              <p:cNvPr id="13" name="CasellaDiTesto 10">
                <a:extLst>
                  <a:ext uri="{FF2B5EF4-FFF2-40B4-BE49-F238E27FC236}">
                    <a16:creationId xmlns:a16="http://schemas.microsoft.com/office/drawing/2014/main" id="{62C27A00-8447-FCA6-2E14-041D25D22B28}"/>
                  </a:ext>
                </a:extLst>
              </p:cNvPr>
              <p:cNvSpPr txBox="1"/>
              <p:nvPr/>
            </p:nvSpPr>
            <p:spPr>
              <a:xfrm>
                <a:off x="1483258" y="4753769"/>
                <a:ext cx="8454887" cy="74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rPr>
                        <m:t>𝐴𝐶𝐶</m:t>
                      </m:r>
                      <m:r>
                        <a:rPr lang="it-IT" sz="2000" b="0" i="1" smtClean="0">
                          <a:latin typeface="Cambria Math" panose="02040503050406030204" pitchFamily="18" charset="0"/>
                        </a:rPr>
                        <m:t>(</m:t>
                      </m:r>
                      <m:r>
                        <a:rPr lang="it-IT" sz="2000" b="0" i="1" smtClean="0">
                          <a:latin typeface="Cambria Math" panose="02040503050406030204" pitchFamily="18" charset="0"/>
                        </a:rPr>
                        <m:t>𝐶𝑀</m:t>
                      </m:r>
                      <m:r>
                        <a:rPr lang="it-IT" sz="2000" b="0" i="1" smtClean="0">
                          <a:latin typeface="Cambria Math" panose="02040503050406030204" pitchFamily="18" charset="0"/>
                        </a:rPr>
                        <m:t>(</m:t>
                      </m:r>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r>
                        <a:rPr lang="it-IT" sz="2000" b="0" i="1" smtClean="0">
                          <a:latin typeface="Cambria Math" panose="02040503050406030204" pitchFamily="18" charset="0"/>
                        </a:rPr>
                        <m:t>)</m:t>
                      </m:r>
                      <m:r>
                        <a:rPr lang="it-IT" sz="2000" b="1" i="1" smtClean="0">
                          <a:latin typeface="Cambria Math" panose="02040503050406030204" pitchFamily="18" charset="0"/>
                        </a:rPr>
                        <m:t>)=</m:t>
                      </m:r>
                      <m:f>
                        <m:fPr>
                          <m:ctrlPr>
                            <a:rPr lang="it-IT" sz="2000" b="1" i="1" smtClean="0">
                              <a:latin typeface="Cambria Math" panose="02040503050406030204" pitchFamily="18" charset="0"/>
                            </a:rPr>
                          </m:ctrlPr>
                        </m:fPr>
                        <m:num>
                          <m:r>
                            <m:rPr>
                              <m:brk m:alnAt="7"/>
                            </m:rPr>
                            <a:rPr lang="it-IT" sz="2000" b="0" i="1" smtClean="0">
                              <a:latin typeface="Cambria Math" panose="02040503050406030204" pitchFamily="18" charset="0"/>
                            </a:rPr>
                            <m:t>𝑇</m:t>
                          </m:r>
                          <m:r>
                            <a:rPr lang="it-IT" sz="2000" b="0" i="1" smtClean="0">
                              <a:latin typeface="Cambria Math" panose="02040503050406030204" pitchFamily="18" charset="0"/>
                            </a:rPr>
                            <m:t>𝑃</m:t>
                          </m:r>
                          <m:d>
                            <m:dPr>
                              <m:ctrlPr>
                                <a:rPr lang="it-IT" sz="2000" b="0" i="1" smtClean="0">
                                  <a:latin typeface="Cambria Math" panose="02040503050406030204" pitchFamily="18" charset="0"/>
                                </a:rPr>
                              </m:ctrlPr>
                            </m:dPr>
                            <m:e>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e>
                          </m:d>
                          <m:r>
                            <m:rPr>
                              <m:brk m:alnAt="7"/>
                            </m:rPr>
                            <a:rPr lang="it-IT" sz="2000" b="0" i="1" smtClean="0">
                              <a:latin typeface="Cambria Math" panose="02040503050406030204" pitchFamily="18" charset="0"/>
                            </a:rPr>
                            <m:t>+</m:t>
                          </m:r>
                          <m:r>
                            <a:rPr lang="it-IT" sz="2000" b="0" i="1" smtClean="0">
                              <a:latin typeface="Cambria Math" panose="02040503050406030204" pitchFamily="18" charset="0"/>
                            </a:rPr>
                            <m:t>𝑇𝑁</m:t>
                          </m:r>
                          <m:r>
                            <a:rPr lang="it-IT" sz="2000" b="0" i="1" smtClean="0">
                              <a:latin typeface="Cambria Math" panose="02040503050406030204" pitchFamily="18" charset="0"/>
                            </a:rPr>
                            <m:t>(</m:t>
                          </m:r>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r>
                            <m:rPr>
                              <m:brk m:alnAt="7"/>
                            </m:rPr>
                            <a:rPr lang="it-IT" sz="2000" b="0" i="1" smtClean="0">
                              <a:latin typeface="Cambria Math" panose="02040503050406030204" pitchFamily="18" charset="0"/>
                            </a:rPr>
                            <m:t>)</m:t>
                          </m:r>
                        </m:num>
                        <m:den>
                          <m:r>
                            <m:rPr>
                              <m:brk m:alnAt="7"/>
                            </m:rPr>
                            <a:rPr lang="it-IT" sz="2000" b="0" i="1" smtClean="0">
                              <a:latin typeface="Cambria Math" panose="02040503050406030204" pitchFamily="18" charset="0"/>
                            </a:rPr>
                            <m:t>𝑇</m:t>
                          </m:r>
                          <m:r>
                            <a:rPr lang="it-IT" sz="2000" b="0" i="1" smtClean="0">
                              <a:latin typeface="Cambria Math" panose="02040503050406030204" pitchFamily="18" charset="0"/>
                            </a:rPr>
                            <m:t>𝑃</m:t>
                          </m:r>
                          <m:d>
                            <m:dPr>
                              <m:ctrlPr>
                                <a:rPr lang="it-IT" sz="2000" b="0" i="1" smtClean="0">
                                  <a:latin typeface="Cambria Math" panose="02040503050406030204" pitchFamily="18" charset="0"/>
                                </a:rPr>
                              </m:ctrlPr>
                            </m:dPr>
                            <m:e>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e>
                          </m:d>
                          <m:r>
                            <m:rPr>
                              <m:brk m:alnAt="7"/>
                            </m:rPr>
                            <a:rPr lang="it-IT" sz="2000" b="1" i="1" smtClean="0">
                              <a:latin typeface="Cambria Math" panose="02040503050406030204" pitchFamily="18" charset="0"/>
                            </a:rPr>
                            <m:t>+</m:t>
                          </m:r>
                          <m:r>
                            <m:rPr>
                              <m:brk m:alnAt="7"/>
                            </m:rPr>
                            <a:rPr lang="it-IT" sz="2000" b="0" i="1" smtClean="0">
                              <a:latin typeface="Cambria Math" panose="02040503050406030204" pitchFamily="18" charset="0"/>
                            </a:rPr>
                            <m:t>𝑇</m:t>
                          </m:r>
                          <m:r>
                            <a:rPr lang="it-IT" sz="2000" b="0" i="1" smtClean="0">
                              <a:latin typeface="Cambria Math" panose="02040503050406030204" pitchFamily="18" charset="0"/>
                            </a:rPr>
                            <m:t>𝑁</m:t>
                          </m:r>
                          <m:d>
                            <m:dPr>
                              <m:ctrlPr>
                                <a:rPr lang="it-IT" sz="2000" b="0" i="1" smtClean="0">
                                  <a:latin typeface="Cambria Math" panose="02040503050406030204" pitchFamily="18" charset="0"/>
                                </a:rPr>
                              </m:ctrlPr>
                            </m:dPr>
                            <m:e>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e>
                          </m:d>
                          <m:r>
                            <m:rPr>
                              <m:brk m:alnAt="7"/>
                            </m:rPr>
                            <a:rPr lang="it-IT" sz="2000" b="0" i="1" smtClean="0">
                              <a:latin typeface="Cambria Math" panose="02040503050406030204" pitchFamily="18" charset="0"/>
                            </a:rPr>
                            <m:t>+</m:t>
                          </m:r>
                          <m:r>
                            <a:rPr lang="it-IT" sz="2000" b="0" i="1" smtClean="0">
                              <a:latin typeface="Cambria Math" panose="02040503050406030204" pitchFamily="18" charset="0"/>
                            </a:rPr>
                            <m:t>𝐹𝑃</m:t>
                          </m:r>
                          <m:d>
                            <m:dPr>
                              <m:ctrlPr>
                                <a:rPr lang="it-IT" sz="2000" b="0" i="1" smtClean="0">
                                  <a:latin typeface="Cambria Math" panose="02040503050406030204" pitchFamily="18" charset="0"/>
                                </a:rPr>
                              </m:ctrlPr>
                            </m:dPr>
                            <m:e>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e>
                          </m:d>
                          <m:r>
                            <m:rPr>
                              <m:brk m:alnAt="7"/>
                            </m:rPr>
                            <a:rPr lang="it-IT" sz="2000" b="0" i="1" smtClean="0">
                              <a:latin typeface="Cambria Math" panose="02040503050406030204" pitchFamily="18" charset="0"/>
                            </a:rPr>
                            <m:t>+</m:t>
                          </m:r>
                          <m:r>
                            <a:rPr lang="it-IT" sz="2000" b="0" i="1" smtClean="0">
                              <a:latin typeface="Cambria Math" panose="02040503050406030204" pitchFamily="18" charset="0"/>
                            </a:rPr>
                            <m:t>𝐹𝑁</m:t>
                          </m:r>
                          <m:r>
                            <a:rPr lang="it-IT" sz="2000" b="0" i="1" smtClean="0">
                              <a:latin typeface="Cambria Math" panose="02040503050406030204" pitchFamily="18" charset="0"/>
                            </a:rPr>
                            <m:t>(</m:t>
                          </m:r>
                          <m:r>
                            <a:rPr lang="it-IT" sz="2000" b="1" i="1">
                              <a:latin typeface="Cambria Math" panose="02040503050406030204" pitchFamily="18" charset="0"/>
                            </a:rPr>
                            <m:t>𝒚</m:t>
                          </m:r>
                          <m:r>
                            <a:rPr lang="it-IT" sz="2000" i="1">
                              <a:latin typeface="Cambria Math" panose="02040503050406030204" pitchFamily="18" charset="0"/>
                            </a:rPr>
                            <m:t>,</m:t>
                          </m:r>
                          <m:acc>
                            <m:accPr>
                              <m:chr m:val="̂"/>
                              <m:ctrlPr>
                                <a:rPr lang="it-IT" sz="2000" b="1" i="1">
                                  <a:latin typeface="Cambria Math" panose="02040503050406030204" pitchFamily="18" charset="0"/>
                                </a:rPr>
                              </m:ctrlPr>
                            </m:accPr>
                            <m:e>
                              <m:r>
                                <a:rPr lang="it-IT" sz="2000" b="1" i="1">
                                  <a:latin typeface="Cambria Math" panose="02040503050406030204" pitchFamily="18" charset="0"/>
                                </a:rPr>
                                <m:t>𝒚</m:t>
                              </m:r>
                            </m:e>
                          </m:acc>
                          <m:r>
                            <m:rPr>
                              <m:brk m:alnAt="7"/>
                            </m:rPr>
                            <a:rPr lang="it-IT" sz="2000" b="0" i="1" smtClean="0">
                              <a:latin typeface="Cambria Math" panose="02040503050406030204" pitchFamily="18" charset="0"/>
                            </a:rPr>
                            <m:t>)</m:t>
                          </m:r>
                        </m:den>
                      </m:f>
                    </m:oMath>
                  </m:oMathPara>
                </a14:m>
                <a:endParaRPr lang="it-IT" sz="2000" dirty="0"/>
              </a:p>
            </p:txBody>
          </p:sp>
        </mc:Choice>
        <mc:Fallback xmlns="">
          <p:sp>
            <p:nvSpPr>
              <p:cNvPr id="13" name="CasellaDiTesto 10">
                <a:extLst>
                  <a:ext uri="{FF2B5EF4-FFF2-40B4-BE49-F238E27FC236}">
                    <a16:creationId xmlns:a16="http://schemas.microsoft.com/office/drawing/2014/main" id="{62C27A00-8447-FCA6-2E14-041D25D22B28}"/>
                  </a:ext>
                </a:extLst>
              </p:cNvPr>
              <p:cNvSpPr txBox="1">
                <a:spLocks noRot="1" noChangeAspect="1" noMove="1" noResize="1" noEditPoints="1" noAdjustHandles="1" noChangeArrowheads="1" noChangeShapeType="1" noTextEdit="1"/>
              </p:cNvSpPr>
              <p:nvPr/>
            </p:nvSpPr>
            <p:spPr>
              <a:xfrm>
                <a:off x="1483258" y="4753769"/>
                <a:ext cx="8454887" cy="744243"/>
              </a:xfrm>
              <a:prstGeom prst="rect">
                <a:avLst/>
              </a:prstGeom>
              <a:blipFill>
                <a:blip r:embed="rId4"/>
                <a:stretch>
                  <a:fillRect t="-5085" b="-8475"/>
                </a:stretch>
              </a:blipFill>
            </p:spPr>
            <p:txBody>
              <a:bodyPr/>
              <a:lstStyle/>
              <a:p>
                <a:r>
                  <a:rPr lang="en-IT">
                    <a:noFill/>
                  </a:rPr>
                  <a:t> </a:t>
                </a:r>
              </a:p>
            </p:txBody>
          </p:sp>
        </mc:Fallback>
      </mc:AlternateContent>
      <mc:AlternateContent xmlns:mc="http://schemas.openxmlformats.org/markup-compatibility/2006" xmlns:a14="http://schemas.microsoft.com/office/drawing/2010/main">
        <mc:Choice Requires="a14">
          <p:sp>
            <p:nvSpPr>
              <p:cNvPr id="14" name="CasellaDiTesto 18">
                <a:extLst>
                  <a:ext uri="{FF2B5EF4-FFF2-40B4-BE49-F238E27FC236}">
                    <a16:creationId xmlns:a16="http://schemas.microsoft.com/office/drawing/2014/main" id="{98B4C1FF-E670-FAFE-B393-FF69FD6FE33D}"/>
                  </a:ext>
                </a:extLst>
              </p:cNvPr>
              <p:cNvSpPr txBox="1"/>
              <p:nvPr/>
            </p:nvSpPr>
            <p:spPr>
              <a:xfrm>
                <a:off x="6397894" y="1959177"/>
                <a:ext cx="3836401" cy="647357"/>
              </a:xfrm>
              <a:prstGeom prst="rect">
                <a:avLst/>
              </a:prstGeom>
              <a:noFill/>
            </p:spPr>
            <p:txBody>
              <a:bodyPr wrap="square" rtlCol="0">
                <a:spAutoFit/>
              </a:bodyPr>
              <a:lstStyle/>
              <a:p>
                <a14:m>
                  <m:oMath xmlns:m="http://schemas.openxmlformats.org/officeDocument/2006/math">
                    <m:r>
                      <a:rPr lang="it-IT" sz="1800" b="1" i="1" smtClean="0">
                        <a:latin typeface="Cambria Math" panose="02040503050406030204" pitchFamily="18" charset="0"/>
                      </a:rPr>
                      <m:t>(</m:t>
                    </m:r>
                    <m:r>
                      <a:rPr lang="it-IT" sz="1800" b="1" i="1" smtClean="0">
                        <a:latin typeface="Cambria Math" panose="02040503050406030204" pitchFamily="18" charset="0"/>
                      </a:rPr>
                      <m:t>𝒚</m:t>
                    </m:r>
                    <m:r>
                      <a:rPr lang="it-IT" sz="1800" i="1">
                        <a:latin typeface="Cambria Math" panose="02040503050406030204" pitchFamily="18" charset="0"/>
                      </a:rPr>
                      <m:t>,</m:t>
                    </m:r>
                    <m:acc>
                      <m:accPr>
                        <m:chr m:val="̂"/>
                        <m:ctrlPr>
                          <a:rPr lang="it-IT" sz="1800" b="1" i="1">
                            <a:latin typeface="Cambria Math" panose="02040503050406030204" pitchFamily="18" charset="0"/>
                          </a:rPr>
                        </m:ctrlPr>
                      </m:accPr>
                      <m:e>
                        <m:r>
                          <a:rPr lang="it-IT" sz="1800" b="1" i="1" smtClean="0">
                            <a:latin typeface="Cambria Math" panose="02040503050406030204" pitchFamily="18" charset="0"/>
                          </a:rPr>
                          <m:t>𝒚</m:t>
                        </m:r>
                      </m:e>
                    </m:acc>
                  </m:oMath>
                </a14:m>
                <a:r>
                  <a:rPr lang="it-IT" dirty="0"/>
                  <a:t>)= </a:t>
                </a:r>
                <a14:m>
                  <m:oMath xmlns:m="http://schemas.openxmlformats.org/officeDocument/2006/math">
                    <m:sSubSup>
                      <m:sSubSupPr>
                        <m:ctrlPr>
                          <a:rPr lang="it-IT" i="1">
                            <a:latin typeface="Cambria Math" panose="02040503050406030204" pitchFamily="18" charset="0"/>
                          </a:rPr>
                        </m:ctrlPr>
                      </m:sSubSupPr>
                      <m:e>
                        <m:d>
                          <m:dPr>
                            <m:begChr m:val="{"/>
                            <m:endChr m:val="}"/>
                            <m:ctrlPr>
                              <a:rPr lang="it-IT" i="1">
                                <a:latin typeface="Cambria Math" panose="02040503050406030204" pitchFamily="18" charset="0"/>
                              </a:rPr>
                            </m:ctrlPr>
                          </m:dPr>
                          <m:e>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sSub>
                              <m:sSubPr>
                                <m:ctrlPr>
                                  <a:rPr lang="it-IT" i="1">
                                    <a:latin typeface="Cambria Math" panose="02040503050406030204" pitchFamily="18" charset="0"/>
                                  </a:rPr>
                                </m:ctrlPr>
                              </m:sSubPr>
                              <m:e>
                                <m:acc>
                                  <m:accPr>
                                    <m:chr m:val="̂"/>
                                    <m:ctrlPr>
                                      <a:rPr lang="it-IT" i="1">
                                        <a:latin typeface="Cambria Math" panose="02040503050406030204" pitchFamily="18" charset="0"/>
                                      </a:rPr>
                                    </m:ctrlPr>
                                  </m:accPr>
                                  <m:e>
                                    <m:r>
                                      <a:rPr lang="it-IT" b="0" i="1">
                                        <a:latin typeface="Cambria Math" panose="02040503050406030204" pitchFamily="18" charset="0"/>
                                      </a:rPr>
                                      <m:t>𝑦</m:t>
                                    </m:r>
                                  </m:e>
                                </m:acc>
                              </m:e>
                              <m:sub>
                                <m:r>
                                  <a:rPr lang="it-IT" i="1">
                                    <a:latin typeface="Cambria Math" panose="02040503050406030204" pitchFamily="18" charset="0"/>
                                  </a:rPr>
                                  <m:t>𝑖</m:t>
                                </m:r>
                              </m:sub>
                            </m:sSub>
                            <m:r>
                              <a:rPr lang="it-IT" i="1">
                                <a:latin typeface="Cambria Math" panose="02040503050406030204" pitchFamily="18" charset="0"/>
                              </a:rPr>
                              <m:t>)</m:t>
                            </m:r>
                          </m:e>
                        </m:d>
                      </m:e>
                      <m:sub>
                        <m:r>
                          <a:rPr lang="it-IT" i="1">
                            <a:latin typeface="Cambria Math" panose="02040503050406030204" pitchFamily="18" charset="0"/>
                          </a:rPr>
                          <m:t>𝑖</m:t>
                        </m:r>
                        <m:r>
                          <a:rPr lang="it-IT" i="1">
                            <a:latin typeface="Cambria Math" panose="02040503050406030204" pitchFamily="18" charset="0"/>
                          </a:rPr>
                          <m:t>=1</m:t>
                        </m:r>
                      </m:sub>
                      <m:sup>
                        <m:r>
                          <a:rPr lang="it-IT" i="1">
                            <a:latin typeface="Cambria Math" panose="02040503050406030204" pitchFamily="18" charset="0"/>
                          </a:rPr>
                          <m:t>𝑛</m:t>
                        </m:r>
                      </m:sup>
                    </m:sSubSup>
                  </m:oMath>
                </a14:m>
                <a:r>
                  <a:rPr lang="it-IT" dirty="0"/>
                  <a:t> are the </a:t>
                </a:r>
                <a:r>
                  <a:rPr lang="it-IT" dirty="0" err="1"/>
                  <a:t>binary</a:t>
                </a:r>
                <a:r>
                  <a:rPr lang="it-IT" dirty="0"/>
                  <a:t> </a:t>
                </a:r>
                <a:r>
                  <a:rPr lang="it-IT" dirty="0" err="1"/>
                  <a:t>true</a:t>
                </a:r>
                <a:r>
                  <a:rPr lang="it-IT" dirty="0"/>
                  <a:t> and </a:t>
                </a:r>
                <a:r>
                  <a:rPr lang="it-IT" dirty="0" err="1"/>
                  <a:t>predicted</a:t>
                </a:r>
                <a:r>
                  <a:rPr lang="it-IT" dirty="0"/>
                  <a:t> labels,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 </m:t>
                        </m:r>
                        <m:r>
                          <a:rPr lang="it-IT" i="1">
                            <a:latin typeface="Cambria Math" panose="02040503050406030204" pitchFamily="18" charset="0"/>
                          </a:rPr>
                          <m:t>𝑦</m:t>
                        </m:r>
                      </m:e>
                      <m:sub>
                        <m:r>
                          <a:rPr lang="it-IT" i="1">
                            <a:latin typeface="Cambria Math" panose="02040503050406030204" pitchFamily="18" charset="0"/>
                          </a:rPr>
                          <m:t>𝑖</m:t>
                        </m:r>
                      </m:sub>
                    </m:sSub>
                  </m:oMath>
                </a14:m>
                <a:r>
                  <a:rPr lang="it-IT" dirty="0"/>
                  <a:t>, </a:t>
                </a:r>
                <a14:m>
                  <m:oMath xmlns:m="http://schemas.openxmlformats.org/officeDocument/2006/math">
                    <m:sSub>
                      <m:sSubPr>
                        <m:ctrlPr>
                          <a:rPr lang="it-IT" i="1">
                            <a:latin typeface="Cambria Math" panose="02040503050406030204" pitchFamily="18" charset="0"/>
                          </a:rPr>
                        </m:ctrlPr>
                      </m:sSubPr>
                      <m:e>
                        <m:acc>
                          <m:accPr>
                            <m:chr m:val="̂"/>
                            <m:ctrlPr>
                              <a:rPr lang="it-IT" i="1">
                                <a:latin typeface="Cambria Math" panose="02040503050406030204" pitchFamily="18" charset="0"/>
                              </a:rPr>
                            </m:ctrlPr>
                          </m:accPr>
                          <m:e>
                            <m:r>
                              <a:rPr lang="it-IT" b="0" i="1">
                                <a:latin typeface="Cambria Math" panose="02040503050406030204" pitchFamily="18" charset="0"/>
                              </a:rPr>
                              <m:t>𝑦</m:t>
                            </m:r>
                          </m:e>
                        </m:acc>
                      </m:e>
                      <m:sub>
                        <m:r>
                          <a:rPr lang="it-IT" i="1">
                            <a:latin typeface="Cambria Math" panose="02040503050406030204" pitchFamily="18" charset="0"/>
                          </a:rPr>
                          <m:t>𝑖</m:t>
                        </m:r>
                      </m:sub>
                    </m:sSub>
                  </m:oMath>
                </a14:m>
                <a:r>
                  <a:rPr lang="el-GR" dirty="0"/>
                  <a:t>ϵ</a:t>
                </a:r>
                <a:r>
                  <a:rPr lang="it-IT" dirty="0"/>
                  <a:t> {0,1}</a:t>
                </a:r>
              </a:p>
            </p:txBody>
          </p:sp>
        </mc:Choice>
        <mc:Fallback xmlns="">
          <p:sp>
            <p:nvSpPr>
              <p:cNvPr id="14" name="CasellaDiTesto 18">
                <a:extLst>
                  <a:ext uri="{FF2B5EF4-FFF2-40B4-BE49-F238E27FC236}">
                    <a16:creationId xmlns:a16="http://schemas.microsoft.com/office/drawing/2014/main" id="{98B4C1FF-E670-FAFE-B393-FF69FD6FE33D}"/>
                  </a:ext>
                </a:extLst>
              </p:cNvPr>
              <p:cNvSpPr txBox="1">
                <a:spLocks noRot="1" noChangeAspect="1" noMove="1" noResize="1" noEditPoints="1" noAdjustHandles="1" noChangeArrowheads="1" noChangeShapeType="1" noTextEdit="1"/>
              </p:cNvSpPr>
              <p:nvPr/>
            </p:nvSpPr>
            <p:spPr>
              <a:xfrm>
                <a:off x="6397894" y="1959177"/>
                <a:ext cx="3836401" cy="647357"/>
              </a:xfrm>
              <a:prstGeom prst="rect">
                <a:avLst/>
              </a:prstGeom>
              <a:blipFill>
                <a:blip r:embed="rId5"/>
                <a:stretch>
                  <a:fillRect l="-1656" t="-3846" r="-662" b="-15385"/>
                </a:stretch>
              </a:blipFill>
            </p:spPr>
            <p:txBody>
              <a:bodyPr/>
              <a:lstStyle/>
              <a:p>
                <a:r>
                  <a:rPr lang="en-IT">
                    <a:noFill/>
                  </a:rPr>
                  <a:t> </a:t>
                </a:r>
              </a:p>
            </p:txBody>
          </p:sp>
        </mc:Fallback>
      </mc:AlternateContent>
      <p:sp>
        <p:nvSpPr>
          <p:cNvPr id="15" name="CasellaDiTesto 2">
            <a:extLst>
              <a:ext uri="{FF2B5EF4-FFF2-40B4-BE49-F238E27FC236}">
                <a16:creationId xmlns:a16="http://schemas.microsoft.com/office/drawing/2014/main" id="{3E697E06-0269-A069-B652-C611DAC34E7C}"/>
              </a:ext>
            </a:extLst>
          </p:cNvPr>
          <p:cNvSpPr txBox="1"/>
          <p:nvPr/>
        </p:nvSpPr>
        <p:spPr>
          <a:xfrm>
            <a:off x="257175" y="5956028"/>
            <a:ext cx="6976212" cy="400110"/>
          </a:xfrm>
          <a:prstGeom prst="rect">
            <a:avLst/>
          </a:prstGeom>
          <a:noFill/>
        </p:spPr>
        <p:txBody>
          <a:bodyPr wrap="square" rtlCol="0">
            <a:spAutoFit/>
          </a:bodyPr>
          <a:lstStyle/>
          <a:p>
            <a:r>
              <a:rPr lang="it-IT" sz="2000" dirty="0" err="1"/>
              <a:t>If</a:t>
            </a:r>
            <a:r>
              <a:rPr lang="it-IT" sz="2000" dirty="0"/>
              <a:t> the dataset </a:t>
            </a:r>
            <a:r>
              <a:rPr lang="it-IT" sz="2000" dirty="0" err="1"/>
              <a:t>is</a:t>
            </a:r>
            <a:r>
              <a:rPr lang="it-IT" sz="2000" dirty="0"/>
              <a:t> </a:t>
            </a:r>
            <a:r>
              <a:rPr lang="it-IT" sz="2000" b="1" dirty="0" err="1"/>
              <a:t>imbalanced</a:t>
            </a:r>
            <a:r>
              <a:rPr lang="it-IT" sz="2000" b="1" dirty="0"/>
              <a:t>,</a:t>
            </a:r>
            <a:r>
              <a:rPr lang="it-IT" sz="2000" dirty="0"/>
              <a:t> e.g. 10% of positive events</a:t>
            </a:r>
          </a:p>
        </p:txBody>
      </p:sp>
      <p:sp>
        <p:nvSpPr>
          <p:cNvPr id="16" name="CasellaDiTesto 19">
            <a:extLst>
              <a:ext uri="{FF2B5EF4-FFF2-40B4-BE49-F238E27FC236}">
                <a16:creationId xmlns:a16="http://schemas.microsoft.com/office/drawing/2014/main" id="{7DD8940A-1C5D-17C3-2635-0F4CA1EA8C44}"/>
              </a:ext>
            </a:extLst>
          </p:cNvPr>
          <p:cNvSpPr txBox="1"/>
          <p:nvPr/>
        </p:nvSpPr>
        <p:spPr>
          <a:xfrm>
            <a:off x="6447318" y="5956099"/>
            <a:ext cx="4363290" cy="400110"/>
          </a:xfrm>
          <a:prstGeom prst="rect">
            <a:avLst/>
          </a:prstGeom>
          <a:noFill/>
        </p:spPr>
        <p:txBody>
          <a:bodyPr wrap="square" rtlCol="0">
            <a:spAutoFit/>
          </a:bodyPr>
          <a:lstStyle/>
          <a:p>
            <a:r>
              <a:rPr lang="it-IT" sz="2000" dirty="0"/>
              <a:t>ACC can be 0.9 with TP=0 !</a:t>
            </a:r>
          </a:p>
        </p:txBody>
      </p:sp>
      <p:sp>
        <p:nvSpPr>
          <p:cNvPr id="17" name="Segnaposto contenuto 2">
            <a:extLst>
              <a:ext uri="{FF2B5EF4-FFF2-40B4-BE49-F238E27FC236}">
                <a16:creationId xmlns:a16="http://schemas.microsoft.com/office/drawing/2014/main" id="{3F1085B9-7D83-86E8-1506-0BA2232017B6}"/>
              </a:ext>
            </a:extLst>
          </p:cNvPr>
          <p:cNvSpPr txBox="1">
            <a:spLocks/>
          </p:cNvSpPr>
          <p:nvPr/>
        </p:nvSpPr>
        <p:spPr>
          <a:xfrm>
            <a:off x="82198" y="1154433"/>
            <a:ext cx="11953461" cy="465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1800" dirty="0">
                <a:latin typeface="Arial" panose="020B0604020202020204" pitchFamily="34" charset="0"/>
                <a:cs typeface="Arial" panose="020B0604020202020204" pitchFamily="34" charset="0"/>
              </a:rPr>
              <a:t>In </a:t>
            </a:r>
            <a:r>
              <a:rPr lang="it-IT" sz="1800" dirty="0" err="1">
                <a:latin typeface="Arial" panose="020B0604020202020204" pitchFamily="34" charset="0"/>
                <a:cs typeface="Arial" panose="020B0604020202020204" pitchFamily="34" charset="0"/>
              </a:rPr>
              <a:t>binary</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classification</a:t>
            </a:r>
            <a:r>
              <a:rPr lang="it-IT" sz="1800" dirty="0">
                <a:latin typeface="Arial" panose="020B0604020202020204" pitchFamily="34" charset="0"/>
                <a:cs typeface="Arial" panose="020B0604020202020204" pitchFamily="34" charset="0"/>
              </a:rPr>
              <a:t> the </a:t>
            </a:r>
            <a:r>
              <a:rPr lang="it-IT" sz="1800" dirty="0" err="1">
                <a:latin typeface="Arial" panose="020B0604020202020204" pitchFamily="34" charset="0"/>
                <a:cs typeface="Arial" panose="020B0604020202020204" pitchFamily="34" charset="0"/>
              </a:rPr>
              <a:t>goodness</a:t>
            </a:r>
            <a:r>
              <a:rPr lang="it-IT" sz="1800" dirty="0">
                <a:latin typeface="Arial" panose="020B0604020202020204" pitchFamily="34" charset="0"/>
                <a:cs typeface="Arial" panose="020B0604020202020204" pitchFamily="34" charset="0"/>
              </a:rPr>
              <a:t> of the </a:t>
            </a:r>
            <a:r>
              <a:rPr lang="it-IT" sz="1800" dirty="0" err="1">
                <a:latin typeface="Arial" panose="020B0604020202020204" pitchFamily="34" charset="0"/>
                <a:cs typeface="Arial" panose="020B0604020202020204" pitchFamily="34" charset="0"/>
              </a:rPr>
              <a:t>predictions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is</a:t>
            </a:r>
            <a:r>
              <a:rPr lang="it-IT" sz="1800" dirty="0">
                <a:latin typeface="Arial" panose="020B0604020202020204" pitchFamily="34" charset="0"/>
                <a:cs typeface="Arial" panose="020B0604020202020204" pitchFamily="34" charset="0"/>
              </a:rPr>
              <a:t> </a:t>
            </a:r>
            <a:r>
              <a:rPr lang="it-IT" sz="1800" dirty="0" err="1">
                <a:latin typeface="Arial" panose="020B0604020202020204" pitchFamily="34" charset="0"/>
                <a:cs typeface="Arial" panose="020B0604020202020204" pitchFamily="34" charset="0"/>
              </a:rPr>
              <a:t>evaluated</a:t>
            </a:r>
            <a:r>
              <a:rPr lang="it-IT" sz="1800" dirty="0">
                <a:latin typeface="Arial" panose="020B0604020202020204" pitchFamily="34" charset="0"/>
                <a:cs typeface="Arial" panose="020B0604020202020204" pitchFamily="34" charset="0"/>
              </a:rPr>
              <a:t> by computing the </a:t>
            </a:r>
            <a:r>
              <a:rPr lang="it-IT" sz="1800" b="1" dirty="0" err="1">
                <a:latin typeface="Arial" panose="020B0604020202020204" pitchFamily="34" charset="0"/>
                <a:cs typeface="Arial" panose="020B0604020202020204" pitchFamily="34" charset="0"/>
              </a:rPr>
              <a:t>confusion</a:t>
            </a:r>
            <a:r>
              <a:rPr lang="it-IT" sz="1800" b="1" dirty="0">
                <a:latin typeface="Arial" panose="020B0604020202020204" pitchFamily="34" charset="0"/>
                <a:cs typeface="Arial" panose="020B0604020202020204" pitchFamily="34" charset="0"/>
              </a:rPr>
              <a:t> </a:t>
            </a:r>
            <a:r>
              <a:rPr lang="it-IT" sz="1800" b="1" dirty="0" err="1">
                <a:latin typeface="Arial" panose="020B0604020202020204" pitchFamily="34" charset="0"/>
                <a:cs typeface="Arial" panose="020B0604020202020204" pitchFamily="34" charset="0"/>
              </a:rPr>
              <a:t>matrix</a:t>
            </a:r>
            <a:endParaRPr lang="it-IT"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70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Evaluation </a:t>
            </a:r>
            <a:r>
              <a:rPr lang="it-IT" sz="2400" b="1" dirty="0" err="1">
                <a:solidFill>
                  <a:srgbClr val="800000"/>
                </a:solidFill>
                <a:latin typeface="+mj-lt"/>
              </a:rPr>
              <a:t>metrics</a:t>
            </a:r>
            <a:r>
              <a:rPr lang="it-IT" sz="2400" b="1" dirty="0">
                <a:solidFill>
                  <a:srgbClr val="800000"/>
                </a:solidFill>
                <a:latin typeface="+mj-lt"/>
              </a:rPr>
              <a:t> for </a:t>
            </a:r>
            <a:r>
              <a:rPr lang="it-IT" sz="2400" b="1" dirty="0" err="1">
                <a:solidFill>
                  <a:srgbClr val="800000"/>
                </a:solidFill>
                <a:latin typeface="+mj-lt"/>
              </a:rPr>
              <a:t>binary</a:t>
            </a:r>
            <a:r>
              <a:rPr lang="it-IT" sz="2400" b="1" dirty="0">
                <a:solidFill>
                  <a:srgbClr val="800000"/>
                </a:solidFill>
                <a:latin typeface="+mj-lt"/>
              </a:rPr>
              <a:t> </a:t>
            </a:r>
            <a:r>
              <a:rPr lang="it-IT" sz="2400" b="1" dirty="0" err="1">
                <a:solidFill>
                  <a:srgbClr val="800000"/>
                </a:solidFill>
                <a:latin typeface="+mj-lt"/>
              </a:rPr>
              <a:t>classification</a:t>
            </a:r>
            <a:endParaRPr lang="it-IT" sz="2400" b="1" dirty="0">
              <a:solidFill>
                <a:srgbClr val="800000"/>
              </a:solidFill>
              <a:latin typeface="+mj-lt"/>
            </a:endParaRP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mc:AlternateContent xmlns:mc="http://schemas.openxmlformats.org/markup-compatibility/2006" xmlns:a14="http://schemas.microsoft.com/office/drawing/2010/main">
        <mc:Choice Requires="a14">
          <p:sp>
            <p:nvSpPr>
              <p:cNvPr id="21" name="CasellaDiTesto 11">
                <a:extLst>
                  <a:ext uri="{FF2B5EF4-FFF2-40B4-BE49-F238E27FC236}">
                    <a16:creationId xmlns:a16="http://schemas.microsoft.com/office/drawing/2014/main" id="{9E2B028C-FAB8-BFD7-BBB4-B478AEC56845}"/>
                  </a:ext>
                </a:extLst>
              </p:cNvPr>
              <p:cNvSpPr txBox="1"/>
              <p:nvPr/>
            </p:nvSpPr>
            <p:spPr>
              <a:xfrm>
                <a:off x="156295" y="1689861"/>
                <a:ext cx="10515600" cy="2034981"/>
              </a:xfrm>
              <a:prstGeom prst="rect">
                <a:avLst/>
              </a:prstGeom>
              <a:noFill/>
            </p:spPr>
            <p:txBody>
              <a:bodyPr wrap="square" rtlCol="0">
                <a:spAutoFit/>
              </a:bodyPr>
              <a:lstStyle/>
              <a:p>
                <a:pPr marL="0" indent="0">
                  <a:buNone/>
                </a:pPr>
                <a:r>
                  <a:rPr lang="it-IT" sz="2200" dirty="0"/>
                  <a:t>In the case of  </a:t>
                </a:r>
                <a:r>
                  <a:rPr lang="it-IT" sz="2200" dirty="0" err="1"/>
                  <a:t>imbalanced</a:t>
                </a:r>
                <a:r>
                  <a:rPr lang="it-IT" sz="2200" dirty="0"/>
                  <a:t>  data set, a </a:t>
                </a:r>
                <a:r>
                  <a:rPr lang="it-IT" sz="2200" dirty="0" err="1"/>
                  <a:t>suitable</a:t>
                </a:r>
                <a:r>
                  <a:rPr lang="it-IT" sz="2200" dirty="0"/>
                  <a:t> skill scores </a:t>
                </a:r>
                <a:r>
                  <a:rPr lang="it-IT" sz="2200" dirty="0" err="1"/>
                  <a:t>is</a:t>
                </a:r>
                <a:r>
                  <a:rPr lang="it-IT" sz="2200" dirty="0"/>
                  <a:t> the </a:t>
                </a:r>
                <a:r>
                  <a:rPr lang="it-IT" sz="2200" b="1" dirty="0"/>
                  <a:t>True Skill </a:t>
                </a:r>
                <a:r>
                  <a:rPr lang="it-IT" sz="2200" b="1" dirty="0" err="1"/>
                  <a:t>Statistic</a:t>
                </a:r>
                <a:r>
                  <a:rPr lang="it-IT" sz="2200" b="1" dirty="0"/>
                  <a:t> (TSS</a:t>
                </a:r>
                <a:r>
                  <a:rPr lang="it-IT" sz="2200" dirty="0"/>
                  <a:t>)</a:t>
                </a:r>
              </a:p>
              <a:p>
                <a:pPr marL="0" indent="0">
                  <a:buNone/>
                </a:pPr>
                <a:endParaRPr lang="it-IT" sz="2200" dirty="0"/>
              </a:p>
              <a:p>
                <a:pPr marL="0" indent="0">
                  <a:buNone/>
                </a:pPr>
                <a:endParaRPr lang="it-IT" sz="2200" dirty="0"/>
              </a:p>
              <a:p>
                <a:pPr marL="0" indent="0">
                  <a:buNone/>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ea typeface="Cambria Math" panose="02040503050406030204" pitchFamily="18" charset="0"/>
                        </a:rPr>
                        <m:t>𝑇𝑆𝑆</m:t>
                      </m:r>
                      <m:d>
                        <m:dPr>
                          <m:ctrlPr>
                            <a:rPr lang="it-IT" sz="2000" b="0" i="1" smtClean="0">
                              <a:latin typeface="Cambria Math" panose="02040503050406030204" pitchFamily="18" charset="0"/>
                              <a:ea typeface="Cambria Math" panose="02040503050406030204" pitchFamily="18" charset="0"/>
                            </a:rPr>
                          </m:ctrlPr>
                        </m:dPr>
                        <m:e>
                          <m:r>
                            <a:rPr lang="it-IT" sz="2000" b="0" i="1" smtClean="0">
                              <a:latin typeface="Cambria Math" panose="02040503050406030204" pitchFamily="18" charset="0"/>
                              <a:ea typeface="Cambria Math" panose="02040503050406030204" pitchFamily="18" charset="0"/>
                            </a:rPr>
                            <m:t>𝐶𝑀</m:t>
                          </m:r>
                          <m:r>
                            <a:rPr lang="it-IT" sz="2000" b="0" i="1" smtClean="0">
                              <a:latin typeface="Cambria Math" panose="02040503050406030204" pitchFamily="18" charset="0"/>
                              <a:ea typeface="Cambria Math" panose="02040503050406030204" pitchFamily="18" charset="0"/>
                            </a:rPr>
                            <m:t>(</m:t>
                          </m:r>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r>
                            <a:rPr lang="it-IT" sz="2000" b="0" i="1" smtClean="0">
                              <a:latin typeface="Cambria Math" panose="02040503050406030204" pitchFamily="18" charset="0"/>
                              <a:ea typeface="Cambria Math" panose="02040503050406030204" pitchFamily="18" charset="0"/>
                            </a:rPr>
                            <m:t>)</m:t>
                          </m:r>
                        </m:e>
                      </m:d>
                      <m:r>
                        <a:rPr lang="it-IT" sz="2000" b="1" i="1" smtClean="0">
                          <a:latin typeface="Cambria Math" panose="02040503050406030204" pitchFamily="18" charset="0"/>
                          <a:ea typeface="Cambria Math" panose="02040503050406030204" pitchFamily="18" charset="0"/>
                        </a:rPr>
                        <m:t>=</m:t>
                      </m:r>
                      <m:f>
                        <m:fPr>
                          <m:ctrlPr>
                            <a:rPr lang="it-IT" sz="2000" b="1" i="1" smtClean="0">
                              <a:latin typeface="Cambria Math" panose="02040503050406030204" pitchFamily="18" charset="0"/>
                              <a:ea typeface="Cambria Math" panose="02040503050406030204" pitchFamily="18" charset="0"/>
                            </a:rPr>
                          </m:ctrlPr>
                        </m:fPr>
                        <m:num>
                          <m:r>
                            <m:rPr>
                              <m:brk m:alnAt="7"/>
                            </m:rPr>
                            <a:rPr lang="it-IT" sz="2000" b="0" i="1" smtClean="0">
                              <a:latin typeface="Cambria Math" panose="02040503050406030204" pitchFamily="18" charset="0"/>
                              <a:ea typeface="Cambria Math" panose="02040503050406030204" pitchFamily="18" charset="0"/>
                            </a:rPr>
                            <m:t>𝑇</m:t>
                          </m:r>
                          <m:r>
                            <a:rPr lang="it-IT" sz="2000" b="0" i="1" smtClean="0">
                              <a:latin typeface="Cambria Math" panose="02040503050406030204" pitchFamily="18" charset="0"/>
                              <a:ea typeface="Cambria Math" panose="02040503050406030204" pitchFamily="18" charset="0"/>
                            </a:rPr>
                            <m:t>𝑃</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num>
                        <m:den>
                          <m:r>
                            <m:rPr>
                              <m:brk m:alnAt="7"/>
                            </m:rPr>
                            <a:rPr lang="it-IT" sz="2000" b="0" i="1" smtClean="0">
                              <a:latin typeface="Cambria Math" panose="02040503050406030204" pitchFamily="18" charset="0"/>
                              <a:ea typeface="Cambria Math" panose="02040503050406030204" pitchFamily="18" charset="0"/>
                            </a:rPr>
                            <m:t>𝑇</m:t>
                          </m:r>
                          <m:r>
                            <a:rPr lang="it-IT" sz="2000" b="0" i="1" smtClean="0">
                              <a:latin typeface="Cambria Math" panose="02040503050406030204" pitchFamily="18" charset="0"/>
                              <a:ea typeface="Cambria Math" panose="02040503050406030204" pitchFamily="18" charset="0"/>
                            </a:rPr>
                            <m:t>𝑃</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𝐹𝑁</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den>
                      </m:f>
                      <m:r>
                        <a:rPr lang="it-IT" sz="2000" b="1" i="1" smtClean="0">
                          <a:latin typeface="Cambria Math" panose="02040503050406030204" pitchFamily="18" charset="0"/>
                          <a:ea typeface="Cambria Math" panose="02040503050406030204" pitchFamily="18" charset="0"/>
                        </a:rPr>
                        <m:t>+</m:t>
                      </m:r>
                      <m:f>
                        <m:fPr>
                          <m:ctrlPr>
                            <a:rPr lang="it-IT" sz="2000" b="1" i="1" smtClean="0">
                              <a:latin typeface="Cambria Math" panose="02040503050406030204" pitchFamily="18" charset="0"/>
                              <a:ea typeface="Cambria Math" panose="02040503050406030204" pitchFamily="18" charset="0"/>
                            </a:rPr>
                          </m:ctrlPr>
                        </m:fPr>
                        <m:num>
                          <m:r>
                            <a:rPr lang="it-IT" sz="2000" b="0" i="1" smtClean="0">
                              <a:latin typeface="Cambria Math" panose="02040503050406030204" pitchFamily="18" charset="0"/>
                              <a:ea typeface="Cambria Math" panose="02040503050406030204" pitchFamily="18" charset="0"/>
                            </a:rPr>
                            <m:t>𝑇𝑁</m:t>
                          </m:r>
                          <m:r>
                            <a:rPr lang="it-IT" sz="2000" b="0" i="1" smtClean="0">
                              <a:latin typeface="Cambria Math" panose="02040503050406030204" pitchFamily="18" charset="0"/>
                              <a:ea typeface="Cambria Math" panose="02040503050406030204" pitchFamily="18" charset="0"/>
                            </a:rPr>
                            <m:t>(</m:t>
                          </m:r>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r>
                            <m:rPr>
                              <m:brk m:alnAt="7"/>
                            </m:rPr>
                            <a:rPr lang="it-IT" sz="2000" b="0" i="1" smtClean="0">
                              <a:latin typeface="Cambria Math" panose="02040503050406030204" pitchFamily="18" charset="0"/>
                              <a:ea typeface="Cambria Math" panose="02040503050406030204" pitchFamily="18" charset="0"/>
                            </a:rPr>
                            <m:t>)</m:t>
                          </m:r>
                        </m:num>
                        <m:den>
                          <m:r>
                            <m:rPr>
                              <m:brk m:alnAt="7"/>
                            </m:rPr>
                            <a:rPr lang="it-IT" sz="2000" b="0" i="1" smtClean="0">
                              <a:latin typeface="Cambria Math" panose="02040503050406030204" pitchFamily="18" charset="0"/>
                              <a:ea typeface="Cambria Math" panose="02040503050406030204" pitchFamily="18" charset="0"/>
                            </a:rPr>
                            <m:t>𝑇</m:t>
                          </m:r>
                          <m:r>
                            <a:rPr lang="it-IT" sz="2000" b="0" i="1" smtClean="0">
                              <a:latin typeface="Cambria Math" panose="02040503050406030204" pitchFamily="18" charset="0"/>
                              <a:ea typeface="Cambria Math" panose="02040503050406030204" pitchFamily="18" charset="0"/>
                            </a:rPr>
                            <m:t>𝑁</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r>
                            <m:rPr>
                              <m:brk m:alnAt="7"/>
                            </m:rPr>
                            <a:rPr lang="it-IT" sz="2000" b="0"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𝐹𝑃</m:t>
                          </m:r>
                          <m:d>
                            <m:dPr>
                              <m:ctrlPr>
                                <a:rPr lang="it-IT" sz="2000" b="0" i="1" smtClean="0">
                                  <a:latin typeface="Cambria Math" panose="02040503050406030204" pitchFamily="18" charset="0"/>
                                  <a:ea typeface="Cambria Math" panose="02040503050406030204" pitchFamily="18" charset="0"/>
                                </a:rPr>
                              </m:ctrlPr>
                            </m:dPr>
                            <m:e>
                              <m:r>
                                <a:rPr lang="it-IT" sz="2000" b="1" i="1" smtClean="0">
                                  <a:latin typeface="Cambria Math" panose="02040503050406030204" pitchFamily="18" charset="0"/>
                                  <a:ea typeface="Cambria Math" panose="02040503050406030204" pitchFamily="18" charset="0"/>
                                </a:rPr>
                                <m:t>𝒚</m:t>
                              </m:r>
                              <m:r>
                                <a:rPr lang="it-IT" sz="2000" b="0" i="1" smtClean="0">
                                  <a:latin typeface="Cambria Math" panose="02040503050406030204" pitchFamily="18" charset="0"/>
                                  <a:ea typeface="Cambria Math" panose="02040503050406030204" pitchFamily="18" charset="0"/>
                                </a:rPr>
                                <m:t>,</m:t>
                              </m:r>
                              <m:acc>
                                <m:accPr>
                                  <m:chr m:val="̂"/>
                                  <m:ctrlPr>
                                    <a:rPr lang="it-IT" sz="2000" b="1" i="1" smtClean="0">
                                      <a:latin typeface="Cambria Math" panose="02040503050406030204" pitchFamily="18" charset="0"/>
                                      <a:ea typeface="Cambria Math" panose="02040503050406030204" pitchFamily="18" charset="0"/>
                                    </a:rPr>
                                  </m:ctrlPr>
                                </m:accPr>
                                <m:e>
                                  <m:r>
                                    <a:rPr lang="it-IT" sz="2000" b="1" i="1" smtClean="0">
                                      <a:latin typeface="Cambria Math" panose="02040503050406030204" pitchFamily="18" charset="0"/>
                                      <a:ea typeface="Cambria Math" panose="02040503050406030204" pitchFamily="18" charset="0"/>
                                    </a:rPr>
                                    <m:t>𝒚</m:t>
                                  </m:r>
                                </m:e>
                              </m:acc>
                            </m:e>
                          </m:d>
                          <m:r>
                            <a:rPr lang="it-IT" sz="2000" b="1" i="1" smtClean="0">
                              <a:latin typeface="Cambria Math" panose="02040503050406030204" pitchFamily="18" charset="0"/>
                              <a:ea typeface="Cambria Math" panose="02040503050406030204" pitchFamily="18" charset="0"/>
                            </a:rPr>
                            <m:t> </m:t>
                          </m:r>
                        </m:den>
                      </m:f>
                      <m:r>
                        <a:rPr lang="it-IT" sz="2000" b="1" i="1" smtClean="0">
                          <a:latin typeface="Cambria Math" panose="02040503050406030204" pitchFamily="18" charset="0"/>
                          <a:ea typeface="Cambria Math" panose="02040503050406030204" pitchFamily="18" charset="0"/>
                        </a:rPr>
                        <m:t>−</m:t>
                      </m:r>
                      <m:r>
                        <a:rPr lang="it-IT" sz="2000" b="0" i="1" smtClean="0">
                          <a:latin typeface="Cambria Math" panose="02040503050406030204" pitchFamily="18" charset="0"/>
                          <a:ea typeface="Cambria Math" panose="02040503050406030204" pitchFamily="18" charset="0"/>
                        </a:rPr>
                        <m:t>1</m:t>
                      </m:r>
                    </m:oMath>
                  </m:oMathPara>
                </a14:m>
                <a:endParaRPr lang="it-IT" sz="2000" dirty="0">
                  <a:latin typeface="Cambria Math" panose="02040503050406030204" pitchFamily="18" charset="0"/>
                  <a:ea typeface="Cambria Math" panose="02040503050406030204" pitchFamily="18" charset="0"/>
                </a:endParaRPr>
              </a:p>
              <a:p>
                <a:endParaRPr lang="it-IT" dirty="0"/>
              </a:p>
            </p:txBody>
          </p:sp>
        </mc:Choice>
        <mc:Fallback xmlns="">
          <p:sp>
            <p:nvSpPr>
              <p:cNvPr id="21" name="CasellaDiTesto 11">
                <a:extLst>
                  <a:ext uri="{FF2B5EF4-FFF2-40B4-BE49-F238E27FC236}">
                    <a16:creationId xmlns:a16="http://schemas.microsoft.com/office/drawing/2014/main" id="{9E2B028C-FAB8-BFD7-BBB4-B478AEC56845}"/>
                  </a:ext>
                </a:extLst>
              </p:cNvPr>
              <p:cNvSpPr txBox="1">
                <a:spLocks noRot="1" noChangeAspect="1" noMove="1" noResize="1" noEditPoints="1" noAdjustHandles="1" noChangeArrowheads="1" noChangeShapeType="1" noTextEdit="1"/>
              </p:cNvSpPr>
              <p:nvPr/>
            </p:nvSpPr>
            <p:spPr>
              <a:xfrm>
                <a:off x="156295" y="1689861"/>
                <a:ext cx="10515600" cy="2034981"/>
              </a:xfrm>
              <a:prstGeom prst="rect">
                <a:avLst/>
              </a:prstGeom>
              <a:blipFill>
                <a:blip r:embed="rId2"/>
                <a:stretch>
                  <a:fillRect l="-724" t="-1235"/>
                </a:stretch>
              </a:blipFill>
            </p:spPr>
            <p:txBody>
              <a:bodyPr/>
              <a:lstStyle/>
              <a:p>
                <a:r>
                  <a:rPr lang="en-IT">
                    <a:noFill/>
                  </a:rPr>
                  <a:t> </a:t>
                </a:r>
              </a:p>
            </p:txBody>
          </p:sp>
        </mc:Fallback>
      </mc:AlternateContent>
      <p:sp>
        <p:nvSpPr>
          <p:cNvPr id="22" name="Ovale 12">
            <a:extLst>
              <a:ext uri="{FF2B5EF4-FFF2-40B4-BE49-F238E27FC236}">
                <a16:creationId xmlns:a16="http://schemas.microsoft.com/office/drawing/2014/main" id="{681DE9ED-B6B4-A061-61C7-9C5AC10A05A5}"/>
              </a:ext>
            </a:extLst>
          </p:cNvPr>
          <p:cNvSpPr/>
          <p:nvPr/>
        </p:nvSpPr>
        <p:spPr>
          <a:xfrm>
            <a:off x="3682312" y="2588196"/>
            <a:ext cx="2426045" cy="1069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13">
            <a:extLst>
              <a:ext uri="{FF2B5EF4-FFF2-40B4-BE49-F238E27FC236}">
                <a16:creationId xmlns:a16="http://schemas.microsoft.com/office/drawing/2014/main" id="{CA11D010-C56F-23AD-1C09-7422275E6A6F}"/>
              </a:ext>
            </a:extLst>
          </p:cNvPr>
          <p:cNvSpPr/>
          <p:nvPr/>
        </p:nvSpPr>
        <p:spPr>
          <a:xfrm>
            <a:off x="6267299" y="2590439"/>
            <a:ext cx="2304255" cy="1069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14">
            <a:extLst>
              <a:ext uri="{FF2B5EF4-FFF2-40B4-BE49-F238E27FC236}">
                <a16:creationId xmlns:a16="http://schemas.microsoft.com/office/drawing/2014/main" id="{93D3F6F9-A701-2372-F119-2F2ADFBF43E2}"/>
              </a:ext>
            </a:extLst>
          </p:cNvPr>
          <p:cNvCxnSpPr>
            <a:cxnSpLocks/>
          </p:cNvCxnSpPr>
          <p:nvPr/>
        </p:nvCxnSpPr>
        <p:spPr>
          <a:xfrm flipV="1">
            <a:off x="2911824" y="3555652"/>
            <a:ext cx="488267" cy="2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17">
            <a:extLst>
              <a:ext uri="{FF2B5EF4-FFF2-40B4-BE49-F238E27FC236}">
                <a16:creationId xmlns:a16="http://schemas.microsoft.com/office/drawing/2014/main" id="{DB5A8C43-4A78-3FEC-10F9-E361EA0BFB2B}"/>
              </a:ext>
            </a:extLst>
          </p:cNvPr>
          <p:cNvCxnSpPr>
            <a:cxnSpLocks/>
          </p:cNvCxnSpPr>
          <p:nvPr/>
        </p:nvCxnSpPr>
        <p:spPr>
          <a:xfrm flipH="1" flipV="1">
            <a:off x="8571554" y="3548490"/>
            <a:ext cx="721071" cy="291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asellaDiTesto 3">
                <a:extLst>
                  <a:ext uri="{FF2B5EF4-FFF2-40B4-BE49-F238E27FC236}">
                    <a16:creationId xmlns:a16="http://schemas.microsoft.com/office/drawing/2014/main" id="{28E4F2A9-AD82-405E-E150-331CF5B711EF}"/>
                  </a:ext>
                </a:extLst>
              </p:cNvPr>
              <p:cNvSpPr txBox="1"/>
              <p:nvPr/>
            </p:nvSpPr>
            <p:spPr>
              <a:xfrm>
                <a:off x="9582538" y="2900003"/>
                <a:ext cx="2304256" cy="369332"/>
              </a:xfrm>
              <a:prstGeom prst="rect">
                <a:avLst/>
              </a:prstGeom>
              <a:noFill/>
            </p:spPr>
            <p:txBody>
              <a:bodyPr wrap="square" rtlCol="0">
                <a:spAutoFit/>
              </a:bodyPr>
              <a:lstStyle/>
              <a:p>
                <a:r>
                  <a:rPr lang="it-IT" dirty="0"/>
                  <a:t>TSS </a:t>
                </a:r>
                <a14:m>
                  <m:oMath xmlns:m="http://schemas.openxmlformats.org/officeDocument/2006/math">
                    <m:r>
                      <a:rPr lang="it-IT" i="1">
                        <a:latin typeface="Cambria Math" panose="02040503050406030204" pitchFamily="18" charset="0"/>
                      </a:rPr>
                      <m:t>≤</m:t>
                    </m:r>
                  </m:oMath>
                </a14:m>
                <a:r>
                  <a:rPr lang="it-IT" dirty="0"/>
                  <a:t> 0 </a:t>
                </a:r>
                <a:r>
                  <a:rPr lang="it-IT" dirty="0" err="1"/>
                  <a:t>if</a:t>
                </a:r>
                <a:r>
                  <a:rPr lang="it-IT" dirty="0"/>
                  <a:t> TP=0 !</a:t>
                </a:r>
              </a:p>
            </p:txBody>
          </p:sp>
        </mc:Choice>
        <mc:Fallback xmlns="">
          <p:sp>
            <p:nvSpPr>
              <p:cNvPr id="26" name="CasellaDiTesto 3">
                <a:extLst>
                  <a:ext uri="{FF2B5EF4-FFF2-40B4-BE49-F238E27FC236}">
                    <a16:creationId xmlns:a16="http://schemas.microsoft.com/office/drawing/2014/main" id="{28E4F2A9-AD82-405E-E150-331CF5B711EF}"/>
                  </a:ext>
                </a:extLst>
              </p:cNvPr>
              <p:cNvSpPr txBox="1">
                <a:spLocks noRot="1" noChangeAspect="1" noMove="1" noResize="1" noEditPoints="1" noAdjustHandles="1" noChangeArrowheads="1" noChangeShapeType="1" noTextEdit="1"/>
              </p:cNvSpPr>
              <p:nvPr/>
            </p:nvSpPr>
            <p:spPr>
              <a:xfrm>
                <a:off x="9582538" y="2900003"/>
                <a:ext cx="2304256" cy="369332"/>
              </a:xfrm>
              <a:prstGeom prst="rect">
                <a:avLst/>
              </a:prstGeom>
              <a:blipFill>
                <a:blip r:embed="rId3"/>
                <a:stretch>
                  <a:fillRect l="-2186" t="-6667" b="-23333"/>
                </a:stretch>
              </a:blipFill>
            </p:spPr>
            <p:txBody>
              <a:bodyPr/>
              <a:lstStyle/>
              <a:p>
                <a:r>
                  <a:rPr lang="en-IT">
                    <a:noFill/>
                  </a:rPr>
                  <a:t> </a:t>
                </a:r>
              </a:p>
            </p:txBody>
          </p:sp>
        </mc:Fallback>
      </mc:AlternateContent>
      <p:sp>
        <p:nvSpPr>
          <p:cNvPr id="39" name="CasellaDiTesto 15">
            <a:extLst>
              <a:ext uri="{FF2B5EF4-FFF2-40B4-BE49-F238E27FC236}">
                <a16:creationId xmlns:a16="http://schemas.microsoft.com/office/drawing/2014/main" id="{E5ECC341-7026-ACA8-DB69-2D45A569FA57}"/>
              </a:ext>
            </a:extLst>
          </p:cNvPr>
          <p:cNvSpPr txBox="1"/>
          <p:nvPr/>
        </p:nvSpPr>
        <p:spPr>
          <a:xfrm>
            <a:off x="1453670" y="3892831"/>
            <a:ext cx="1927274" cy="707886"/>
          </a:xfrm>
          <a:prstGeom prst="rect">
            <a:avLst/>
          </a:prstGeom>
          <a:noFill/>
        </p:spPr>
        <p:txBody>
          <a:bodyPr wrap="square" rtlCol="0">
            <a:spAutoFit/>
          </a:bodyPr>
          <a:lstStyle/>
          <a:p>
            <a:pPr algn="ctr"/>
            <a:r>
              <a:rPr lang="it-IT" sz="2000" dirty="0"/>
              <a:t>True positive rate</a:t>
            </a:r>
          </a:p>
        </p:txBody>
      </p:sp>
      <p:sp>
        <p:nvSpPr>
          <p:cNvPr id="40" name="CasellaDiTesto 16">
            <a:extLst>
              <a:ext uri="{FF2B5EF4-FFF2-40B4-BE49-F238E27FC236}">
                <a16:creationId xmlns:a16="http://schemas.microsoft.com/office/drawing/2014/main" id="{ABC6ABF7-C911-58AB-17F3-45F45F301583}"/>
              </a:ext>
            </a:extLst>
          </p:cNvPr>
          <p:cNvSpPr txBox="1"/>
          <p:nvPr/>
        </p:nvSpPr>
        <p:spPr>
          <a:xfrm>
            <a:off x="8475487" y="3978285"/>
            <a:ext cx="1927274" cy="707886"/>
          </a:xfrm>
          <a:prstGeom prst="rect">
            <a:avLst/>
          </a:prstGeom>
          <a:noFill/>
        </p:spPr>
        <p:txBody>
          <a:bodyPr wrap="square" rtlCol="0">
            <a:spAutoFit/>
          </a:bodyPr>
          <a:lstStyle/>
          <a:p>
            <a:pPr algn="ctr"/>
            <a:r>
              <a:rPr lang="it-IT" sz="2000" dirty="0"/>
              <a:t>True negative rate</a:t>
            </a:r>
          </a:p>
        </p:txBody>
      </p:sp>
    </p:spTree>
    <p:extLst>
      <p:ext uri="{BB962C8B-B14F-4D97-AF65-F5344CB8AC3E}">
        <p14:creationId xmlns:p14="http://schemas.microsoft.com/office/powerpoint/2010/main" val="25658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Prediction</a:t>
            </a:r>
            <a:r>
              <a:rPr lang="it-IT" sz="2400" b="1" dirty="0">
                <a:solidFill>
                  <a:srgbClr val="800000"/>
                </a:solidFill>
                <a:latin typeface="+mj-lt"/>
              </a:rPr>
              <a:t> and feature ranking</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4" name="Picture 3">
            <a:extLst>
              <a:ext uri="{FF2B5EF4-FFF2-40B4-BE49-F238E27FC236}">
                <a16:creationId xmlns:a16="http://schemas.microsoft.com/office/drawing/2014/main" id="{02B028C3-5AFA-7F0D-80F3-622ADC75BC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6676" y="1173453"/>
            <a:ext cx="8503508" cy="5326659"/>
          </a:xfrm>
          <a:prstGeom prst="rect">
            <a:avLst/>
          </a:prstGeom>
        </p:spPr>
      </p:pic>
    </p:spTree>
    <p:extLst>
      <p:ext uri="{BB962C8B-B14F-4D97-AF65-F5344CB8AC3E}">
        <p14:creationId xmlns:p14="http://schemas.microsoft.com/office/powerpoint/2010/main" val="3557860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Prediction</a:t>
            </a:r>
            <a:r>
              <a:rPr lang="it-IT" sz="2400" b="1" dirty="0">
                <a:solidFill>
                  <a:srgbClr val="800000"/>
                </a:solidFill>
                <a:latin typeface="+mj-lt"/>
              </a:rPr>
              <a:t> and feature ranking</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12" name="Picture 11">
            <a:extLst>
              <a:ext uri="{FF2B5EF4-FFF2-40B4-BE49-F238E27FC236}">
                <a16:creationId xmlns:a16="http://schemas.microsoft.com/office/drawing/2014/main" id="{580D11E0-DC61-1868-2958-D2559397E7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574" y="1232282"/>
            <a:ext cx="8886567" cy="5109320"/>
          </a:xfrm>
          <a:prstGeom prst="rect">
            <a:avLst/>
          </a:prstGeom>
        </p:spPr>
      </p:pic>
    </p:spTree>
    <p:extLst>
      <p:ext uri="{BB962C8B-B14F-4D97-AF65-F5344CB8AC3E}">
        <p14:creationId xmlns:p14="http://schemas.microsoft.com/office/powerpoint/2010/main" val="354456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7">
            <a:extLst>
              <a:ext uri="{FF2B5EF4-FFF2-40B4-BE49-F238E27FC236}">
                <a16:creationId xmlns:a16="http://schemas.microsoft.com/office/drawing/2014/main" id="{5F69C587-EE9B-D569-D206-A88EAA74A518}"/>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Prediction</a:t>
            </a:r>
            <a:r>
              <a:rPr lang="it-IT" sz="2400" b="1" dirty="0">
                <a:solidFill>
                  <a:srgbClr val="800000"/>
                </a:solidFill>
                <a:latin typeface="+mj-lt"/>
              </a:rPr>
              <a:t> and feature ranking</a:t>
            </a:r>
          </a:p>
        </p:txBody>
      </p:sp>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pic>
        <p:nvPicPr>
          <p:cNvPr id="12" name="Picture 11">
            <a:extLst>
              <a:ext uri="{FF2B5EF4-FFF2-40B4-BE49-F238E27FC236}">
                <a16:creationId xmlns:a16="http://schemas.microsoft.com/office/drawing/2014/main" id="{580D11E0-DC61-1868-2958-D2559397E7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574" y="1232282"/>
            <a:ext cx="8886567" cy="5109320"/>
          </a:xfrm>
          <a:prstGeom prst="rect">
            <a:avLst/>
          </a:prstGeom>
        </p:spPr>
      </p:pic>
      <p:sp>
        <p:nvSpPr>
          <p:cNvPr id="4" name="Rectangle 3">
            <a:extLst>
              <a:ext uri="{FF2B5EF4-FFF2-40B4-BE49-F238E27FC236}">
                <a16:creationId xmlns:a16="http://schemas.microsoft.com/office/drawing/2014/main" id="{D52B762E-3C48-CBFB-18D4-495BFF4A9773}"/>
              </a:ext>
            </a:extLst>
          </p:cNvPr>
          <p:cNvSpPr/>
          <p:nvPr/>
        </p:nvSpPr>
        <p:spPr>
          <a:xfrm>
            <a:off x="605481" y="4695568"/>
            <a:ext cx="9601200" cy="164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a:extLst>
              <a:ext uri="{FF2B5EF4-FFF2-40B4-BE49-F238E27FC236}">
                <a16:creationId xmlns:a16="http://schemas.microsoft.com/office/drawing/2014/main" id="{BFF33C2F-C845-6047-A545-F3464FD79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224" y="4997226"/>
            <a:ext cx="9729551" cy="1167153"/>
          </a:xfrm>
          <a:prstGeom prst="rect">
            <a:avLst/>
          </a:prstGeom>
        </p:spPr>
      </p:pic>
    </p:spTree>
    <p:extLst>
      <p:ext uri="{BB962C8B-B14F-4D97-AF65-F5344CB8AC3E}">
        <p14:creationId xmlns:p14="http://schemas.microsoft.com/office/powerpoint/2010/main" val="192148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2" name="CasellaDiTesto 1">
            <a:extLst>
              <a:ext uri="{FF2B5EF4-FFF2-40B4-BE49-F238E27FC236}">
                <a16:creationId xmlns:a16="http://schemas.microsoft.com/office/drawing/2014/main" id="{CDAC4E76-BB8A-0B43-35F6-A98CFDB161A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0D8D7579-9EC3-FBAC-80D6-CC18410A7A9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7" name="CasellaDiTesto 7">
            <a:extLst>
              <a:ext uri="{FF2B5EF4-FFF2-40B4-BE49-F238E27FC236}">
                <a16:creationId xmlns:a16="http://schemas.microsoft.com/office/drawing/2014/main" id="{51C194DC-9443-C95B-CF5F-89F1578EBC27}"/>
              </a:ext>
            </a:extLst>
          </p:cNvPr>
          <p:cNvSpPr txBox="1"/>
          <p:nvPr/>
        </p:nvSpPr>
        <p:spPr>
          <a:xfrm>
            <a:off x="0" y="270992"/>
            <a:ext cx="12192000" cy="792000"/>
          </a:xfrm>
          <a:prstGeom prst="rect">
            <a:avLst/>
          </a:prstGeom>
          <a:solidFill>
            <a:schemeClr val="bg2"/>
          </a:solidFill>
        </p:spPr>
        <p:txBody>
          <a:bodyPr wrap="square" rtlCol="0" anchor="b">
            <a:noAutofit/>
          </a:bodyPr>
          <a:lstStyle/>
          <a:p>
            <a:r>
              <a:rPr lang="it-IT" sz="2400" b="1" dirty="0">
                <a:solidFill>
                  <a:srgbClr val="800000"/>
                </a:solidFill>
              </a:rPr>
              <a:t>Second </a:t>
            </a:r>
            <a:r>
              <a:rPr lang="it-IT" sz="2400" b="1" dirty="0" err="1">
                <a:solidFill>
                  <a:srgbClr val="800000"/>
                </a:solidFill>
              </a:rPr>
              <a:t>approach</a:t>
            </a:r>
            <a:r>
              <a:rPr lang="it-IT" sz="2400" b="1" dirty="0">
                <a:solidFill>
                  <a:srgbClr val="800000"/>
                </a:solidFill>
              </a:rPr>
              <a:t>: DL</a:t>
            </a:r>
          </a:p>
        </p:txBody>
      </p:sp>
      <p:pic>
        <p:nvPicPr>
          <p:cNvPr id="8" name="Google Shape;139;p14">
            <a:extLst>
              <a:ext uri="{FF2B5EF4-FFF2-40B4-BE49-F238E27FC236}">
                <a16:creationId xmlns:a16="http://schemas.microsoft.com/office/drawing/2014/main" id="{E76765F2-FAC6-5513-EAE9-D612DCFA6E4E}"/>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0749" y="2164398"/>
            <a:ext cx="3502747" cy="4032474"/>
          </a:xfrm>
          <a:prstGeom prst="rect">
            <a:avLst/>
          </a:prstGeom>
          <a:noFill/>
          <a:ln>
            <a:noFill/>
          </a:ln>
        </p:spPr>
      </p:pic>
      <p:pic>
        <p:nvPicPr>
          <p:cNvPr id="12" name="Google Shape;260;p8">
            <a:extLst>
              <a:ext uri="{FF2B5EF4-FFF2-40B4-BE49-F238E27FC236}">
                <a16:creationId xmlns:a16="http://schemas.microsoft.com/office/drawing/2014/main" id="{062B5D4B-B9C4-FEFD-B6AA-FB65F488D24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70393" y="3194243"/>
            <a:ext cx="3718113" cy="2182505"/>
          </a:xfrm>
          <a:prstGeom prst="rect">
            <a:avLst/>
          </a:prstGeom>
          <a:noFill/>
          <a:ln>
            <a:noFill/>
          </a:ln>
        </p:spPr>
      </p:pic>
      <p:pic>
        <p:nvPicPr>
          <p:cNvPr id="13" name="Picture 12">
            <a:extLst>
              <a:ext uri="{FF2B5EF4-FFF2-40B4-BE49-F238E27FC236}">
                <a16:creationId xmlns:a16="http://schemas.microsoft.com/office/drawing/2014/main" id="{C2C7D6AC-E6C7-E951-FEAA-67C7EAFC4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5309" y="1044654"/>
            <a:ext cx="1974334" cy="1754326"/>
          </a:xfrm>
          <a:prstGeom prst="rect">
            <a:avLst/>
          </a:prstGeom>
        </p:spPr>
      </p:pic>
      <p:sp>
        <p:nvSpPr>
          <p:cNvPr id="15" name="TextBox 14">
            <a:extLst>
              <a:ext uri="{FF2B5EF4-FFF2-40B4-BE49-F238E27FC236}">
                <a16:creationId xmlns:a16="http://schemas.microsoft.com/office/drawing/2014/main" id="{50F4B65A-0FE9-8C61-AD93-98268722138C}"/>
              </a:ext>
            </a:extLst>
          </p:cNvPr>
          <p:cNvSpPr txBox="1"/>
          <p:nvPr/>
        </p:nvSpPr>
        <p:spPr>
          <a:xfrm>
            <a:off x="832808" y="1277597"/>
            <a:ext cx="5904411" cy="684803"/>
          </a:xfrm>
          <a:prstGeom prst="rect">
            <a:avLst/>
          </a:prstGeom>
          <a:noFill/>
        </p:spPr>
        <p:txBody>
          <a:bodyPr wrap="square" rtlCol="0">
            <a:spAutoFit/>
          </a:bodyPr>
          <a:lstStyle/>
          <a:p>
            <a:pPr>
              <a:spcAft>
                <a:spcPts val="300"/>
              </a:spcAft>
            </a:pPr>
            <a:r>
              <a:rPr lang="en-GB" b="1" dirty="0">
                <a:effectLst/>
                <a:latin typeface="Helvetica" pitchFamily="2" charset="0"/>
              </a:rPr>
              <a:t>The ARCAFF approach</a:t>
            </a:r>
          </a:p>
          <a:p>
            <a:endParaRPr lang="en-IT" dirty="0"/>
          </a:p>
        </p:txBody>
      </p:sp>
      <p:sp>
        <p:nvSpPr>
          <p:cNvPr id="16" name="Right Arrow 15">
            <a:extLst>
              <a:ext uri="{FF2B5EF4-FFF2-40B4-BE49-F238E27FC236}">
                <a16:creationId xmlns:a16="http://schemas.microsoft.com/office/drawing/2014/main" id="{34A42CC3-516F-C16A-AA64-0C20688E32E9}"/>
              </a:ext>
            </a:extLst>
          </p:cNvPr>
          <p:cNvSpPr/>
          <p:nvPr/>
        </p:nvSpPr>
        <p:spPr>
          <a:xfrm>
            <a:off x="98854" y="1333984"/>
            <a:ext cx="630982" cy="19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8" name="TextBox 17">
            <a:extLst>
              <a:ext uri="{FF2B5EF4-FFF2-40B4-BE49-F238E27FC236}">
                <a16:creationId xmlns:a16="http://schemas.microsoft.com/office/drawing/2014/main" id="{D11C8DD7-E629-5856-37D6-DC69526D7935}"/>
              </a:ext>
            </a:extLst>
          </p:cNvPr>
          <p:cNvSpPr txBox="1"/>
          <p:nvPr/>
        </p:nvSpPr>
        <p:spPr>
          <a:xfrm>
            <a:off x="4142140" y="1303213"/>
            <a:ext cx="6147486" cy="1477328"/>
          </a:xfrm>
          <a:prstGeom prst="rect">
            <a:avLst/>
          </a:prstGeom>
          <a:noFill/>
        </p:spPr>
        <p:txBody>
          <a:bodyPr wrap="square">
            <a:spAutoFit/>
          </a:bodyPr>
          <a:lstStyle/>
          <a:p>
            <a:pPr marL="285750" indent="-285750">
              <a:buFont typeface="Arial" panose="020B0604020202020204" pitchFamily="34" charset="0"/>
              <a:buChar char="•"/>
            </a:pPr>
            <a:r>
              <a:rPr lang="en-GB" sz="1800" dirty="0">
                <a:solidFill>
                  <a:schemeClr val="tx1"/>
                </a:solidFill>
                <a:effectLst/>
                <a:latin typeface="+mn-lt"/>
              </a:rPr>
              <a:t>The use of DL for AR </a:t>
            </a:r>
            <a:r>
              <a:rPr lang="en-GB" dirty="0"/>
              <a:t>c</a:t>
            </a:r>
            <a:r>
              <a:rPr lang="en-GB" sz="1800" dirty="0">
                <a:solidFill>
                  <a:schemeClr val="tx1"/>
                </a:solidFill>
                <a:effectLst/>
                <a:latin typeface="+mn-lt"/>
              </a:rPr>
              <a:t>lassification from </a:t>
            </a:r>
            <a:r>
              <a:rPr lang="en-GB" sz="1800" dirty="0" err="1">
                <a:solidFill>
                  <a:schemeClr val="tx1"/>
                </a:solidFill>
                <a:effectLst/>
                <a:latin typeface="+mn-lt"/>
              </a:rPr>
              <a:t>cutouts</a:t>
            </a:r>
            <a:endParaRPr lang="en-GB" sz="1800" dirty="0">
              <a:solidFill>
                <a:schemeClr val="tx1"/>
              </a:solidFill>
              <a:effectLst/>
              <a:latin typeface="+mn-lt"/>
            </a:endParaRPr>
          </a:p>
          <a:p>
            <a:pPr marL="285750" indent="-285750">
              <a:buFont typeface="Arial" panose="020B0604020202020204" pitchFamily="34" charset="0"/>
              <a:buChar char="•"/>
            </a:pPr>
            <a:r>
              <a:rPr lang="en-GB" dirty="0"/>
              <a:t>The use of DL for AR localisation and classification from full disk images</a:t>
            </a:r>
          </a:p>
          <a:p>
            <a:pPr marL="285750" indent="-285750">
              <a:buFont typeface="Arial" panose="020B0604020202020204" pitchFamily="34" charset="0"/>
              <a:buChar char="•"/>
            </a:pPr>
            <a:r>
              <a:rPr lang="en-GB" dirty="0"/>
              <a:t>The use of DL for AR localisation and classification from full disk images and probabilistic flare forecasting</a:t>
            </a:r>
            <a:endParaRPr lang="en-IT" dirty="0"/>
          </a:p>
        </p:txBody>
      </p:sp>
    </p:spTree>
    <p:extLst>
      <p:ext uri="{BB962C8B-B14F-4D97-AF65-F5344CB8AC3E}">
        <p14:creationId xmlns:p14="http://schemas.microsoft.com/office/powerpoint/2010/main" val="238276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From yesterday</a:t>
            </a:r>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9" name="Picture 8">
            <a:extLst>
              <a:ext uri="{FF2B5EF4-FFF2-40B4-BE49-F238E27FC236}">
                <a16:creationId xmlns:a16="http://schemas.microsoft.com/office/drawing/2014/main" id="{6044E92A-6948-AC80-E2EB-78D5B595B6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7042" y="1055620"/>
            <a:ext cx="9902757" cy="5570300"/>
          </a:xfrm>
          <a:prstGeom prst="rect">
            <a:avLst/>
          </a:prstGeom>
        </p:spPr>
      </p:pic>
    </p:spTree>
    <p:extLst>
      <p:ext uri="{BB962C8B-B14F-4D97-AF65-F5344CB8AC3E}">
        <p14:creationId xmlns:p14="http://schemas.microsoft.com/office/powerpoint/2010/main" val="11257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11551" y="569318"/>
            <a:ext cx="8813419" cy="646331"/>
          </a:xfrm>
          <a:prstGeom prst="rect">
            <a:avLst/>
          </a:prstGeom>
          <a:noFill/>
          <a:ln>
            <a:noFill/>
          </a:ln>
        </p:spPr>
        <p:txBody>
          <a:bodyPr wrap="square" rtlCol="0">
            <a:spAutoFit/>
          </a:bodyPr>
          <a:lstStyle/>
          <a:p>
            <a:r>
              <a:rPr lang="it-IT" sz="3600" b="1" dirty="0">
                <a:solidFill>
                  <a:srgbClr val="376092"/>
                </a:solidFill>
                <a:cs typeface="Aharoni" pitchFamily="2" charset="-79"/>
              </a:rPr>
              <a:t>CNN</a:t>
            </a:r>
          </a:p>
        </p:txBody>
      </p:sp>
      <p:sp>
        <p:nvSpPr>
          <p:cNvPr id="14" name="CasellaDiTesto 13">
            <a:extLst>
              <a:ext uri="{FF2B5EF4-FFF2-40B4-BE49-F238E27FC236}">
                <a16:creationId xmlns:a16="http://schemas.microsoft.com/office/drawing/2014/main" id="{5F4BA679-8960-7220-8090-1D076A8219A0}"/>
              </a:ext>
            </a:extLst>
          </p:cNvPr>
          <p:cNvSpPr txBox="1"/>
          <p:nvPr/>
        </p:nvSpPr>
        <p:spPr>
          <a:xfrm>
            <a:off x="294245" y="2593699"/>
            <a:ext cx="6096000" cy="301621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CNNs identify relevant patterns in images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CNNs are made of different layers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first layers (near the inputs) are considered “</a:t>
            </a:r>
            <a:r>
              <a:rPr lang="en-US" b="1" dirty="0">
                <a:latin typeface="Arial" panose="020B0604020202020204" pitchFamily="34" charset="0"/>
                <a:cs typeface="Arial" panose="020B0604020202020204" pitchFamily="34" charset="0"/>
              </a:rPr>
              <a:t>low-level features extractors</a:t>
            </a:r>
            <a:r>
              <a:rPr lang="en-US" dirty="0">
                <a:latin typeface="Arial" panose="020B0604020202020204" pitchFamily="34" charset="0"/>
                <a:cs typeface="Arial" panose="020B0604020202020204" pitchFamily="34" charset="0"/>
              </a:rPr>
              <a:t>” (low-level features are </a:t>
            </a:r>
            <a:r>
              <a:rPr lang="en-US" dirty="0" err="1">
                <a:latin typeface="Arial" panose="020B0604020202020204" pitchFamily="34" charset="0"/>
                <a:cs typeface="Arial" panose="020B0604020202020204" pitchFamily="34" charset="0"/>
              </a:rPr>
              <a:t>elementar</a:t>
            </a:r>
            <a:r>
              <a:rPr lang="en-US" dirty="0">
                <a:latin typeface="Arial" panose="020B0604020202020204" pitchFamily="34" charset="0"/>
                <a:cs typeface="Arial" panose="020B0604020202020204" pitchFamily="34" charset="0"/>
              </a:rPr>
              <a:t> blocks, edges..),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last layers are considered “</a:t>
            </a:r>
            <a:r>
              <a:rPr lang="en-US" b="1" dirty="0">
                <a:latin typeface="Arial" panose="020B0604020202020204" pitchFamily="34" charset="0"/>
                <a:cs typeface="Arial" panose="020B0604020202020204" pitchFamily="34" charset="0"/>
              </a:rPr>
              <a:t>high-level features extractors</a:t>
            </a:r>
            <a:r>
              <a:rPr lang="en-US" dirty="0">
                <a:latin typeface="Arial" panose="020B0604020202020204" pitchFamily="34" charset="0"/>
                <a:cs typeface="Arial" panose="020B0604020202020204" pitchFamily="34" charset="0"/>
              </a:rPr>
              <a:t>” (high-level features are constructed from the low-level features and gather further details related to the semantic meaning). </a:t>
            </a:r>
          </a:p>
        </p:txBody>
      </p:sp>
      <p:pic>
        <p:nvPicPr>
          <p:cNvPr id="5" name="Immagine 4" descr="Immagine che contiene testo, disegnoatratteggio&#10;&#10;Descrizione generata automaticamente">
            <a:extLst>
              <a:ext uri="{FF2B5EF4-FFF2-40B4-BE49-F238E27FC236}">
                <a16:creationId xmlns:a16="http://schemas.microsoft.com/office/drawing/2014/main" id="{24A68DAE-4FAA-D319-DD85-843C78EB83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6994" y="2546022"/>
            <a:ext cx="4474012" cy="3548354"/>
          </a:xfrm>
          <a:prstGeom prst="rect">
            <a:avLst/>
          </a:prstGeom>
        </p:spPr>
      </p:pic>
      <p:sp>
        <p:nvSpPr>
          <p:cNvPr id="2" name="CasellaDiTesto 1">
            <a:extLst>
              <a:ext uri="{FF2B5EF4-FFF2-40B4-BE49-F238E27FC236}">
                <a16:creationId xmlns:a16="http://schemas.microsoft.com/office/drawing/2014/main" id="{BB04D2DC-4AC7-E825-D39B-3FFA4BB67889}"/>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6" name="CasellaDiTesto 5">
            <a:extLst>
              <a:ext uri="{FF2B5EF4-FFF2-40B4-BE49-F238E27FC236}">
                <a16:creationId xmlns:a16="http://schemas.microsoft.com/office/drawing/2014/main" id="{A521D20B-4CE6-DD67-1D9F-0A7C19602B48}"/>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9" name="CasellaDiTesto 8">
            <a:extLst>
              <a:ext uri="{FF2B5EF4-FFF2-40B4-BE49-F238E27FC236}">
                <a16:creationId xmlns:a16="http://schemas.microsoft.com/office/drawing/2014/main" id="{A3F5D3D0-CCEE-7E00-0AFB-F87AAD476D1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4" name="CasellaDiTesto 3">
            <a:extLst>
              <a:ext uri="{FF2B5EF4-FFF2-40B4-BE49-F238E27FC236}">
                <a16:creationId xmlns:a16="http://schemas.microsoft.com/office/drawing/2014/main" id="{87865A8E-C518-884E-20A0-FA11E2A10B58}"/>
              </a:ext>
            </a:extLst>
          </p:cNvPr>
          <p:cNvSpPr txBox="1"/>
          <p:nvPr/>
        </p:nvSpPr>
        <p:spPr>
          <a:xfrm>
            <a:off x="294245" y="1383493"/>
            <a:ext cx="1180147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Convolutional networks were born in 1990. The idea is to mimic the operation process of the visual cortex of the human brain. In fact, they are used for image recognition and processing.</a:t>
            </a:r>
            <a:endParaRPr lang="it-IT" dirty="0">
              <a:latin typeface="Arial" panose="020B0604020202020204" pitchFamily="34" charset="0"/>
              <a:cs typeface="Arial" panose="020B0604020202020204" pitchFamily="34" charset="0"/>
            </a:endParaRPr>
          </a:p>
        </p:txBody>
      </p:sp>
      <p:sp>
        <p:nvSpPr>
          <p:cNvPr id="10" name="CasellaDiTesto 1">
            <a:extLst>
              <a:ext uri="{FF2B5EF4-FFF2-40B4-BE49-F238E27FC236}">
                <a16:creationId xmlns:a16="http://schemas.microsoft.com/office/drawing/2014/main" id="{3D6A3CE3-4B7E-D062-70F4-FADE42EA40B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1" name="CasellaDiTesto 2">
            <a:extLst>
              <a:ext uri="{FF2B5EF4-FFF2-40B4-BE49-F238E27FC236}">
                <a16:creationId xmlns:a16="http://schemas.microsoft.com/office/drawing/2014/main" id="{A063F8AC-73DC-BA04-E318-F4B319F9A3F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1220532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群組 3">
            <a:extLst>
              <a:ext uri="{FF2B5EF4-FFF2-40B4-BE49-F238E27FC236}">
                <a16:creationId xmlns:a16="http://schemas.microsoft.com/office/drawing/2014/main" id="{476E5E92-94F8-4EEB-A235-1A07069E8D00}"/>
              </a:ext>
            </a:extLst>
          </p:cNvPr>
          <p:cNvGrpSpPr>
            <a:grpSpLocks/>
          </p:cNvGrpSpPr>
          <p:nvPr/>
        </p:nvGrpSpPr>
        <p:grpSpPr bwMode="auto">
          <a:xfrm>
            <a:off x="2439896" y="2963150"/>
            <a:ext cx="2180035" cy="2400300"/>
            <a:chOff x="-3196245" y="3967009"/>
            <a:chExt cx="2906568" cy="3201477"/>
          </a:xfrm>
        </p:grpSpPr>
        <p:pic>
          <p:nvPicPr>
            <p:cNvPr id="27678" name="圖片 4">
              <a:extLst>
                <a:ext uri="{FF2B5EF4-FFF2-40B4-BE49-F238E27FC236}">
                  <a16:creationId xmlns:a16="http://schemas.microsoft.com/office/drawing/2014/main" id="{8981DA50-BDA6-4EDA-A758-660D8EC3E05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flipH="1">
              <a:off x="-3416514" y="4716854"/>
              <a:ext cx="3201477" cy="17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5">
              <a:extLst>
                <a:ext uri="{FF2B5EF4-FFF2-40B4-BE49-F238E27FC236}">
                  <a16:creationId xmlns:a16="http://schemas.microsoft.com/office/drawing/2014/main" id="{41C8F701-87D3-4B8A-A3AC-17403C85A60D}"/>
                </a:ext>
              </a:extLst>
            </p:cNvPr>
            <p:cNvSpPr txBox="1"/>
            <p:nvPr/>
          </p:nvSpPr>
          <p:spPr>
            <a:xfrm>
              <a:off x="-3196245" y="5430664"/>
              <a:ext cx="2906568" cy="73891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altLang="zh-TW" sz="1500" dirty="0">
                  <a:solidFill>
                    <a:srgbClr val="000000"/>
                  </a:solidFill>
                </a:rPr>
                <a:t>Fully Connected </a:t>
              </a:r>
              <a:r>
                <a:rPr lang="en-US" altLang="zh-TW" sz="1500" dirty="0" err="1">
                  <a:solidFill>
                    <a:srgbClr val="000000"/>
                  </a:solidFill>
                </a:rPr>
                <a:t>Feedforward</a:t>
              </a:r>
              <a:r>
                <a:rPr lang="en-US" altLang="zh-TW" sz="1500" dirty="0">
                  <a:solidFill>
                    <a:srgbClr val="000000"/>
                  </a:solidFill>
                </a:rPr>
                <a:t> network</a:t>
              </a:r>
              <a:endParaRPr lang="zh-TW" altLang="en-US" sz="1500" dirty="0">
                <a:solidFill>
                  <a:srgbClr val="000000"/>
                </a:solidFill>
              </a:endParaRPr>
            </a:p>
          </p:txBody>
        </p:sp>
      </p:grpSp>
      <p:sp>
        <p:nvSpPr>
          <p:cNvPr id="10" name="矩形 10">
            <a:extLst>
              <a:ext uri="{FF2B5EF4-FFF2-40B4-BE49-F238E27FC236}">
                <a16:creationId xmlns:a16="http://schemas.microsoft.com/office/drawing/2014/main" id="{CE8C12B0-6EE9-42FA-8E34-EE97A8FDAF83}"/>
              </a:ext>
            </a:extLst>
          </p:cNvPr>
          <p:cNvSpPr/>
          <p:nvPr/>
        </p:nvSpPr>
        <p:spPr>
          <a:xfrm>
            <a:off x="7715969" y="1759445"/>
            <a:ext cx="1302543" cy="417366"/>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sz="1500" dirty="0">
                <a:solidFill>
                  <a:schemeClr val="tx1"/>
                </a:solidFill>
              </a:rPr>
              <a:t>Convolution</a:t>
            </a:r>
            <a:endParaRPr lang="zh-TW" altLang="en-US" sz="1500" dirty="0">
              <a:solidFill>
                <a:schemeClr val="tx1"/>
              </a:solidFill>
            </a:endParaRPr>
          </a:p>
        </p:txBody>
      </p:sp>
      <p:sp>
        <p:nvSpPr>
          <p:cNvPr id="11" name="矩形 12">
            <a:extLst>
              <a:ext uri="{FF2B5EF4-FFF2-40B4-BE49-F238E27FC236}">
                <a16:creationId xmlns:a16="http://schemas.microsoft.com/office/drawing/2014/main" id="{53127289-B199-469F-A3C4-AA2F85868F9E}"/>
              </a:ext>
            </a:extLst>
          </p:cNvPr>
          <p:cNvSpPr/>
          <p:nvPr/>
        </p:nvSpPr>
        <p:spPr>
          <a:xfrm>
            <a:off x="7694262" y="3063239"/>
            <a:ext cx="1302543" cy="417366"/>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TW" sz="1500" dirty="0">
                <a:solidFill>
                  <a:srgbClr val="000000"/>
                </a:solidFill>
              </a:rPr>
              <a:t>Max Pooling</a:t>
            </a:r>
            <a:endParaRPr lang="zh-TW" altLang="en-US" sz="1500" dirty="0">
              <a:solidFill>
                <a:srgbClr val="000000"/>
              </a:solidFill>
            </a:endParaRPr>
          </a:p>
        </p:txBody>
      </p:sp>
      <p:sp>
        <p:nvSpPr>
          <p:cNvPr id="13" name="矩形 14">
            <a:extLst>
              <a:ext uri="{FF2B5EF4-FFF2-40B4-BE49-F238E27FC236}">
                <a16:creationId xmlns:a16="http://schemas.microsoft.com/office/drawing/2014/main" id="{0C692B98-69AB-4D9D-9511-4F89B4902438}"/>
              </a:ext>
            </a:extLst>
          </p:cNvPr>
          <p:cNvSpPr/>
          <p:nvPr/>
        </p:nvSpPr>
        <p:spPr>
          <a:xfrm>
            <a:off x="7730196" y="5173250"/>
            <a:ext cx="1302543" cy="417366"/>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TW" sz="1500" dirty="0">
                <a:solidFill>
                  <a:srgbClr val="000000"/>
                </a:solidFill>
              </a:rPr>
              <a:t>Max Pooling</a:t>
            </a:r>
            <a:endParaRPr lang="zh-TW" altLang="en-US" sz="1500" dirty="0">
              <a:solidFill>
                <a:srgbClr val="000000"/>
              </a:solidFill>
            </a:endParaRPr>
          </a:p>
        </p:txBody>
      </p:sp>
      <p:sp>
        <p:nvSpPr>
          <p:cNvPr id="14" name="文字方塊 15">
            <a:extLst>
              <a:ext uri="{FF2B5EF4-FFF2-40B4-BE49-F238E27FC236}">
                <a16:creationId xmlns:a16="http://schemas.microsoft.com/office/drawing/2014/main" id="{2A7C7313-B267-425E-8C93-5662738510DB}"/>
              </a:ext>
            </a:extLst>
          </p:cNvPr>
          <p:cNvSpPr txBox="1"/>
          <p:nvPr/>
        </p:nvSpPr>
        <p:spPr>
          <a:xfrm>
            <a:off x="5670408" y="5879323"/>
            <a:ext cx="1167743" cy="32316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altLang="zh-TW" sz="1500" dirty="0">
                <a:solidFill>
                  <a:srgbClr val="000000"/>
                </a:solidFill>
              </a:rPr>
              <a:t>Flattened</a:t>
            </a:r>
            <a:endParaRPr lang="zh-TW" altLang="en-US" sz="1500" dirty="0">
              <a:solidFill>
                <a:srgbClr val="000000"/>
              </a:solidFill>
            </a:endParaRPr>
          </a:p>
        </p:txBody>
      </p:sp>
      <p:sp>
        <p:nvSpPr>
          <p:cNvPr id="15" name="向下箭號 11">
            <a:extLst>
              <a:ext uri="{FF2B5EF4-FFF2-40B4-BE49-F238E27FC236}">
                <a16:creationId xmlns:a16="http://schemas.microsoft.com/office/drawing/2014/main" id="{5EEB8AAE-321A-455C-A0E2-61D2D487B336}"/>
              </a:ext>
            </a:extLst>
          </p:cNvPr>
          <p:cNvSpPr/>
          <p:nvPr/>
        </p:nvSpPr>
        <p:spPr>
          <a:xfrm>
            <a:off x="8121682" y="1372906"/>
            <a:ext cx="409575" cy="3321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sp>
        <p:nvSpPr>
          <p:cNvPr id="16" name="向下箭號 17">
            <a:extLst>
              <a:ext uri="{FF2B5EF4-FFF2-40B4-BE49-F238E27FC236}">
                <a16:creationId xmlns:a16="http://schemas.microsoft.com/office/drawing/2014/main" id="{B790E9C5-F0F7-49ED-B8BE-282084DE894C}"/>
              </a:ext>
            </a:extLst>
          </p:cNvPr>
          <p:cNvSpPr/>
          <p:nvPr/>
        </p:nvSpPr>
        <p:spPr>
          <a:xfrm>
            <a:off x="8160411" y="2176445"/>
            <a:ext cx="409575" cy="2255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sp>
        <p:nvSpPr>
          <p:cNvPr id="17" name="向下箭號 18">
            <a:extLst>
              <a:ext uri="{FF2B5EF4-FFF2-40B4-BE49-F238E27FC236}">
                <a16:creationId xmlns:a16="http://schemas.microsoft.com/office/drawing/2014/main" id="{F19B874D-748C-48D2-827F-2E64B8497B06}"/>
              </a:ext>
            </a:extLst>
          </p:cNvPr>
          <p:cNvSpPr/>
          <p:nvPr/>
        </p:nvSpPr>
        <p:spPr>
          <a:xfrm>
            <a:off x="8176680" y="3508625"/>
            <a:ext cx="409575" cy="3309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sp>
        <p:nvSpPr>
          <p:cNvPr id="18" name="向下箭號 19">
            <a:extLst>
              <a:ext uri="{FF2B5EF4-FFF2-40B4-BE49-F238E27FC236}">
                <a16:creationId xmlns:a16="http://schemas.microsoft.com/office/drawing/2014/main" id="{7C346CF8-15A4-4A1D-9D84-F498A55B1025}"/>
              </a:ext>
            </a:extLst>
          </p:cNvPr>
          <p:cNvSpPr/>
          <p:nvPr/>
        </p:nvSpPr>
        <p:spPr>
          <a:xfrm>
            <a:off x="8176680" y="4254122"/>
            <a:ext cx="409575" cy="235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sp>
        <p:nvSpPr>
          <p:cNvPr id="19" name="右彎箭號 16">
            <a:extLst>
              <a:ext uri="{FF2B5EF4-FFF2-40B4-BE49-F238E27FC236}">
                <a16:creationId xmlns:a16="http://schemas.microsoft.com/office/drawing/2014/main" id="{C40B06E9-6BCF-44B4-9EB9-A0CDC6FAAA0A}"/>
              </a:ext>
            </a:extLst>
          </p:cNvPr>
          <p:cNvSpPr/>
          <p:nvPr/>
        </p:nvSpPr>
        <p:spPr>
          <a:xfrm rot="10800000">
            <a:off x="7497794" y="5597144"/>
            <a:ext cx="1033463" cy="564356"/>
          </a:xfrm>
          <a:prstGeom prst="bentArrow">
            <a:avLst>
              <a:gd name="adj1" fmla="val 36585"/>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solidFill>
                <a:schemeClr val="tx1"/>
              </a:solidFill>
            </a:endParaRPr>
          </a:p>
        </p:txBody>
      </p:sp>
      <p:sp>
        <p:nvSpPr>
          <p:cNvPr id="20" name="右彎箭號 21">
            <a:extLst>
              <a:ext uri="{FF2B5EF4-FFF2-40B4-BE49-F238E27FC236}">
                <a16:creationId xmlns:a16="http://schemas.microsoft.com/office/drawing/2014/main" id="{28F626F0-15BD-46F5-BB41-10CBD0350C34}"/>
              </a:ext>
            </a:extLst>
          </p:cNvPr>
          <p:cNvSpPr/>
          <p:nvPr/>
        </p:nvSpPr>
        <p:spPr>
          <a:xfrm rot="16200000">
            <a:off x="3810123" y="4960859"/>
            <a:ext cx="726281" cy="1675003"/>
          </a:xfrm>
          <a:prstGeom prst="bentArrow">
            <a:avLst>
              <a:gd name="adj1" fmla="val 28061"/>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solidFill>
                <a:schemeClr val="tx1"/>
              </a:solidFill>
            </a:endParaRPr>
          </a:p>
        </p:txBody>
      </p:sp>
      <p:sp>
        <p:nvSpPr>
          <p:cNvPr id="27674" name="文字方塊 20">
            <a:extLst>
              <a:ext uri="{FF2B5EF4-FFF2-40B4-BE49-F238E27FC236}">
                <a16:creationId xmlns:a16="http://schemas.microsoft.com/office/drawing/2014/main" id="{38BA46C7-017B-4FFC-8F18-E4AF1BBAA2DD}"/>
              </a:ext>
            </a:extLst>
          </p:cNvPr>
          <p:cNvSpPr txBox="1">
            <a:spLocks noChangeArrowheads="1"/>
          </p:cNvSpPr>
          <p:nvPr/>
        </p:nvSpPr>
        <p:spPr bwMode="auto">
          <a:xfrm>
            <a:off x="9479224" y="1939756"/>
            <a:ext cx="126801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dirty="0"/>
              <a:t>Block that can be repeated many times</a:t>
            </a:r>
            <a:endParaRPr lang="zh-TW" altLang="en-US" sz="1800" dirty="0"/>
          </a:p>
        </p:txBody>
      </p:sp>
      <p:sp>
        <p:nvSpPr>
          <p:cNvPr id="22" name="左大括弧 22">
            <a:extLst>
              <a:ext uri="{FF2B5EF4-FFF2-40B4-BE49-F238E27FC236}">
                <a16:creationId xmlns:a16="http://schemas.microsoft.com/office/drawing/2014/main" id="{C69C36FA-627E-495E-97E2-CF0A792ADD29}"/>
              </a:ext>
            </a:extLst>
          </p:cNvPr>
          <p:cNvSpPr/>
          <p:nvPr/>
        </p:nvSpPr>
        <p:spPr>
          <a:xfrm flipH="1">
            <a:off x="9157471" y="1741496"/>
            <a:ext cx="251222" cy="1851414"/>
          </a:xfrm>
          <a:prstGeom prst="leftBrace">
            <a:avLst>
              <a:gd name="adj1" fmla="val 7289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1350"/>
          </a:p>
        </p:txBody>
      </p:sp>
      <p:sp>
        <p:nvSpPr>
          <p:cNvPr id="2" name="CasellaDiTesto 1">
            <a:extLst>
              <a:ext uri="{FF2B5EF4-FFF2-40B4-BE49-F238E27FC236}">
                <a16:creationId xmlns:a16="http://schemas.microsoft.com/office/drawing/2014/main" id="{71B34ADC-75DA-4E41-AA8A-F21BA7D34B95}"/>
              </a:ext>
            </a:extLst>
          </p:cNvPr>
          <p:cNvSpPr txBox="1"/>
          <p:nvPr/>
        </p:nvSpPr>
        <p:spPr>
          <a:xfrm>
            <a:off x="517519" y="1538998"/>
            <a:ext cx="6724437" cy="1323439"/>
          </a:xfrm>
          <a:prstGeom prst="rect">
            <a:avLst/>
          </a:prstGeom>
          <a:noFill/>
        </p:spPr>
        <p:txBody>
          <a:bodyPr wrap="square" rtlCol="0">
            <a:spAutoFit/>
          </a:bodyPr>
          <a:lstStyle/>
          <a:p>
            <a:pPr algn="ctr"/>
            <a:r>
              <a:rPr lang="en-US" sz="2000" dirty="0"/>
              <a:t>The role of the CNN is </a:t>
            </a:r>
            <a:r>
              <a:rPr lang="en-US" sz="2000" b="1" dirty="0"/>
              <a:t>to reduce images in a form that is easier to be processed, without loosing features </a:t>
            </a:r>
            <a:r>
              <a:rPr lang="en-US" sz="2000" dirty="0"/>
              <a:t>that are crucial characteristics for the image classification, or recognition or forecasting problem..</a:t>
            </a:r>
            <a:endParaRPr lang="it-IT" sz="1400" dirty="0"/>
          </a:p>
        </p:txBody>
      </p:sp>
      <p:sp>
        <p:nvSpPr>
          <p:cNvPr id="25" name="矩形 12">
            <a:extLst>
              <a:ext uri="{FF2B5EF4-FFF2-40B4-BE49-F238E27FC236}">
                <a16:creationId xmlns:a16="http://schemas.microsoft.com/office/drawing/2014/main" id="{EA89D29C-4D65-4BF0-B589-AAD7C51265FD}"/>
              </a:ext>
            </a:extLst>
          </p:cNvPr>
          <p:cNvSpPr/>
          <p:nvPr/>
        </p:nvSpPr>
        <p:spPr>
          <a:xfrm>
            <a:off x="7694262" y="2422892"/>
            <a:ext cx="1302543" cy="417366"/>
          </a:xfrm>
          <a:prstGeom prst="rect">
            <a:avLst/>
          </a:prstGeom>
          <a:solidFill>
            <a:srgbClr val="FF66FF"/>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TW" sz="1500" dirty="0" err="1">
                <a:solidFill>
                  <a:srgbClr val="000000"/>
                </a:solidFill>
              </a:rPr>
              <a:t>ReLu</a:t>
            </a:r>
            <a:endParaRPr lang="zh-TW" altLang="en-US" sz="1500" dirty="0">
              <a:solidFill>
                <a:srgbClr val="000000"/>
              </a:solidFill>
            </a:endParaRPr>
          </a:p>
        </p:txBody>
      </p:sp>
      <p:sp>
        <p:nvSpPr>
          <p:cNvPr id="26" name="向下箭號 17">
            <a:extLst>
              <a:ext uri="{FF2B5EF4-FFF2-40B4-BE49-F238E27FC236}">
                <a16:creationId xmlns:a16="http://schemas.microsoft.com/office/drawing/2014/main" id="{D7A29916-1FE1-4F60-AB61-7F6FF411315F}"/>
              </a:ext>
            </a:extLst>
          </p:cNvPr>
          <p:cNvSpPr/>
          <p:nvPr/>
        </p:nvSpPr>
        <p:spPr>
          <a:xfrm>
            <a:off x="8176680" y="2837645"/>
            <a:ext cx="409575" cy="2255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sp>
        <p:nvSpPr>
          <p:cNvPr id="27" name="矩形 10">
            <a:extLst>
              <a:ext uri="{FF2B5EF4-FFF2-40B4-BE49-F238E27FC236}">
                <a16:creationId xmlns:a16="http://schemas.microsoft.com/office/drawing/2014/main" id="{8F10C477-4877-4729-8C4C-C0CEBADB9656}"/>
              </a:ext>
            </a:extLst>
          </p:cNvPr>
          <p:cNvSpPr/>
          <p:nvPr/>
        </p:nvSpPr>
        <p:spPr>
          <a:xfrm>
            <a:off x="7715969" y="3849753"/>
            <a:ext cx="1302543" cy="417366"/>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sz="1500" dirty="0">
                <a:solidFill>
                  <a:schemeClr val="tx1"/>
                </a:solidFill>
              </a:rPr>
              <a:t>Convolution</a:t>
            </a:r>
            <a:endParaRPr lang="zh-TW" altLang="en-US" sz="1500" dirty="0">
              <a:solidFill>
                <a:schemeClr val="tx1"/>
              </a:solidFill>
            </a:endParaRPr>
          </a:p>
        </p:txBody>
      </p:sp>
      <p:sp>
        <p:nvSpPr>
          <p:cNvPr id="28" name="矩形 12">
            <a:extLst>
              <a:ext uri="{FF2B5EF4-FFF2-40B4-BE49-F238E27FC236}">
                <a16:creationId xmlns:a16="http://schemas.microsoft.com/office/drawing/2014/main" id="{B16AF786-4365-4862-A18B-BB6A295E3033}"/>
              </a:ext>
            </a:extLst>
          </p:cNvPr>
          <p:cNvSpPr/>
          <p:nvPr/>
        </p:nvSpPr>
        <p:spPr>
          <a:xfrm>
            <a:off x="7715969" y="4506850"/>
            <a:ext cx="1302543" cy="417366"/>
          </a:xfrm>
          <a:prstGeom prst="rect">
            <a:avLst/>
          </a:prstGeom>
          <a:solidFill>
            <a:srgbClr val="FF66FF"/>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TW" sz="1500" dirty="0" err="1">
                <a:solidFill>
                  <a:srgbClr val="000000"/>
                </a:solidFill>
              </a:rPr>
              <a:t>ReLu</a:t>
            </a:r>
            <a:endParaRPr lang="zh-TW" altLang="en-US" sz="1500" dirty="0">
              <a:solidFill>
                <a:srgbClr val="000000"/>
              </a:solidFill>
            </a:endParaRPr>
          </a:p>
        </p:txBody>
      </p:sp>
      <p:sp>
        <p:nvSpPr>
          <p:cNvPr id="29" name="向下箭號 19">
            <a:extLst>
              <a:ext uri="{FF2B5EF4-FFF2-40B4-BE49-F238E27FC236}">
                <a16:creationId xmlns:a16="http://schemas.microsoft.com/office/drawing/2014/main" id="{484CDB0C-03FE-4773-8073-68D368B6DD65}"/>
              </a:ext>
            </a:extLst>
          </p:cNvPr>
          <p:cNvSpPr/>
          <p:nvPr/>
        </p:nvSpPr>
        <p:spPr>
          <a:xfrm>
            <a:off x="8176680" y="4930744"/>
            <a:ext cx="409575" cy="235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350"/>
          </a:p>
        </p:txBody>
      </p:sp>
      <p:cxnSp>
        <p:nvCxnSpPr>
          <p:cNvPr id="4" name="Connettore 2 3">
            <a:extLst>
              <a:ext uri="{FF2B5EF4-FFF2-40B4-BE49-F238E27FC236}">
                <a16:creationId xmlns:a16="http://schemas.microsoft.com/office/drawing/2014/main" id="{9045624B-6F7A-49DE-9E95-B75A621F4BC7}"/>
              </a:ext>
            </a:extLst>
          </p:cNvPr>
          <p:cNvCxnSpPr>
            <a:cxnSpLocks/>
          </p:cNvCxnSpPr>
          <p:nvPr/>
        </p:nvCxnSpPr>
        <p:spPr>
          <a:xfrm flipH="1">
            <a:off x="7257188" y="2753057"/>
            <a:ext cx="413401" cy="1137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63426ABF-4FD3-4969-B642-0EC226CEC630}"/>
              </a:ext>
            </a:extLst>
          </p:cNvPr>
          <p:cNvSpPr txBox="1"/>
          <p:nvPr/>
        </p:nvSpPr>
        <p:spPr>
          <a:xfrm>
            <a:off x="5519050" y="3973176"/>
            <a:ext cx="2053874" cy="1477328"/>
          </a:xfrm>
          <a:prstGeom prst="rect">
            <a:avLst/>
          </a:prstGeom>
          <a:noFill/>
        </p:spPr>
        <p:txBody>
          <a:bodyPr wrap="square" rtlCol="0">
            <a:spAutoFit/>
          </a:bodyPr>
          <a:lstStyle/>
          <a:p>
            <a:pPr algn="ctr"/>
            <a:r>
              <a:rPr lang="en-US" sz="1500" dirty="0"/>
              <a:t>Rectified Linear Unit (</a:t>
            </a:r>
            <a:r>
              <a:rPr lang="en-US" sz="1500" dirty="0" err="1"/>
              <a:t>ReLU</a:t>
            </a:r>
            <a:r>
              <a:rPr lang="en-US" sz="1500" dirty="0"/>
              <a:t>) is a common activation function which introduces non-linearity in the representation</a:t>
            </a:r>
            <a:endParaRPr lang="it-IT" sz="1500" dirty="0"/>
          </a:p>
        </p:txBody>
      </p:sp>
      <p:sp>
        <p:nvSpPr>
          <p:cNvPr id="32" name="CasellaDiTesto 31">
            <a:extLst>
              <a:ext uri="{FF2B5EF4-FFF2-40B4-BE49-F238E27FC236}">
                <a16:creationId xmlns:a16="http://schemas.microsoft.com/office/drawing/2014/main" id="{E707B49E-407C-45A8-ADAB-FA314D6F7A58}"/>
              </a:ext>
            </a:extLst>
          </p:cNvPr>
          <p:cNvSpPr txBox="1"/>
          <p:nvPr/>
        </p:nvSpPr>
        <p:spPr>
          <a:xfrm>
            <a:off x="8960122" y="4188990"/>
            <a:ext cx="2053874" cy="1246495"/>
          </a:xfrm>
          <a:prstGeom prst="rect">
            <a:avLst/>
          </a:prstGeom>
          <a:noFill/>
        </p:spPr>
        <p:txBody>
          <a:bodyPr wrap="square" rtlCol="0">
            <a:spAutoFit/>
          </a:bodyPr>
          <a:lstStyle/>
          <a:p>
            <a:pPr algn="ctr"/>
            <a:r>
              <a:rPr lang="en-US" altLang="zh-TW" sz="1500" dirty="0">
                <a:solidFill>
                  <a:srgbClr val="000000"/>
                </a:solidFill>
              </a:rPr>
              <a:t>Max Pooling</a:t>
            </a:r>
            <a:endParaRPr lang="zh-TW" altLang="en-US" sz="1500" dirty="0">
              <a:solidFill>
                <a:srgbClr val="000000"/>
              </a:solidFill>
            </a:endParaRPr>
          </a:p>
          <a:p>
            <a:pPr algn="ctr"/>
            <a:r>
              <a:rPr lang="en-US" sz="1500" dirty="0">
                <a:sym typeface="Wingdings" panose="05000000000000000000" pitchFamily="2" charset="2"/>
              </a:rPr>
              <a:t>Reduces the size of the representation and provides translation invariance</a:t>
            </a:r>
            <a:endParaRPr lang="it-IT" sz="1500" dirty="0"/>
          </a:p>
        </p:txBody>
      </p:sp>
      <p:cxnSp>
        <p:nvCxnSpPr>
          <p:cNvPr id="33" name="Connettore 2 32">
            <a:extLst>
              <a:ext uri="{FF2B5EF4-FFF2-40B4-BE49-F238E27FC236}">
                <a16:creationId xmlns:a16="http://schemas.microsoft.com/office/drawing/2014/main" id="{864653AA-6383-4703-8042-F4A9882C4A9A}"/>
              </a:ext>
            </a:extLst>
          </p:cNvPr>
          <p:cNvCxnSpPr>
            <a:cxnSpLocks/>
          </p:cNvCxnSpPr>
          <p:nvPr/>
        </p:nvCxnSpPr>
        <p:spPr>
          <a:xfrm>
            <a:off x="9018512" y="3508626"/>
            <a:ext cx="460711" cy="65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asellaDiTesto 1">
            <a:extLst>
              <a:ext uri="{FF2B5EF4-FFF2-40B4-BE49-F238E27FC236}">
                <a16:creationId xmlns:a16="http://schemas.microsoft.com/office/drawing/2014/main" id="{FDDE2990-43D3-40D5-97E2-DF7C3AF35347}"/>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2">
            <a:extLst>
              <a:ext uri="{FF2B5EF4-FFF2-40B4-BE49-F238E27FC236}">
                <a16:creationId xmlns:a16="http://schemas.microsoft.com/office/drawing/2014/main" id="{8A5C0BE5-B851-8EFE-4306-CBE7772FC1E7}"/>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2" name="CasellaDiTesto 1">
            <a:extLst>
              <a:ext uri="{FF2B5EF4-FFF2-40B4-BE49-F238E27FC236}">
                <a16:creationId xmlns:a16="http://schemas.microsoft.com/office/drawing/2014/main" id="{B7499C7C-7052-28A5-2D6B-F3753A218A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30" name="CasellaDiTesto 5">
            <a:extLst>
              <a:ext uri="{FF2B5EF4-FFF2-40B4-BE49-F238E27FC236}">
                <a16:creationId xmlns:a16="http://schemas.microsoft.com/office/drawing/2014/main" id="{10387D89-EF44-EA40-E906-2A15C1BFA17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35" name="CasellaDiTesto 8">
            <a:extLst>
              <a:ext uri="{FF2B5EF4-FFF2-40B4-BE49-F238E27FC236}">
                <a16:creationId xmlns:a16="http://schemas.microsoft.com/office/drawing/2014/main" id="{B2C5CFC2-19D5-CEA5-9834-6217A0C951B4}"/>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6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7674" grpId="0"/>
      <p:bldP spid="22" grpId="0" animBg="1"/>
      <p:bldP spid="25" grpId="0" animBg="1"/>
      <p:bldP spid="26" grpId="0" animBg="1"/>
      <p:bldP spid="27" grpId="0" animBg="1"/>
      <p:bldP spid="28" grpId="0" animBg="1"/>
      <p:bldP spid="29" grpId="0" animBg="1"/>
      <p:bldP spid="5"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11551" y="569318"/>
            <a:ext cx="8813419" cy="646331"/>
          </a:xfrm>
          <a:prstGeom prst="rect">
            <a:avLst/>
          </a:prstGeom>
          <a:noFill/>
          <a:ln>
            <a:noFill/>
          </a:ln>
        </p:spPr>
        <p:txBody>
          <a:bodyPr wrap="square" rtlCol="0">
            <a:spAutoFit/>
          </a:bodyPr>
          <a:lstStyle/>
          <a:p>
            <a:r>
              <a:rPr lang="it-IT" sz="3600" b="1" dirty="0">
                <a:solidFill>
                  <a:srgbClr val="376092"/>
                </a:solidFill>
                <a:cs typeface="Aharoni" pitchFamily="2" charset="-79"/>
              </a:rPr>
              <a:t>CNN</a:t>
            </a:r>
          </a:p>
        </p:txBody>
      </p:sp>
      <p:pic>
        <p:nvPicPr>
          <p:cNvPr id="4" name="Immagine 3">
            <a:extLst>
              <a:ext uri="{FF2B5EF4-FFF2-40B4-BE49-F238E27FC236}">
                <a16:creationId xmlns:a16="http://schemas.microsoft.com/office/drawing/2014/main" id="{05C5812E-6F0A-08C5-FA49-9379E4370E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9179" y="1784027"/>
            <a:ext cx="6299474" cy="4313511"/>
          </a:xfrm>
          <a:prstGeom prst="rect">
            <a:avLst/>
          </a:prstGeom>
        </p:spPr>
      </p:pic>
      <p:sp>
        <p:nvSpPr>
          <p:cNvPr id="10" name="CasellaDiTesto 9">
            <a:extLst>
              <a:ext uri="{FF2B5EF4-FFF2-40B4-BE49-F238E27FC236}">
                <a16:creationId xmlns:a16="http://schemas.microsoft.com/office/drawing/2014/main" id="{FD0F6596-D29E-7CB8-C0C0-C297B1FFEF61}"/>
              </a:ext>
            </a:extLst>
          </p:cNvPr>
          <p:cNvSpPr txBox="1"/>
          <p:nvPr/>
        </p:nvSpPr>
        <p:spPr>
          <a:xfrm>
            <a:off x="88716" y="1383917"/>
            <a:ext cx="8693466" cy="400110"/>
          </a:xfrm>
          <a:prstGeom prst="rect">
            <a:avLst/>
          </a:prstGeom>
          <a:noFill/>
        </p:spPr>
        <p:txBody>
          <a:bodyPr wrap="square" rtlCol="0">
            <a:spAutoFit/>
          </a:bodyPr>
          <a:lstStyle/>
          <a:p>
            <a:r>
              <a:rPr lang="it-IT" sz="2000" b="1" dirty="0" err="1"/>
              <a:t>Convolution</a:t>
            </a:r>
            <a:r>
              <a:rPr lang="it-IT" sz="2000" dirty="0"/>
              <a:t>: the core of a CNN</a:t>
            </a:r>
          </a:p>
        </p:txBody>
      </p:sp>
      <p:sp>
        <p:nvSpPr>
          <p:cNvPr id="5" name="CasellaDiTesto 1">
            <a:extLst>
              <a:ext uri="{FF2B5EF4-FFF2-40B4-BE49-F238E27FC236}">
                <a16:creationId xmlns:a16="http://schemas.microsoft.com/office/drawing/2014/main" id="{9810C485-1E87-FEEB-B473-6A957729F86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1" name="CasellaDiTesto 2">
            <a:extLst>
              <a:ext uri="{FF2B5EF4-FFF2-40B4-BE49-F238E27FC236}">
                <a16:creationId xmlns:a16="http://schemas.microsoft.com/office/drawing/2014/main" id="{ACA7D252-DC38-6921-5620-BF53A8DE5119}"/>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2" name="CasellaDiTesto 1">
            <a:extLst>
              <a:ext uri="{FF2B5EF4-FFF2-40B4-BE49-F238E27FC236}">
                <a16:creationId xmlns:a16="http://schemas.microsoft.com/office/drawing/2014/main" id="{33408F60-37C2-31DE-92DE-DBDEEA58DF18}"/>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38EE2EBD-E3CD-3BA7-84C4-CEE84C5B18EE}"/>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4" name="CasellaDiTesto 8">
            <a:extLst>
              <a:ext uri="{FF2B5EF4-FFF2-40B4-BE49-F238E27FC236}">
                <a16:creationId xmlns:a16="http://schemas.microsoft.com/office/drawing/2014/main" id="{4585548F-C279-580C-EC94-9A415570583D}"/>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Tree>
    <p:extLst>
      <p:ext uri="{BB962C8B-B14F-4D97-AF65-F5344CB8AC3E}">
        <p14:creationId xmlns:p14="http://schemas.microsoft.com/office/powerpoint/2010/main" val="29556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11551" y="569318"/>
            <a:ext cx="8813419" cy="646331"/>
          </a:xfrm>
          <a:prstGeom prst="rect">
            <a:avLst/>
          </a:prstGeom>
          <a:noFill/>
          <a:ln>
            <a:noFill/>
          </a:ln>
        </p:spPr>
        <p:txBody>
          <a:bodyPr wrap="square" rtlCol="0">
            <a:spAutoFit/>
          </a:bodyPr>
          <a:lstStyle/>
          <a:p>
            <a:r>
              <a:rPr lang="it-IT" sz="3600" b="1" dirty="0">
                <a:solidFill>
                  <a:srgbClr val="376092"/>
                </a:solidFill>
                <a:cs typeface="Aharoni" pitchFamily="2" charset="-79"/>
              </a:rPr>
              <a:t>CNN</a:t>
            </a:r>
          </a:p>
        </p:txBody>
      </p:sp>
      <p:pic>
        <p:nvPicPr>
          <p:cNvPr id="5" name="Immagine 4" descr="Immagine che contiene freccia&#10;&#10;Descrizione generata automaticamente">
            <a:extLst>
              <a:ext uri="{FF2B5EF4-FFF2-40B4-BE49-F238E27FC236}">
                <a16:creationId xmlns:a16="http://schemas.microsoft.com/office/drawing/2014/main" id="{ADCF4F0C-3E23-2ECA-76FC-1DB8B3D1C6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5719" y="1979971"/>
            <a:ext cx="2236738" cy="2265662"/>
          </a:xfrm>
          <a:prstGeom prst="rect">
            <a:avLst/>
          </a:prstGeom>
        </p:spPr>
      </p:pic>
      <p:cxnSp>
        <p:nvCxnSpPr>
          <p:cNvPr id="11" name="Connettore 2 10">
            <a:extLst>
              <a:ext uri="{FF2B5EF4-FFF2-40B4-BE49-F238E27FC236}">
                <a16:creationId xmlns:a16="http://schemas.microsoft.com/office/drawing/2014/main" id="{EF8E86A8-70F0-4F06-265F-34EA946AAD2A}"/>
              </a:ext>
            </a:extLst>
          </p:cNvPr>
          <p:cNvCxnSpPr/>
          <p:nvPr/>
        </p:nvCxnSpPr>
        <p:spPr>
          <a:xfrm>
            <a:off x="4674154" y="315556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Immagine 11" descr="Immagine che contiene testo, cruciverba, clipart&#10;&#10;Descrizione generata automaticamente">
            <a:extLst>
              <a:ext uri="{FF2B5EF4-FFF2-40B4-BE49-F238E27FC236}">
                <a16:creationId xmlns:a16="http://schemas.microsoft.com/office/drawing/2014/main" id="{8586B8FD-BDFB-9348-6B3A-5140B3335A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9643" y="2717388"/>
            <a:ext cx="857294" cy="876345"/>
          </a:xfrm>
          <a:prstGeom prst="rect">
            <a:avLst/>
          </a:prstGeom>
        </p:spPr>
      </p:pic>
      <p:cxnSp>
        <p:nvCxnSpPr>
          <p:cNvPr id="13" name="Connettore 2 12">
            <a:extLst>
              <a:ext uri="{FF2B5EF4-FFF2-40B4-BE49-F238E27FC236}">
                <a16:creationId xmlns:a16="http://schemas.microsoft.com/office/drawing/2014/main" id="{435D5DF6-B470-0ADF-504F-D2EBAB6EE480}"/>
              </a:ext>
            </a:extLst>
          </p:cNvPr>
          <p:cNvCxnSpPr/>
          <p:nvPr/>
        </p:nvCxnSpPr>
        <p:spPr>
          <a:xfrm>
            <a:off x="6258330" y="315556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magine 13" descr="Immagine che contiene testo, utensiledimetallo, ingranaggio&#10;&#10;Descrizione generata automaticamente">
            <a:extLst>
              <a:ext uri="{FF2B5EF4-FFF2-40B4-BE49-F238E27FC236}">
                <a16:creationId xmlns:a16="http://schemas.microsoft.com/office/drawing/2014/main" id="{D5933B2F-CE03-8AF9-0B6B-E845C1EEF1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98188" y="2030181"/>
            <a:ext cx="2203449" cy="2232315"/>
          </a:xfrm>
          <a:prstGeom prst="rect">
            <a:avLst/>
          </a:prstGeom>
        </p:spPr>
      </p:pic>
      <p:sp>
        <p:nvSpPr>
          <p:cNvPr id="15" name="CasellaDiTesto 14">
            <a:extLst>
              <a:ext uri="{FF2B5EF4-FFF2-40B4-BE49-F238E27FC236}">
                <a16:creationId xmlns:a16="http://schemas.microsoft.com/office/drawing/2014/main" id="{822C728F-70B8-5B62-3E0C-7939427F66DC}"/>
              </a:ext>
            </a:extLst>
          </p:cNvPr>
          <p:cNvSpPr txBox="1"/>
          <p:nvPr/>
        </p:nvSpPr>
        <p:spPr>
          <a:xfrm>
            <a:off x="6326937" y="4529629"/>
            <a:ext cx="3887738" cy="923330"/>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response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map</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quantifies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presence</a:t>
            </a:r>
            <a:r>
              <a:rPr lang="it-IT" dirty="0">
                <a:latin typeface="Arial" panose="020B0604020202020204" pitchFamily="34" charset="0"/>
                <a:cs typeface="Arial" panose="020B0604020202020204" pitchFamily="34" charset="0"/>
              </a:rPr>
              <a:t> of the pattern of the filter (or kernel) in the image</a:t>
            </a:r>
          </a:p>
        </p:txBody>
      </p:sp>
      <p:sp>
        <p:nvSpPr>
          <p:cNvPr id="16" name="CasellaDiTesto 15">
            <a:extLst>
              <a:ext uri="{FF2B5EF4-FFF2-40B4-BE49-F238E27FC236}">
                <a16:creationId xmlns:a16="http://schemas.microsoft.com/office/drawing/2014/main" id="{4669CCCA-813D-589F-D3C1-1F75592D0566}"/>
              </a:ext>
            </a:extLst>
          </p:cNvPr>
          <p:cNvSpPr txBox="1"/>
          <p:nvPr/>
        </p:nvSpPr>
        <p:spPr>
          <a:xfrm>
            <a:off x="5036277" y="2331209"/>
            <a:ext cx="1724025" cy="369332"/>
          </a:xfrm>
          <a:prstGeom prst="rect">
            <a:avLst/>
          </a:prstGeom>
          <a:noFill/>
        </p:spPr>
        <p:txBody>
          <a:bodyPr wrap="square" rtlCol="0">
            <a:spAutoFit/>
          </a:bodyPr>
          <a:lstStyle/>
          <a:p>
            <a:r>
              <a:rPr lang="it-IT" dirty="0"/>
              <a:t>Kernel or filter</a:t>
            </a:r>
          </a:p>
        </p:txBody>
      </p:sp>
      <p:sp>
        <p:nvSpPr>
          <p:cNvPr id="4" name="CasellaDiTesto 1">
            <a:extLst>
              <a:ext uri="{FF2B5EF4-FFF2-40B4-BE49-F238E27FC236}">
                <a16:creationId xmlns:a16="http://schemas.microsoft.com/office/drawing/2014/main" id="{33E550BA-6DB7-E387-C562-29233F80B76C}"/>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913D3C5C-E81E-7A98-AAFD-AEC51ED527C9}"/>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7" name="CasellaDiTesto 1">
            <a:extLst>
              <a:ext uri="{FF2B5EF4-FFF2-40B4-BE49-F238E27FC236}">
                <a16:creationId xmlns:a16="http://schemas.microsoft.com/office/drawing/2014/main" id="{2AF316DB-7E84-2BEA-77D2-7FBBB9E70EA4}"/>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8" name="CasellaDiTesto 5">
            <a:extLst>
              <a:ext uri="{FF2B5EF4-FFF2-40B4-BE49-F238E27FC236}">
                <a16:creationId xmlns:a16="http://schemas.microsoft.com/office/drawing/2014/main" id="{6FD71F3B-C372-911A-01AC-57EC2F9A838E}"/>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9" name="CasellaDiTesto 8">
            <a:extLst>
              <a:ext uri="{FF2B5EF4-FFF2-40B4-BE49-F238E27FC236}">
                <a16:creationId xmlns:a16="http://schemas.microsoft.com/office/drawing/2014/main" id="{7D3638E3-FF0F-31EC-6585-32ED34503BA0}"/>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Tree>
    <p:extLst>
      <p:ext uri="{BB962C8B-B14F-4D97-AF65-F5344CB8AC3E}">
        <p14:creationId xmlns:p14="http://schemas.microsoft.com/office/powerpoint/2010/main" val="42514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a:extLst>
              <a:ext uri="{FF2B5EF4-FFF2-40B4-BE49-F238E27FC236}">
                <a16:creationId xmlns:a16="http://schemas.microsoft.com/office/drawing/2014/main" id="{47B9D663-D8E1-29B6-4737-65EE1267344B}"/>
              </a:ext>
            </a:extLst>
          </p:cNvPr>
          <p:cNvGraphicFramePr>
            <a:graphicFrameLocks/>
          </p:cNvGraphicFramePr>
          <p:nvPr>
            <p:extLst>
              <p:ext uri="{D42A27DB-BD31-4B8C-83A1-F6EECF244321}">
                <p14:modId xmlns:p14="http://schemas.microsoft.com/office/powerpoint/2010/main" val="1829137597"/>
              </p:ext>
            </p:extLst>
          </p:nvPr>
        </p:nvGraphicFramePr>
        <p:xfrm>
          <a:off x="205971" y="2526515"/>
          <a:ext cx="2155032" cy="2057400"/>
        </p:xfrm>
        <a:graphic>
          <a:graphicData uri="http://schemas.openxmlformats.org/drawingml/2006/table">
            <a:tbl>
              <a:tblPr firstRow="1" bandRow="1">
                <a:tableStyleId>{5940675A-B579-460E-94D1-54222C63F5DA}</a:tableStyleId>
              </a:tblPr>
              <a:tblGrid>
                <a:gridCol w="359172">
                  <a:extLst>
                    <a:ext uri="{9D8B030D-6E8A-4147-A177-3AD203B41FA5}">
                      <a16:colId xmlns:a16="http://schemas.microsoft.com/office/drawing/2014/main" val="20000"/>
                    </a:ext>
                  </a:extLst>
                </a:gridCol>
                <a:gridCol w="359172">
                  <a:extLst>
                    <a:ext uri="{9D8B030D-6E8A-4147-A177-3AD203B41FA5}">
                      <a16:colId xmlns:a16="http://schemas.microsoft.com/office/drawing/2014/main" val="20001"/>
                    </a:ext>
                  </a:extLst>
                </a:gridCol>
                <a:gridCol w="359172">
                  <a:extLst>
                    <a:ext uri="{9D8B030D-6E8A-4147-A177-3AD203B41FA5}">
                      <a16:colId xmlns:a16="http://schemas.microsoft.com/office/drawing/2014/main" val="20002"/>
                    </a:ext>
                  </a:extLst>
                </a:gridCol>
                <a:gridCol w="359172">
                  <a:extLst>
                    <a:ext uri="{9D8B030D-6E8A-4147-A177-3AD203B41FA5}">
                      <a16:colId xmlns:a16="http://schemas.microsoft.com/office/drawing/2014/main" val="20003"/>
                    </a:ext>
                  </a:extLst>
                </a:gridCol>
                <a:gridCol w="359172">
                  <a:extLst>
                    <a:ext uri="{9D8B030D-6E8A-4147-A177-3AD203B41FA5}">
                      <a16:colId xmlns:a16="http://schemas.microsoft.com/office/drawing/2014/main" val="20004"/>
                    </a:ext>
                  </a:extLst>
                </a:gridCol>
                <a:gridCol w="359172">
                  <a:extLst>
                    <a:ext uri="{9D8B030D-6E8A-4147-A177-3AD203B41FA5}">
                      <a16:colId xmlns:a16="http://schemas.microsoft.com/office/drawing/2014/main" val="20005"/>
                    </a:ext>
                  </a:extLst>
                </a:gridCol>
              </a:tblGrid>
              <a:tr h="342900">
                <a:tc>
                  <a:txBody>
                    <a:bodyPr/>
                    <a:lstStyle/>
                    <a:p>
                      <a:pPr algn="ctr"/>
                      <a:r>
                        <a:rPr lang="en-US" altLang="zh-TW" sz="1800" dirty="0">
                          <a:solidFill>
                            <a:srgbClr val="0000FF"/>
                          </a:solidFill>
                        </a:rPr>
                        <a:t>1</a:t>
                      </a: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extLst>
                  <a:ext uri="{0D108BD9-81ED-4DB2-BD59-A6C34878D82A}">
                    <a16:rowId xmlns:a16="http://schemas.microsoft.com/office/drawing/2014/main" val="10000"/>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1"/>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2"/>
                  </a:ext>
                </a:extLst>
              </a:tr>
              <a:tr h="342900">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3"/>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4"/>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5"/>
                  </a:ext>
                </a:extLst>
              </a:tr>
            </a:tbl>
          </a:graphicData>
        </a:graphic>
      </p:graphicFrame>
      <p:graphicFrame>
        <p:nvGraphicFramePr>
          <p:cNvPr id="12" name="表格 5">
            <a:extLst>
              <a:ext uri="{FF2B5EF4-FFF2-40B4-BE49-F238E27FC236}">
                <a16:creationId xmlns:a16="http://schemas.microsoft.com/office/drawing/2014/main" id="{CFA773E6-E750-BA47-20BD-0B2C7ADDB1AF}"/>
              </a:ext>
            </a:extLst>
          </p:cNvPr>
          <p:cNvGraphicFramePr>
            <a:graphicFrameLocks noGrp="1"/>
          </p:cNvGraphicFramePr>
          <p:nvPr>
            <p:extLst>
              <p:ext uri="{D42A27DB-BD31-4B8C-83A1-F6EECF244321}">
                <p14:modId xmlns:p14="http://schemas.microsoft.com/office/powerpoint/2010/main" val="1726855400"/>
              </p:ext>
            </p:extLst>
          </p:nvPr>
        </p:nvGraphicFramePr>
        <p:xfrm>
          <a:off x="2900761" y="2132188"/>
          <a:ext cx="1216818" cy="1028700"/>
        </p:xfrm>
        <a:graphic>
          <a:graphicData uri="http://schemas.openxmlformats.org/drawingml/2006/table">
            <a:tbl>
              <a:tblPr firstRow="1" bandRow="1">
                <a:tableStyleId>{5940675A-B579-460E-94D1-54222C63F5DA}</a:tableStyleId>
              </a:tblPr>
              <a:tblGrid>
                <a:gridCol w="405606">
                  <a:extLst>
                    <a:ext uri="{9D8B030D-6E8A-4147-A177-3AD203B41FA5}">
                      <a16:colId xmlns:a16="http://schemas.microsoft.com/office/drawing/2014/main" val="20000"/>
                    </a:ext>
                  </a:extLst>
                </a:gridCol>
                <a:gridCol w="405606">
                  <a:extLst>
                    <a:ext uri="{9D8B030D-6E8A-4147-A177-3AD203B41FA5}">
                      <a16:colId xmlns:a16="http://schemas.microsoft.com/office/drawing/2014/main" val="20001"/>
                    </a:ext>
                  </a:extLst>
                </a:gridCol>
                <a:gridCol w="405606">
                  <a:extLst>
                    <a:ext uri="{9D8B030D-6E8A-4147-A177-3AD203B41FA5}">
                      <a16:colId xmlns:a16="http://schemas.microsoft.com/office/drawing/2014/main" val="20002"/>
                    </a:ext>
                  </a:extLst>
                </a:gridCol>
              </a:tblGrid>
              <a:tr h="342900">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0"/>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1"/>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3" name="表格 7">
            <a:extLst>
              <a:ext uri="{FF2B5EF4-FFF2-40B4-BE49-F238E27FC236}">
                <a16:creationId xmlns:a16="http://schemas.microsoft.com/office/drawing/2014/main" id="{7A74AE5C-C9BA-2ACE-BB48-5EC84538E27B}"/>
              </a:ext>
            </a:extLst>
          </p:cNvPr>
          <p:cNvGraphicFramePr>
            <a:graphicFrameLocks noGrp="1"/>
          </p:cNvGraphicFramePr>
          <p:nvPr>
            <p:extLst>
              <p:ext uri="{D42A27DB-BD31-4B8C-83A1-F6EECF244321}">
                <p14:modId xmlns:p14="http://schemas.microsoft.com/office/powerpoint/2010/main" val="4131339242"/>
              </p:ext>
            </p:extLst>
          </p:nvPr>
        </p:nvGraphicFramePr>
        <p:xfrm>
          <a:off x="2900761" y="3351388"/>
          <a:ext cx="1216818" cy="1028700"/>
        </p:xfrm>
        <a:graphic>
          <a:graphicData uri="http://schemas.openxmlformats.org/drawingml/2006/table">
            <a:tbl>
              <a:tblPr firstRow="1" bandRow="1">
                <a:tableStyleId>{5940675A-B579-460E-94D1-54222C63F5DA}</a:tableStyleId>
              </a:tblPr>
              <a:tblGrid>
                <a:gridCol w="405606">
                  <a:extLst>
                    <a:ext uri="{9D8B030D-6E8A-4147-A177-3AD203B41FA5}">
                      <a16:colId xmlns:a16="http://schemas.microsoft.com/office/drawing/2014/main" val="20000"/>
                    </a:ext>
                  </a:extLst>
                </a:gridCol>
                <a:gridCol w="405606">
                  <a:extLst>
                    <a:ext uri="{9D8B030D-6E8A-4147-A177-3AD203B41FA5}">
                      <a16:colId xmlns:a16="http://schemas.microsoft.com/office/drawing/2014/main" val="20001"/>
                    </a:ext>
                  </a:extLst>
                </a:gridCol>
                <a:gridCol w="405606">
                  <a:extLst>
                    <a:ext uri="{9D8B030D-6E8A-4147-A177-3AD203B41FA5}">
                      <a16:colId xmlns:a16="http://schemas.microsoft.com/office/drawing/2014/main" val="20002"/>
                    </a:ext>
                  </a:extLst>
                </a:gridCol>
              </a:tblGrid>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0"/>
                  </a:ext>
                </a:extLst>
              </a:tr>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1"/>
                  </a:ext>
                </a:extLst>
              </a:tr>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4" name="文字方塊 6">
            <a:extLst>
              <a:ext uri="{FF2B5EF4-FFF2-40B4-BE49-F238E27FC236}">
                <a16:creationId xmlns:a16="http://schemas.microsoft.com/office/drawing/2014/main" id="{3E1337D3-65FF-B40B-0BA7-95B753DA15EC}"/>
              </a:ext>
            </a:extLst>
          </p:cNvPr>
          <p:cNvSpPr txBox="1">
            <a:spLocks noChangeArrowheads="1"/>
          </p:cNvSpPr>
          <p:nvPr/>
        </p:nvSpPr>
        <p:spPr bwMode="auto">
          <a:xfrm>
            <a:off x="4049714" y="2396507"/>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Filter 1</a:t>
            </a:r>
            <a:endParaRPr lang="zh-TW" altLang="en-US" sz="1800" dirty="0"/>
          </a:p>
        </p:txBody>
      </p:sp>
      <p:sp>
        <p:nvSpPr>
          <p:cNvPr id="15" name="文字方塊 9">
            <a:extLst>
              <a:ext uri="{FF2B5EF4-FFF2-40B4-BE49-F238E27FC236}">
                <a16:creationId xmlns:a16="http://schemas.microsoft.com/office/drawing/2014/main" id="{4BB99E42-CCA2-D285-42D4-FE00EA4CE96B}"/>
              </a:ext>
            </a:extLst>
          </p:cNvPr>
          <p:cNvSpPr txBox="1">
            <a:spLocks noChangeArrowheads="1"/>
          </p:cNvSpPr>
          <p:nvPr/>
        </p:nvSpPr>
        <p:spPr bwMode="auto">
          <a:xfrm rot="5400000">
            <a:off x="3328793" y="4333416"/>
            <a:ext cx="5310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2100" b="1" dirty="0"/>
              <a:t>……</a:t>
            </a:r>
            <a:endParaRPr lang="zh-TW" altLang="en-US" sz="2100" b="1" dirty="0"/>
          </a:p>
        </p:txBody>
      </p:sp>
      <p:sp>
        <p:nvSpPr>
          <p:cNvPr id="16" name="文字方塊 8">
            <a:extLst>
              <a:ext uri="{FF2B5EF4-FFF2-40B4-BE49-F238E27FC236}">
                <a16:creationId xmlns:a16="http://schemas.microsoft.com/office/drawing/2014/main" id="{43F32A94-6EC9-57E7-5271-114ABB66797E}"/>
              </a:ext>
            </a:extLst>
          </p:cNvPr>
          <p:cNvSpPr txBox="1">
            <a:spLocks noChangeArrowheads="1"/>
          </p:cNvSpPr>
          <p:nvPr/>
        </p:nvSpPr>
        <p:spPr bwMode="auto">
          <a:xfrm>
            <a:off x="4049714" y="3604991"/>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Filter 2</a:t>
            </a:r>
            <a:endParaRPr lang="zh-TW" altLang="en-US" sz="1800" dirty="0"/>
          </a:p>
        </p:txBody>
      </p:sp>
      <p:sp>
        <p:nvSpPr>
          <p:cNvPr id="17" name="文字方塊 12">
            <a:extLst>
              <a:ext uri="{FF2B5EF4-FFF2-40B4-BE49-F238E27FC236}">
                <a16:creationId xmlns:a16="http://schemas.microsoft.com/office/drawing/2014/main" id="{C491DAEC-F5EE-E870-7B4E-652B4FD05733}"/>
              </a:ext>
            </a:extLst>
          </p:cNvPr>
          <p:cNvSpPr txBox="1">
            <a:spLocks noChangeArrowheads="1"/>
          </p:cNvSpPr>
          <p:nvPr/>
        </p:nvSpPr>
        <p:spPr bwMode="auto">
          <a:xfrm>
            <a:off x="2374587" y="5078924"/>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dirty="0"/>
              <a:t>Each filter detects a small pattern (3 x 3). </a:t>
            </a:r>
            <a:endParaRPr lang="zh-TW" altLang="en-US" sz="1800" dirty="0"/>
          </a:p>
        </p:txBody>
      </p:sp>
      <p:sp>
        <p:nvSpPr>
          <p:cNvPr id="18" name="文字方塊 4">
            <a:extLst>
              <a:ext uri="{FF2B5EF4-FFF2-40B4-BE49-F238E27FC236}">
                <a16:creationId xmlns:a16="http://schemas.microsoft.com/office/drawing/2014/main" id="{C088AB83-458B-3327-8AEA-773DA791F671}"/>
              </a:ext>
            </a:extLst>
          </p:cNvPr>
          <p:cNvSpPr txBox="1">
            <a:spLocks noChangeArrowheads="1"/>
          </p:cNvSpPr>
          <p:nvPr/>
        </p:nvSpPr>
        <p:spPr bwMode="auto">
          <a:xfrm>
            <a:off x="403615" y="4769653"/>
            <a:ext cx="175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8 x 8 image</a:t>
            </a:r>
            <a:endParaRPr lang="zh-TW" altLang="en-US" sz="1800" dirty="0"/>
          </a:p>
        </p:txBody>
      </p:sp>
      <p:sp>
        <p:nvSpPr>
          <p:cNvPr id="19" name="CasellaDiTesto 1">
            <a:extLst>
              <a:ext uri="{FF2B5EF4-FFF2-40B4-BE49-F238E27FC236}">
                <a16:creationId xmlns:a16="http://schemas.microsoft.com/office/drawing/2014/main" id="{91826EDD-1A9B-F807-4498-07D57855696C}"/>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20" name="CasellaDiTesto 2">
            <a:extLst>
              <a:ext uri="{FF2B5EF4-FFF2-40B4-BE49-F238E27FC236}">
                <a16:creationId xmlns:a16="http://schemas.microsoft.com/office/drawing/2014/main" id="{0487F15E-E769-BD9A-8800-6E3963ADA1B0}"/>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21" name="CasellaDiTesto 1">
            <a:extLst>
              <a:ext uri="{FF2B5EF4-FFF2-40B4-BE49-F238E27FC236}">
                <a16:creationId xmlns:a16="http://schemas.microsoft.com/office/drawing/2014/main" id="{901CC7C3-19EB-29B6-8CAA-5F07CBB14D28}"/>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22" name="CasellaDiTesto 5">
            <a:extLst>
              <a:ext uri="{FF2B5EF4-FFF2-40B4-BE49-F238E27FC236}">
                <a16:creationId xmlns:a16="http://schemas.microsoft.com/office/drawing/2014/main" id="{F9B1E86E-E20B-C32F-8CCB-C39D3343D0C4}"/>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23" name="CasellaDiTesto 8">
            <a:extLst>
              <a:ext uri="{FF2B5EF4-FFF2-40B4-BE49-F238E27FC236}">
                <a16:creationId xmlns:a16="http://schemas.microsoft.com/office/drawing/2014/main" id="{E07F96D4-2559-0018-FFF0-9FBE976C82DD}"/>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4" name="CasellaDiTesto 9">
            <a:extLst>
              <a:ext uri="{FF2B5EF4-FFF2-40B4-BE49-F238E27FC236}">
                <a16:creationId xmlns:a16="http://schemas.microsoft.com/office/drawing/2014/main" id="{643C4E94-BBC5-BAA6-66A3-58C17FC26D8C}"/>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a:t>
            </a:r>
            <a:r>
              <a:rPr lang="it-IT" sz="2000" b="1" dirty="0" err="1"/>
              <a:t>convolution</a:t>
            </a:r>
            <a:r>
              <a:rPr lang="it-IT" sz="2000" b="1" dirty="0"/>
              <a:t> step</a:t>
            </a:r>
            <a:endParaRPr lang="it-IT" sz="2000" dirty="0"/>
          </a:p>
        </p:txBody>
      </p:sp>
    </p:spTree>
    <p:extLst>
      <p:ext uri="{BB962C8B-B14F-4D97-AF65-F5344CB8AC3E}">
        <p14:creationId xmlns:p14="http://schemas.microsoft.com/office/powerpoint/2010/main" val="2900637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a:extLst>
              <a:ext uri="{FF2B5EF4-FFF2-40B4-BE49-F238E27FC236}">
                <a16:creationId xmlns:a16="http://schemas.microsoft.com/office/drawing/2014/main" id="{47B9D663-D8E1-29B6-4737-65EE1267344B}"/>
              </a:ext>
            </a:extLst>
          </p:cNvPr>
          <p:cNvGraphicFramePr>
            <a:graphicFrameLocks/>
          </p:cNvGraphicFramePr>
          <p:nvPr/>
        </p:nvGraphicFramePr>
        <p:xfrm>
          <a:off x="205971" y="2526515"/>
          <a:ext cx="2155032" cy="2057400"/>
        </p:xfrm>
        <a:graphic>
          <a:graphicData uri="http://schemas.openxmlformats.org/drawingml/2006/table">
            <a:tbl>
              <a:tblPr firstRow="1" bandRow="1">
                <a:tableStyleId>{5940675A-B579-460E-94D1-54222C63F5DA}</a:tableStyleId>
              </a:tblPr>
              <a:tblGrid>
                <a:gridCol w="359172">
                  <a:extLst>
                    <a:ext uri="{9D8B030D-6E8A-4147-A177-3AD203B41FA5}">
                      <a16:colId xmlns:a16="http://schemas.microsoft.com/office/drawing/2014/main" val="20000"/>
                    </a:ext>
                  </a:extLst>
                </a:gridCol>
                <a:gridCol w="359172">
                  <a:extLst>
                    <a:ext uri="{9D8B030D-6E8A-4147-A177-3AD203B41FA5}">
                      <a16:colId xmlns:a16="http://schemas.microsoft.com/office/drawing/2014/main" val="20001"/>
                    </a:ext>
                  </a:extLst>
                </a:gridCol>
                <a:gridCol w="359172">
                  <a:extLst>
                    <a:ext uri="{9D8B030D-6E8A-4147-A177-3AD203B41FA5}">
                      <a16:colId xmlns:a16="http://schemas.microsoft.com/office/drawing/2014/main" val="20002"/>
                    </a:ext>
                  </a:extLst>
                </a:gridCol>
                <a:gridCol w="359172">
                  <a:extLst>
                    <a:ext uri="{9D8B030D-6E8A-4147-A177-3AD203B41FA5}">
                      <a16:colId xmlns:a16="http://schemas.microsoft.com/office/drawing/2014/main" val="20003"/>
                    </a:ext>
                  </a:extLst>
                </a:gridCol>
                <a:gridCol w="359172">
                  <a:extLst>
                    <a:ext uri="{9D8B030D-6E8A-4147-A177-3AD203B41FA5}">
                      <a16:colId xmlns:a16="http://schemas.microsoft.com/office/drawing/2014/main" val="20004"/>
                    </a:ext>
                  </a:extLst>
                </a:gridCol>
                <a:gridCol w="359172">
                  <a:extLst>
                    <a:ext uri="{9D8B030D-6E8A-4147-A177-3AD203B41FA5}">
                      <a16:colId xmlns:a16="http://schemas.microsoft.com/office/drawing/2014/main" val="20005"/>
                    </a:ext>
                  </a:extLst>
                </a:gridCol>
              </a:tblGrid>
              <a:tr h="342900">
                <a:tc>
                  <a:txBody>
                    <a:bodyPr/>
                    <a:lstStyle/>
                    <a:p>
                      <a:pPr algn="ctr"/>
                      <a:r>
                        <a:rPr lang="en-US" altLang="zh-TW" sz="1800" dirty="0">
                          <a:solidFill>
                            <a:srgbClr val="0000FF"/>
                          </a:solidFill>
                        </a:rPr>
                        <a:t>1</a:t>
                      </a: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extLst>
                  <a:ext uri="{0D108BD9-81ED-4DB2-BD59-A6C34878D82A}">
                    <a16:rowId xmlns:a16="http://schemas.microsoft.com/office/drawing/2014/main" val="10000"/>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1"/>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2"/>
                  </a:ext>
                </a:extLst>
              </a:tr>
              <a:tr h="342900">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3"/>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4"/>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5"/>
                  </a:ext>
                </a:extLst>
              </a:tr>
            </a:tbl>
          </a:graphicData>
        </a:graphic>
      </p:graphicFrame>
      <p:graphicFrame>
        <p:nvGraphicFramePr>
          <p:cNvPr id="12" name="表格 5">
            <a:extLst>
              <a:ext uri="{FF2B5EF4-FFF2-40B4-BE49-F238E27FC236}">
                <a16:creationId xmlns:a16="http://schemas.microsoft.com/office/drawing/2014/main" id="{CFA773E6-E750-BA47-20BD-0B2C7ADDB1AF}"/>
              </a:ext>
            </a:extLst>
          </p:cNvPr>
          <p:cNvGraphicFramePr>
            <a:graphicFrameLocks noGrp="1"/>
          </p:cNvGraphicFramePr>
          <p:nvPr/>
        </p:nvGraphicFramePr>
        <p:xfrm>
          <a:off x="2900761" y="2132188"/>
          <a:ext cx="1216818" cy="1028700"/>
        </p:xfrm>
        <a:graphic>
          <a:graphicData uri="http://schemas.openxmlformats.org/drawingml/2006/table">
            <a:tbl>
              <a:tblPr firstRow="1" bandRow="1">
                <a:tableStyleId>{5940675A-B579-460E-94D1-54222C63F5DA}</a:tableStyleId>
              </a:tblPr>
              <a:tblGrid>
                <a:gridCol w="405606">
                  <a:extLst>
                    <a:ext uri="{9D8B030D-6E8A-4147-A177-3AD203B41FA5}">
                      <a16:colId xmlns:a16="http://schemas.microsoft.com/office/drawing/2014/main" val="20000"/>
                    </a:ext>
                  </a:extLst>
                </a:gridCol>
                <a:gridCol w="405606">
                  <a:extLst>
                    <a:ext uri="{9D8B030D-6E8A-4147-A177-3AD203B41FA5}">
                      <a16:colId xmlns:a16="http://schemas.microsoft.com/office/drawing/2014/main" val="20001"/>
                    </a:ext>
                  </a:extLst>
                </a:gridCol>
                <a:gridCol w="405606">
                  <a:extLst>
                    <a:ext uri="{9D8B030D-6E8A-4147-A177-3AD203B41FA5}">
                      <a16:colId xmlns:a16="http://schemas.microsoft.com/office/drawing/2014/main" val="20002"/>
                    </a:ext>
                  </a:extLst>
                </a:gridCol>
              </a:tblGrid>
              <a:tr h="342900">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0"/>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1"/>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3" name="表格 7">
            <a:extLst>
              <a:ext uri="{FF2B5EF4-FFF2-40B4-BE49-F238E27FC236}">
                <a16:creationId xmlns:a16="http://schemas.microsoft.com/office/drawing/2014/main" id="{7A74AE5C-C9BA-2ACE-BB48-5EC84538E27B}"/>
              </a:ext>
            </a:extLst>
          </p:cNvPr>
          <p:cNvGraphicFramePr>
            <a:graphicFrameLocks noGrp="1"/>
          </p:cNvGraphicFramePr>
          <p:nvPr/>
        </p:nvGraphicFramePr>
        <p:xfrm>
          <a:off x="2900761" y="3351388"/>
          <a:ext cx="1216818" cy="1028700"/>
        </p:xfrm>
        <a:graphic>
          <a:graphicData uri="http://schemas.openxmlformats.org/drawingml/2006/table">
            <a:tbl>
              <a:tblPr firstRow="1" bandRow="1">
                <a:tableStyleId>{5940675A-B579-460E-94D1-54222C63F5DA}</a:tableStyleId>
              </a:tblPr>
              <a:tblGrid>
                <a:gridCol w="405606">
                  <a:extLst>
                    <a:ext uri="{9D8B030D-6E8A-4147-A177-3AD203B41FA5}">
                      <a16:colId xmlns:a16="http://schemas.microsoft.com/office/drawing/2014/main" val="20000"/>
                    </a:ext>
                  </a:extLst>
                </a:gridCol>
                <a:gridCol w="405606">
                  <a:extLst>
                    <a:ext uri="{9D8B030D-6E8A-4147-A177-3AD203B41FA5}">
                      <a16:colId xmlns:a16="http://schemas.microsoft.com/office/drawing/2014/main" val="20001"/>
                    </a:ext>
                  </a:extLst>
                </a:gridCol>
                <a:gridCol w="405606">
                  <a:extLst>
                    <a:ext uri="{9D8B030D-6E8A-4147-A177-3AD203B41FA5}">
                      <a16:colId xmlns:a16="http://schemas.microsoft.com/office/drawing/2014/main" val="20002"/>
                    </a:ext>
                  </a:extLst>
                </a:gridCol>
              </a:tblGrid>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0"/>
                  </a:ext>
                </a:extLst>
              </a:tr>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1"/>
                  </a:ext>
                </a:extLst>
              </a:tr>
              <a:tr h="342900">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tc>
                  <a:txBody>
                    <a:bodyPr/>
                    <a:lstStyle/>
                    <a:p>
                      <a:pPr algn="ctr"/>
                      <a:r>
                        <a:rPr lang="en-US" altLang="zh-TW" sz="1800" dirty="0">
                          <a:solidFill>
                            <a:srgbClr val="0000FF"/>
                          </a:solidFill>
                        </a:rPr>
                        <a:t>1</a:t>
                      </a:r>
                      <a:endParaRPr lang="zh-TW" altLang="en-US" sz="1800" dirty="0">
                        <a:solidFill>
                          <a:srgbClr val="0000FF"/>
                        </a:solidFill>
                      </a:endParaRPr>
                    </a:p>
                  </a:txBody>
                  <a:tcPr marL="68591" marR="68591" marT="34290" marB="34290">
                    <a:solidFill>
                      <a:schemeClr val="accent5">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14" name="文字方塊 6">
            <a:extLst>
              <a:ext uri="{FF2B5EF4-FFF2-40B4-BE49-F238E27FC236}">
                <a16:creationId xmlns:a16="http://schemas.microsoft.com/office/drawing/2014/main" id="{3E1337D3-65FF-B40B-0BA7-95B753DA15EC}"/>
              </a:ext>
            </a:extLst>
          </p:cNvPr>
          <p:cNvSpPr txBox="1">
            <a:spLocks noChangeArrowheads="1"/>
          </p:cNvSpPr>
          <p:nvPr/>
        </p:nvSpPr>
        <p:spPr bwMode="auto">
          <a:xfrm>
            <a:off x="4049714" y="2396507"/>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Filter 1</a:t>
            </a:r>
            <a:endParaRPr lang="zh-TW" altLang="en-US" sz="1800" dirty="0"/>
          </a:p>
        </p:txBody>
      </p:sp>
      <p:sp>
        <p:nvSpPr>
          <p:cNvPr id="15" name="文字方塊 9">
            <a:extLst>
              <a:ext uri="{FF2B5EF4-FFF2-40B4-BE49-F238E27FC236}">
                <a16:creationId xmlns:a16="http://schemas.microsoft.com/office/drawing/2014/main" id="{4BB99E42-CCA2-D285-42D4-FE00EA4CE96B}"/>
              </a:ext>
            </a:extLst>
          </p:cNvPr>
          <p:cNvSpPr txBox="1">
            <a:spLocks noChangeArrowheads="1"/>
          </p:cNvSpPr>
          <p:nvPr/>
        </p:nvSpPr>
        <p:spPr bwMode="auto">
          <a:xfrm rot="5400000">
            <a:off x="3328793" y="4333416"/>
            <a:ext cx="5310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2100" b="1" dirty="0"/>
              <a:t>……</a:t>
            </a:r>
            <a:endParaRPr lang="zh-TW" altLang="en-US" sz="2100" b="1" dirty="0"/>
          </a:p>
        </p:txBody>
      </p:sp>
      <p:sp>
        <p:nvSpPr>
          <p:cNvPr id="16" name="文字方塊 8">
            <a:extLst>
              <a:ext uri="{FF2B5EF4-FFF2-40B4-BE49-F238E27FC236}">
                <a16:creationId xmlns:a16="http://schemas.microsoft.com/office/drawing/2014/main" id="{43F32A94-6EC9-57E7-5271-114ABB66797E}"/>
              </a:ext>
            </a:extLst>
          </p:cNvPr>
          <p:cNvSpPr txBox="1">
            <a:spLocks noChangeArrowheads="1"/>
          </p:cNvSpPr>
          <p:nvPr/>
        </p:nvSpPr>
        <p:spPr bwMode="auto">
          <a:xfrm>
            <a:off x="4049714" y="3604991"/>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Filter 2</a:t>
            </a:r>
            <a:endParaRPr lang="zh-TW" altLang="en-US" sz="1800" dirty="0"/>
          </a:p>
        </p:txBody>
      </p:sp>
      <p:sp>
        <p:nvSpPr>
          <p:cNvPr id="17" name="文字方塊 12">
            <a:extLst>
              <a:ext uri="{FF2B5EF4-FFF2-40B4-BE49-F238E27FC236}">
                <a16:creationId xmlns:a16="http://schemas.microsoft.com/office/drawing/2014/main" id="{C491DAEC-F5EE-E870-7B4E-652B4FD05733}"/>
              </a:ext>
            </a:extLst>
          </p:cNvPr>
          <p:cNvSpPr txBox="1">
            <a:spLocks noChangeArrowheads="1"/>
          </p:cNvSpPr>
          <p:nvPr/>
        </p:nvSpPr>
        <p:spPr bwMode="auto">
          <a:xfrm>
            <a:off x="2374587" y="5078924"/>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dirty="0"/>
              <a:t>Each filter detects a small pattern (3 x 3). </a:t>
            </a:r>
            <a:endParaRPr lang="zh-TW" altLang="en-US" sz="1800" dirty="0"/>
          </a:p>
        </p:txBody>
      </p:sp>
      <p:sp>
        <p:nvSpPr>
          <p:cNvPr id="18" name="文字方塊 4">
            <a:extLst>
              <a:ext uri="{FF2B5EF4-FFF2-40B4-BE49-F238E27FC236}">
                <a16:creationId xmlns:a16="http://schemas.microsoft.com/office/drawing/2014/main" id="{C088AB83-458B-3327-8AEA-773DA791F671}"/>
              </a:ext>
            </a:extLst>
          </p:cNvPr>
          <p:cNvSpPr txBox="1">
            <a:spLocks noChangeArrowheads="1"/>
          </p:cNvSpPr>
          <p:nvPr/>
        </p:nvSpPr>
        <p:spPr bwMode="auto">
          <a:xfrm>
            <a:off x="403615" y="4769653"/>
            <a:ext cx="175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8 x 8 image</a:t>
            </a:r>
            <a:endParaRPr lang="zh-TW" altLang="en-US" sz="1800" dirty="0"/>
          </a:p>
        </p:txBody>
      </p:sp>
      <p:sp>
        <p:nvSpPr>
          <p:cNvPr id="19" name="CasellaDiTesto 1">
            <a:extLst>
              <a:ext uri="{FF2B5EF4-FFF2-40B4-BE49-F238E27FC236}">
                <a16:creationId xmlns:a16="http://schemas.microsoft.com/office/drawing/2014/main" id="{91826EDD-1A9B-F807-4498-07D57855696C}"/>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20" name="CasellaDiTesto 2">
            <a:extLst>
              <a:ext uri="{FF2B5EF4-FFF2-40B4-BE49-F238E27FC236}">
                <a16:creationId xmlns:a16="http://schemas.microsoft.com/office/drawing/2014/main" id="{0487F15E-E769-BD9A-8800-6E3963ADA1B0}"/>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21" name="CasellaDiTesto 1">
            <a:extLst>
              <a:ext uri="{FF2B5EF4-FFF2-40B4-BE49-F238E27FC236}">
                <a16:creationId xmlns:a16="http://schemas.microsoft.com/office/drawing/2014/main" id="{901CC7C3-19EB-29B6-8CAA-5F07CBB14D28}"/>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22" name="CasellaDiTesto 5">
            <a:extLst>
              <a:ext uri="{FF2B5EF4-FFF2-40B4-BE49-F238E27FC236}">
                <a16:creationId xmlns:a16="http://schemas.microsoft.com/office/drawing/2014/main" id="{F9B1E86E-E20B-C32F-8CCB-C39D3343D0C4}"/>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23" name="CasellaDiTesto 8">
            <a:extLst>
              <a:ext uri="{FF2B5EF4-FFF2-40B4-BE49-F238E27FC236}">
                <a16:creationId xmlns:a16="http://schemas.microsoft.com/office/drawing/2014/main" id="{E07F96D4-2559-0018-FFF0-9FBE976C82DD}"/>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4" name="CasellaDiTesto 9">
            <a:extLst>
              <a:ext uri="{FF2B5EF4-FFF2-40B4-BE49-F238E27FC236}">
                <a16:creationId xmlns:a16="http://schemas.microsoft.com/office/drawing/2014/main" id="{643C4E94-BBC5-BAA6-66A3-58C17FC26D8C}"/>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a:t>
            </a:r>
            <a:r>
              <a:rPr lang="it-IT" sz="2000" b="1" dirty="0" err="1"/>
              <a:t>convolution</a:t>
            </a:r>
            <a:r>
              <a:rPr lang="it-IT" sz="2000" b="1" dirty="0"/>
              <a:t> step</a:t>
            </a:r>
            <a:endParaRPr lang="it-IT" sz="2000" dirty="0"/>
          </a:p>
        </p:txBody>
      </p:sp>
      <p:graphicFrame>
        <p:nvGraphicFramePr>
          <p:cNvPr id="25" name="內容版面配置區 3">
            <a:extLst>
              <a:ext uri="{FF2B5EF4-FFF2-40B4-BE49-F238E27FC236}">
                <a16:creationId xmlns:a16="http://schemas.microsoft.com/office/drawing/2014/main" id="{12A4B3B7-6A70-3398-200D-83D83E76D4FA}"/>
              </a:ext>
            </a:extLst>
          </p:cNvPr>
          <p:cNvGraphicFramePr>
            <a:graphicFrameLocks/>
          </p:cNvGraphicFramePr>
          <p:nvPr/>
        </p:nvGraphicFramePr>
        <p:xfrm>
          <a:off x="5798794" y="2656285"/>
          <a:ext cx="2155032" cy="2057400"/>
        </p:xfrm>
        <a:graphic>
          <a:graphicData uri="http://schemas.openxmlformats.org/drawingml/2006/table">
            <a:tbl>
              <a:tblPr firstRow="1" bandRow="1">
                <a:tableStyleId>{5940675A-B579-460E-94D1-54222C63F5DA}</a:tableStyleId>
              </a:tblPr>
              <a:tblGrid>
                <a:gridCol w="359172">
                  <a:extLst>
                    <a:ext uri="{9D8B030D-6E8A-4147-A177-3AD203B41FA5}">
                      <a16:colId xmlns:a16="http://schemas.microsoft.com/office/drawing/2014/main" val="20000"/>
                    </a:ext>
                  </a:extLst>
                </a:gridCol>
                <a:gridCol w="359172">
                  <a:extLst>
                    <a:ext uri="{9D8B030D-6E8A-4147-A177-3AD203B41FA5}">
                      <a16:colId xmlns:a16="http://schemas.microsoft.com/office/drawing/2014/main" val="20001"/>
                    </a:ext>
                  </a:extLst>
                </a:gridCol>
                <a:gridCol w="359172">
                  <a:extLst>
                    <a:ext uri="{9D8B030D-6E8A-4147-A177-3AD203B41FA5}">
                      <a16:colId xmlns:a16="http://schemas.microsoft.com/office/drawing/2014/main" val="20002"/>
                    </a:ext>
                  </a:extLst>
                </a:gridCol>
                <a:gridCol w="359172">
                  <a:extLst>
                    <a:ext uri="{9D8B030D-6E8A-4147-A177-3AD203B41FA5}">
                      <a16:colId xmlns:a16="http://schemas.microsoft.com/office/drawing/2014/main" val="20003"/>
                    </a:ext>
                  </a:extLst>
                </a:gridCol>
                <a:gridCol w="359172">
                  <a:extLst>
                    <a:ext uri="{9D8B030D-6E8A-4147-A177-3AD203B41FA5}">
                      <a16:colId xmlns:a16="http://schemas.microsoft.com/office/drawing/2014/main" val="20004"/>
                    </a:ext>
                  </a:extLst>
                </a:gridCol>
                <a:gridCol w="359172">
                  <a:extLst>
                    <a:ext uri="{9D8B030D-6E8A-4147-A177-3AD203B41FA5}">
                      <a16:colId xmlns:a16="http://schemas.microsoft.com/office/drawing/2014/main" val="20005"/>
                    </a:ext>
                  </a:extLst>
                </a:gridCol>
              </a:tblGrid>
              <a:tr h="342900">
                <a:tc>
                  <a:txBody>
                    <a:bodyPr/>
                    <a:lstStyle/>
                    <a:p>
                      <a:pPr algn="ctr"/>
                      <a:r>
                        <a:rPr lang="en-US" altLang="zh-TW" sz="1800" dirty="0">
                          <a:solidFill>
                            <a:srgbClr val="0000FF"/>
                          </a:solidFill>
                        </a:rPr>
                        <a:t>1</a:t>
                      </a: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extLst>
                  <a:ext uri="{0D108BD9-81ED-4DB2-BD59-A6C34878D82A}">
                    <a16:rowId xmlns:a16="http://schemas.microsoft.com/office/drawing/2014/main" val="10000"/>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1"/>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2"/>
                  </a:ext>
                </a:extLst>
              </a:tr>
              <a:tr h="342900">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3"/>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4"/>
                  </a:ext>
                </a:extLst>
              </a:tr>
              <a:tr h="342900">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tc>
                  <a:txBody>
                    <a:bodyPr/>
                    <a:lstStyle/>
                    <a:p>
                      <a:pPr algn="ctr"/>
                      <a:r>
                        <a:rPr lang="en-US" altLang="zh-TW" sz="1800" dirty="0">
                          <a:solidFill>
                            <a:srgbClr val="0000FF"/>
                          </a:solidFill>
                        </a:rPr>
                        <a:t>1</a:t>
                      </a:r>
                      <a:endParaRPr lang="zh-TW" altLang="en-US" sz="1800" dirty="0">
                        <a:solidFill>
                          <a:srgbClr val="0000FF"/>
                        </a:solidFill>
                      </a:endParaRPr>
                    </a:p>
                  </a:txBody>
                  <a:tcPr marL="68566" marR="68566" marT="34290" marB="34290"/>
                </a:tc>
                <a:tc>
                  <a:txBody>
                    <a:bodyPr/>
                    <a:lstStyle/>
                    <a:p>
                      <a:pPr algn="ctr"/>
                      <a:r>
                        <a:rPr lang="en-US" altLang="zh-TW" sz="1800" dirty="0"/>
                        <a:t>0</a:t>
                      </a:r>
                      <a:endParaRPr lang="zh-TW" altLang="en-US" sz="1800" dirty="0"/>
                    </a:p>
                  </a:txBody>
                  <a:tcPr marL="68566" marR="68566" marT="34290" marB="34290"/>
                </a:tc>
                <a:extLst>
                  <a:ext uri="{0D108BD9-81ED-4DB2-BD59-A6C34878D82A}">
                    <a16:rowId xmlns:a16="http://schemas.microsoft.com/office/drawing/2014/main" val="10005"/>
                  </a:ext>
                </a:extLst>
              </a:tr>
            </a:tbl>
          </a:graphicData>
        </a:graphic>
      </p:graphicFrame>
      <p:sp>
        <p:nvSpPr>
          <p:cNvPr id="26" name="文字方塊 4">
            <a:extLst>
              <a:ext uri="{FF2B5EF4-FFF2-40B4-BE49-F238E27FC236}">
                <a16:creationId xmlns:a16="http://schemas.microsoft.com/office/drawing/2014/main" id="{FCA40900-B688-8739-057E-9C5A27EA84A4}"/>
              </a:ext>
            </a:extLst>
          </p:cNvPr>
          <p:cNvSpPr txBox="1">
            <a:spLocks noChangeArrowheads="1"/>
          </p:cNvSpPr>
          <p:nvPr/>
        </p:nvSpPr>
        <p:spPr bwMode="auto">
          <a:xfrm>
            <a:off x="5996439" y="4899423"/>
            <a:ext cx="175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8 x 8 image</a:t>
            </a:r>
            <a:endParaRPr lang="zh-TW" altLang="en-US" sz="1800" dirty="0"/>
          </a:p>
        </p:txBody>
      </p:sp>
      <p:graphicFrame>
        <p:nvGraphicFramePr>
          <p:cNvPr id="27" name="表格 5">
            <a:extLst>
              <a:ext uri="{FF2B5EF4-FFF2-40B4-BE49-F238E27FC236}">
                <a16:creationId xmlns:a16="http://schemas.microsoft.com/office/drawing/2014/main" id="{9999B2D8-C9CD-8550-E7CD-11702090EF08}"/>
              </a:ext>
            </a:extLst>
          </p:cNvPr>
          <p:cNvGraphicFramePr>
            <a:graphicFrameLocks noGrp="1"/>
          </p:cNvGraphicFramePr>
          <p:nvPr/>
        </p:nvGraphicFramePr>
        <p:xfrm>
          <a:off x="9232557" y="1215629"/>
          <a:ext cx="1216818" cy="1028700"/>
        </p:xfrm>
        <a:graphic>
          <a:graphicData uri="http://schemas.openxmlformats.org/drawingml/2006/table">
            <a:tbl>
              <a:tblPr firstRow="1" bandRow="1">
                <a:tableStyleId>{5940675A-B579-460E-94D1-54222C63F5DA}</a:tableStyleId>
              </a:tblPr>
              <a:tblGrid>
                <a:gridCol w="405606">
                  <a:extLst>
                    <a:ext uri="{9D8B030D-6E8A-4147-A177-3AD203B41FA5}">
                      <a16:colId xmlns:a16="http://schemas.microsoft.com/office/drawing/2014/main" val="20000"/>
                    </a:ext>
                  </a:extLst>
                </a:gridCol>
                <a:gridCol w="405606">
                  <a:extLst>
                    <a:ext uri="{9D8B030D-6E8A-4147-A177-3AD203B41FA5}">
                      <a16:colId xmlns:a16="http://schemas.microsoft.com/office/drawing/2014/main" val="20001"/>
                    </a:ext>
                  </a:extLst>
                </a:gridCol>
                <a:gridCol w="405606">
                  <a:extLst>
                    <a:ext uri="{9D8B030D-6E8A-4147-A177-3AD203B41FA5}">
                      <a16:colId xmlns:a16="http://schemas.microsoft.com/office/drawing/2014/main" val="20002"/>
                    </a:ext>
                  </a:extLst>
                </a:gridCol>
              </a:tblGrid>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0"/>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1"/>
                  </a:ext>
                </a:extLst>
              </a:tr>
              <a:tr h="342900">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tc>
                  <a:txBody>
                    <a:bodyPr/>
                    <a:lstStyle/>
                    <a:p>
                      <a:pPr algn="ctr"/>
                      <a:r>
                        <a:rPr lang="en-US" altLang="zh-TW" sz="1800" dirty="0"/>
                        <a:t>1</a:t>
                      </a:r>
                      <a:endParaRPr lang="zh-TW" altLang="en-US" sz="1800" dirty="0"/>
                    </a:p>
                  </a:txBody>
                  <a:tcPr marL="68591" marR="68591" marT="34290" marB="3429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28" name="文字方塊 6">
            <a:extLst>
              <a:ext uri="{FF2B5EF4-FFF2-40B4-BE49-F238E27FC236}">
                <a16:creationId xmlns:a16="http://schemas.microsoft.com/office/drawing/2014/main" id="{1D811A7F-6923-5C74-C132-3A021886FB70}"/>
              </a:ext>
            </a:extLst>
          </p:cNvPr>
          <p:cNvSpPr txBox="1">
            <a:spLocks noChangeArrowheads="1"/>
          </p:cNvSpPr>
          <p:nvPr/>
        </p:nvSpPr>
        <p:spPr bwMode="auto">
          <a:xfrm>
            <a:off x="10449376" y="1557338"/>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a:t>Filter 1</a:t>
            </a:r>
            <a:endParaRPr lang="zh-TW" altLang="en-US" sz="1800"/>
          </a:p>
        </p:txBody>
      </p:sp>
      <p:sp>
        <p:nvSpPr>
          <p:cNvPr id="29" name="矩形 2">
            <a:extLst>
              <a:ext uri="{FF2B5EF4-FFF2-40B4-BE49-F238E27FC236}">
                <a16:creationId xmlns:a16="http://schemas.microsoft.com/office/drawing/2014/main" id="{A1727A37-EB08-F76E-5C67-1847B01C5110}"/>
              </a:ext>
            </a:extLst>
          </p:cNvPr>
          <p:cNvSpPr/>
          <p:nvPr/>
        </p:nvSpPr>
        <p:spPr>
          <a:xfrm>
            <a:off x="5798794" y="2656285"/>
            <a:ext cx="1062038" cy="103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30" name="橢圓 11">
            <a:extLst>
              <a:ext uri="{FF2B5EF4-FFF2-40B4-BE49-F238E27FC236}">
                <a16:creationId xmlns:a16="http://schemas.microsoft.com/office/drawing/2014/main" id="{B7A9A6C9-6F01-01A5-26E2-B2A3224898F0}"/>
              </a:ext>
            </a:extLst>
          </p:cNvPr>
          <p:cNvSpPr>
            <a:spLocks noChangeArrowheads="1"/>
          </p:cNvSpPr>
          <p:nvPr/>
        </p:nvSpPr>
        <p:spPr bwMode="auto">
          <a:xfrm>
            <a:off x="8601528" y="2947989"/>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1" name="橢圓 12">
            <a:extLst>
              <a:ext uri="{FF2B5EF4-FFF2-40B4-BE49-F238E27FC236}">
                <a16:creationId xmlns:a16="http://schemas.microsoft.com/office/drawing/2014/main" id="{7310462E-D857-E0A8-5B4A-B96178566086}"/>
              </a:ext>
            </a:extLst>
          </p:cNvPr>
          <p:cNvSpPr>
            <a:spLocks noChangeArrowheads="1"/>
          </p:cNvSpPr>
          <p:nvPr/>
        </p:nvSpPr>
        <p:spPr bwMode="auto">
          <a:xfrm>
            <a:off x="9232559" y="2947989"/>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32" name="橢圓 13">
            <a:extLst>
              <a:ext uri="{FF2B5EF4-FFF2-40B4-BE49-F238E27FC236}">
                <a16:creationId xmlns:a16="http://schemas.microsoft.com/office/drawing/2014/main" id="{13AA491F-DBB6-D990-AAC7-BD6551EDEE49}"/>
              </a:ext>
            </a:extLst>
          </p:cNvPr>
          <p:cNvSpPr>
            <a:spLocks noChangeArrowheads="1"/>
          </p:cNvSpPr>
          <p:nvPr/>
        </p:nvSpPr>
        <p:spPr bwMode="auto">
          <a:xfrm>
            <a:off x="9863589" y="2947989"/>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3" name="橢圓 14">
            <a:extLst>
              <a:ext uri="{FF2B5EF4-FFF2-40B4-BE49-F238E27FC236}">
                <a16:creationId xmlns:a16="http://schemas.microsoft.com/office/drawing/2014/main" id="{989ACE2F-3094-4EB3-ECB4-3ADDA59EBD65}"/>
              </a:ext>
            </a:extLst>
          </p:cNvPr>
          <p:cNvSpPr>
            <a:spLocks noChangeArrowheads="1"/>
          </p:cNvSpPr>
          <p:nvPr/>
        </p:nvSpPr>
        <p:spPr bwMode="auto">
          <a:xfrm>
            <a:off x="10494621" y="2947989"/>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34" name="橢圓 15">
            <a:extLst>
              <a:ext uri="{FF2B5EF4-FFF2-40B4-BE49-F238E27FC236}">
                <a16:creationId xmlns:a16="http://schemas.microsoft.com/office/drawing/2014/main" id="{5A6A0B45-DD82-9E7F-120D-4C846C151890}"/>
              </a:ext>
            </a:extLst>
          </p:cNvPr>
          <p:cNvSpPr>
            <a:spLocks noChangeArrowheads="1"/>
          </p:cNvSpPr>
          <p:nvPr/>
        </p:nvSpPr>
        <p:spPr bwMode="auto">
          <a:xfrm>
            <a:off x="8601528" y="3548064"/>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5" name="橢圓 16">
            <a:extLst>
              <a:ext uri="{FF2B5EF4-FFF2-40B4-BE49-F238E27FC236}">
                <a16:creationId xmlns:a16="http://schemas.microsoft.com/office/drawing/2014/main" id="{F637D77A-2538-84F5-A831-02E92D96C8D2}"/>
              </a:ext>
            </a:extLst>
          </p:cNvPr>
          <p:cNvSpPr>
            <a:spLocks noChangeArrowheads="1"/>
          </p:cNvSpPr>
          <p:nvPr/>
        </p:nvSpPr>
        <p:spPr bwMode="auto">
          <a:xfrm>
            <a:off x="9232559" y="3548064"/>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36" name="橢圓 17">
            <a:extLst>
              <a:ext uri="{FF2B5EF4-FFF2-40B4-BE49-F238E27FC236}">
                <a16:creationId xmlns:a16="http://schemas.microsoft.com/office/drawing/2014/main" id="{4AB33592-71C2-FC3B-1A30-0814729D68D5}"/>
              </a:ext>
            </a:extLst>
          </p:cNvPr>
          <p:cNvSpPr>
            <a:spLocks noChangeArrowheads="1"/>
          </p:cNvSpPr>
          <p:nvPr/>
        </p:nvSpPr>
        <p:spPr bwMode="auto">
          <a:xfrm>
            <a:off x="9863589" y="3548064"/>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7" name="橢圓 18">
            <a:extLst>
              <a:ext uri="{FF2B5EF4-FFF2-40B4-BE49-F238E27FC236}">
                <a16:creationId xmlns:a16="http://schemas.microsoft.com/office/drawing/2014/main" id="{D074FAE0-311C-DEAF-6E96-58D3E9091BC6}"/>
              </a:ext>
            </a:extLst>
          </p:cNvPr>
          <p:cNvSpPr>
            <a:spLocks noChangeArrowheads="1"/>
          </p:cNvSpPr>
          <p:nvPr/>
        </p:nvSpPr>
        <p:spPr bwMode="auto">
          <a:xfrm>
            <a:off x="10494621" y="3548064"/>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8" name="橢圓 19">
            <a:extLst>
              <a:ext uri="{FF2B5EF4-FFF2-40B4-BE49-F238E27FC236}">
                <a16:creationId xmlns:a16="http://schemas.microsoft.com/office/drawing/2014/main" id="{24962AD2-3D10-37E4-1661-4B34826DA45D}"/>
              </a:ext>
            </a:extLst>
          </p:cNvPr>
          <p:cNvSpPr>
            <a:spLocks noChangeArrowheads="1"/>
          </p:cNvSpPr>
          <p:nvPr/>
        </p:nvSpPr>
        <p:spPr bwMode="auto">
          <a:xfrm>
            <a:off x="8601528" y="4192193"/>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9" name="橢圓 20">
            <a:extLst>
              <a:ext uri="{FF2B5EF4-FFF2-40B4-BE49-F238E27FC236}">
                <a16:creationId xmlns:a16="http://schemas.microsoft.com/office/drawing/2014/main" id="{556A0543-9909-2652-4A46-B248D18827F2}"/>
              </a:ext>
            </a:extLst>
          </p:cNvPr>
          <p:cNvSpPr>
            <a:spLocks noChangeArrowheads="1"/>
          </p:cNvSpPr>
          <p:nvPr/>
        </p:nvSpPr>
        <p:spPr bwMode="auto">
          <a:xfrm>
            <a:off x="9232559" y="4192193"/>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40" name="橢圓 21">
            <a:extLst>
              <a:ext uri="{FF2B5EF4-FFF2-40B4-BE49-F238E27FC236}">
                <a16:creationId xmlns:a16="http://schemas.microsoft.com/office/drawing/2014/main" id="{7185AE56-97E1-60E8-23B4-8583297FC858}"/>
              </a:ext>
            </a:extLst>
          </p:cNvPr>
          <p:cNvSpPr>
            <a:spLocks noChangeArrowheads="1"/>
          </p:cNvSpPr>
          <p:nvPr/>
        </p:nvSpPr>
        <p:spPr bwMode="auto">
          <a:xfrm>
            <a:off x="9863589" y="4192193"/>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1" name="橢圓 22">
            <a:extLst>
              <a:ext uri="{FF2B5EF4-FFF2-40B4-BE49-F238E27FC236}">
                <a16:creationId xmlns:a16="http://schemas.microsoft.com/office/drawing/2014/main" id="{4258430F-190B-D259-7206-8F0D2F70A219}"/>
              </a:ext>
            </a:extLst>
          </p:cNvPr>
          <p:cNvSpPr>
            <a:spLocks noChangeArrowheads="1"/>
          </p:cNvSpPr>
          <p:nvPr/>
        </p:nvSpPr>
        <p:spPr bwMode="auto">
          <a:xfrm>
            <a:off x="10494621" y="4192193"/>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42" name="橢圓 23">
            <a:extLst>
              <a:ext uri="{FF2B5EF4-FFF2-40B4-BE49-F238E27FC236}">
                <a16:creationId xmlns:a16="http://schemas.microsoft.com/office/drawing/2014/main" id="{CBA63B65-8F72-E8B2-3879-B8F0281F2D7C}"/>
              </a:ext>
            </a:extLst>
          </p:cNvPr>
          <p:cNvSpPr>
            <a:spLocks noChangeArrowheads="1"/>
          </p:cNvSpPr>
          <p:nvPr/>
        </p:nvSpPr>
        <p:spPr bwMode="auto">
          <a:xfrm>
            <a:off x="8608672" y="4801792"/>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43" name="橢圓 24">
            <a:extLst>
              <a:ext uri="{FF2B5EF4-FFF2-40B4-BE49-F238E27FC236}">
                <a16:creationId xmlns:a16="http://schemas.microsoft.com/office/drawing/2014/main" id="{DCCEADD5-1639-0036-958C-214144E0ED85}"/>
              </a:ext>
            </a:extLst>
          </p:cNvPr>
          <p:cNvSpPr>
            <a:spLocks noChangeArrowheads="1"/>
          </p:cNvSpPr>
          <p:nvPr/>
        </p:nvSpPr>
        <p:spPr bwMode="auto">
          <a:xfrm>
            <a:off x="9232559" y="4792268"/>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-2</a:t>
            </a:r>
            <a:endParaRPr lang="zh-TW" altLang="en-US" dirty="0">
              <a:solidFill>
                <a:schemeClr val="dk1"/>
              </a:solidFill>
            </a:endParaRPr>
          </a:p>
        </p:txBody>
      </p:sp>
      <p:sp>
        <p:nvSpPr>
          <p:cNvPr id="44" name="橢圓 25">
            <a:extLst>
              <a:ext uri="{FF2B5EF4-FFF2-40B4-BE49-F238E27FC236}">
                <a16:creationId xmlns:a16="http://schemas.microsoft.com/office/drawing/2014/main" id="{45A4A611-A90B-D8A6-AABA-EFDB1AD620C7}"/>
              </a:ext>
            </a:extLst>
          </p:cNvPr>
          <p:cNvSpPr>
            <a:spLocks noChangeArrowheads="1"/>
          </p:cNvSpPr>
          <p:nvPr/>
        </p:nvSpPr>
        <p:spPr bwMode="auto">
          <a:xfrm>
            <a:off x="9863589" y="4792268"/>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-2</a:t>
            </a:r>
            <a:endParaRPr lang="zh-TW" altLang="en-US" dirty="0">
              <a:solidFill>
                <a:schemeClr val="dk1"/>
              </a:solidFill>
            </a:endParaRPr>
          </a:p>
        </p:txBody>
      </p:sp>
      <p:sp>
        <p:nvSpPr>
          <p:cNvPr id="45" name="橢圓 26">
            <a:extLst>
              <a:ext uri="{FF2B5EF4-FFF2-40B4-BE49-F238E27FC236}">
                <a16:creationId xmlns:a16="http://schemas.microsoft.com/office/drawing/2014/main" id="{4CF3CF28-48E8-D88E-0B61-28BC48D9B1B0}"/>
              </a:ext>
            </a:extLst>
          </p:cNvPr>
          <p:cNvSpPr>
            <a:spLocks noChangeArrowheads="1"/>
          </p:cNvSpPr>
          <p:nvPr/>
        </p:nvSpPr>
        <p:spPr bwMode="auto">
          <a:xfrm>
            <a:off x="10494621" y="4792268"/>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46" name="矩形 27">
            <a:extLst>
              <a:ext uri="{FF2B5EF4-FFF2-40B4-BE49-F238E27FC236}">
                <a16:creationId xmlns:a16="http://schemas.microsoft.com/office/drawing/2014/main" id="{BC8DC4BB-2A4B-6B13-CD23-BD741390C4E9}"/>
              </a:ext>
            </a:extLst>
          </p:cNvPr>
          <p:cNvSpPr/>
          <p:nvPr/>
        </p:nvSpPr>
        <p:spPr>
          <a:xfrm>
            <a:off x="6172652" y="2656285"/>
            <a:ext cx="1063228" cy="103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7" name="矩形 28">
            <a:extLst>
              <a:ext uri="{FF2B5EF4-FFF2-40B4-BE49-F238E27FC236}">
                <a16:creationId xmlns:a16="http://schemas.microsoft.com/office/drawing/2014/main" id="{534B11DB-07F8-546C-A317-D862BDE974FC}"/>
              </a:ext>
            </a:extLst>
          </p:cNvPr>
          <p:cNvSpPr/>
          <p:nvPr/>
        </p:nvSpPr>
        <p:spPr>
          <a:xfrm>
            <a:off x="6507217" y="2658666"/>
            <a:ext cx="1063229" cy="103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8" name="矩形 29">
            <a:extLst>
              <a:ext uri="{FF2B5EF4-FFF2-40B4-BE49-F238E27FC236}">
                <a16:creationId xmlns:a16="http://schemas.microsoft.com/office/drawing/2014/main" id="{C9D9B121-D415-D199-B9F6-4854262F3B41}"/>
              </a:ext>
            </a:extLst>
          </p:cNvPr>
          <p:cNvSpPr/>
          <p:nvPr/>
        </p:nvSpPr>
        <p:spPr>
          <a:xfrm>
            <a:off x="6884644" y="2661047"/>
            <a:ext cx="1062038" cy="103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9" name="矩形 30">
            <a:extLst>
              <a:ext uri="{FF2B5EF4-FFF2-40B4-BE49-F238E27FC236}">
                <a16:creationId xmlns:a16="http://schemas.microsoft.com/office/drawing/2014/main" id="{A6DEC982-C93C-1CCE-9845-20A3144E06EB}"/>
              </a:ext>
            </a:extLst>
          </p:cNvPr>
          <p:cNvSpPr/>
          <p:nvPr/>
        </p:nvSpPr>
        <p:spPr>
          <a:xfrm>
            <a:off x="5798794" y="2964658"/>
            <a:ext cx="1062038" cy="1037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0" name="矩形 33">
            <a:extLst>
              <a:ext uri="{FF2B5EF4-FFF2-40B4-BE49-F238E27FC236}">
                <a16:creationId xmlns:a16="http://schemas.microsoft.com/office/drawing/2014/main" id="{E2ED093E-20F1-47C2-345D-15CE90A1D9A9}"/>
              </a:ext>
            </a:extLst>
          </p:cNvPr>
          <p:cNvSpPr>
            <a:spLocks noChangeArrowheads="1"/>
          </p:cNvSpPr>
          <p:nvPr/>
        </p:nvSpPr>
        <p:spPr bwMode="auto">
          <a:xfrm>
            <a:off x="6325561" y="2126012"/>
            <a:ext cx="1075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b="1" dirty="0"/>
              <a:t>s</a:t>
            </a:r>
            <a:r>
              <a:rPr lang="zh-TW" altLang="en-US" sz="1800" b="1" dirty="0"/>
              <a:t>tride</a:t>
            </a:r>
            <a:r>
              <a:rPr lang="en-US" altLang="zh-TW" sz="1800" b="1" dirty="0"/>
              <a:t>=1</a:t>
            </a:r>
            <a:endParaRPr lang="zh-TW" altLang="en-US" sz="1800" b="1" dirty="0"/>
          </a:p>
        </p:txBody>
      </p:sp>
      <p:sp>
        <p:nvSpPr>
          <p:cNvPr id="51" name="矩形 31">
            <a:extLst>
              <a:ext uri="{FF2B5EF4-FFF2-40B4-BE49-F238E27FC236}">
                <a16:creationId xmlns:a16="http://schemas.microsoft.com/office/drawing/2014/main" id="{604F1A77-4DC9-C22F-0DD6-184F9141361B}"/>
              </a:ext>
            </a:extLst>
          </p:cNvPr>
          <p:cNvSpPr/>
          <p:nvPr/>
        </p:nvSpPr>
        <p:spPr>
          <a:xfrm>
            <a:off x="6884644" y="3682604"/>
            <a:ext cx="1062038" cy="10370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2" name="矩形 7">
            <a:extLst>
              <a:ext uri="{FF2B5EF4-FFF2-40B4-BE49-F238E27FC236}">
                <a16:creationId xmlns:a16="http://schemas.microsoft.com/office/drawing/2014/main" id="{D5606D16-2F06-1BF2-C874-1F9F761A934E}"/>
              </a:ext>
            </a:extLst>
          </p:cNvPr>
          <p:cNvSpPr/>
          <p:nvPr/>
        </p:nvSpPr>
        <p:spPr>
          <a:xfrm>
            <a:off x="9232558" y="1215630"/>
            <a:ext cx="392906" cy="34170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3" name="矩形 35">
            <a:extLst>
              <a:ext uri="{FF2B5EF4-FFF2-40B4-BE49-F238E27FC236}">
                <a16:creationId xmlns:a16="http://schemas.microsoft.com/office/drawing/2014/main" id="{A45A2BEB-222D-9962-A9FF-34525D0D92D6}"/>
              </a:ext>
            </a:extLst>
          </p:cNvPr>
          <p:cNvSpPr/>
          <p:nvPr/>
        </p:nvSpPr>
        <p:spPr>
          <a:xfrm>
            <a:off x="9649277" y="1559720"/>
            <a:ext cx="394097" cy="34171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4" name="矩形 36">
            <a:extLst>
              <a:ext uri="{FF2B5EF4-FFF2-40B4-BE49-F238E27FC236}">
                <a16:creationId xmlns:a16="http://schemas.microsoft.com/office/drawing/2014/main" id="{0B88BBDB-0A12-728A-A10A-5E05739D9890}"/>
              </a:ext>
            </a:extLst>
          </p:cNvPr>
          <p:cNvSpPr/>
          <p:nvPr/>
        </p:nvSpPr>
        <p:spPr>
          <a:xfrm>
            <a:off x="10043374" y="1910955"/>
            <a:ext cx="392906" cy="34170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cxnSp>
        <p:nvCxnSpPr>
          <p:cNvPr id="55" name="直線接點 9">
            <a:extLst>
              <a:ext uri="{FF2B5EF4-FFF2-40B4-BE49-F238E27FC236}">
                <a16:creationId xmlns:a16="http://schemas.microsoft.com/office/drawing/2014/main" id="{23DBC2ED-A196-A443-74E1-330B7295D78D}"/>
              </a:ext>
            </a:extLst>
          </p:cNvPr>
          <p:cNvCxnSpPr/>
          <p:nvPr/>
        </p:nvCxnSpPr>
        <p:spPr>
          <a:xfrm>
            <a:off x="9232557" y="1215629"/>
            <a:ext cx="1203722" cy="103703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6" name="矩形 37">
            <a:extLst>
              <a:ext uri="{FF2B5EF4-FFF2-40B4-BE49-F238E27FC236}">
                <a16:creationId xmlns:a16="http://schemas.microsoft.com/office/drawing/2014/main" id="{FF1AB9F2-2D56-4E4F-01F2-A429E40B908D}"/>
              </a:ext>
            </a:extLst>
          </p:cNvPr>
          <p:cNvSpPr/>
          <p:nvPr/>
        </p:nvSpPr>
        <p:spPr>
          <a:xfrm>
            <a:off x="8594383" y="2946799"/>
            <a:ext cx="546497" cy="53101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7" name="矩形 38">
            <a:extLst>
              <a:ext uri="{FF2B5EF4-FFF2-40B4-BE49-F238E27FC236}">
                <a16:creationId xmlns:a16="http://schemas.microsoft.com/office/drawing/2014/main" id="{C8CF4E08-D513-8692-4C15-EA39E825827F}"/>
              </a:ext>
            </a:extLst>
          </p:cNvPr>
          <p:cNvSpPr/>
          <p:nvPr/>
        </p:nvSpPr>
        <p:spPr>
          <a:xfrm>
            <a:off x="8608670" y="4804174"/>
            <a:ext cx="546497" cy="531019"/>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cxnSp>
        <p:nvCxnSpPr>
          <p:cNvPr id="58" name="直線接點 40">
            <a:extLst>
              <a:ext uri="{FF2B5EF4-FFF2-40B4-BE49-F238E27FC236}">
                <a16:creationId xmlns:a16="http://schemas.microsoft.com/office/drawing/2014/main" id="{F02499AE-82D1-581B-E00B-3A3D72B4DCDE}"/>
              </a:ext>
            </a:extLst>
          </p:cNvPr>
          <p:cNvCxnSpPr/>
          <p:nvPr/>
        </p:nvCxnSpPr>
        <p:spPr>
          <a:xfrm>
            <a:off x="5755933" y="2676527"/>
            <a:ext cx="1204913" cy="1037035"/>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直線接點 41">
            <a:extLst>
              <a:ext uri="{FF2B5EF4-FFF2-40B4-BE49-F238E27FC236}">
                <a16:creationId xmlns:a16="http://schemas.microsoft.com/office/drawing/2014/main" id="{686DF38F-FA98-D68A-AD6B-B19FAD18A97A}"/>
              </a:ext>
            </a:extLst>
          </p:cNvPr>
          <p:cNvCxnSpPr/>
          <p:nvPr/>
        </p:nvCxnSpPr>
        <p:spPr>
          <a:xfrm>
            <a:off x="5720213" y="3677841"/>
            <a:ext cx="1203722" cy="1037034"/>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TextBox 15">
            <a:extLst>
              <a:ext uri="{FF2B5EF4-FFF2-40B4-BE49-F238E27FC236}">
                <a16:creationId xmlns:a16="http://schemas.microsoft.com/office/drawing/2014/main" id="{50A6E52C-4782-FFDE-7B5C-AA720846906C}"/>
              </a:ext>
            </a:extLst>
          </p:cNvPr>
          <p:cNvSpPr txBox="1">
            <a:spLocks noChangeArrowheads="1"/>
          </p:cNvSpPr>
          <p:nvPr/>
        </p:nvSpPr>
        <p:spPr bwMode="auto">
          <a:xfrm>
            <a:off x="7974068" y="2686052"/>
            <a:ext cx="7617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it-IT" sz="1350" dirty="0"/>
              <a:t>Dot </a:t>
            </a:r>
          </a:p>
          <a:p>
            <a:pPr eaLnBrk="1" hangingPunct="1"/>
            <a:r>
              <a:rPr lang="en-US" altLang="it-IT" sz="1350" dirty="0"/>
              <a:t>product</a:t>
            </a:r>
          </a:p>
        </p:txBody>
      </p:sp>
      <p:cxnSp>
        <p:nvCxnSpPr>
          <p:cNvPr id="61" name="Straight Arrow Connector 14">
            <a:extLst>
              <a:ext uri="{FF2B5EF4-FFF2-40B4-BE49-F238E27FC236}">
                <a16:creationId xmlns:a16="http://schemas.microsoft.com/office/drawing/2014/main" id="{C1C86973-AFBF-B821-E3D3-BA0CF8EB6945}"/>
              </a:ext>
            </a:extLst>
          </p:cNvPr>
          <p:cNvCxnSpPr>
            <a:cxnSpLocks noChangeShapeType="1"/>
          </p:cNvCxnSpPr>
          <p:nvPr/>
        </p:nvCxnSpPr>
        <p:spPr bwMode="auto">
          <a:xfrm>
            <a:off x="8031216" y="3200400"/>
            <a:ext cx="514350" cy="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 name="TextBox 61">
            <a:extLst>
              <a:ext uri="{FF2B5EF4-FFF2-40B4-BE49-F238E27FC236}">
                <a16:creationId xmlns:a16="http://schemas.microsoft.com/office/drawing/2014/main" id="{63CD733E-9337-0248-CC2A-82E47630A6E9}"/>
              </a:ext>
            </a:extLst>
          </p:cNvPr>
          <p:cNvSpPr txBox="1"/>
          <p:nvPr/>
        </p:nvSpPr>
        <p:spPr>
          <a:xfrm>
            <a:off x="5701389" y="1253664"/>
            <a:ext cx="2631925" cy="369332"/>
          </a:xfrm>
          <a:prstGeom prst="rect">
            <a:avLst/>
          </a:prstGeom>
          <a:noFill/>
        </p:spPr>
        <p:txBody>
          <a:bodyPr wrap="square" rtlCol="0">
            <a:spAutoFit/>
          </a:bodyPr>
          <a:lstStyle/>
          <a:p>
            <a:r>
              <a:rPr lang="en-IT" dirty="0"/>
              <a:t>The effect of Filter 1</a:t>
            </a:r>
          </a:p>
        </p:txBody>
      </p:sp>
    </p:spTree>
    <p:extLst>
      <p:ext uri="{BB962C8B-B14F-4D97-AF65-F5344CB8AC3E}">
        <p14:creationId xmlns:p14="http://schemas.microsoft.com/office/powerpoint/2010/main" val="40965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grpId="1" nodeType="afterEffect">
                                  <p:stCondLst>
                                    <p:cond delay="0"/>
                                  </p:stCondLst>
                                  <p:childTnLst>
                                    <p:set>
                                      <p:cBhvr>
                                        <p:cTn id="93" dur="1" fill="hold">
                                          <p:stCondLst>
                                            <p:cond delay="0"/>
                                          </p:stCondLst>
                                        </p:cTn>
                                        <p:tgtEl>
                                          <p:spTgt spid="5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7" grpId="1" animBg="1"/>
      <p:bldP spid="48" grpId="0" animBg="1"/>
      <p:bldP spid="48" grpId="1" animBg="1"/>
      <p:bldP spid="49" grpId="0" animBg="1"/>
      <p:bldP spid="49" grpId="1" animBg="1"/>
      <p:bldP spid="51" grpId="0" animBg="1"/>
      <p:bldP spid="51" grpId="1" animBg="1"/>
      <p:bldP spid="52" grpId="0" animBg="1"/>
      <p:bldP spid="53" grpId="0" animBg="1"/>
      <p:bldP spid="54" grpId="0" animBg="1"/>
      <p:bldP spid="56" grpId="0" animBg="1"/>
      <p:bldP spid="57" grpId="0" animBg="1"/>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11">
            <a:extLst>
              <a:ext uri="{FF2B5EF4-FFF2-40B4-BE49-F238E27FC236}">
                <a16:creationId xmlns:a16="http://schemas.microsoft.com/office/drawing/2014/main" id="{F5DA6DE6-AFE8-419C-ADA4-1E8C37C4B555}"/>
              </a:ext>
            </a:extLst>
          </p:cNvPr>
          <p:cNvSpPr>
            <a:spLocks noChangeArrowheads="1"/>
          </p:cNvSpPr>
          <p:nvPr/>
        </p:nvSpPr>
        <p:spPr bwMode="auto">
          <a:xfrm>
            <a:off x="4308444" y="2666530"/>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5" name="橢圓 12">
            <a:extLst>
              <a:ext uri="{FF2B5EF4-FFF2-40B4-BE49-F238E27FC236}">
                <a16:creationId xmlns:a16="http://schemas.microsoft.com/office/drawing/2014/main" id="{E3B45B9B-1302-48A5-A1A8-419577B0D00C}"/>
              </a:ext>
            </a:extLst>
          </p:cNvPr>
          <p:cNvSpPr>
            <a:spLocks noChangeArrowheads="1"/>
          </p:cNvSpPr>
          <p:nvPr/>
        </p:nvSpPr>
        <p:spPr bwMode="auto">
          <a:xfrm>
            <a:off x="4938284" y="2670231"/>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6" name="橢圓 13">
            <a:extLst>
              <a:ext uri="{FF2B5EF4-FFF2-40B4-BE49-F238E27FC236}">
                <a16:creationId xmlns:a16="http://schemas.microsoft.com/office/drawing/2014/main" id="{38F38334-3FCD-43D8-BBFA-3F72503C6E7D}"/>
              </a:ext>
            </a:extLst>
          </p:cNvPr>
          <p:cNvSpPr>
            <a:spLocks noChangeArrowheads="1"/>
          </p:cNvSpPr>
          <p:nvPr/>
        </p:nvSpPr>
        <p:spPr bwMode="auto">
          <a:xfrm>
            <a:off x="5541463" y="2670231"/>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10" name="橢圓 14">
            <a:extLst>
              <a:ext uri="{FF2B5EF4-FFF2-40B4-BE49-F238E27FC236}">
                <a16:creationId xmlns:a16="http://schemas.microsoft.com/office/drawing/2014/main" id="{4494E606-4FF4-47F9-A8A4-02A72609C9A4}"/>
              </a:ext>
            </a:extLst>
          </p:cNvPr>
          <p:cNvSpPr>
            <a:spLocks noChangeArrowheads="1"/>
          </p:cNvSpPr>
          <p:nvPr/>
        </p:nvSpPr>
        <p:spPr bwMode="auto">
          <a:xfrm>
            <a:off x="6145834" y="2670231"/>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11" name="橢圓 15">
            <a:extLst>
              <a:ext uri="{FF2B5EF4-FFF2-40B4-BE49-F238E27FC236}">
                <a16:creationId xmlns:a16="http://schemas.microsoft.com/office/drawing/2014/main" id="{B14EA44C-B19B-460C-9B0A-8BECDC0E76D4}"/>
              </a:ext>
            </a:extLst>
          </p:cNvPr>
          <p:cNvSpPr>
            <a:spLocks noChangeArrowheads="1"/>
          </p:cNvSpPr>
          <p:nvPr/>
        </p:nvSpPr>
        <p:spPr bwMode="auto">
          <a:xfrm>
            <a:off x="4301300" y="3298520"/>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12" name="橢圓 16">
            <a:extLst>
              <a:ext uri="{FF2B5EF4-FFF2-40B4-BE49-F238E27FC236}">
                <a16:creationId xmlns:a16="http://schemas.microsoft.com/office/drawing/2014/main" id="{5C507322-203B-4C40-B33C-BFF18C1935DA}"/>
              </a:ext>
            </a:extLst>
          </p:cNvPr>
          <p:cNvSpPr>
            <a:spLocks noChangeArrowheads="1"/>
          </p:cNvSpPr>
          <p:nvPr/>
        </p:nvSpPr>
        <p:spPr bwMode="auto">
          <a:xfrm>
            <a:off x="4938284" y="3298520"/>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13" name="橢圓 17">
            <a:extLst>
              <a:ext uri="{FF2B5EF4-FFF2-40B4-BE49-F238E27FC236}">
                <a16:creationId xmlns:a16="http://schemas.microsoft.com/office/drawing/2014/main" id="{1DA65AD1-F242-4E51-B6EE-EB3ADBA2F968}"/>
              </a:ext>
            </a:extLst>
          </p:cNvPr>
          <p:cNvSpPr>
            <a:spLocks noChangeArrowheads="1"/>
          </p:cNvSpPr>
          <p:nvPr/>
        </p:nvSpPr>
        <p:spPr bwMode="auto">
          <a:xfrm>
            <a:off x="5533595" y="3307889"/>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14" name="橢圓 18">
            <a:extLst>
              <a:ext uri="{FF2B5EF4-FFF2-40B4-BE49-F238E27FC236}">
                <a16:creationId xmlns:a16="http://schemas.microsoft.com/office/drawing/2014/main" id="{5C43A49F-67ED-411D-923C-E062E9B6A89D}"/>
              </a:ext>
            </a:extLst>
          </p:cNvPr>
          <p:cNvSpPr>
            <a:spLocks noChangeArrowheads="1"/>
          </p:cNvSpPr>
          <p:nvPr/>
        </p:nvSpPr>
        <p:spPr bwMode="auto">
          <a:xfrm>
            <a:off x="6158239" y="3298519"/>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15" name="橢圓 19">
            <a:extLst>
              <a:ext uri="{FF2B5EF4-FFF2-40B4-BE49-F238E27FC236}">
                <a16:creationId xmlns:a16="http://schemas.microsoft.com/office/drawing/2014/main" id="{9486BE3B-B8D8-4010-92E1-BC9AE419E923}"/>
              </a:ext>
            </a:extLst>
          </p:cNvPr>
          <p:cNvSpPr>
            <a:spLocks noChangeArrowheads="1"/>
          </p:cNvSpPr>
          <p:nvPr/>
        </p:nvSpPr>
        <p:spPr bwMode="auto">
          <a:xfrm>
            <a:off x="4308444" y="3907448"/>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17" name="橢圓 20">
            <a:extLst>
              <a:ext uri="{FF2B5EF4-FFF2-40B4-BE49-F238E27FC236}">
                <a16:creationId xmlns:a16="http://schemas.microsoft.com/office/drawing/2014/main" id="{6BB0A8A7-A494-4850-A66C-A82B129F9E9C}"/>
              </a:ext>
            </a:extLst>
          </p:cNvPr>
          <p:cNvSpPr>
            <a:spLocks noChangeArrowheads="1"/>
          </p:cNvSpPr>
          <p:nvPr/>
        </p:nvSpPr>
        <p:spPr bwMode="auto">
          <a:xfrm>
            <a:off x="4938284" y="3905351"/>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18" name="橢圓 21">
            <a:extLst>
              <a:ext uri="{FF2B5EF4-FFF2-40B4-BE49-F238E27FC236}">
                <a16:creationId xmlns:a16="http://schemas.microsoft.com/office/drawing/2014/main" id="{AD59B25C-A42B-4165-9A69-9185602CA163}"/>
              </a:ext>
            </a:extLst>
          </p:cNvPr>
          <p:cNvSpPr>
            <a:spLocks noChangeArrowheads="1"/>
          </p:cNvSpPr>
          <p:nvPr/>
        </p:nvSpPr>
        <p:spPr bwMode="auto">
          <a:xfrm>
            <a:off x="5553733" y="3931930"/>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20" name="橢圓 22">
            <a:extLst>
              <a:ext uri="{FF2B5EF4-FFF2-40B4-BE49-F238E27FC236}">
                <a16:creationId xmlns:a16="http://schemas.microsoft.com/office/drawing/2014/main" id="{7E7B037E-4491-4050-A86D-8FBFE4F14CEF}"/>
              </a:ext>
            </a:extLst>
          </p:cNvPr>
          <p:cNvSpPr>
            <a:spLocks noChangeArrowheads="1"/>
          </p:cNvSpPr>
          <p:nvPr/>
        </p:nvSpPr>
        <p:spPr bwMode="auto">
          <a:xfrm>
            <a:off x="6183573" y="3905350"/>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21" name="橢圓 23">
            <a:extLst>
              <a:ext uri="{FF2B5EF4-FFF2-40B4-BE49-F238E27FC236}">
                <a16:creationId xmlns:a16="http://schemas.microsoft.com/office/drawing/2014/main" id="{D7F4420C-9A0E-495F-B8C2-047A0AE7CD8A}"/>
              </a:ext>
            </a:extLst>
          </p:cNvPr>
          <p:cNvSpPr>
            <a:spLocks noChangeArrowheads="1"/>
          </p:cNvSpPr>
          <p:nvPr/>
        </p:nvSpPr>
        <p:spPr bwMode="auto">
          <a:xfrm>
            <a:off x="4301299" y="4554735"/>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22" name="橢圓 24">
            <a:extLst>
              <a:ext uri="{FF2B5EF4-FFF2-40B4-BE49-F238E27FC236}">
                <a16:creationId xmlns:a16="http://schemas.microsoft.com/office/drawing/2014/main" id="{39C55C40-42E4-4B4A-ACEF-EDE7D3AAC32B}"/>
              </a:ext>
            </a:extLst>
          </p:cNvPr>
          <p:cNvSpPr>
            <a:spLocks noChangeArrowheads="1"/>
          </p:cNvSpPr>
          <p:nvPr/>
        </p:nvSpPr>
        <p:spPr bwMode="auto">
          <a:xfrm>
            <a:off x="4938284" y="4555927"/>
            <a:ext cx="539353"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-2</a:t>
            </a:r>
            <a:endParaRPr lang="zh-TW" altLang="en-US" dirty="0">
              <a:solidFill>
                <a:schemeClr val="dk1"/>
              </a:solidFill>
            </a:endParaRPr>
          </a:p>
        </p:txBody>
      </p:sp>
      <p:sp>
        <p:nvSpPr>
          <p:cNvPr id="25" name="橢圓 25">
            <a:extLst>
              <a:ext uri="{FF2B5EF4-FFF2-40B4-BE49-F238E27FC236}">
                <a16:creationId xmlns:a16="http://schemas.microsoft.com/office/drawing/2014/main" id="{7E9A0E6B-5BB5-4F4A-8315-CA50EF6A4D55}"/>
              </a:ext>
            </a:extLst>
          </p:cNvPr>
          <p:cNvSpPr>
            <a:spLocks noChangeArrowheads="1"/>
          </p:cNvSpPr>
          <p:nvPr/>
        </p:nvSpPr>
        <p:spPr bwMode="auto">
          <a:xfrm>
            <a:off x="5553733" y="4546747"/>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-2</a:t>
            </a:r>
            <a:endParaRPr lang="zh-TW" altLang="en-US" dirty="0">
              <a:solidFill>
                <a:schemeClr val="dk1"/>
              </a:solidFill>
            </a:endParaRPr>
          </a:p>
        </p:txBody>
      </p:sp>
      <p:sp>
        <p:nvSpPr>
          <p:cNvPr id="26" name="橢圓 26">
            <a:extLst>
              <a:ext uri="{FF2B5EF4-FFF2-40B4-BE49-F238E27FC236}">
                <a16:creationId xmlns:a16="http://schemas.microsoft.com/office/drawing/2014/main" id="{7B18AEC3-EF3B-49B7-AC16-E996A6228886}"/>
              </a:ext>
            </a:extLst>
          </p:cNvPr>
          <p:cNvSpPr>
            <a:spLocks noChangeArrowheads="1"/>
          </p:cNvSpPr>
          <p:nvPr/>
        </p:nvSpPr>
        <p:spPr bwMode="auto">
          <a:xfrm>
            <a:off x="6190718" y="4564261"/>
            <a:ext cx="540544" cy="539353"/>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27" name="文字方塊 4">
            <a:extLst>
              <a:ext uri="{FF2B5EF4-FFF2-40B4-BE49-F238E27FC236}">
                <a16:creationId xmlns:a16="http://schemas.microsoft.com/office/drawing/2014/main" id="{D9253724-3C33-434A-A98D-8F047035C933}"/>
              </a:ext>
            </a:extLst>
          </p:cNvPr>
          <p:cNvSpPr txBox="1">
            <a:spLocks noChangeArrowheads="1"/>
          </p:cNvSpPr>
          <p:nvPr/>
        </p:nvSpPr>
        <p:spPr bwMode="auto">
          <a:xfrm>
            <a:off x="4656362" y="5268990"/>
            <a:ext cx="175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4 x 4 image</a:t>
            </a:r>
            <a:endParaRPr lang="zh-TW" altLang="en-US" sz="1800" dirty="0"/>
          </a:p>
        </p:txBody>
      </p:sp>
      <p:cxnSp>
        <p:nvCxnSpPr>
          <p:cNvPr id="28" name="Straight Arrow Connector 14">
            <a:extLst>
              <a:ext uri="{FF2B5EF4-FFF2-40B4-BE49-F238E27FC236}">
                <a16:creationId xmlns:a16="http://schemas.microsoft.com/office/drawing/2014/main" id="{AE22F607-80C8-400F-A0F6-A7EC8EE67523}"/>
              </a:ext>
            </a:extLst>
          </p:cNvPr>
          <p:cNvCxnSpPr>
            <a:cxnSpLocks noChangeShapeType="1"/>
          </p:cNvCxnSpPr>
          <p:nvPr/>
        </p:nvCxnSpPr>
        <p:spPr bwMode="auto">
          <a:xfrm>
            <a:off x="6998167" y="3660314"/>
            <a:ext cx="1242080" cy="6227"/>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矩形 33">
            <a:extLst>
              <a:ext uri="{FF2B5EF4-FFF2-40B4-BE49-F238E27FC236}">
                <a16:creationId xmlns:a16="http://schemas.microsoft.com/office/drawing/2014/main" id="{80FD47AC-7EB0-44B4-9696-66FB9B95ED6C}"/>
              </a:ext>
            </a:extLst>
          </p:cNvPr>
          <p:cNvSpPr>
            <a:spLocks noChangeArrowheads="1"/>
          </p:cNvSpPr>
          <p:nvPr/>
        </p:nvSpPr>
        <p:spPr bwMode="auto">
          <a:xfrm>
            <a:off x="7198009" y="3209992"/>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dirty="0" err="1"/>
              <a:t>ReLu</a:t>
            </a:r>
            <a:endParaRPr lang="zh-TW" altLang="en-US" sz="1800" dirty="0"/>
          </a:p>
        </p:txBody>
      </p:sp>
      <p:sp>
        <p:nvSpPr>
          <p:cNvPr id="30" name="矩形 33">
            <a:extLst>
              <a:ext uri="{FF2B5EF4-FFF2-40B4-BE49-F238E27FC236}">
                <a16:creationId xmlns:a16="http://schemas.microsoft.com/office/drawing/2014/main" id="{FED3AC36-AEC0-4975-8669-02864D746FCB}"/>
              </a:ext>
            </a:extLst>
          </p:cNvPr>
          <p:cNvSpPr>
            <a:spLocks noChangeArrowheads="1"/>
          </p:cNvSpPr>
          <p:nvPr/>
        </p:nvSpPr>
        <p:spPr bwMode="auto">
          <a:xfrm>
            <a:off x="712386" y="2267818"/>
            <a:ext cx="2165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zh-TW" sz="1800" dirty="0" err="1"/>
              <a:t>ReLu</a:t>
            </a:r>
            <a:r>
              <a:rPr lang="en-US" altLang="zh-TW" sz="1800" dirty="0"/>
              <a:t>(z) = max(0,z)</a:t>
            </a:r>
            <a:endParaRPr lang="zh-TW" altLang="en-US" sz="1800" dirty="0"/>
          </a:p>
        </p:txBody>
      </p:sp>
      <p:sp>
        <p:nvSpPr>
          <p:cNvPr id="31" name="橢圓 11">
            <a:extLst>
              <a:ext uri="{FF2B5EF4-FFF2-40B4-BE49-F238E27FC236}">
                <a16:creationId xmlns:a16="http://schemas.microsoft.com/office/drawing/2014/main" id="{A233CE8E-99A0-4D0F-9F7D-7A61AE835E3A}"/>
              </a:ext>
            </a:extLst>
          </p:cNvPr>
          <p:cNvSpPr>
            <a:spLocks noChangeArrowheads="1"/>
          </p:cNvSpPr>
          <p:nvPr/>
        </p:nvSpPr>
        <p:spPr bwMode="auto">
          <a:xfrm>
            <a:off x="8368152" y="2629347"/>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32" name="橢圓 17">
            <a:extLst>
              <a:ext uri="{FF2B5EF4-FFF2-40B4-BE49-F238E27FC236}">
                <a16:creationId xmlns:a16="http://schemas.microsoft.com/office/drawing/2014/main" id="{3D4BA10F-80C8-479B-A353-9E3AE0EAC3F5}"/>
              </a:ext>
            </a:extLst>
          </p:cNvPr>
          <p:cNvSpPr>
            <a:spLocks noChangeArrowheads="1"/>
          </p:cNvSpPr>
          <p:nvPr/>
        </p:nvSpPr>
        <p:spPr bwMode="auto">
          <a:xfrm>
            <a:off x="8995146" y="2628061"/>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3" name="橢圓 17">
            <a:extLst>
              <a:ext uri="{FF2B5EF4-FFF2-40B4-BE49-F238E27FC236}">
                <a16:creationId xmlns:a16="http://schemas.microsoft.com/office/drawing/2014/main" id="{77AB7009-4025-4B10-9D42-1DE960353E90}"/>
              </a:ext>
            </a:extLst>
          </p:cNvPr>
          <p:cNvSpPr>
            <a:spLocks noChangeArrowheads="1"/>
          </p:cNvSpPr>
          <p:nvPr/>
        </p:nvSpPr>
        <p:spPr bwMode="auto">
          <a:xfrm>
            <a:off x="9663344" y="2628060"/>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4" name="橢圓 17">
            <a:extLst>
              <a:ext uri="{FF2B5EF4-FFF2-40B4-BE49-F238E27FC236}">
                <a16:creationId xmlns:a16="http://schemas.microsoft.com/office/drawing/2014/main" id="{52972868-D365-4470-B7EF-E75B00D4680B}"/>
              </a:ext>
            </a:extLst>
          </p:cNvPr>
          <p:cNvSpPr>
            <a:spLocks noChangeArrowheads="1"/>
          </p:cNvSpPr>
          <p:nvPr/>
        </p:nvSpPr>
        <p:spPr bwMode="auto">
          <a:xfrm>
            <a:off x="10329163" y="2636762"/>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5" name="橢圓 17">
            <a:extLst>
              <a:ext uri="{FF2B5EF4-FFF2-40B4-BE49-F238E27FC236}">
                <a16:creationId xmlns:a16="http://schemas.microsoft.com/office/drawing/2014/main" id="{F3D9BC9E-3FB9-4C19-8A79-B8AD2040C17E}"/>
              </a:ext>
            </a:extLst>
          </p:cNvPr>
          <p:cNvSpPr>
            <a:spLocks noChangeArrowheads="1"/>
          </p:cNvSpPr>
          <p:nvPr/>
        </p:nvSpPr>
        <p:spPr bwMode="auto">
          <a:xfrm>
            <a:off x="8368151" y="3270707"/>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6" name="橢圓 16">
            <a:extLst>
              <a:ext uri="{FF2B5EF4-FFF2-40B4-BE49-F238E27FC236}">
                <a16:creationId xmlns:a16="http://schemas.microsoft.com/office/drawing/2014/main" id="{DEC9F91F-A41E-46C6-8966-21EBDCA46B62}"/>
              </a:ext>
            </a:extLst>
          </p:cNvPr>
          <p:cNvSpPr>
            <a:spLocks noChangeArrowheads="1"/>
          </p:cNvSpPr>
          <p:nvPr/>
        </p:nvSpPr>
        <p:spPr bwMode="auto">
          <a:xfrm>
            <a:off x="8992796" y="3263554"/>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37" name="橢圓 17">
            <a:extLst>
              <a:ext uri="{FF2B5EF4-FFF2-40B4-BE49-F238E27FC236}">
                <a16:creationId xmlns:a16="http://schemas.microsoft.com/office/drawing/2014/main" id="{04D860C9-2483-4E58-837E-BCCD875E7957}"/>
              </a:ext>
            </a:extLst>
          </p:cNvPr>
          <p:cNvSpPr>
            <a:spLocks noChangeArrowheads="1"/>
          </p:cNvSpPr>
          <p:nvPr/>
        </p:nvSpPr>
        <p:spPr bwMode="auto">
          <a:xfrm>
            <a:off x="9663344" y="3270707"/>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8" name="橢圓 17">
            <a:extLst>
              <a:ext uri="{FF2B5EF4-FFF2-40B4-BE49-F238E27FC236}">
                <a16:creationId xmlns:a16="http://schemas.microsoft.com/office/drawing/2014/main" id="{1CA2475C-D8BC-4AE0-8AFC-2299F62375AF}"/>
              </a:ext>
            </a:extLst>
          </p:cNvPr>
          <p:cNvSpPr>
            <a:spLocks noChangeArrowheads="1"/>
          </p:cNvSpPr>
          <p:nvPr/>
        </p:nvSpPr>
        <p:spPr bwMode="auto">
          <a:xfrm>
            <a:off x="10325125" y="3272161"/>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39" name="橢圓 17">
            <a:extLst>
              <a:ext uri="{FF2B5EF4-FFF2-40B4-BE49-F238E27FC236}">
                <a16:creationId xmlns:a16="http://schemas.microsoft.com/office/drawing/2014/main" id="{3737B2FA-99DE-4599-90AB-B24E3238760D}"/>
              </a:ext>
            </a:extLst>
          </p:cNvPr>
          <p:cNvSpPr>
            <a:spLocks noChangeArrowheads="1"/>
          </p:cNvSpPr>
          <p:nvPr/>
        </p:nvSpPr>
        <p:spPr bwMode="auto">
          <a:xfrm>
            <a:off x="8364115" y="3912066"/>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0" name="橢圓 17">
            <a:extLst>
              <a:ext uri="{FF2B5EF4-FFF2-40B4-BE49-F238E27FC236}">
                <a16:creationId xmlns:a16="http://schemas.microsoft.com/office/drawing/2014/main" id="{ADE502D3-7877-41C3-8548-1AD326D76DBD}"/>
              </a:ext>
            </a:extLst>
          </p:cNvPr>
          <p:cNvSpPr>
            <a:spLocks noChangeArrowheads="1"/>
          </p:cNvSpPr>
          <p:nvPr/>
        </p:nvSpPr>
        <p:spPr bwMode="auto">
          <a:xfrm>
            <a:off x="8998077" y="3912066"/>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1" name="橢圓 17">
            <a:extLst>
              <a:ext uri="{FF2B5EF4-FFF2-40B4-BE49-F238E27FC236}">
                <a16:creationId xmlns:a16="http://schemas.microsoft.com/office/drawing/2014/main" id="{0F929B46-0C1D-437B-930A-0C47A5E3FD22}"/>
              </a:ext>
            </a:extLst>
          </p:cNvPr>
          <p:cNvSpPr>
            <a:spLocks noChangeArrowheads="1"/>
          </p:cNvSpPr>
          <p:nvPr/>
        </p:nvSpPr>
        <p:spPr bwMode="auto">
          <a:xfrm>
            <a:off x="9665551" y="3912066"/>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2" name="橢圓 16">
            <a:extLst>
              <a:ext uri="{FF2B5EF4-FFF2-40B4-BE49-F238E27FC236}">
                <a16:creationId xmlns:a16="http://schemas.microsoft.com/office/drawing/2014/main" id="{279D3A47-2EE7-4EA6-93A3-CBDF4B8688A8}"/>
              </a:ext>
            </a:extLst>
          </p:cNvPr>
          <p:cNvSpPr>
            <a:spLocks noChangeArrowheads="1"/>
          </p:cNvSpPr>
          <p:nvPr/>
        </p:nvSpPr>
        <p:spPr bwMode="auto">
          <a:xfrm>
            <a:off x="10331421" y="3912066"/>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1</a:t>
            </a:r>
            <a:endParaRPr lang="zh-TW" altLang="en-US" dirty="0">
              <a:solidFill>
                <a:schemeClr val="dk1"/>
              </a:solidFill>
            </a:endParaRPr>
          </a:p>
        </p:txBody>
      </p:sp>
      <p:sp>
        <p:nvSpPr>
          <p:cNvPr id="43" name="橢圓 11">
            <a:extLst>
              <a:ext uri="{FF2B5EF4-FFF2-40B4-BE49-F238E27FC236}">
                <a16:creationId xmlns:a16="http://schemas.microsoft.com/office/drawing/2014/main" id="{22AC3436-019E-45FC-B1A2-E8E4C4D8A7C2}"/>
              </a:ext>
            </a:extLst>
          </p:cNvPr>
          <p:cNvSpPr>
            <a:spLocks noChangeArrowheads="1"/>
          </p:cNvSpPr>
          <p:nvPr/>
        </p:nvSpPr>
        <p:spPr bwMode="auto">
          <a:xfrm>
            <a:off x="8347142" y="4553424"/>
            <a:ext cx="539353"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3</a:t>
            </a:r>
            <a:endParaRPr lang="zh-TW" altLang="en-US" dirty="0">
              <a:solidFill>
                <a:schemeClr val="dk1"/>
              </a:solidFill>
            </a:endParaRPr>
          </a:p>
        </p:txBody>
      </p:sp>
      <p:sp>
        <p:nvSpPr>
          <p:cNvPr id="44" name="橢圓 17">
            <a:extLst>
              <a:ext uri="{FF2B5EF4-FFF2-40B4-BE49-F238E27FC236}">
                <a16:creationId xmlns:a16="http://schemas.microsoft.com/office/drawing/2014/main" id="{8BF9DE45-7560-4FFC-A7D1-1030B57CA6CC}"/>
              </a:ext>
            </a:extLst>
          </p:cNvPr>
          <p:cNvSpPr>
            <a:spLocks noChangeArrowheads="1"/>
          </p:cNvSpPr>
          <p:nvPr/>
        </p:nvSpPr>
        <p:spPr bwMode="auto">
          <a:xfrm>
            <a:off x="8997684" y="4554879"/>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5" name="橢圓 17">
            <a:extLst>
              <a:ext uri="{FF2B5EF4-FFF2-40B4-BE49-F238E27FC236}">
                <a16:creationId xmlns:a16="http://schemas.microsoft.com/office/drawing/2014/main" id="{BFE41379-D301-4FAD-A1AA-62874EBFEAAC}"/>
              </a:ext>
            </a:extLst>
          </p:cNvPr>
          <p:cNvSpPr>
            <a:spLocks noChangeArrowheads="1"/>
          </p:cNvSpPr>
          <p:nvPr/>
        </p:nvSpPr>
        <p:spPr bwMode="auto">
          <a:xfrm>
            <a:off x="9665882" y="4553424"/>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6" name="橢圓 17">
            <a:extLst>
              <a:ext uri="{FF2B5EF4-FFF2-40B4-BE49-F238E27FC236}">
                <a16:creationId xmlns:a16="http://schemas.microsoft.com/office/drawing/2014/main" id="{C6242610-4AC4-4D99-8DBB-7BC2A67AE433}"/>
              </a:ext>
            </a:extLst>
          </p:cNvPr>
          <p:cNvSpPr>
            <a:spLocks noChangeArrowheads="1"/>
          </p:cNvSpPr>
          <p:nvPr/>
        </p:nvSpPr>
        <p:spPr bwMode="auto">
          <a:xfrm>
            <a:off x="10327331" y="4527078"/>
            <a:ext cx="540544" cy="540544"/>
          </a:xfrm>
          <a:prstGeom prst="ellipse">
            <a:avLst/>
          </a:prstGeom>
          <a:gradFill rotWithShape="1">
            <a:gsLst>
              <a:gs pos="0">
                <a:srgbClr val="F7F6FF"/>
              </a:gs>
              <a:gs pos="64999">
                <a:srgbClr val="ECEBFF"/>
              </a:gs>
              <a:gs pos="100000">
                <a:srgbClr val="E5E3FF"/>
              </a:gs>
            </a:gsLst>
            <a:lin ang="5400000" scaled="1"/>
          </a:gradFill>
          <a:ln w="9525">
            <a:solidFill>
              <a:srgbClr val="D4D3E7"/>
            </a:solidFill>
            <a:round/>
            <a:headEnd/>
            <a:tailEnd/>
          </a:ln>
          <a:effectLst>
            <a:outerShdw blurRad="40000" dist="20000" dir="5400000" rotWithShape="0">
              <a:srgbClr val="808080">
                <a:alpha val="37999"/>
              </a:srgbClr>
            </a:outerShdw>
          </a:effectLst>
        </p:spPr>
        <p:txBody>
          <a:bodyPr anchor="ctr"/>
          <a:lstStyle/>
          <a:p>
            <a:pPr algn="ctr">
              <a:defRPr/>
            </a:pPr>
            <a:r>
              <a:rPr lang="en-US" altLang="zh-TW" dirty="0">
                <a:solidFill>
                  <a:schemeClr val="dk1"/>
                </a:solidFill>
              </a:rPr>
              <a:t>0</a:t>
            </a:r>
            <a:endParaRPr lang="zh-TW" altLang="en-US" dirty="0">
              <a:solidFill>
                <a:schemeClr val="dk1"/>
              </a:solidFill>
            </a:endParaRPr>
          </a:p>
        </p:txBody>
      </p:sp>
      <p:sp>
        <p:nvSpPr>
          <p:cNvPr id="47" name="文字方塊 4">
            <a:extLst>
              <a:ext uri="{FF2B5EF4-FFF2-40B4-BE49-F238E27FC236}">
                <a16:creationId xmlns:a16="http://schemas.microsoft.com/office/drawing/2014/main" id="{6C45F3C0-3749-4F5E-B4A4-A929E8BE40B9}"/>
              </a:ext>
            </a:extLst>
          </p:cNvPr>
          <p:cNvSpPr txBox="1">
            <a:spLocks noChangeArrowheads="1"/>
          </p:cNvSpPr>
          <p:nvPr/>
        </p:nvSpPr>
        <p:spPr bwMode="auto">
          <a:xfrm>
            <a:off x="8783472" y="5203390"/>
            <a:ext cx="1759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TW" sz="1800" dirty="0"/>
              <a:t>4 x 4 image</a:t>
            </a:r>
            <a:endParaRPr lang="zh-TW" altLang="en-US" sz="1800" dirty="0"/>
          </a:p>
        </p:txBody>
      </p:sp>
      <p:sp>
        <p:nvSpPr>
          <p:cNvPr id="2" name="CasellaDiTesto 1">
            <a:extLst>
              <a:ext uri="{FF2B5EF4-FFF2-40B4-BE49-F238E27FC236}">
                <a16:creationId xmlns:a16="http://schemas.microsoft.com/office/drawing/2014/main" id="{AA05A5E2-AF3B-8F39-274C-DE2BBEC95237}"/>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3" name="CasellaDiTesto 2">
            <a:extLst>
              <a:ext uri="{FF2B5EF4-FFF2-40B4-BE49-F238E27FC236}">
                <a16:creationId xmlns:a16="http://schemas.microsoft.com/office/drawing/2014/main" id="{7AA07D1F-891F-DBF2-B963-DB5F340F393C}"/>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6" name="CasellaDiTesto 1">
            <a:extLst>
              <a:ext uri="{FF2B5EF4-FFF2-40B4-BE49-F238E27FC236}">
                <a16:creationId xmlns:a16="http://schemas.microsoft.com/office/drawing/2014/main" id="{22C611A5-FC95-E014-70EA-33ED90075E1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9" name="CasellaDiTesto 5">
            <a:extLst>
              <a:ext uri="{FF2B5EF4-FFF2-40B4-BE49-F238E27FC236}">
                <a16:creationId xmlns:a16="http://schemas.microsoft.com/office/drawing/2014/main" id="{B44B6473-561E-0FF3-8479-F7BABE5BF66D}"/>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48" name="CasellaDiTesto 8">
            <a:extLst>
              <a:ext uri="{FF2B5EF4-FFF2-40B4-BE49-F238E27FC236}">
                <a16:creationId xmlns:a16="http://schemas.microsoft.com/office/drawing/2014/main" id="{25EE8CD5-F365-81B6-30D2-8B38FB6E588D}"/>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49" name="CasellaDiTesto 9">
            <a:extLst>
              <a:ext uri="{FF2B5EF4-FFF2-40B4-BE49-F238E27FC236}">
                <a16:creationId xmlns:a16="http://schemas.microsoft.com/office/drawing/2014/main" id="{A2115A28-C24F-1EF5-494E-1CA8AD67CEF6}"/>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a:t>
            </a:r>
            <a:r>
              <a:rPr lang="it-IT" sz="2000" b="1" dirty="0" err="1"/>
              <a:t>ReLu</a:t>
            </a:r>
            <a:r>
              <a:rPr lang="it-IT" sz="2000" b="1" dirty="0"/>
              <a:t> </a:t>
            </a:r>
            <a:r>
              <a:rPr lang="it-IT" sz="2000" b="1" dirty="0" err="1"/>
              <a:t>effect</a:t>
            </a:r>
            <a:endParaRPr lang="it-IT" sz="2000" dirty="0"/>
          </a:p>
        </p:txBody>
      </p:sp>
      <p:pic>
        <p:nvPicPr>
          <p:cNvPr id="51" name="Picture 50">
            <a:extLst>
              <a:ext uri="{FF2B5EF4-FFF2-40B4-BE49-F238E27FC236}">
                <a16:creationId xmlns:a16="http://schemas.microsoft.com/office/drawing/2014/main" id="{F2F506CC-C09A-47DA-B964-6336EE29E1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644" y="2787758"/>
            <a:ext cx="3411530" cy="2425258"/>
          </a:xfrm>
          <a:prstGeom prst="rect">
            <a:avLst/>
          </a:prstGeom>
        </p:spPr>
      </p:pic>
      <p:sp>
        <p:nvSpPr>
          <p:cNvPr id="52" name="Rectangle 51">
            <a:extLst>
              <a:ext uri="{FF2B5EF4-FFF2-40B4-BE49-F238E27FC236}">
                <a16:creationId xmlns:a16="http://schemas.microsoft.com/office/drawing/2014/main" id="{BED67DA6-84C9-B794-ED26-123D8B16ED54}"/>
              </a:ext>
            </a:extLst>
          </p:cNvPr>
          <p:cNvSpPr/>
          <p:nvPr/>
        </p:nvSpPr>
        <p:spPr>
          <a:xfrm>
            <a:off x="127596" y="2859524"/>
            <a:ext cx="1169581" cy="2073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9577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a:extLst>
              <a:ext uri="{FF2B5EF4-FFF2-40B4-BE49-F238E27FC236}">
                <a16:creationId xmlns:a16="http://schemas.microsoft.com/office/drawing/2014/main" id="{3F376E1B-7666-4336-96ED-945CF1F17825}"/>
              </a:ext>
            </a:extLst>
          </p:cNvPr>
          <p:cNvSpPr/>
          <p:nvPr/>
        </p:nvSpPr>
        <p:spPr>
          <a:xfrm>
            <a:off x="5310808" y="3238102"/>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CasellaDiTesto 17">
            <a:extLst>
              <a:ext uri="{FF2B5EF4-FFF2-40B4-BE49-F238E27FC236}">
                <a16:creationId xmlns:a16="http://schemas.microsoft.com/office/drawing/2014/main" id="{63C3761D-BC24-48CA-A5DE-86D5F309AE79}"/>
              </a:ext>
            </a:extLst>
          </p:cNvPr>
          <p:cNvSpPr txBox="1"/>
          <p:nvPr/>
        </p:nvSpPr>
        <p:spPr>
          <a:xfrm>
            <a:off x="5459896" y="3322153"/>
            <a:ext cx="387626" cy="369332"/>
          </a:xfrm>
          <a:prstGeom prst="rect">
            <a:avLst/>
          </a:prstGeom>
          <a:noFill/>
        </p:spPr>
        <p:txBody>
          <a:bodyPr wrap="square" rtlCol="0">
            <a:spAutoFit/>
          </a:bodyPr>
          <a:lstStyle/>
          <a:p>
            <a:r>
              <a:rPr lang="it-IT" dirty="0"/>
              <a:t>3</a:t>
            </a:r>
          </a:p>
        </p:txBody>
      </p:sp>
      <p:sp>
        <p:nvSpPr>
          <p:cNvPr id="20" name="CasellaDiTesto 19">
            <a:extLst>
              <a:ext uri="{FF2B5EF4-FFF2-40B4-BE49-F238E27FC236}">
                <a16:creationId xmlns:a16="http://schemas.microsoft.com/office/drawing/2014/main" id="{920214A2-E504-4F12-89DC-9C06A6EB681C}"/>
              </a:ext>
            </a:extLst>
          </p:cNvPr>
          <p:cNvSpPr txBox="1"/>
          <p:nvPr/>
        </p:nvSpPr>
        <p:spPr>
          <a:xfrm>
            <a:off x="1851990" y="2304762"/>
            <a:ext cx="1252331" cy="415498"/>
          </a:xfrm>
          <a:prstGeom prst="rect">
            <a:avLst/>
          </a:prstGeom>
          <a:noFill/>
        </p:spPr>
        <p:txBody>
          <a:bodyPr wrap="square" rtlCol="0">
            <a:spAutoFit/>
          </a:bodyPr>
          <a:lstStyle/>
          <a:p>
            <a:r>
              <a:rPr lang="it-IT" sz="2100" dirty="0"/>
              <a:t>Size (2,2)</a:t>
            </a:r>
          </a:p>
        </p:txBody>
      </p:sp>
      <p:pic>
        <p:nvPicPr>
          <p:cNvPr id="25" name="Immagine 24" descr="Immagine che contiene elettronico, calcolatrice&#10;&#10;Descrizione generata automaticamente">
            <a:extLst>
              <a:ext uri="{FF2B5EF4-FFF2-40B4-BE49-F238E27FC236}">
                <a16:creationId xmlns:a16="http://schemas.microsoft.com/office/drawing/2014/main" id="{CB5B00BA-EDE0-4C73-B0E0-2C188D74C1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9376" y="2928009"/>
            <a:ext cx="2509890" cy="2471424"/>
          </a:xfrm>
          <a:prstGeom prst="rect">
            <a:avLst/>
          </a:prstGeom>
        </p:spPr>
      </p:pic>
      <p:sp>
        <p:nvSpPr>
          <p:cNvPr id="26" name="Rettangolo 25">
            <a:extLst>
              <a:ext uri="{FF2B5EF4-FFF2-40B4-BE49-F238E27FC236}">
                <a16:creationId xmlns:a16="http://schemas.microsoft.com/office/drawing/2014/main" id="{DF23A7F8-A428-4AAF-B0EE-808F16D62158}"/>
              </a:ext>
            </a:extLst>
          </p:cNvPr>
          <p:cNvSpPr/>
          <p:nvPr/>
        </p:nvSpPr>
        <p:spPr>
          <a:xfrm>
            <a:off x="1855559" y="2928010"/>
            <a:ext cx="590718" cy="56217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7" name="Rettangolo 26">
            <a:extLst>
              <a:ext uri="{FF2B5EF4-FFF2-40B4-BE49-F238E27FC236}">
                <a16:creationId xmlns:a16="http://schemas.microsoft.com/office/drawing/2014/main" id="{9E63667E-07EF-45B1-B246-EA7CC76B9BB2}"/>
              </a:ext>
            </a:extLst>
          </p:cNvPr>
          <p:cNvSpPr/>
          <p:nvPr/>
        </p:nvSpPr>
        <p:spPr>
          <a:xfrm>
            <a:off x="1817865" y="2914651"/>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28" name="Connettore diritto 27">
            <a:extLst>
              <a:ext uri="{FF2B5EF4-FFF2-40B4-BE49-F238E27FC236}">
                <a16:creationId xmlns:a16="http://schemas.microsoft.com/office/drawing/2014/main" id="{D726D648-5699-4AB8-AC69-7DA984CEC9D9}"/>
              </a:ext>
            </a:extLst>
          </p:cNvPr>
          <p:cNvCxnSpPr>
            <a:cxnSpLocks/>
          </p:cNvCxnSpPr>
          <p:nvPr/>
        </p:nvCxnSpPr>
        <p:spPr>
          <a:xfrm>
            <a:off x="3104322" y="2914651"/>
            <a:ext cx="2290908" cy="3987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2EA87FC0-C3E9-4A85-8057-9D22EA1D0531}"/>
              </a:ext>
            </a:extLst>
          </p:cNvPr>
          <p:cNvCxnSpPr>
            <a:cxnSpLocks/>
          </p:cNvCxnSpPr>
          <p:nvPr/>
        </p:nvCxnSpPr>
        <p:spPr>
          <a:xfrm flipV="1">
            <a:off x="3104322" y="3677127"/>
            <a:ext cx="2290908" cy="4600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CasellaDiTesto 1">
            <a:extLst>
              <a:ext uri="{FF2B5EF4-FFF2-40B4-BE49-F238E27FC236}">
                <a16:creationId xmlns:a16="http://schemas.microsoft.com/office/drawing/2014/main" id="{94EE4615-251E-2597-31E3-C5E31C395CC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2">
            <a:extLst>
              <a:ext uri="{FF2B5EF4-FFF2-40B4-BE49-F238E27FC236}">
                <a16:creationId xmlns:a16="http://schemas.microsoft.com/office/drawing/2014/main" id="{9E5847FD-F6E5-5083-B00F-5651EDBE3300}"/>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0" name="CasellaDiTesto 1">
            <a:extLst>
              <a:ext uri="{FF2B5EF4-FFF2-40B4-BE49-F238E27FC236}">
                <a16:creationId xmlns:a16="http://schemas.microsoft.com/office/drawing/2014/main" id="{F92B5BCB-4B94-5C55-8A1A-825F38323F8D}"/>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5">
            <a:extLst>
              <a:ext uri="{FF2B5EF4-FFF2-40B4-BE49-F238E27FC236}">
                <a16:creationId xmlns:a16="http://schemas.microsoft.com/office/drawing/2014/main" id="{E7A507C3-FD1A-90F5-F597-49F9761516A7}"/>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2" name="CasellaDiTesto 8">
            <a:extLst>
              <a:ext uri="{FF2B5EF4-FFF2-40B4-BE49-F238E27FC236}">
                <a16:creationId xmlns:a16="http://schemas.microsoft.com/office/drawing/2014/main" id="{31D28900-EA42-132F-FA16-C2CCED74AE13}"/>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13" name="CasellaDiTesto 9">
            <a:extLst>
              <a:ext uri="{FF2B5EF4-FFF2-40B4-BE49-F238E27FC236}">
                <a16:creationId xmlns:a16="http://schemas.microsoft.com/office/drawing/2014/main" id="{092CCF55-EB59-7835-1D82-F54910CF5258}"/>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The Max Pooling </a:t>
            </a:r>
            <a:r>
              <a:rPr lang="it-IT" sz="2000" b="1" dirty="0" err="1"/>
              <a:t>Effect</a:t>
            </a:r>
            <a:endParaRPr lang="it-IT" sz="2000" dirty="0"/>
          </a:p>
        </p:txBody>
      </p:sp>
    </p:spTree>
    <p:extLst>
      <p:ext uri="{BB962C8B-B14F-4D97-AF65-F5344CB8AC3E}">
        <p14:creationId xmlns:p14="http://schemas.microsoft.com/office/powerpoint/2010/main" val="14432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a:extLst>
              <a:ext uri="{FF2B5EF4-FFF2-40B4-BE49-F238E27FC236}">
                <a16:creationId xmlns:a16="http://schemas.microsoft.com/office/drawing/2014/main" id="{3F376E1B-7666-4336-96ED-945CF1F17825}"/>
              </a:ext>
            </a:extLst>
          </p:cNvPr>
          <p:cNvSpPr/>
          <p:nvPr/>
        </p:nvSpPr>
        <p:spPr>
          <a:xfrm>
            <a:off x="5310808" y="3238102"/>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CasellaDiTesto 17">
            <a:extLst>
              <a:ext uri="{FF2B5EF4-FFF2-40B4-BE49-F238E27FC236}">
                <a16:creationId xmlns:a16="http://schemas.microsoft.com/office/drawing/2014/main" id="{63C3761D-BC24-48CA-A5DE-86D5F309AE79}"/>
              </a:ext>
            </a:extLst>
          </p:cNvPr>
          <p:cNvSpPr txBox="1"/>
          <p:nvPr/>
        </p:nvSpPr>
        <p:spPr>
          <a:xfrm>
            <a:off x="5459896" y="3322153"/>
            <a:ext cx="387626" cy="369332"/>
          </a:xfrm>
          <a:prstGeom prst="rect">
            <a:avLst/>
          </a:prstGeom>
          <a:noFill/>
        </p:spPr>
        <p:txBody>
          <a:bodyPr wrap="square" rtlCol="0">
            <a:spAutoFit/>
          </a:bodyPr>
          <a:lstStyle/>
          <a:p>
            <a:r>
              <a:rPr lang="it-IT" dirty="0"/>
              <a:t>3</a:t>
            </a:r>
          </a:p>
        </p:txBody>
      </p:sp>
      <p:pic>
        <p:nvPicPr>
          <p:cNvPr id="25" name="Immagine 24" descr="Immagine che contiene elettronico, calcolatrice&#10;&#10;Descrizione generata automaticamente">
            <a:extLst>
              <a:ext uri="{FF2B5EF4-FFF2-40B4-BE49-F238E27FC236}">
                <a16:creationId xmlns:a16="http://schemas.microsoft.com/office/drawing/2014/main" id="{CB5B00BA-EDE0-4C73-B0E0-2C188D74C1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9377" y="2928008"/>
            <a:ext cx="2509890" cy="2471424"/>
          </a:xfrm>
          <a:prstGeom prst="rect">
            <a:avLst/>
          </a:prstGeom>
        </p:spPr>
      </p:pic>
      <p:sp>
        <p:nvSpPr>
          <p:cNvPr id="27" name="Rettangolo 26">
            <a:extLst>
              <a:ext uri="{FF2B5EF4-FFF2-40B4-BE49-F238E27FC236}">
                <a16:creationId xmlns:a16="http://schemas.microsoft.com/office/drawing/2014/main" id="{9E63667E-07EF-45B1-B246-EA7CC76B9BB2}"/>
              </a:ext>
            </a:extLst>
          </p:cNvPr>
          <p:cNvSpPr/>
          <p:nvPr/>
        </p:nvSpPr>
        <p:spPr>
          <a:xfrm>
            <a:off x="1817865" y="2914651"/>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Rettangolo 10">
            <a:extLst>
              <a:ext uri="{FF2B5EF4-FFF2-40B4-BE49-F238E27FC236}">
                <a16:creationId xmlns:a16="http://schemas.microsoft.com/office/drawing/2014/main" id="{52ACFFF1-4C57-4F9A-AF25-72E5CEEBA910}"/>
              </a:ext>
            </a:extLst>
          </p:cNvPr>
          <p:cNvSpPr/>
          <p:nvPr/>
        </p:nvSpPr>
        <p:spPr>
          <a:xfrm>
            <a:off x="3115012" y="2914651"/>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cxnSp>
        <p:nvCxnSpPr>
          <p:cNvPr id="12" name="Connettore diritto 11">
            <a:extLst>
              <a:ext uri="{FF2B5EF4-FFF2-40B4-BE49-F238E27FC236}">
                <a16:creationId xmlns:a16="http://schemas.microsoft.com/office/drawing/2014/main" id="{47201882-B1EC-43D9-8995-DE22A535D1B5}"/>
              </a:ext>
            </a:extLst>
          </p:cNvPr>
          <p:cNvCxnSpPr>
            <a:cxnSpLocks/>
          </p:cNvCxnSpPr>
          <p:nvPr/>
        </p:nvCxnSpPr>
        <p:spPr>
          <a:xfrm flipV="1">
            <a:off x="4426228" y="3632025"/>
            <a:ext cx="2132785" cy="505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434C127A-9338-4009-98A8-0248C3CE8839}"/>
              </a:ext>
            </a:extLst>
          </p:cNvPr>
          <p:cNvCxnSpPr>
            <a:cxnSpLocks/>
          </p:cNvCxnSpPr>
          <p:nvPr/>
        </p:nvCxnSpPr>
        <p:spPr>
          <a:xfrm>
            <a:off x="4426228" y="2924590"/>
            <a:ext cx="2132785" cy="5286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e 14">
            <a:extLst>
              <a:ext uri="{FF2B5EF4-FFF2-40B4-BE49-F238E27FC236}">
                <a16:creationId xmlns:a16="http://schemas.microsoft.com/office/drawing/2014/main" id="{2327C6D1-A134-4B38-B668-5FB1C6B72441}"/>
              </a:ext>
            </a:extLst>
          </p:cNvPr>
          <p:cNvSpPr/>
          <p:nvPr/>
        </p:nvSpPr>
        <p:spPr>
          <a:xfrm>
            <a:off x="6536133" y="3249643"/>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CasellaDiTesto 15">
            <a:extLst>
              <a:ext uri="{FF2B5EF4-FFF2-40B4-BE49-F238E27FC236}">
                <a16:creationId xmlns:a16="http://schemas.microsoft.com/office/drawing/2014/main" id="{2C1D8C46-40CE-482D-BEB6-9C58CFE8C939}"/>
              </a:ext>
            </a:extLst>
          </p:cNvPr>
          <p:cNvSpPr txBox="1"/>
          <p:nvPr/>
        </p:nvSpPr>
        <p:spPr>
          <a:xfrm>
            <a:off x="6689626" y="3322152"/>
            <a:ext cx="387626" cy="369332"/>
          </a:xfrm>
          <a:prstGeom prst="rect">
            <a:avLst/>
          </a:prstGeom>
          <a:noFill/>
        </p:spPr>
        <p:txBody>
          <a:bodyPr wrap="square" rtlCol="0">
            <a:spAutoFit/>
          </a:bodyPr>
          <a:lstStyle/>
          <a:p>
            <a:r>
              <a:rPr lang="it-IT" dirty="0"/>
              <a:t>0</a:t>
            </a:r>
          </a:p>
        </p:txBody>
      </p:sp>
      <p:sp>
        <p:nvSpPr>
          <p:cNvPr id="19" name="CasellaDiTesto 18">
            <a:extLst>
              <a:ext uri="{FF2B5EF4-FFF2-40B4-BE49-F238E27FC236}">
                <a16:creationId xmlns:a16="http://schemas.microsoft.com/office/drawing/2014/main" id="{107E18C3-52DF-45C1-BF57-D144D5ACD395}"/>
              </a:ext>
            </a:extLst>
          </p:cNvPr>
          <p:cNvSpPr txBox="1"/>
          <p:nvPr/>
        </p:nvSpPr>
        <p:spPr>
          <a:xfrm>
            <a:off x="3173897" y="2295020"/>
            <a:ext cx="1252331" cy="415498"/>
          </a:xfrm>
          <a:prstGeom prst="rect">
            <a:avLst/>
          </a:prstGeom>
          <a:noFill/>
        </p:spPr>
        <p:txBody>
          <a:bodyPr wrap="square" rtlCol="0">
            <a:spAutoFit/>
          </a:bodyPr>
          <a:lstStyle/>
          <a:p>
            <a:r>
              <a:rPr lang="it-IT" sz="2100" dirty="0"/>
              <a:t>Stride=2</a:t>
            </a:r>
          </a:p>
        </p:txBody>
      </p:sp>
      <p:sp>
        <p:nvSpPr>
          <p:cNvPr id="3" name="CasellaDiTesto 1">
            <a:extLst>
              <a:ext uri="{FF2B5EF4-FFF2-40B4-BE49-F238E27FC236}">
                <a16:creationId xmlns:a16="http://schemas.microsoft.com/office/drawing/2014/main" id="{E51A31A8-08B8-877D-9E74-0187B6E50A71}"/>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2">
            <a:extLst>
              <a:ext uri="{FF2B5EF4-FFF2-40B4-BE49-F238E27FC236}">
                <a16:creationId xmlns:a16="http://schemas.microsoft.com/office/drawing/2014/main" id="{8687183C-C036-CECF-629D-C048710D85F7}"/>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0" name="CasellaDiTesto 1">
            <a:extLst>
              <a:ext uri="{FF2B5EF4-FFF2-40B4-BE49-F238E27FC236}">
                <a16:creationId xmlns:a16="http://schemas.microsoft.com/office/drawing/2014/main" id="{513BF5E0-7293-446B-D731-58EC94E7FE1A}"/>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4" name="CasellaDiTesto 5">
            <a:extLst>
              <a:ext uri="{FF2B5EF4-FFF2-40B4-BE49-F238E27FC236}">
                <a16:creationId xmlns:a16="http://schemas.microsoft.com/office/drawing/2014/main" id="{F5ED008B-27FB-60CC-9CC2-1494B29E9725}"/>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21" name="CasellaDiTesto 8">
            <a:extLst>
              <a:ext uri="{FF2B5EF4-FFF2-40B4-BE49-F238E27FC236}">
                <a16:creationId xmlns:a16="http://schemas.microsoft.com/office/drawing/2014/main" id="{BB02564E-EDBB-F30F-889C-E84265EDAC7D}"/>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4" name="CasellaDiTesto 9">
            <a:extLst>
              <a:ext uri="{FF2B5EF4-FFF2-40B4-BE49-F238E27FC236}">
                <a16:creationId xmlns:a16="http://schemas.microsoft.com/office/drawing/2014/main" id="{9D61E481-AB63-E2BE-AF0D-72E48C441042}"/>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The Max Pooling </a:t>
            </a:r>
            <a:r>
              <a:rPr lang="it-IT" sz="2000" b="1" dirty="0" err="1"/>
              <a:t>Effect</a:t>
            </a:r>
            <a:endParaRPr lang="it-IT" sz="2000" dirty="0"/>
          </a:p>
        </p:txBody>
      </p:sp>
      <p:sp>
        <p:nvSpPr>
          <p:cNvPr id="26" name="CasellaDiTesto 19">
            <a:extLst>
              <a:ext uri="{FF2B5EF4-FFF2-40B4-BE49-F238E27FC236}">
                <a16:creationId xmlns:a16="http://schemas.microsoft.com/office/drawing/2014/main" id="{1ADEAAA5-1776-4E37-D708-12A4E0570767}"/>
              </a:ext>
            </a:extLst>
          </p:cNvPr>
          <p:cNvSpPr txBox="1"/>
          <p:nvPr/>
        </p:nvSpPr>
        <p:spPr>
          <a:xfrm>
            <a:off x="1851990" y="2304762"/>
            <a:ext cx="1252331" cy="415498"/>
          </a:xfrm>
          <a:prstGeom prst="rect">
            <a:avLst/>
          </a:prstGeom>
          <a:noFill/>
        </p:spPr>
        <p:txBody>
          <a:bodyPr wrap="square" rtlCol="0">
            <a:spAutoFit/>
          </a:bodyPr>
          <a:lstStyle/>
          <a:p>
            <a:r>
              <a:rPr lang="it-IT" sz="2100" dirty="0"/>
              <a:t>Size (2,2)</a:t>
            </a:r>
          </a:p>
        </p:txBody>
      </p:sp>
    </p:spTree>
    <p:extLst>
      <p:ext uri="{BB962C8B-B14F-4D97-AF65-F5344CB8AC3E}">
        <p14:creationId xmlns:p14="http://schemas.microsoft.com/office/powerpoint/2010/main" val="38553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a:extLst>
              <a:ext uri="{FF2B5EF4-FFF2-40B4-BE49-F238E27FC236}">
                <a16:creationId xmlns:a16="http://schemas.microsoft.com/office/drawing/2014/main" id="{3F376E1B-7666-4336-96ED-945CF1F17825}"/>
              </a:ext>
            </a:extLst>
          </p:cNvPr>
          <p:cNvSpPr/>
          <p:nvPr/>
        </p:nvSpPr>
        <p:spPr>
          <a:xfrm>
            <a:off x="5310808" y="3238102"/>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8" name="CasellaDiTesto 17">
            <a:extLst>
              <a:ext uri="{FF2B5EF4-FFF2-40B4-BE49-F238E27FC236}">
                <a16:creationId xmlns:a16="http://schemas.microsoft.com/office/drawing/2014/main" id="{63C3761D-BC24-48CA-A5DE-86D5F309AE79}"/>
              </a:ext>
            </a:extLst>
          </p:cNvPr>
          <p:cNvSpPr txBox="1"/>
          <p:nvPr/>
        </p:nvSpPr>
        <p:spPr>
          <a:xfrm>
            <a:off x="5459896" y="3322153"/>
            <a:ext cx="387626" cy="369332"/>
          </a:xfrm>
          <a:prstGeom prst="rect">
            <a:avLst/>
          </a:prstGeom>
          <a:noFill/>
        </p:spPr>
        <p:txBody>
          <a:bodyPr wrap="square" rtlCol="0">
            <a:spAutoFit/>
          </a:bodyPr>
          <a:lstStyle/>
          <a:p>
            <a:r>
              <a:rPr lang="it-IT" dirty="0"/>
              <a:t>3</a:t>
            </a:r>
          </a:p>
        </p:txBody>
      </p:sp>
      <p:sp>
        <p:nvSpPr>
          <p:cNvPr id="12" name="CasellaDiTesto 11">
            <a:extLst>
              <a:ext uri="{FF2B5EF4-FFF2-40B4-BE49-F238E27FC236}">
                <a16:creationId xmlns:a16="http://schemas.microsoft.com/office/drawing/2014/main" id="{17DB92E1-A7E9-4087-B5DF-99519A799D40}"/>
              </a:ext>
            </a:extLst>
          </p:cNvPr>
          <p:cNvSpPr txBox="1"/>
          <p:nvPr/>
        </p:nvSpPr>
        <p:spPr>
          <a:xfrm>
            <a:off x="6304724" y="3322153"/>
            <a:ext cx="387626" cy="369332"/>
          </a:xfrm>
          <a:prstGeom prst="rect">
            <a:avLst/>
          </a:prstGeom>
          <a:noFill/>
        </p:spPr>
        <p:txBody>
          <a:bodyPr wrap="square" rtlCol="0">
            <a:spAutoFit/>
          </a:bodyPr>
          <a:lstStyle/>
          <a:p>
            <a:r>
              <a:rPr lang="it-IT" dirty="0"/>
              <a:t>0</a:t>
            </a:r>
          </a:p>
        </p:txBody>
      </p:sp>
      <p:sp>
        <p:nvSpPr>
          <p:cNvPr id="14" name="Ovale 13">
            <a:extLst>
              <a:ext uri="{FF2B5EF4-FFF2-40B4-BE49-F238E27FC236}">
                <a16:creationId xmlns:a16="http://schemas.microsoft.com/office/drawing/2014/main" id="{5C504128-38EF-447C-96B9-AA14614B61C9}"/>
              </a:ext>
            </a:extLst>
          </p:cNvPr>
          <p:cNvSpPr/>
          <p:nvPr/>
        </p:nvSpPr>
        <p:spPr>
          <a:xfrm>
            <a:off x="6200266" y="3238102"/>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CasellaDiTesto 15">
            <a:extLst>
              <a:ext uri="{FF2B5EF4-FFF2-40B4-BE49-F238E27FC236}">
                <a16:creationId xmlns:a16="http://schemas.microsoft.com/office/drawing/2014/main" id="{D84A5053-919E-4251-BDEF-A5909E3F2FDD}"/>
              </a:ext>
            </a:extLst>
          </p:cNvPr>
          <p:cNvSpPr txBox="1"/>
          <p:nvPr/>
        </p:nvSpPr>
        <p:spPr>
          <a:xfrm>
            <a:off x="6365198" y="3322152"/>
            <a:ext cx="387626" cy="369332"/>
          </a:xfrm>
          <a:prstGeom prst="rect">
            <a:avLst/>
          </a:prstGeom>
          <a:noFill/>
        </p:spPr>
        <p:txBody>
          <a:bodyPr wrap="square" rtlCol="0">
            <a:spAutoFit/>
          </a:bodyPr>
          <a:lstStyle/>
          <a:p>
            <a:r>
              <a:rPr lang="it-IT" dirty="0"/>
              <a:t>0</a:t>
            </a:r>
          </a:p>
        </p:txBody>
      </p:sp>
      <p:sp>
        <p:nvSpPr>
          <p:cNvPr id="23" name="Ovale 22">
            <a:extLst>
              <a:ext uri="{FF2B5EF4-FFF2-40B4-BE49-F238E27FC236}">
                <a16:creationId xmlns:a16="http://schemas.microsoft.com/office/drawing/2014/main" id="{DA834AF1-1E4B-4BE0-AD5E-0FD8DF6CA4AE}"/>
              </a:ext>
            </a:extLst>
          </p:cNvPr>
          <p:cNvSpPr/>
          <p:nvPr/>
        </p:nvSpPr>
        <p:spPr>
          <a:xfrm>
            <a:off x="5332609" y="3889199"/>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Ovale 23">
            <a:extLst>
              <a:ext uri="{FF2B5EF4-FFF2-40B4-BE49-F238E27FC236}">
                <a16:creationId xmlns:a16="http://schemas.microsoft.com/office/drawing/2014/main" id="{B2F1AE3F-3048-4C4A-8113-33EC44939441}"/>
              </a:ext>
            </a:extLst>
          </p:cNvPr>
          <p:cNvSpPr/>
          <p:nvPr/>
        </p:nvSpPr>
        <p:spPr>
          <a:xfrm>
            <a:off x="6210301" y="3867697"/>
            <a:ext cx="576470" cy="51435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5" name="CasellaDiTesto 24">
            <a:extLst>
              <a:ext uri="{FF2B5EF4-FFF2-40B4-BE49-F238E27FC236}">
                <a16:creationId xmlns:a16="http://schemas.microsoft.com/office/drawing/2014/main" id="{536084C5-1A31-4103-8781-74819E1B9C47}"/>
              </a:ext>
            </a:extLst>
          </p:cNvPr>
          <p:cNvSpPr txBox="1"/>
          <p:nvPr/>
        </p:nvSpPr>
        <p:spPr>
          <a:xfrm>
            <a:off x="5502796" y="3973249"/>
            <a:ext cx="387626" cy="369332"/>
          </a:xfrm>
          <a:prstGeom prst="rect">
            <a:avLst/>
          </a:prstGeom>
          <a:noFill/>
        </p:spPr>
        <p:txBody>
          <a:bodyPr wrap="square" rtlCol="0">
            <a:spAutoFit/>
          </a:bodyPr>
          <a:lstStyle/>
          <a:p>
            <a:r>
              <a:rPr lang="it-IT" dirty="0"/>
              <a:t>3</a:t>
            </a:r>
          </a:p>
        </p:txBody>
      </p:sp>
      <p:sp>
        <p:nvSpPr>
          <p:cNvPr id="26" name="CasellaDiTesto 25">
            <a:extLst>
              <a:ext uri="{FF2B5EF4-FFF2-40B4-BE49-F238E27FC236}">
                <a16:creationId xmlns:a16="http://schemas.microsoft.com/office/drawing/2014/main" id="{C69D7C68-352E-4E29-9127-496B14C23FE8}"/>
              </a:ext>
            </a:extLst>
          </p:cNvPr>
          <p:cNvSpPr txBox="1"/>
          <p:nvPr/>
        </p:nvSpPr>
        <p:spPr>
          <a:xfrm>
            <a:off x="6375139" y="3942702"/>
            <a:ext cx="387626" cy="369332"/>
          </a:xfrm>
          <a:prstGeom prst="rect">
            <a:avLst/>
          </a:prstGeom>
          <a:noFill/>
        </p:spPr>
        <p:txBody>
          <a:bodyPr wrap="square" rtlCol="0">
            <a:spAutoFit/>
          </a:bodyPr>
          <a:lstStyle/>
          <a:p>
            <a:r>
              <a:rPr lang="it-IT" dirty="0"/>
              <a:t>1</a:t>
            </a:r>
          </a:p>
        </p:txBody>
      </p:sp>
      <p:pic>
        <p:nvPicPr>
          <p:cNvPr id="34" name="Immagine 33" descr="Immagine che contiene elettronico, calcolatrice&#10;&#10;Descrizione generata automaticamente">
            <a:extLst>
              <a:ext uri="{FF2B5EF4-FFF2-40B4-BE49-F238E27FC236}">
                <a16:creationId xmlns:a16="http://schemas.microsoft.com/office/drawing/2014/main" id="{25DE9368-41CB-4F69-B19D-0E639B3CCA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1411" y="2910661"/>
            <a:ext cx="2509890" cy="2471424"/>
          </a:xfrm>
          <a:prstGeom prst="rect">
            <a:avLst/>
          </a:prstGeom>
        </p:spPr>
      </p:pic>
      <p:sp>
        <p:nvSpPr>
          <p:cNvPr id="35" name="Rettangolo 34">
            <a:extLst>
              <a:ext uri="{FF2B5EF4-FFF2-40B4-BE49-F238E27FC236}">
                <a16:creationId xmlns:a16="http://schemas.microsoft.com/office/drawing/2014/main" id="{8F1F92C7-9197-463E-B30F-5BB68D2B7012}"/>
              </a:ext>
            </a:extLst>
          </p:cNvPr>
          <p:cNvSpPr/>
          <p:nvPr/>
        </p:nvSpPr>
        <p:spPr>
          <a:xfrm>
            <a:off x="1817865" y="2914651"/>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6" name="Rettangolo 35">
            <a:extLst>
              <a:ext uri="{FF2B5EF4-FFF2-40B4-BE49-F238E27FC236}">
                <a16:creationId xmlns:a16="http://schemas.microsoft.com/office/drawing/2014/main" id="{1971B6BD-D0D8-4BAA-8B2B-DB1644E9AB00}"/>
              </a:ext>
            </a:extLst>
          </p:cNvPr>
          <p:cNvSpPr/>
          <p:nvPr/>
        </p:nvSpPr>
        <p:spPr>
          <a:xfrm>
            <a:off x="1855559" y="2928181"/>
            <a:ext cx="590718" cy="56217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7" name="Rettangolo 36">
            <a:extLst>
              <a:ext uri="{FF2B5EF4-FFF2-40B4-BE49-F238E27FC236}">
                <a16:creationId xmlns:a16="http://schemas.microsoft.com/office/drawing/2014/main" id="{EB9A1095-BBDA-4245-9AC2-CEECEFFEA255}"/>
              </a:ext>
            </a:extLst>
          </p:cNvPr>
          <p:cNvSpPr/>
          <p:nvPr/>
        </p:nvSpPr>
        <p:spPr>
          <a:xfrm>
            <a:off x="3115012" y="2914651"/>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8" name="Rettangolo 37">
            <a:extLst>
              <a:ext uri="{FF2B5EF4-FFF2-40B4-BE49-F238E27FC236}">
                <a16:creationId xmlns:a16="http://schemas.microsoft.com/office/drawing/2014/main" id="{47DC937D-D305-4CD8-BEBD-65DC7D9F2C40}"/>
              </a:ext>
            </a:extLst>
          </p:cNvPr>
          <p:cNvSpPr/>
          <p:nvPr/>
        </p:nvSpPr>
        <p:spPr>
          <a:xfrm>
            <a:off x="3115012" y="4149745"/>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9" name="Rettangolo 38">
            <a:extLst>
              <a:ext uri="{FF2B5EF4-FFF2-40B4-BE49-F238E27FC236}">
                <a16:creationId xmlns:a16="http://schemas.microsoft.com/office/drawing/2014/main" id="{2DA60787-6CE6-482E-A985-E0F1FE263FFB}"/>
              </a:ext>
            </a:extLst>
          </p:cNvPr>
          <p:cNvSpPr/>
          <p:nvPr/>
        </p:nvSpPr>
        <p:spPr>
          <a:xfrm>
            <a:off x="1855559" y="4810083"/>
            <a:ext cx="590718" cy="56217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0" name="Rettangolo 39">
            <a:extLst>
              <a:ext uri="{FF2B5EF4-FFF2-40B4-BE49-F238E27FC236}">
                <a16:creationId xmlns:a16="http://schemas.microsoft.com/office/drawing/2014/main" id="{FD9633AF-9D83-4A4B-BD56-77B9CF1249C5}"/>
              </a:ext>
            </a:extLst>
          </p:cNvPr>
          <p:cNvSpPr/>
          <p:nvPr/>
        </p:nvSpPr>
        <p:spPr>
          <a:xfrm>
            <a:off x="1817864" y="4149745"/>
            <a:ext cx="1286458"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 name="CasellaDiTesto 4">
            <a:extLst>
              <a:ext uri="{FF2B5EF4-FFF2-40B4-BE49-F238E27FC236}">
                <a16:creationId xmlns:a16="http://schemas.microsoft.com/office/drawing/2014/main" id="{882B112F-D3C1-01FC-1D5D-BA0A93FAD9F2}"/>
              </a:ext>
            </a:extLst>
          </p:cNvPr>
          <p:cNvSpPr txBox="1"/>
          <p:nvPr/>
        </p:nvSpPr>
        <p:spPr>
          <a:xfrm>
            <a:off x="7696109" y="1328485"/>
            <a:ext cx="3472819" cy="5062924"/>
          </a:xfrm>
          <a:prstGeom prst="rect">
            <a:avLst/>
          </a:prstGeom>
          <a:noFill/>
        </p:spPr>
        <p:txBody>
          <a:bodyPr wrap="square" rtlCol="0">
            <a:spAutoFit/>
          </a:bodyPr>
          <a:lstStyle/>
          <a:p>
            <a:pPr>
              <a:spcBef>
                <a:spcPts val="600"/>
              </a:spcBef>
              <a:spcAft>
                <a:spcPts val="600"/>
              </a:spcAft>
            </a:pPr>
            <a:r>
              <a:rPr lang="en-US" dirty="0">
                <a:solidFill>
                  <a:srgbClr val="292929"/>
                </a:solidFill>
                <a:latin typeface="Arial" panose="020B0604020202020204" pitchFamily="34" charset="0"/>
                <a:cs typeface="Arial" panose="020B0604020202020204" pitchFamily="34" charset="0"/>
              </a:rPr>
              <a:t>The Pooling layer allows </a:t>
            </a:r>
            <a:r>
              <a:rPr lang="en-US" b="1" dirty="0">
                <a:solidFill>
                  <a:srgbClr val="292929"/>
                </a:solidFill>
                <a:latin typeface="Arial" panose="020B0604020202020204" pitchFamily="34" charset="0"/>
                <a:cs typeface="Arial" panose="020B0604020202020204" pitchFamily="34" charset="0"/>
              </a:rPr>
              <a:t>reducing the spatial size </a:t>
            </a:r>
            <a:r>
              <a:rPr lang="en-US" dirty="0">
                <a:solidFill>
                  <a:srgbClr val="292929"/>
                </a:solidFill>
                <a:latin typeface="Arial" panose="020B0604020202020204" pitchFamily="34" charset="0"/>
                <a:cs typeface="Arial" panose="020B0604020202020204" pitchFamily="34" charset="0"/>
              </a:rPr>
              <a:t>of the Convolved Feature map. </a:t>
            </a:r>
          </a:p>
          <a:p>
            <a:pPr>
              <a:spcBef>
                <a:spcPts val="600"/>
              </a:spcBef>
              <a:spcAft>
                <a:spcPts val="600"/>
              </a:spcAft>
            </a:pPr>
            <a:r>
              <a:rPr lang="en-US" dirty="0">
                <a:solidFill>
                  <a:srgbClr val="292929"/>
                </a:solidFill>
                <a:latin typeface="Arial" panose="020B0604020202020204" pitchFamily="34" charset="0"/>
                <a:cs typeface="Arial" panose="020B0604020202020204" pitchFamily="34" charset="0"/>
              </a:rPr>
              <a:t>Advantages:</a:t>
            </a:r>
          </a:p>
          <a:p>
            <a:pPr marL="342900" indent="-342900">
              <a:spcBef>
                <a:spcPts val="600"/>
              </a:spcBef>
              <a:spcAft>
                <a:spcPts val="600"/>
              </a:spcAft>
              <a:buFont typeface="+mj-lt"/>
              <a:buAutoNum type="arabicPeriod"/>
            </a:pPr>
            <a:r>
              <a:rPr lang="en-US" b="1" dirty="0">
                <a:solidFill>
                  <a:srgbClr val="292929"/>
                </a:solidFill>
                <a:latin typeface="Arial" panose="020B0604020202020204" pitchFamily="34" charset="0"/>
                <a:cs typeface="Arial" panose="020B0604020202020204" pitchFamily="34" charset="0"/>
              </a:rPr>
              <a:t>decrease the computational power required to process the data</a:t>
            </a:r>
            <a:r>
              <a:rPr lang="en-US" dirty="0">
                <a:solidFill>
                  <a:srgbClr val="292929"/>
                </a:solidFill>
                <a:latin typeface="Arial" panose="020B0604020202020204" pitchFamily="34" charset="0"/>
                <a:cs typeface="Arial" panose="020B0604020202020204" pitchFamily="34" charset="0"/>
              </a:rPr>
              <a:t> through dimensionality reduction. </a:t>
            </a:r>
          </a:p>
          <a:p>
            <a:pPr marL="342900" indent="-342900">
              <a:spcBef>
                <a:spcPts val="600"/>
              </a:spcBef>
              <a:spcAft>
                <a:spcPts val="600"/>
              </a:spcAft>
              <a:buFont typeface="+mj-lt"/>
              <a:buAutoNum type="arabicPeriod"/>
            </a:pPr>
            <a:r>
              <a:rPr lang="en-US" b="1" dirty="0">
                <a:solidFill>
                  <a:srgbClr val="292929"/>
                </a:solidFill>
                <a:latin typeface="Arial" panose="020B0604020202020204" pitchFamily="34" charset="0"/>
                <a:cs typeface="Arial" panose="020B0604020202020204" pitchFamily="34" charset="0"/>
              </a:rPr>
              <a:t>extract dominant features</a:t>
            </a:r>
            <a:r>
              <a:rPr lang="en-US" dirty="0">
                <a:solidFill>
                  <a:srgbClr val="292929"/>
                </a:solidFill>
                <a:latin typeface="Arial" panose="020B0604020202020204" pitchFamily="34" charset="0"/>
                <a:cs typeface="Arial" panose="020B0604020202020204" pitchFamily="34" charset="0"/>
              </a:rPr>
              <a:t> which are rotational and positional invariant, thus maintaining the process of effectively training of the model.</a:t>
            </a:r>
            <a:endParaRPr lang="it-IT" dirty="0">
              <a:latin typeface="Arial" panose="020B0604020202020204" pitchFamily="34" charset="0"/>
              <a:cs typeface="Arial" panose="020B0604020202020204" pitchFamily="34" charset="0"/>
            </a:endParaRPr>
          </a:p>
          <a:p>
            <a:endParaRPr lang="it-IT" dirty="0"/>
          </a:p>
        </p:txBody>
      </p:sp>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1" name="CasellaDiTesto 18">
            <a:extLst>
              <a:ext uri="{FF2B5EF4-FFF2-40B4-BE49-F238E27FC236}">
                <a16:creationId xmlns:a16="http://schemas.microsoft.com/office/drawing/2014/main" id="{5B56A0C3-8BBE-5BE0-4054-FFD291800F3B}"/>
              </a:ext>
            </a:extLst>
          </p:cNvPr>
          <p:cNvSpPr txBox="1"/>
          <p:nvPr/>
        </p:nvSpPr>
        <p:spPr>
          <a:xfrm>
            <a:off x="3184530" y="2305653"/>
            <a:ext cx="1252331" cy="415498"/>
          </a:xfrm>
          <a:prstGeom prst="rect">
            <a:avLst/>
          </a:prstGeom>
          <a:noFill/>
        </p:spPr>
        <p:txBody>
          <a:bodyPr wrap="square" rtlCol="0">
            <a:spAutoFit/>
          </a:bodyPr>
          <a:lstStyle/>
          <a:p>
            <a:r>
              <a:rPr lang="it-IT" sz="2100" dirty="0"/>
              <a:t>Stride=2</a:t>
            </a:r>
          </a:p>
        </p:txBody>
      </p:sp>
      <p:sp>
        <p:nvSpPr>
          <p:cNvPr id="22" name="CasellaDiTesto 19">
            <a:extLst>
              <a:ext uri="{FF2B5EF4-FFF2-40B4-BE49-F238E27FC236}">
                <a16:creationId xmlns:a16="http://schemas.microsoft.com/office/drawing/2014/main" id="{BF88AEFE-23F8-C8FD-8715-7AD85140B3F4}"/>
              </a:ext>
            </a:extLst>
          </p:cNvPr>
          <p:cNvSpPr txBox="1"/>
          <p:nvPr/>
        </p:nvSpPr>
        <p:spPr>
          <a:xfrm>
            <a:off x="1851990" y="2304762"/>
            <a:ext cx="1252331" cy="415498"/>
          </a:xfrm>
          <a:prstGeom prst="rect">
            <a:avLst/>
          </a:prstGeom>
          <a:noFill/>
        </p:spPr>
        <p:txBody>
          <a:bodyPr wrap="square" rtlCol="0">
            <a:spAutoFit/>
          </a:bodyPr>
          <a:lstStyle/>
          <a:p>
            <a:r>
              <a:rPr lang="it-IT" sz="2100" dirty="0"/>
              <a:t>Size (2,2)</a:t>
            </a:r>
          </a:p>
        </p:txBody>
      </p:sp>
      <p:sp>
        <p:nvSpPr>
          <p:cNvPr id="29" name="CasellaDiTesto 9">
            <a:extLst>
              <a:ext uri="{FF2B5EF4-FFF2-40B4-BE49-F238E27FC236}">
                <a16:creationId xmlns:a16="http://schemas.microsoft.com/office/drawing/2014/main" id="{8C88751B-740B-5F5E-92AE-8B4A35D50E06}"/>
              </a:ext>
            </a:extLst>
          </p:cNvPr>
          <p:cNvSpPr txBox="1"/>
          <p:nvPr/>
        </p:nvSpPr>
        <p:spPr>
          <a:xfrm>
            <a:off x="58946" y="1274447"/>
            <a:ext cx="8693466" cy="400110"/>
          </a:xfrm>
          <a:prstGeom prst="rect">
            <a:avLst/>
          </a:prstGeom>
          <a:noFill/>
        </p:spPr>
        <p:txBody>
          <a:bodyPr wrap="square" rtlCol="0">
            <a:spAutoFit/>
          </a:bodyPr>
          <a:lstStyle/>
          <a:p>
            <a:r>
              <a:rPr lang="it-IT" sz="2000" b="1" dirty="0" err="1"/>
              <a:t>Example</a:t>
            </a:r>
            <a:r>
              <a:rPr lang="it-IT" sz="2000" b="1" dirty="0"/>
              <a:t>: The Max Pooling </a:t>
            </a:r>
            <a:r>
              <a:rPr lang="it-IT" sz="2000" b="1" dirty="0" err="1"/>
              <a:t>Effect</a:t>
            </a:r>
            <a:endParaRPr lang="it-IT" sz="2000" dirty="0"/>
          </a:p>
        </p:txBody>
      </p:sp>
    </p:spTree>
    <p:extLst>
      <p:ext uri="{BB962C8B-B14F-4D97-AF65-F5344CB8AC3E}">
        <p14:creationId xmlns:p14="http://schemas.microsoft.com/office/powerpoint/2010/main" val="371629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8BA698-95CB-A744-7C8A-F360DE27FDB7}"/>
              </a:ext>
            </a:extLst>
          </p:cNvPr>
          <p:cNvSpPr txBox="1"/>
          <p:nvPr/>
        </p:nvSpPr>
        <p:spPr>
          <a:xfrm>
            <a:off x="0" y="276790"/>
            <a:ext cx="12192000" cy="792000"/>
          </a:xfrm>
          <a:prstGeom prst="rect">
            <a:avLst/>
          </a:prstGeom>
          <a:solidFill>
            <a:schemeClr val="bg2"/>
          </a:solidFill>
        </p:spPr>
        <p:txBody>
          <a:bodyPr wrap="square" rtlCol="0" anchor="b">
            <a:noAutofit/>
          </a:bodyPr>
          <a:lstStyle/>
          <a:p>
            <a:r>
              <a:rPr lang="en-US" sz="2400" dirty="0">
                <a:solidFill>
                  <a:srgbClr val="800000"/>
                </a:solidFill>
              </a:rPr>
              <a:t>Space Weather</a:t>
            </a:r>
          </a:p>
        </p:txBody>
      </p:sp>
      <p:sp>
        <p:nvSpPr>
          <p:cNvPr id="7" name="CasellaDiTesto 6">
            <a:extLst>
              <a:ext uri="{FF2B5EF4-FFF2-40B4-BE49-F238E27FC236}">
                <a16:creationId xmlns:a16="http://schemas.microsoft.com/office/drawing/2014/main" id="{E3B04643-2E9A-813A-2FDA-C38C22C8609C}"/>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OUTLINE</a:t>
            </a:r>
          </a:p>
        </p:txBody>
      </p:sp>
      <p:sp>
        <p:nvSpPr>
          <p:cNvPr id="8" name="CasellaDiTesto 7">
            <a:extLst>
              <a:ext uri="{FF2B5EF4-FFF2-40B4-BE49-F238E27FC236}">
                <a16:creationId xmlns:a16="http://schemas.microsoft.com/office/drawing/2014/main" id="{1EF73190-FFF3-0141-55F6-343E8AF374C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8">
            <a:extLst>
              <a:ext uri="{FF2B5EF4-FFF2-40B4-BE49-F238E27FC236}">
                <a16:creationId xmlns:a16="http://schemas.microsoft.com/office/drawing/2014/main" id="{553A3FC2-7AD7-359E-031E-38BC6F81CD8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3" name="CasellaDiTesto 2">
            <a:extLst>
              <a:ext uri="{FF2B5EF4-FFF2-40B4-BE49-F238E27FC236}">
                <a16:creationId xmlns:a16="http://schemas.microsoft.com/office/drawing/2014/main" id="{86664308-D5A3-D919-3034-FF7556FCEB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10" name="Picture 9">
            <a:extLst>
              <a:ext uri="{FF2B5EF4-FFF2-40B4-BE49-F238E27FC236}">
                <a16:creationId xmlns:a16="http://schemas.microsoft.com/office/drawing/2014/main" id="{8F9AF3CA-3587-2469-D1E2-DD937D9CC4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258" y="1283170"/>
            <a:ext cx="1902064" cy="1548000"/>
          </a:xfrm>
          <a:prstGeom prst="rect">
            <a:avLst/>
          </a:prstGeom>
        </p:spPr>
      </p:pic>
      <p:pic>
        <p:nvPicPr>
          <p:cNvPr id="16" name="Picture 15">
            <a:extLst>
              <a:ext uri="{FF2B5EF4-FFF2-40B4-BE49-F238E27FC236}">
                <a16:creationId xmlns:a16="http://schemas.microsoft.com/office/drawing/2014/main" id="{A77690D8-8AC8-CC69-A915-925ABBDBC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61" y="3098933"/>
            <a:ext cx="2817765" cy="1548000"/>
          </a:xfrm>
          <a:prstGeom prst="rect">
            <a:avLst/>
          </a:prstGeom>
        </p:spPr>
      </p:pic>
      <p:pic>
        <p:nvPicPr>
          <p:cNvPr id="19" name="Picture 18">
            <a:extLst>
              <a:ext uri="{FF2B5EF4-FFF2-40B4-BE49-F238E27FC236}">
                <a16:creationId xmlns:a16="http://schemas.microsoft.com/office/drawing/2014/main" id="{9AD03671-9CC5-A694-E2DE-A96213523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41" y="4902339"/>
            <a:ext cx="2752000" cy="1548000"/>
          </a:xfrm>
          <a:prstGeom prst="rect">
            <a:avLst/>
          </a:prstGeom>
        </p:spPr>
      </p:pic>
      <p:sp>
        <p:nvSpPr>
          <p:cNvPr id="5" name="CasellaDiTesto 2">
            <a:extLst>
              <a:ext uri="{FF2B5EF4-FFF2-40B4-BE49-F238E27FC236}">
                <a16:creationId xmlns:a16="http://schemas.microsoft.com/office/drawing/2014/main" id="{86CD3792-F68D-4378-1493-D41DC2AE51AD}"/>
              </a:ext>
            </a:extLst>
          </p:cNvPr>
          <p:cNvSpPr txBox="1"/>
          <p:nvPr/>
        </p:nvSpPr>
        <p:spPr>
          <a:xfrm>
            <a:off x="3724647" y="1691537"/>
            <a:ext cx="8045985" cy="923330"/>
          </a:xfrm>
          <a:prstGeom prst="rect">
            <a:avLst/>
          </a:prstGeom>
          <a:noFill/>
        </p:spPr>
        <p:txBody>
          <a:bodyPr wrap="square" rtlCol="0">
            <a:spAutoFit/>
          </a:bodyPr>
          <a:lstStyle/>
          <a:p>
            <a:pPr algn="ctr"/>
            <a:r>
              <a:rPr lang="en-GB" dirty="0">
                <a:effectLst/>
                <a:latin typeface="Arial" panose="020B0604020202020204" pitchFamily="34" charset="0"/>
                <a:ea typeface="Calibri" panose="020F0502020204030204" pitchFamily="34" charset="0"/>
                <a:cs typeface="Arial" panose="020B0604020202020204" pitchFamily="34" charset="0"/>
              </a:rPr>
              <a:t>Solar flares are the most explosive phenomena in the heliosphere, releasing a huge amount of electromagnetic radiation at all wavelengths and, in this way, </a:t>
            </a:r>
            <a:r>
              <a:rPr lang="en-GB" b="1" dirty="0">
                <a:effectLst/>
                <a:latin typeface="Arial" panose="020B0604020202020204" pitchFamily="34" charset="0"/>
                <a:ea typeface="Calibri" panose="020F0502020204030204" pitchFamily="34" charset="0"/>
                <a:cs typeface="Arial" panose="020B0604020202020204" pitchFamily="34" charset="0"/>
              </a:rPr>
              <a:t>triggering the whole space weather connection</a:t>
            </a:r>
            <a:endParaRPr lang="it-IT" b="1" dirty="0">
              <a:latin typeface="Arial" panose="020B0604020202020204" pitchFamily="34" charset="0"/>
              <a:ea typeface="Roboto Slab" panose="020B0604020202020204" charset="0"/>
              <a:cs typeface="Arial" panose="020B0604020202020204" pitchFamily="34" charset="0"/>
            </a:endParaRPr>
          </a:p>
        </p:txBody>
      </p:sp>
      <p:sp>
        <p:nvSpPr>
          <p:cNvPr id="12" name="TextBox 11">
            <a:extLst>
              <a:ext uri="{FF2B5EF4-FFF2-40B4-BE49-F238E27FC236}">
                <a16:creationId xmlns:a16="http://schemas.microsoft.com/office/drawing/2014/main" id="{96084551-FD6F-6DC1-3FA3-790F9C019D94}"/>
              </a:ext>
            </a:extLst>
          </p:cNvPr>
          <p:cNvSpPr txBox="1"/>
          <p:nvPr/>
        </p:nvSpPr>
        <p:spPr>
          <a:xfrm>
            <a:off x="3656168" y="2882637"/>
            <a:ext cx="7918511" cy="3277820"/>
          </a:xfrm>
          <a:prstGeom prst="rect">
            <a:avLst/>
          </a:prstGeom>
          <a:noFill/>
        </p:spPr>
        <p:txBody>
          <a:bodyPr wrap="square">
            <a:spAutoFit/>
          </a:bodyPr>
          <a:lstStyle/>
          <a:p>
            <a:endParaRPr lang="en-GB" dirty="0">
              <a:latin typeface="Arial" panose="020B0604020202020204" pitchFamily="34" charset="0"/>
            </a:endParaRPr>
          </a:p>
          <a:p>
            <a:pPr algn="ctr">
              <a:spcAft>
                <a:spcPts val="600"/>
              </a:spcAft>
            </a:pPr>
            <a:r>
              <a:rPr lang="en-GB" dirty="0">
                <a:latin typeface="Arial" panose="020B0604020202020204" pitchFamily="34" charset="0"/>
              </a:rPr>
              <a:t>In order to </a:t>
            </a:r>
            <a:r>
              <a:rPr lang="en-GB" b="1" i="0" u="none" strike="noStrike" dirty="0">
                <a:effectLst/>
                <a:latin typeface="Arial" panose="020B0604020202020204" pitchFamily="34" charset="0"/>
              </a:rPr>
              <a:t>develop a reliable capability to predict, and hence mitigate, the occurrence and severity of solar eruptive events</a:t>
            </a:r>
            <a:r>
              <a:rPr lang="en-GB" b="0" i="0" u="none" strike="noStrike" dirty="0">
                <a:effectLst/>
                <a:latin typeface="Arial" panose="020B0604020202020204" pitchFamily="34" charset="0"/>
              </a:rPr>
              <a:t>, with their associated hazardous Space Weather effects at the Earth we need:</a:t>
            </a:r>
          </a:p>
          <a:p>
            <a:pPr marL="285750" indent="-285750" algn="ctr">
              <a:spcBef>
                <a:spcPts val="600"/>
              </a:spcBef>
              <a:spcAft>
                <a:spcPts val="600"/>
              </a:spcAft>
              <a:buFont typeface="Arial" panose="020B0604020202020204" pitchFamily="34" charset="0"/>
              <a:buChar char="•"/>
            </a:pPr>
            <a:r>
              <a:rPr lang="en-GB" dirty="0">
                <a:latin typeface="Arial" panose="020B0604020202020204" pitchFamily="34" charset="0"/>
              </a:rPr>
              <a:t>To predict solar flare occurrence</a:t>
            </a:r>
          </a:p>
          <a:p>
            <a:pPr marL="285750" indent="-285750" algn="ctr">
              <a:spcBef>
                <a:spcPts val="600"/>
              </a:spcBef>
              <a:spcAft>
                <a:spcPts val="600"/>
              </a:spcAft>
              <a:buFont typeface="Arial" panose="020B0604020202020204" pitchFamily="34" charset="0"/>
              <a:buChar char="•"/>
            </a:pPr>
            <a:r>
              <a:rPr lang="en-GB" dirty="0">
                <a:latin typeface="Arial" panose="020B0604020202020204" pitchFamily="34" charset="0"/>
              </a:rPr>
              <a:t>To predict the CME’s arrival time</a:t>
            </a:r>
          </a:p>
          <a:p>
            <a:pPr marL="285750" indent="-285750" algn="ctr">
              <a:spcBef>
                <a:spcPts val="600"/>
              </a:spcBef>
              <a:spcAft>
                <a:spcPts val="600"/>
              </a:spcAft>
              <a:buFont typeface="Arial" panose="020B0604020202020204" pitchFamily="34" charset="0"/>
              <a:buChar char="•"/>
            </a:pPr>
            <a:r>
              <a:rPr lang="en-GB" dirty="0">
                <a:latin typeface="Arial" panose="020B0604020202020204" pitchFamily="34" charset="0"/>
              </a:rPr>
              <a:t>To predict the severity of a geomagnetic storm</a:t>
            </a:r>
          </a:p>
          <a:p>
            <a:pPr marL="285750" indent="-285750" algn="ctr">
              <a:spcBef>
                <a:spcPts val="600"/>
              </a:spcBef>
              <a:spcAft>
                <a:spcPts val="600"/>
              </a:spcAft>
              <a:buFont typeface="Arial" panose="020B0604020202020204" pitchFamily="34" charset="0"/>
              <a:buChar char="•"/>
            </a:pPr>
            <a:endParaRPr lang="en-GB" dirty="0">
              <a:latin typeface="Arial" panose="020B0604020202020204" pitchFamily="34" charset="0"/>
            </a:endParaRPr>
          </a:p>
          <a:p>
            <a:pPr marL="285750" indent="-285750" algn="ctr">
              <a:buFont typeface="Arial" panose="020B0604020202020204" pitchFamily="34" charset="0"/>
              <a:buChar char="•"/>
            </a:pPr>
            <a:endParaRPr lang="en-IT" dirty="0"/>
          </a:p>
        </p:txBody>
      </p:sp>
    </p:spTree>
    <p:extLst>
      <p:ext uri="{BB962C8B-B14F-4D97-AF65-F5344CB8AC3E}">
        <p14:creationId xmlns:p14="http://schemas.microsoft.com/office/powerpoint/2010/main" val="4267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9" name="CasellaDiTesto 9">
            <a:extLst>
              <a:ext uri="{FF2B5EF4-FFF2-40B4-BE49-F238E27FC236}">
                <a16:creationId xmlns:a16="http://schemas.microsoft.com/office/drawing/2014/main" id="{8C88751B-740B-5F5E-92AE-8B4A35D50E06}"/>
              </a:ext>
            </a:extLst>
          </p:cNvPr>
          <p:cNvSpPr txBox="1"/>
          <p:nvPr/>
        </p:nvSpPr>
        <p:spPr>
          <a:xfrm>
            <a:off x="58946" y="1274447"/>
            <a:ext cx="8693466" cy="400110"/>
          </a:xfrm>
          <a:prstGeom prst="rect">
            <a:avLst/>
          </a:prstGeom>
          <a:noFill/>
        </p:spPr>
        <p:txBody>
          <a:bodyPr wrap="square" rtlCol="0">
            <a:spAutoFit/>
          </a:bodyPr>
          <a:lstStyle/>
          <a:p>
            <a:r>
              <a:rPr lang="it-IT" sz="2000" b="1" dirty="0"/>
              <a:t>A more </a:t>
            </a:r>
            <a:r>
              <a:rPr lang="it-IT" sz="2000" b="1" dirty="0" err="1"/>
              <a:t>complex</a:t>
            </a:r>
            <a:r>
              <a:rPr lang="it-IT" sz="2000" b="1" dirty="0"/>
              <a:t> </a:t>
            </a:r>
            <a:r>
              <a:rPr lang="it-IT" sz="2000" b="1" dirty="0" err="1"/>
              <a:t>example</a:t>
            </a:r>
            <a:endParaRPr lang="it-IT" sz="2000" dirty="0"/>
          </a:p>
        </p:txBody>
      </p:sp>
      <p:pic>
        <p:nvPicPr>
          <p:cNvPr id="3" name="Picture 2">
            <a:extLst>
              <a:ext uri="{FF2B5EF4-FFF2-40B4-BE49-F238E27FC236}">
                <a16:creationId xmlns:a16="http://schemas.microsoft.com/office/drawing/2014/main" id="{1A72CD86-4E56-076A-8D50-7064D375A8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8415" y="1054926"/>
            <a:ext cx="7515018" cy="5531722"/>
          </a:xfrm>
          <a:prstGeom prst="rect">
            <a:avLst/>
          </a:prstGeom>
        </p:spPr>
      </p:pic>
      <p:sp>
        <p:nvSpPr>
          <p:cNvPr id="6" name="TextBox 5">
            <a:extLst>
              <a:ext uri="{FF2B5EF4-FFF2-40B4-BE49-F238E27FC236}">
                <a16:creationId xmlns:a16="http://schemas.microsoft.com/office/drawing/2014/main" id="{5A30FCA7-57D8-EF11-1146-52DEA91E17D2}"/>
              </a:ext>
            </a:extLst>
          </p:cNvPr>
          <p:cNvSpPr txBox="1"/>
          <p:nvPr/>
        </p:nvSpPr>
        <p:spPr>
          <a:xfrm>
            <a:off x="4809459" y="5990943"/>
            <a:ext cx="2296631" cy="369332"/>
          </a:xfrm>
          <a:prstGeom prst="rect">
            <a:avLst/>
          </a:prstGeom>
          <a:noFill/>
        </p:spPr>
        <p:txBody>
          <a:bodyPr wrap="square" rtlCol="0">
            <a:spAutoFit/>
          </a:bodyPr>
          <a:lstStyle/>
          <a:p>
            <a:r>
              <a:rPr lang="en-IT" dirty="0"/>
              <a:t>Convolution + ReLu</a:t>
            </a:r>
          </a:p>
        </p:txBody>
      </p:sp>
      <p:sp>
        <p:nvSpPr>
          <p:cNvPr id="7" name="TextBox 6">
            <a:extLst>
              <a:ext uri="{FF2B5EF4-FFF2-40B4-BE49-F238E27FC236}">
                <a16:creationId xmlns:a16="http://schemas.microsoft.com/office/drawing/2014/main" id="{986D1E0E-1AE2-FA6A-79D7-290628EA349D}"/>
              </a:ext>
            </a:extLst>
          </p:cNvPr>
          <p:cNvSpPr txBox="1"/>
          <p:nvPr/>
        </p:nvSpPr>
        <p:spPr>
          <a:xfrm>
            <a:off x="5537791" y="4253308"/>
            <a:ext cx="1392866" cy="369332"/>
          </a:xfrm>
          <a:prstGeom prst="rect">
            <a:avLst/>
          </a:prstGeom>
          <a:noFill/>
        </p:spPr>
        <p:txBody>
          <a:bodyPr wrap="square" rtlCol="0">
            <a:spAutoFit/>
          </a:bodyPr>
          <a:lstStyle/>
          <a:p>
            <a:r>
              <a:rPr lang="en-IT" dirty="0"/>
              <a:t>Kernels</a:t>
            </a:r>
          </a:p>
        </p:txBody>
      </p:sp>
      <p:cxnSp>
        <p:nvCxnSpPr>
          <p:cNvPr id="9" name="Straight Arrow Connector 8">
            <a:extLst>
              <a:ext uri="{FF2B5EF4-FFF2-40B4-BE49-F238E27FC236}">
                <a16:creationId xmlns:a16="http://schemas.microsoft.com/office/drawing/2014/main" id="{1B5308A1-352E-3659-66BB-52A4A39119AA}"/>
              </a:ext>
            </a:extLst>
          </p:cNvPr>
          <p:cNvCxnSpPr/>
          <p:nvPr/>
        </p:nvCxnSpPr>
        <p:spPr>
          <a:xfrm flipV="1">
            <a:off x="5957775" y="1462078"/>
            <a:ext cx="506819" cy="2801578"/>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FC69DC-B05F-74F1-C74C-63571AE2D2CE}"/>
              </a:ext>
            </a:extLst>
          </p:cNvPr>
          <p:cNvCxnSpPr>
            <a:cxnSpLocks/>
          </p:cNvCxnSpPr>
          <p:nvPr/>
        </p:nvCxnSpPr>
        <p:spPr>
          <a:xfrm flipV="1">
            <a:off x="5989673" y="4086298"/>
            <a:ext cx="354419" cy="21220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C1150D-739D-3FA3-D5C2-DFF9B0E5289A}"/>
              </a:ext>
            </a:extLst>
          </p:cNvPr>
          <p:cNvCxnSpPr>
            <a:cxnSpLocks/>
          </p:cNvCxnSpPr>
          <p:nvPr/>
        </p:nvCxnSpPr>
        <p:spPr>
          <a:xfrm flipV="1">
            <a:off x="5964861" y="3700130"/>
            <a:ext cx="1141229" cy="234039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9C4A57-2A52-8EDB-4FD2-66CD4D69C273}"/>
              </a:ext>
            </a:extLst>
          </p:cNvPr>
          <p:cNvCxnSpPr>
            <a:cxnSpLocks/>
          </p:cNvCxnSpPr>
          <p:nvPr/>
        </p:nvCxnSpPr>
        <p:spPr>
          <a:xfrm flipV="1">
            <a:off x="6109403" y="5245831"/>
            <a:ext cx="1108663" cy="79699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B5F5731-9099-67FB-5AAD-283A211A014D}"/>
              </a:ext>
            </a:extLst>
          </p:cNvPr>
          <p:cNvSpPr txBox="1"/>
          <p:nvPr/>
        </p:nvSpPr>
        <p:spPr>
          <a:xfrm>
            <a:off x="2083999" y="2594600"/>
            <a:ext cx="1446028" cy="369332"/>
          </a:xfrm>
          <a:prstGeom prst="rect">
            <a:avLst/>
          </a:prstGeom>
          <a:noFill/>
        </p:spPr>
        <p:txBody>
          <a:bodyPr wrap="square" rtlCol="0">
            <a:spAutoFit/>
          </a:bodyPr>
          <a:lstStyle/>
          <a:p>
            <a:r>
              <a:rPr lang="en-IT" dirty="0"/>
              <a:t>Input image</a:t>
            </a:r>
          </a:p>
        </p:txBody>
      </p:sp>
      <p:sp>
        <p:nvSpPr>
          <p:cNvPr id="33" name="TextBox 32">
            <a:extLst>
              <a:ext uri="{FF2B5EF4-FFF2-40B4-BE49-F238E27FC236}">
                <a16:creationId xmlns:a16="http://schemas.microsoft.com/office/drawing/2014/main" id="{76281FFF-E50B-4736-2769-DC1B390D7F8C}"/>
              </a:ext>
            </a:extLst>
          </p:cNvPr>
          <p:cNvSpPr txBox="1"/>
          <p:nvPr/>
        </p:nvSpPr>
        <p:spPr>
          <a:xfrm>
            <a:off x="10260418" y="2963932"/>
            <a:ext cx="1701209" cy="369332"/>
          </a:xfrm>
          <a:prstGeom prst="rect">
            <a:avLst/>
          </a:prstGeom>
          <a:noFill/>
        </p:spPr>
        <p:txBody>
          <a:bodyPr wrap="square" rtlCol="0">
            <a:spAutoFit/>
          </a:bodyPr>
          <a:lstStyle/>
          <a:p>
            <a:r>
              <a:rPr lang="en-IT" b="1" dirty="0"/>
              <a:t>Feature maps</a:t>
            </a:r>
          </a:p>
        </p:txBody>
      </p:sp>
    </p:spTree>
    <p:extLst>
      <p:ext uri="{BB962C8B-B14F-4D97-AF65-F5344CB8AC3E}">
        <p14:creationId xmlns:p14="http://schemas.microsoft.com/office/powerpoint/2010/main" val="3444007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Convolutional</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 (</a:t>
            </a:r>
            <a:r>
              <a:rPr lang="it-IT" sz="2400" b="1" dirty="0" err="1">
                <a:solidFill>
                  <a:srgbClr val="800000"/>
                </a:solidFill>
                <a:latin typeface="+mj-lt"/>
              </a:rPr>
              <a:t>CNNs</a:t>
            </a:r>
            <a:r>
              <a:rPr lang="it-IT" sz="2400" b="1" dirty="0">
                <a:solidFill>
                  <a:srgbClr val="800000"/>
                </a:solidFill>
                <a:latin typeface="+mj-lt"/>
              </a:rPr>
              <a:t>)</a:t>
            </a:r>
          </a:p>
        </p:txBody>
      </p:sp>
      <p:sp>
        <p:nvSpPr>
          <p:cNvPr id="29" name="CasellaDiTesto 9">
            <a:extLst>
              <a:ext uri="{FF2B5EF4-FFF2-40B4-BE49-F238E27FC236}">
                <a16:creationId xmlns:a16="http://schemas.microsoft.com/office/drawing/2014/main" id="{8C88751B-740B-5F5E-92AE-8B4A35D50E06}"/>
              </a:ext>
            </a:extLst>
          </p:cNvPr>
          <p:cNvSpPr txBox="1"/>
          <p:nvPr/>
        </p:nvSpPr>
        <p:spPr>
          <a:xfrm>
            <a:off x="58946" y="1274447"/>
            <a:ext cx="8693466" cy="400110"/>
          </a:xfrm>
          <a:prstGeom prst="rect">
            <a:avLst/>
          </a:prstGeom>
          <a:noFill/>
        </p:spPr>
        <p:txBody>
          <a:bodyPr wrap="square" rtlCol="0">
            <a:spAutoFit/>
          </a:bodyPr>
          <a:lstStyle/>
          <a:p>
            <a:r>
              <a:rPr lang="it-IT" sz="2000" b="1" dirty="0"/>
              <a:t>Training of a CNN</a:t>
            </a:r>
            <a:endParaRPr lang="it-IT" sz="2000" dirty="0"/>
          </a:p>
        </p:txBody>
      </p:sp>
      <p:pic>
        <p:nvPicPr>
          <p:cNvPr id="5" name="Picture 4">
            <a:extLst>
              <a:ext uri="{FF2B5EF4-FFF2-40B4-BE49-F238E27FC236}">
                <a16:creationId xmlns:a16="http://schemas.microsoft.com/office/drawing/2014/main" id="{7B417531-EF8B-AB48-0D67-422D6F209B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1721" y="1791443"/>
            <a:ext cx="9204759" cy="4061347"/>
          </a:xfrm>
          <a:prstGeom prst="rect">
            <a:avLst/>
          </a:prstGeom>
        </p:spPr>
      </p:pic>
    </p:spTree>
    <p:extLst>
      <p:ext uri="{BB962C8B-B14F-4D97-AF65-F5344CB8AC3E}">
        <p14:creationId xmlns:p14="http://schemas.microsoft.com/office/powerpoint/2010/main" val="382271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ARCAFF – AR </a:t>
            </a:r>
            <a:r>
              <a:rPr lang="it-IT" sz="2400" b="1" dirty="0" err="1">
                <a:solidFill>
                  <a:srgbClr val="800000"/>
                </a:solidFill>
                <a:latin typeface="+mj-lt"/>
              </a:rPr>
              <a:t>classification</a:t>
            </a:r>
            <a:r>
              <a:rPr lang="it-IT" sz="2400" b="1" dirty="0">
                <a:solidFill>
                  <a:srgbClr val="800000"/>
                </a:solidFill>
                <a:latin typeface="+mj-lt"/>
              </a:rPr>
              <a:t> from </a:t>
            </a:r>
            <a:r>
              <a:rPr lang="it-IT" sz="2400" b="1" dirty="0" err="1">
                <a:solidFill>
                  <a:srgbClr val="800000"/>
                </a:solidFill>
                <a:latin typeface="+mj-lt"/>
              </a:rPr>
              <a:t>cutouts</a:t>
            </a:r>
            <a:endParaRPr lang="en-IT" sz="2400" dirty="0">
              <a:solidFill>
                <a:srgbClr val="C00000"/>
              </a:solidFill>
            </a:endParaRPr>
          </a:p>
        </p:txBody>
      </p:sp>
      <p:sp>
        <p:nvSpPr>
          <p:cNvPr id="6" name="TextBox 5">
            <a:extLst>
              <a:ext uri="{FF2B5EF4-FFF2-40B4-BE49-F238E27FC236}">
                <a16:creationId xmlns:a16="http://schemas.microsoft.com/office/drawing/2014/main" id="{32882D64-97BC-0457-06D7-E9C555596397}"/>
              </a:ext>
            </a:extLst>
          </p:cNvPr>
          <p:cNvSpPr txBox="1"/>
          <p:nvPr/>
        </p:nvSpPr>
        <p:spPr>
          <a:xfrm>
            <a:off x="6300033" y="927857"/>
            <a:ext cx="5891967" cy="1680519"/>
          </a:xfrm>
          <a:prstGeom prst="rect">
            <a:avLst/>
          </a:prstGeom>
        </p:spPr>
        <p:txBody>
          <a:bodyPr vert="horz" lIns="91440" tIns="45720" rIns="91440" bIns="45720" rtlCol="0" anchor="ctr">
            <a:normAutofit/>
          </a:bodyPr>
          <a:lstStyle/>
          <a:p>
            <a:pPr>
              <a:lnSpc>
                <a:spcPct val="90000"/>
              </a:lnSpc>
              <a:spcAft>
                <a:spcPts val="600"/>
              </a:spcAft>
            </a:pPr>
            <a:r>
              <a:rPr lang="en-US" sz="2000" dirty="0"/>
              <a:t>The total number of considered cutouts is 57566.</a:t>
            </a:r>
          </a:p>
          <a:p>
            <a:pPr indent="-228600">
              <a:lnSpc>
                <a:spcPct val="90000"/>
              </a:lnSpc>
              <a:spcAft>
                <a:spcPts val="600"/>
              </a:spcAft>
              <a:buFont typeface="Arial" panose="020B0604020202020204" pitchFamily="34" charset="0"/>
              <a:buChar char="•"/>
            </a:pPr>
            <a:endParaRPr lang="en-US" sz="2000" dirty="0"/>
          </a:p>
        </p:txBody>
      </p:sp>
      <p:pic>
        <p:nvPicPr>
          <p:cNvPr id="7" name="Picture 6" descr="A diagram of a planet&#10;&#10;Description automatically generated">
            <a:extLst>
              <a:ext uri="{FF2B5EF4-FFF2-40B4-BE49-F238E27FC236}">
                <a16:creationId xmlns:a16="http://schemas.microsoft.com/office/drawing/2014/main" id="{DCC3B0FB-FDDC-CCCB-D550-99A2AC4D0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076" y="1151329"/>
            <a:ext cx="5026122" cy="5026122"/>
          </a:xfrm>
          <a:prstGeom prst="rect">
            <a:avLst/>
          </a:prstGeom>
        </p:spPr>
      </p:pic>
      <p:pic>
        <p:nvPicPr>
          <p:cNvPr id="8" name="Picture 7">
            <a:extLst>
              <a:ext uri="{FF2B5EF4-FFF2-40B4-BE49-F238E27FC236}">
                <a16:creationId xmlns:a16="http://schemas.microsoft.com/office/drawing/2014/main" id="{640558E6-DC22-8941-B262-26A0566DD2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0198" y="2201240"/>
            <a:ext cx="6518378" cy="3976211"/>
          </a:xfrm>
          <a:prstGeom prst="rect">
            <a:avLst/>
          </a:prstGeom>
        </p:spPr>
      </p:pic>
    </p:spTree>
    <p:extLst>
      <p:ext uri="{BB962C8B-B14F-4D97-AF65-F5344CB8AC3E}">
        <p14:creationId xmlns:p14="http://schemas.microsoft.com/office/powerpoint/2010/main" val="902314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ARCAFF – AR </a:t>
            </a:r>
            <a:r>
              <a:rPr lang="it-IT" sz="2400" b="1" dirty="0" err="1">
                <a:solidFill>
                  <a:srgbClr val="800000"/>
                </a:solidFill>
                <a:latin typeface="+mj-lt"/>
              </a:rPr>
              <a:t>classification</a:t>
            </a:r>
            <a:r>
              <a:rPr lang="it-IT" sz="2400" b="1" dirty="0">
                <a:solidFill>
                  <a:srgbClr val="800000"/>
                </a:solidFill>
                <a:latin typeface="+mj-lt"/>
              </a:rPr>
              <a:t> from </a:t>
            </a:r>
            <a:r>
              <a:rPr lang="it-IT" sz="2400" b="1" dirty="0" err="1">
                <a:solidFill>
                  <a:srgbClr val="800000"/>
                </a:solidFill>
                <a:latin typeface="+mj-lt"/>
              </a:rPr>
              <a:t>cutouts</a:t>
            </a:r>
            <a:endParaRPr lang="en-IT" sz="2400" dirty="0">
              <a:solidFill>
                <a:srgbClr val="C00000"/>
              </a:solidFill>
            </a:endParaRPr>
          </a:p>
        </p:txBody>
      </p:sp>
      <p:sp>
        <p:nvSpPr>
          <p:cNvPr id="3" name="TextBox 2">
            <a:extLst>
              <a:ext uri="{FF2B5EF4-FFF2-40B4-BE49-F238E27FC236}">
                <a16:creationId xmlns:a16="http://schemas.microsoft.com/office/drawing/2014/main" id="{F06836F9-7283-AC02-0EB8-078B4A33B8C1}"/>
              </a:ext>
            </a:extLst>
          </p:cNvPr>
          <p:cNvSpPr txBox="1"/>
          <p:nvPr/>
        </p:nvSpPr>
        <p:spPr>
          <a:xfrm>
            <a:off x="191386" y="1346663"/>
            <a:ext cx="11610753" cy="4539704"/>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GB" b="0" i="0" u="none" strike="noStrike" dirty="0">
                <a:solidFill>
                  <a:srgbClr val="000000"/>
                </a:solidFill>
                <a:effectLst/>
              </a:rPr>
              <a:t>We implemented a custom CNN consisting of 5 convolutional layers and a multi-layer perceptron (MLP) with four layers.</a:t>
            </a:r>
          </a:p>
          <a:p>
            <a:pPr marL="285750" indent="-285750" algn="l">
              <a:spcAft>
                <a:spcPts val="600"/>
              </a:spcAft>
              <a:buFont typeface="Arial" panose="020B0604020202020204" pitchFamily="34" charset="0"/>
              <a:buChar char="•"/>
            </a:pPr>
            <a:r>
              <a:rPr lang="en-GB" b="0" i="0" u="none" strike="noStrike" dirty="0">
                <a:solidFill>
                  <a:srgbClr val="000000"/>
                </a:solidFill>
                <a:effectLst/>
              </a:rPr>
              <a:t>Furthermore, we identified the ResNet34, ResNet50, and InceptionV3 architectures from the literature as the most promising for our project. Given the widespread availability of pre-trained weights for these CNN architectures, we have investigated the potential of utilising </a:t>
            </a:r>
            <a:r>
              <a:rPr lang="en-GB" b="1" i="0" u="none" strike="noStrike" dirty="0">
                <a:solidFill>
                  <a:srgbClr val="000000"/>
                </a:solidFill>
                <a:effectLst/>
              </a:rPr>
              <a:t>transfer learning </a:t>
            </a:r>
            <a:r>
              <a:rPr lang="en-GB" b="0" i="0" u="none" strike="noStrike" dirty="0">
                <a:solidFill>
                  <a:srgbClr val="000000"/>
                </a:solidFill>
                <a:effectLst/>
              </a:rPr>
              <a:t>for our specific task.</a:t>
            </a:r>
          </a:p>
          <a:p>
            <a:pPr algn="l"/>
            <a:endParaRPr lang="en-GB" b="0" i="0" u="none" strike="noStrike" dirty="0">
              <a:solidFill>
                <a:srgbClr val="000000"/>
              </a:solidFill>
              <a:effectLst/>
            </a:endParaRPr>
          </a:p>
          <a:p>
            <a:pPr algn="l"/>
            <a:r>
              <a:rPr lang="en-GB" b="0" i="0" u="none" strike="noStrike" dirty="0">
                <a:solidFill>
                  <a:srgbClr val="000000"/>
                </a:solidFill>
                <a:effectLst/>
              </a:rPr>
              <a:t>The transfer learning workflow is the following.</a:t>
            </a:r>
          </a:p>
          <a:p>
            <a:pPr marL="285750" indent="-285750" algn="l">
              <a:spcBef>
                <a:spcPts val="600"/>
              </a:spcBef>
              <a:spcAft>
                <a:spcPts val="600"/>
              </a:spcAft>
              <a:buFont typeface="Arial" panose="020B0604020202020204" pitchFamily="34" charset="0"/>
              <a:buChar char="•"/>
            </a:pPr>
            <a:r>
              <a:rPr lang="en-GB" b="0" i="0" u="none" strike="noStrike" dirty="0">
                <a:solidFill>
                  <a:srgbClr val="000000"/>
                </a:solidFill>
                <a:effectLst/>
              </a:rPr>
              <a:t>Take the layers from an already trained model.</a:t>
            </a:r>
          </a:p>
          <a:p>
            <a:pPr marL="285750" indent="-285750" algn="l">
              <a:spcBef>
                <a:spcPts val="600"/>
              </a:spcBef>
              <a:spcAft>
                <a:spcPts val="600"/>
              </a:spcAft>
              <a:buFont typeface="Arial" panose="020B0604020202020204" pitchFamily="34" charset="0"/>
              <a:buChar char="•"/>
            </a:pPr>
            <a:r>
              <a:rPr lang="en-GB" b="0" i="0" u="none" strike="noStrike" dirty="0">
                <a:solidFill>
                  <a:srgbClr val="000000"/>
                </a:solidFill>
                <a:effectLst/>
              </a:rPr>
              <a:t>Freeze these layers to preserve the learned information during subsequent training sessions.</a:t>
            </a:r>
          </a:p>
          <a:p>
            <a:pPr marL="285750" indent="-285750" algn="l">
              <a:spcBef>
                <a:spcPts val="600"/>
              </a:spcBef>
              <a:spcAft>
                <a:spcPts val="600"/>
              </a:spcAft>
              <a:buFont typeface="Arial" panose="020B0604020202020204" pitchFamily="34" charset="0"/>
              <a:buChar char="•"/>
            </a:pPr>
            <a:r>
              <a:rPr lang="en-GB" b="0" i="0" u="none" strike="noStrike" dirty="0">
                <a:solidFill>
                  <a:srgbClr val="000000"/>
                </a:solidFill>
                <a:effectLst/>
              </a:rPr>
              <a:t>Introduce new, trainable, fully-connected layers on top of the frozen ones, in order to adapt the pre-learned features for predictions on the new dataset.</a:t>
            </a:r>
          </a:p>
          <a:p>
            <a:pPr marL="285750" indent="-285750" algn="l">
              <a:spcBef>
                <a:spcPts val="600"/>
              </a:spcBef>
              <a:spcAft>
                <a:spcPts val="600"/>
              </a:spcAft>
              <a:buFont typeface="Arial" panose="020B0604020202020204" pitchFamily="34" charset="0"/>
              <a:buChar char="•"/>
            </a:pPr>
            <a:r>
              <a:rPr lang="en-GB" b="0" i="0" u="none" strike="noStrike" dirty="0">
                <a:solidFill>
                  <a:srgbClr val="000000"/>
                </a:solidFill>
                <a:effectLst/>
              </a:rPr>
              <a:t>Proceed to train these newly added layers on our specific dataset.</a:t>
            </a:r>
          </a:p>
          <a:p>
            <a:pPr marL="285750" indent="-285750" algn="l">
              <a:spcBef>
                <a:spcPts val="600"/>
              </a:spcBef>
              <a:spcAft>
                <a:spcPts val="600"/>
              </a:spcAft>
              <a:buFont typeface="Arial" panose="020B0604020202020204" pitchFamily="34" charset="0"/>
              <a:buChar char="•"/>
            </a:pPr>
            <a:r>
              <a:rPr lang="en-GB" b="0" i="0" u="none" strike="noStrike" dirty="0">
                <a:solidFill>
                  <a:srgbClr val="000000"/>
                </a:solidFill>
                <a:effectLst/>
              </a:rPr>
              <a:t>After this, we fine-tune the model. This involves unfreezing all the layers of the model and re-training it on the new dataset with a low learning rate.</a:t>
            </a:r>
          </a:p>
        </p:txBody>
      </p:sp>
    </p:spTree>
    <p:extLst>
      <p:ext uri="{BB962C8B-B14F-4D97-AF65-F5344CB8AC3E}">
        <p14:creationId xmlns:p14="http://schemas.microsoft.com/office/powerpoint/2010/main" val="241557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ARCAFF – AR </a:t>
            </a:r>
            <a:r>
              <a:rPr lang="it-IT" sz="2400" b="1" dirty="0" err="1">
                <a:solidFill>
                  <a:srgbClr val="800000"/>
                </a:solidFill>
                <a:latin typeface="+mj-lt"/>
              </a:rPr>
              <a:t>localisation</a:t>
            </a:r>
            <a:r>
              <a:rPr lang="it-IT" sz="2400" b="1" dirty="0">
                <a:solidFill>
                  <a:srgbClr val="800000"/>
                </a:solidFill>
                <a:latin typeface="+mj-lt"/>
              </a:rPr>
              <a:t> and </a:t>
            </a:r>
            <a:r>
              <a:rPr lang="it-IT" sz="2400" b="1" dirty="0" err="1">
                <a:solidFill>
                  <a:srgbClr val="800000"/>
                </a:solidFill>
                <a:latin typeface="+mj-lt"/>
              </a:rPr>
              <a:t>classification</a:t>
            </a:r>
            <a:r>
              <a:rPr lang="it-IT" sz="2400" b="1" dirty="0">
                <a:solidFill>
                  <a:srgbClr val="800000"/>
                </a:solidFill>
                <a:latin typeface="+mj-lt"/>
              </a:rPr>
              <a:t> from full disk images</a:t>
            </a:r>
            <a:endParaRPr lang="en-IT" sz="2400" dirty="0">
              <a:solidFill>
                <a:srgbClr val="C00000"/>
              </a:solidFill>
            </a:endParaRPr>
          </a:p>
        </p:txBody>
      </p:sp>
      <p:sp>
        <p:nvSpPr>
          <p:cNvPr id="2" name="TextBox 1">
            <a:extLst>
              <a:ext uri="{FF2B5EF4-FFF2-40B4-BE49-F238E27FC236}">
                <a16:creationId xmlns:a16="http://schemas.microsoft.com/office/drawing/2014/main" id="{49E21447-A79F-4952-FE70-DD78F10BEC1D}"/>
              </a:ext>
            </a:extLst>
          </p:cNvPr>
          <p:cNvSpPr txBox="1"/>
          <p:nvPr/>
        </p:nvSpPr>
        <p:spPr>
          <a:xfrm>
            <a:off x="168170" y="1196933"/>
            <a:ext cx="11485113" cy="1754326"/>
          </a:xfrm>
          <a:prstGeom prst="rect">
            <a:avLst/>
          </a:prstGeom>
          <a:noFill/>
        </p:spPr>
        <p:txBody>
          <a:bodyPr wrap="square" rtlCol="0">
            <a:spAutoFit/>
          </a:bodyPr>
          <a:lstStyle/>
          <a:p>
            <a:pPr algn="just"/>
            <a:r>
              <a:rPr lang="en-GB" dirty="0"/>
              <a:t>The total number of full disk images at disposal is 3,478. For this detection and classification task, we trained a YOLOv8 model.</a:t>
            </a:r>
          </a:p>
          <a:p>
            <a:endParaRPr lang="en-GB" dirty="0"/>
          </a:p>
          <a:p>
            <a:r>
              <a:rPr lang="en-GB" dirty="0"/>
              <a:t>YOLO (You Only Look Once) works by taking a single look at the entire image and predicting the objects present along with their locations. It divides the image into a grid and for each grid cell, it predicts bounding boxes, the likelihood that a box contains an object, and class probabilities (what type of object is in the box).</a:t>
            </a:r>
          </a:p>
        </p:txBody>
      </p:sp>
      <p:pic>
        <p:nvPicPr>
          <p:cNvPr id="7" name="Picture 6" descr="A grey background with yellow squares&#10;&#10;Description automatically generated">
            <a:extLst>
              <a:ext uri="{FF2B5EF4-FFF2-40B4-BE49-F238E27FC236}">
                <a16:creationId xmlns:a16="http://schemas.microsoft.com/office/drawing/2014/main" id="{7A951B97-09AE-3DA0-3088-4CE135B9A1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2196" y="3224577"/>
            <a:ext cx="3249502" cy="3249502"/>
          </a:xfrm>
          <a:prstGeom prst="rect">
            <a:avLst/>
          </a:prstGeom>
        </p:spPr>
      </p:pic>
      <p:pic>
        <p:nvPicPr>
          <p:cNvPr id="8" name="Picture 7" descr="A grey background with red squares&#10;&#10;Description automatically generated">
            <a:extLst>
              <a:ext uri="{FF2B5EF4-FFF2-40B4-BE49-F238E27FC236}">
                <a16:creationId xmlns:a16="http://schemas.microsoft.com/office/drawing/2014/main" id="{8C51CEBF-4E7D-C2C9-530D-1B6B561A2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756" y="3224577"/>
            <a:ext cx="3249502" cy="3249502"/>
          </a:xfrm>
          <a:prstGeom prst="rect">
            <a:avLst/>
          </a:prstGeom>
        </p:spPr>
      </p:pic>
      <p:sp>
        <p:nvSpPr>
          <p:cNvPr id="9" name="TextBox 8">
            <a:extLst>
              <a:ext uri="{FF2B5EF4-FFF2-40B4-BE49-F238E27FC236}">
                <a16:creationId xmlns:a16="http://schemas.microsoft.com/office/drawing/2014/main" id="{0B101D4B-E201-FAE5-76E7-8585E19370DB}"/>
              </a:ext>
            </a:extLst>
          </p:cNvPr>
          <p:cNvSpPr txBox="1"/>
          <p:nvPr/>
        </p:nvSpPr>
        <p:spPr>
          <a:xfrm>
            <a:off x="-193277" y="4529574"/>
            <a:ext cx="3464560" cy="369332"/>
          </a:xfrm>
          <a:prstGeom prst="rect">
            <a:avLst/>
          </a:prstGeom>
          <a:noFill/>
        </p:spPr>
        <p:txBody>
          <a:bodyPr wrap="square" rtlCol="0">
            <a:spAutoFit/>
          </a:bodyPr>
          <a:lstStyle/>
          <a:p>
            <a:pPr algn="ctr"/>
            <a:r>
              <a:rPr lang="en-IT" dirty="0"/>
              <a:t>Labeled Test Image</a:t>
            </a:r>
          </a:p>
        </p:txBody>
      </p:sp>
      <p:sp>
        <p:nvSpPr>
          <p:cNvPr id="12" name="TextBox 11">
            <a:extLst>
              <a:ext uri="{FF2B5EF4-FFF2-40B4-BE49-F238E27FC236}">
                <a16:creationId xmlns:a16="http://schemas.microsoft.com/office/drawing/2014/main" id="{B5DF76D3-1A67-52BC-75B6-07BF07F6DC4B}"/>
              </a:ext>
            </a:extLst>
          </p:cNvPr>
          <p:cNvSpPr txBox="1"/>
          <p:nvPr/>
        </p:nvSpPr>
        <p:spPr>
          <a:xfrm>
            <a:off x="9436258" y="4391074"/>
            <a:ext cx="2385244" cy="646331"/>
          </a:xfrm>
          <a:prstGeom prst="rect">
            <a:avLst/>
          </a:prstGeom>
          <a:noFill/>
        </p:spPr>
        <p:txBody>
          <a:bodyPr wrap="square" rtlCol="0">
            <a:spAutoFit/>
          </a:bodyPr>
          <a:lstStyle/>
          <a:p>
            <a:pPr algn="ctr"/>
            <a:r>
              <a:rPr lang="en-IT" dirty="0"/>
              <a:t>Predicted AR locations and classification</a:t>
            </a:r>
          </a:p>
        </p:txBody>
      </p:sp>
    </p:spTree>
    <p:extLst>
      <p:ext uri="{BB962C8B-B14F-4D97-AF65-F5344CB8AC3E}">
        <p14:creationId xmlns:p14="http://schemas.microsoft.com/office/powerpoint/2010/main" val="135109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ARCAFF – </a:t>
            </a:r>
            <a:r>
              <a:rPr lang="it-IT" sz="2400" b="1" dirty="0" err="1">
                <a:solidFill>
                  <a:srgbClr val="800000"/>
                </a:solidFill>
                <a:latin typeface="+mj-lt"/>
              </a:rPr>
              <a:t>two</a:t>
            </a:r>
            <a:r>
              <a:rPr lang="it-IT" sz="2400" b="1" dirty="0">
                <a:solidFill>
                  <a:srgbClr val="800000"/>
                </a:solidFill>
                <a:latin typeface="+mj-lt"/>
              </a:rPr>
              <a:t> more </a:t>
            </a:r>
            <a:r>
              <a:rPr lang="it-IT" sz="2400" b="1" dirty="0" err="1">
                <a:solidFill>
                  <a:srgbClr val="800000"/>
                </a:solidFill>
                <a:latin typeface="+mj-lt"/>
              </a:rPr>
              <a:t>objectives</a:t>
            </a:r>
            <a:endParaRPr lang="en-IT" sz="2400" dirty="0">
              <a:solidFill>
                <a:srgbClr val="C00000"/>
              </a:solidFill>
            </a:endParaRPr>
          </a:p>
        </p:txBody>
      </p:sp>
      <p:grpSp>
        <p:nvGrpSpPr>
          <p:cNvPr id="57" name="Group 56">
            <a:extLst>
              <a:ext uri="{FF2B5EF4-FFF2-40B4-BE49-F238E27FC236}">
                <a16:creationId xmlns:a16="http://schemas.microsoft.com/office/drawing/2014/main" id="{E49B1FAE-AB85-478E-5EDA-6C016501B391}"/>
              </a:ext>
            </a:extLst>
          </p:cNvPr>
          <p:cNvGrpSpPr/>
          <p:nvPr/>
        </p:nvGrpSpPr>
        <p:grpSpPr>
          <a:xfrm>
            <a:off x="1370784" y="2260633"/>
            <a:ext cx="3892565" cy="2840200"/>
            <a:chOff x="1468884" y="2539874"/>
            <a:chExt cx="3177925" cy="2201878"/>
          </a:xfrm>
        </p:grpSpPr>
        <p:pic>
          <p:nvPicPr>
            <p:cNvPr id="3" name="Google Shape;299;p31">
              <a:extLst>
                <a:ext uri="{FF2B5EF4-FFF2-40B4-BE49-F238E27FC236}">
                  <a16:creationId xmlns:a16="http://schemas.microsoft.com/office/drawing/2014/main" id="{02D2D59D-BCD7-5887-FCC1-0FF9A46FB68D}"/>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468884" y="2539874"/>
              <a:ext cx="1079011" cy="1079011"/>
            </a:xfrm>
            <a:prstGeom prst="rect">
              <a:avLst/>
            </a:prstGeom>
            <a:noFill/>
            <a:ln>
              <a:noFill/>
            </a:ln>
          </p:spPr>
        </p:pic>
        <p:pic>
          <p:nvPicPr>
            <p:cNvPr id="5" name="Google Shape;300;p31">
              <a:extLst>
                <a:ext uri="{FF2B5EF4-FFF2-40B4-BE49-F238E27FC236}">
                  <a16:creationId xmlns:a16="http://schemas.microsoft.com/office/drawing/2014/main" id="{914799DF-A71F-C5FA-873D-C629BA49EA54}"/>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03660" y="2539874"/>
              <a:ext cx="1079011" cy="1079011"/>
            </a:xfrm>
            <a:prstGeom prst="rect">
              <a:avLst/>
            </a:prstGeom>
            <a:noFill/>
            <a:ln>
              <a:noFill/>
            </a:ln>
          </p:spPr>
        </p:pic>
        <p:pic>
          <p:nvPicPr>
            <p:cNvPr id="6" name="Google Shape;301;p31">
              <a:extLst>
                <a:ext uri="{FF2B5EF4-FFF2-40B4-BE49-F238E27FC236}">
                  <a16:creationId xmlns:a16="http://schemas.microsoft.com/office/drawing/2014/main" id="{D8969A81-CCA4-F7ED-BAAD-A23EBE9D04BF}"/>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67798" y="2539874"/>
              <a:ext cx="1079011" cy="1079011"/>
            </a:xfrm>
            <a:prstGeom prst="rect">
              <a:avLst/>
            </a:prstGeom>
            <a:noFill/>
            <a:ln>
              <a:noFill/>
            </a:ln>
          </p:spPr>
        </p:pic>
        <p:pic>
          <p:nvPicPr>
            <p:cNvPr id="14" name="Google Shape;302;p31">
              <a:extLst>
                <a:ext uri="{FF2B5EF4-FFF2-40B4-BE49-F238E27FC236}">
                  <a16:creationId xmlns:a16="http://schemas.microsoft.com/office/drawing/2014/main" id="{A0526EF0-D4B3-D02C-84CB-D71AB9FD7609}"/>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468884" y="3662741"/>
              <a:ext cx="1079011" cy="1079011"/>
            </a:xfrm>
            <a:prstGeom prst="rect">
              <a:avLst/>
            </a:prstGeom>
            <a:noFill/>
            <a:ln>
              <a:noFill/>
            </a:ln>
          </p:spPr>
        </p:pic>
        <p:pic>
          <p:nvPicPr>
            <p:cNvPr id="16" name="Google Shape;303;p31">
              <a:extLst>
                <a:ext uri="{FF2B5EF4-FFF2-40B4-BE49-F238E27FC236}">
                  <a16:creationId xmlns:a16="http://schemas.microsoft.com/office/drawing/2014/main" id="{35E16A1D-7C30-BC60-002B-DC10662D572A}"/>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03672" y="3662741"/>
              <a:ext cx="1079011" cy="1079011"/>
            </a:xfrm>
            <a:prstGeom prst="rect">
              <a:avLst/>
            </a:prstGeom>
            <a:noFill/>
            <a:ln>
              <a:noFill/>
            </a:ln>
          </p:spPr>
        </p:pic>
        <p:pic>
          <p:nvPicPr>
            <p:cNvPr id="17" name="Google Shape;304;p31">
              <a:extLst>
                <a:ext uri="{FF2B5EF4-FFF2-40B4-BE49-F238E27FC236}">
                  <a16:creationId xmlns:a16="http://schemas.microsoft.com/office/drawing/2014/main" id="{4ECBE63A-E5E8-DBC5-01F3-0E9D69162F9A}"/>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567798" y="3662741"/>
              <a:ext cx="1079011" cy="1079011"/>
            </a:xfrm>
            <a:prstGeom prst="rect">
              <a:avLst/>
            </a:prstGeom>
            <a:noFill/>
            <a:ln>
              <a:noFill/>
            </a:ln>
          </p:spPr>
        </p:pic>
        <p:sp>
          <p:nvSpPr>
            <p:cNvPr id="18" name="Google Shape;305;p31">
              <a:extLst>
                <a:ext uri="{FF2B5EF4-FFF2-40B4-BE49-F238E27FC236}">
                  <a16:creationId xmlns:a16="http://schemas.microsoft.com/office/drawing/2014/main" id="{848910EE-BEB6-FB03-683B-A08F5F1E1067}"/>
                </a:ext>
              </a:extLst>
            </p:cNvPr>
            <p:cNvSpPr/>
            <p:nvPr/>
          </p:nvSpPr>
          <p:spPr>
            <a:xfrm>
              <a:off x="4248072" y="3975235"/>
              <a:ext cx="230700" cy="165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p31">
              <a:extLst>
                <a:ext uri="{FF2B5EF4-FFF2-40B4-BE49-F238E27FC236}">
                  <a16:creationId xmlns:a16="http://schemas.microsoft.com/office/drawing/2014/main" id="{83DF428C-9D10-5558-D93A-CB82822E80D0}"/>
                </a:ext>
              </a:extLst>
            </p:cNvPr>
            <p:cNvSpPr/>
            <p:nvPr/>
          </p:nvSpPr>
          <p:spPr>
            <a:xfrm>
              <a:off x="3991970" y="4444077"/>
              <a:ext cx="230700" cy="165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p31">
              <a:extLst>
                <a:ext uri="{FF2B5EF4-FFF2-40B4-BE49-F238E27FC236}">
                  <a16:creationId xmlns:a16="http://schemas.microsoft.com/office/drawing/2014/main" id="{C469E4DB-4D16-AAC5-8E41-FABEAB2BE35D}"/>
                </a:ext>
              </a:extLst>
            </p:cNvPr>
            <p:cNvSpPr/>
            <p:nvPr/>
          </p:nvSpPr>
          <p:spPr>
            <a:xfrm>
              <a:off x="3800060" y="3972012"/>
              <a:ext cx="230700" cy="165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308;p31">
              <a:extLst>
                <a:ext uri="{FF2B5EF4-FFF2-40B4-BE49-F238E27FC236}">
                  <a16:creationId xmlns:a16="http://schemas.microsoft.com/office/drawing/2014/main" id="{ACC20B6E-503F-BB3F-98B2-2D16050F0E79}"/>
                </a:ext>
              </a:extLst>
            </p:cNvPr>
            <p:cNvGrpSpPr/>
            <p:nvPr/>
          </p:nvGrpSpPr>
          <p:grpSpPr>
            <a:xfrm>
              <a:off x="2718525" y="3975227"/>
              <a:ext cx="678630" cy="637349"/>
              <a:chOff x="8008309" y="2537163"/>
              <a:chExt cx="1065688" cy="1000862"/>
            </a:xfrm>
          </p:grpSpPr>
          <p:sp>
            <p:nvSpPr>
              <p:cNvPr id="22" name="Google Shape;309;p31">
                <a:extLst>
                  <a:ext uri="{FF2B5EF4-FFF2-40B4-BE49-F238E27FC236}">
                    <a16:creationId xmlns:a16="http://schemas.microsoft.com/office/drawing/2014/main" id="{0DCD96B1-7A1C-E73F-F744-FF92E6F03754}"/>
                  </a:ext>
                </a:extLst>
              </p:cNvPr>
              <p:cNvSpPr/>
              <p:nvPr/>
            </p:nvSpPr>
            <p:spPr>
              <a:xfrm>
                <a:off x="8711897" y="2542225"/>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0;p31">
                <a:extLst>
                  <a:ext uri="{FF2B5EF4-FFF2-40B4-BE49-F238E27FC236}">
                    <a16:creationId xmlns:a16="http://schemas.microsoft.com/office/drawing/2014/main" id="{5B5017D5-6938-2069-7103-32A8E706848A}"/>
                  </a:ext>
                </a:extLst>
              </p:cNvPr>
              <p:cNvSpPr/>
              <p:nvPr/>
            </p:nvSpPr>
            <p:spPr>
              <a:xfrm>
                <a:off x="8309697" y="3278525"/>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11;p31">
                <a:extLst>
                  <a:ext uri="{FF2B5EF4-FFF2-40B4-BE49-F238E27FC236}">
                    <a16:creationId xmlns:a16="http://schemas.microsoft.com/office/drawing/2014/main" id="{74152259-15A2-CC88-83EE-10E15913E78F}"/>
                  </a:ext>
                </a:extLst>
              </p:cNvPr>
              <p:cNvSpPr/>
              <p:nvPr/>
            </p:nvSpPr>
            <p:spPr>
              <a:xfrm>
                <a:off x="8008309" y="2537163"/>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12;p31">
              <a:extLst>
                <a:ext uri="{FF2B5EF4-FFF2-40B4-BE49-F238E27FC236}">
                  <a16:creationId xmlns:a16="http://schemas.microsoft.com/office/drawing/2014/main" id="{5497968D-D043-8AA4-9796-EB939D0C7017}"/>
                </a:ext>
              </a:extLst>
            </p:cNvPr>
            <p:cNvGrpSpPr/>
            <p:nvPr/>
          </p:nvGrpSpPr>
          <p:grpSpPr>
            <a:xfrm>
              <a:off x="1684344" y="3975230"/>
              <a:ext cx="678630" cy="637349"/>
              <a:chOff x="8008938" y="2603314"/>
              <a:chExt cx="1065688" cy="1000863"/>
            </a:xfrm>
          </p:grpSpPr>
          <p:sp>
            <p:nvSpPr>
              <p:cNvPr id="26" name="Google Shape;313;p31">
                <a:extLst>
                  <a:ext uri="{FF2B5EF4-FFF2-40B4-BE49-F238E27FC236}">
                    <a16:creationId xmlns:a16="http://schemas.microsoft.com/office/drawing/2014/main" id="{783BE6CD-A042-3A37-79AD-F58251C275C5}"/>
                  </a:ext>
                </a:extLst>
              </p:cNvPr>
              <p:cNvSpPr/>
              <p:nvPr/>
            </p:nvSpPr>
            <p:spPr>
              <a:xfrm>
                <a:off x="8712525" y="2608376"/>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4;p31">
                <a:extLst>
                  <a:ext uri="{FF2B5EF4-FFF2-40B4-BE49-F238E27FC236}">
                    <a16:creationId xmlns:a16="http://schemas.microsoft.com/office/drawing/2014/main" id="{E36C88A5-A5F3-361E-F4AD-3BDA79328EC4}"/>
                  </a:ext>
                </a:extLst>
              </p:cNvPr>
              <p:cNvSpPr/>
              <p:nvPr/>
            </p:nvSpPr>
            <p:spPr>
              <a:xfrm>
                <a:off x="8310325" y="3344676"/>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15;p31">
                <a:extLst>
                  <a:ext uri="{FF2B5EF4-FFF2-40B4-BE49-F238E27FC236}">
                    <a16:creationId xmlns:a16="http://schemas.microsoft.com/office/drawing/2014/main" id="{3D25D5D8-9CFF-3B78-0CDC-6E27C9ED1FC1}"/>
                  </a:ext>
                </a:extLst>
              </p:cNvPr>
              <p:cNvSpPr/>
              <p:nvPr/>
            </p:nvSpPr>
            <p:spPr>
              <a:xfrm>
                <a:off x="8008938" y="2603314"/>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316;p31">
              <a:extLst>
                <a:ext uri="{FF2B5EF4-FFF2-40B4-BE49-F238E27FC236}">
                  <a16:creationId xmlns:a16="http://schemas.microsoft.com/office/drawing/2014/main" id="{6B15D5DD-66FA-1783-E5F4-1869F12F9F2B}"/>
                </a:ext>
              </a:extLst>
            </p:cNvPr>
            <p:cNvGrpSpPr/>
            <p:nvPr/>
          </p:nvGrpSpPr>
          <p:grpSpPr>
            <a:xfrm>
              <a:off x="1684336" y="2849061"/>
              <a:ext cx="678630" cy="637349"/>
              <a:chOff x="8008938" y="2459588"/>
              <a:chExt cx="1065688" cy="1000863"/>
            </a:xfrm>
          </p:grpSpPr>
          <p:sp>
            <p:nvSpPr>
              <p:cNvPr id="30" name="Google Shape;317;p31">
                <a:extLst>
                  <a:ext uri="{FF2B5EF4-FFF2-40B4-BE49-F238E27FC236}">
                    <a16:creationId xmlns:a16="http://schemas.microsoft.com/office/drawing/2014/main" id="{5524098B-8904-C6DC-C7FF-26A532ABF9A5}"/>
                  </a:ext>
                </a:extLst>
              </p:cNvPr>
              <p:cNvSpPr/>
              <p:nvPr/>
            </p:nvSpPr>
            <p:spPr>
              <a:xfrm>
                <a:off x="8712525" y="24646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8;p31">
                <a:extLst>
                  <a:ext uri="{FF2B5EF4-FFF2-40B4-BE49-F238E27FC236}">
                    <a16:creationId xmlns:a16="http://schemas.microsoft.com/office/drawing/2014/main" id="{B60A181F-6D27-2EC8-75CC-9D6B63D7BCD8}"/>
                  </a:ext>
                </a:extLst>
              </p:cNvPr>
              <p:cNvSpPr/>
              <p:nvPr/>
            </p:nvSpPr>
            <p:spPr>
              <a:xfrm>
                <a:off x="8310325" y="32009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9;p31">
                <a:extLst>
                  <a:ext uri="{FF2B5EF4-FFF2-40B4-BE49-F238E27FC236}">
                    <a16:creationId xmlns:a16="http://schemas.microsoft.com/office/drawing/2014/main" id="{5239722D-192A-6B3C-6B1B-D6E2873717AE}"/>
                  </a:ext>
                </a:extLst>
              </p:cNvPr>
              <p:cNvSpPr/>
              <p:nvPr/>
            </p:nvSpPr>
            <p:spPr>
              <a:xfrm>
                <a:off x="8008938" y="2459588"/>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20;p31">
              <a:extLst>
                <a:ext uri="{FF2B5EF4-FFF2-40B4-BE49-F238E27FC236}">
                  <a16:creationId xmlns:a16="http://schemas.microsoft.com/office/drawing/2014/main" id="{5C447EB8-F337-21C4-8606-7181558C3035}"/>
                </a:ext>
              </a:extLst>
            </p:cNvPr>
            <p:cNvGrpSpPr/>
            <p:nvPr/>
          </p:nvGrpSpPr>
          <p:grpSpPr>
            <a:xfrm>
              <a:off x="2718525" y="2849039"/>
              <a:ext cx="678630" cy="637349"/>
              <a:chOff x="8008938" y="2459588"/>
              <a:chExt cx="1065688" cy="1000863"/>
            </a:xfrm>
          </p:grpSpPr>
          <p:sp>
            <p:nvSpPr>
              <p:cNvPr id="34" name="Google Shape;321;p31">
                <a:extLst>
                  <a:ext uri="{FF2B5EF4-FFF2-40B4-BE49-F238E27FC236}">
                    <a16:creationId xmlns:a16="http://schemas.microsoft.com/office/drawing/2014/main" id="{D83465CE-A1A7-5CC4-3C45-3A26BF7B7473}"/>
                  </a:ext>
                </a:extLst>
              </p:cNvPr>
              <p:cNvSpPr/>
              <p:nvPr/>
            </p:nvSpPr>
            <p:spPr>
              <a:xfrm>
                <a:off x="8712525" y="24646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2;p31">
                <a:extLst>
                  <a:ext uri="{FF2B5EF4-FFF2-40B4-BE49-F238E27FC236}">
                    <a16:creationId xmlns:a16="http://schemas.microsoft.com/office/drawing/2014/main" id="{9F1C64F9-6D55-B0B4-946B-9D280C6C5784}"/>
                  </a:ext>
                </a:extLst>
              </p:cNvPr>
              <p:cNvSpPr/>
              <p:nvPr/>
            </p:nvSpPr>
            <p:spPr>
              <a:xfrm>
                <a:off x="8310325" y="32009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p31">
                <a:extLst>
                  <a:ext uri="{FF2B5EF4-FFF2-40B4-BE49-F238E27FC236}">
                    <a16:creationId xmlns:a16="http://schemas.microsoft.com/office/drawing/2014/main" id="{9E4BF2CA-B190-8987-2492-B595441A4418}"/>
                  </a:ext>
                </a:extLst>
              </p:cNvPr>
              <p:cNvSpPr/>
              <p:nvPr/>
            </p:nvSpPr>
            <p:spPr>
              <a:xfrm>
                <a:off x="8008938" y="2459588"/>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24;p31">
              <a:extLst>
                <a:ext uri="{FF2B5EF4-FFF2-40B4-BE49-F238E27FC236}">
                  <a16:creationId xmlns:a16="http://schemas.microsoft.com/office/drawing/2014/main" id="{D42270A5-443A-7B92-0BB0-A34F497740AB}"/>
                </a:ext>
              </a:extLst>
            </p:cNvPr>
            <p:cNvGrpSpPr/>
            <p:nvPr/>
          </p:nvGrpSpPr>
          <p:grpSpPr>
            <a:xfrm>
              <a:off x="3800108" y="2849039"/>
              <a:ext cx="678630" cy="637349"/>
              <a:chOff x="8008938" y="2459588"/>
              <a:chExt cx="1065688" cy="1000863"/>
            </a:xfrm>
          </p:grpSpPr>
          <p:sp>
            <p:nvSpPr>
              <p:cNvPr id="38" name="Google Shape;325;p31">
                <a:extLst>
                  <a:ext uri="{FF2B5EF4-FFF2-40B4-BE49-F238E27FC236}">
                    <a16:creationId xmlns:a16="http://schemas.microsoft.com/office/drawing/2014/main" id="{A7D6E7E2-05EC-C692-FFBF-88B7EF4126D5}"/>
                  </a:ext>
                </a:extLst>
              </p:cNvPr>
              <p:cNvSpPr/>
              <p:nvPr/>
            </p:nvSpPr>
            <p:spPr>
              <a:xfrm>
                <a:off x="8712525" y="24646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p31">
                <a:extLst>
                  <a:ext uri="{FF2B5EF4-FFF2-40B4-BE49-F238E27FC236}">
                    <a16:creationId xmlns:a16="http://schemas.microsoft.com/office/drawing/2014/main" id="{08A43527-6082-5D28-1C49-814F30EF6804}"/>
                  </a:ext>
                </a:extLst>
              </p:cNvPr>
              <p:cNvSpPr/>
              <p:nvPr/>
            </p:nvSpPr>
            <p:spPr>
              <a:xfrm>
                <a:off x="8310325" y="3200950"/>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7;p31">
                <a:extLst>
                  <a:ext uri="{FF2B5EF4-FFF2-40B4-BE49-F238E27FC236}">
                    <a16:creationId xmlns:a16="http://schemas.microsoft.com/office/drawing/2014/main" id="{433432A8-C19F-0158-ABF9-BA6F12AEFDBD}"/>
                  </a:ext>
                </a:extLst>
              </p:cNvPr>
              <p:cNvSpPr/>
              <p:nvPr/>
            </p:nvSpPr>
            <p:spPr>
              <a:xfrm>
                <a:off x="8008938" y="2459588"/>
                <a:ext cx="362100" cy="259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roup 40">
            <a:extLst>
              <a:ext uri="{FF2B5EF4-FFF2-40B4-BE49-F238E27FC236}">
                <a16:creationId xmlns:a16="http://schemas.microsoft.com/office/drawing/2014/main" id="{F65A5DFB-BDE8-6F8A-B1AE-009E42E10208}"/>
              </a:ext>
            </a:extLst>
          </p:cNvPr>
          <p:cNvGrpSpPr/>
          <p:nvPr/>
        </p:nvGrpSpPr>
        <p:grpSpPr>
          <a:xfrm>
            <a:off x="6574597" y="1822495"/>
            <a:ext cx="3720128" cy="4020509"/>
            <a:chOff x="4463854" y="95750"/>
            <a:chExt cx="4572946" cy="5138225"/>
          </a:xfrm>
        </p:grpSpPr>
        <p:pic>
          <p:nvPicPr>
            <p:cNvPr id="42" name="Google Shape;276;p23">
              <a:extLst>
                <a:ext uri="{FF2B5EF4-FFF2-40B4-BE49-F238E27FC236}">
                  <a16:creationId xmlns:a16="http://schemas.microsoft.com/office/drawing/2014/main" id="{B4C3B700-CF42-EC24-ABA2-C5B6FD74A87F}"/>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464000" y="941525"/>
              <a:ext cx="3828309" cy="3820975"/>
            </a:xfrm>
            <a:prstGeom prst="rect">
              <a:avLst/>
            </a:prstGeom>
            <a:noFill/>
            <a:ln>
              <a:noFill/>
            </a:ln>
          </p:spPr>
        </p:pic>
        <p:cxnSp>
          <p:nvCxnSpPr>
            <p:cNvPr id="43" name="Google Shape;277;p23">
              <a:extLst>
                <a:ext uri="{FF2B5EF4-FFF2-40B4-BE49-F238E27FC236}">
                  <a16:creationId xmlns:a16="http://schemas.microsoft.com/office/drawing/2014/main" id="{6E4C1225-63A3-4E6A-375B-7FC86326C9EA}"/>
                </a:ext>
              </a:extLst>
            </p:cNvPr>
            <p:cNvCxnSpPr>
              <a:stCxn id="42" idx="2"/>
            </p:cNvCxnSpPr>
            <p:nvPr/>
          </p:nvCxnSpPr>
          <p:spPr>
            <a:xfrm rot="10800000" flipH="1">
              <a:off x="6378154" y="2679300"/>
              <a:ext cx="21600" cy="2083200"/>
            </a:xfrm>
            <a:prstGeom prst="straightConnector1">
              <a:avLst/>
            </a:prstGeom>
            <a:noFill/>
            <a:ln w="28575" cap="flat" cmpd="sng">
              <a:solidFill>
                <a:schemeClr val="dk2"/>
              </a:solidFill>
              <a:prstDash val="solid"/>
              <a:round/>
              <a:headEnd type="none" w="med" len="med"/>
              <a:tailEnd type="triangle" w="med" len="med"/>
            </a:ln>
          </p:spPr>
        </p:cxnSp>
        <p:cxnSp>
          <p:nvCxnSpPr>
            <p:cNvPr id="44" name="Google Shape;278;p23">
              <a:extLst>
                <a:ext uri="{FF2B5EF4-FFF2-40B4-BE49-F238E27FC236}">
                  <a16:creationId xmlns:a16="http://schemas.microsoft.com/office/drawing/2014/main" id="{CA8C436E-75EE-FF34-62E9-FC8797D1C07B}"/>
                </a:ext>
              </a:extLst>
            </p:cNvPr>
            <p:cNvCxnSpPr>
              <a:stCxn id="42" idx="2"/>
            </p:cNvCxnSpPr>
            <p:nvPr/>
          </p:nvCxnSpPr>
          <p:spPr>
            <a:xfrm>
              <a:off x="6378154" y="4762500"/>
              <a:ext cx="1936800" cy="7200"/>
            </a:xfrm>
            <a:prstGeom prst="straightConnector1">
              <a:avLst/>
            </a:prstGeom>
            <a:noFill/>
            <a:ln w="28575" cap="flat" cmpd="sng">
              <a:solidFill>
                <a:schemeClr val="dk2"/>
              </a:solidFill>
              <a:prstDash val="solid"/>
              <a:round/>
              <a:headEnd type="none" w="med" len="med"/>
              <a:tailEnd type="triangle" w="med" len="med"/>
            </a:ln>
          </p:spPr>
        </p:cxnSp>
        <p:cxnSp>
          <p:nvCxnSpPr>
            <p:cNvPr id="45" name="Google Shape;279;p23">
              <a:extLst>
                <a:ext uri="{FF2B5EF4-FFF2-40B4-BE49-F238E27FC236}">
                  <a16:creationId xmlns:a16="http://schemas.microsoft.com/office/drawing/2014/main" id="{F8E09F28-F793-0677-0DD5-0235A275EA31}"/>
                </a:ext>
              </a:extLst>
            </p:cNvPr>
            <p:cNvCxnSpPr>
              <a:stCxn id="42" idx="2"/>
            </p:cNvCxnSpPr>
            <p:nvPr/>
          </p:nvCxnSpPr>
          <p:spPr>
            <a:xfrm rot="10800000">
              <a:off x="4463854" y="2852100"/>
              <a:ext cx="1914300" cy="1910400"/>
            </a:xfrm>
            <a:prstGeom prst="straightConnector1">
              <a:avLst/>
            </a:prstGeom>
            <a:noFill/>
            <a:ln w="28575" cap="flat" cmpd="sng">
              <a:solidFill>
                <a:schemeClr val="dk2"/>
              </a:solidFill>
              <a:prstDash val="solid"/>
              <a:round/>
              <a:headEnd type="none" w="med" len="med"/>
              <a:tailEnd type="triangle" w="med" len="med"/>
            </a:ln>
          </p:spPr>
        </p:cxnSp>
        <p:sp>
          <p:nvSpPr>
            <p:cNvPr id="46" name="Google Shape;280;p23">
              <a:extLst>
                <a:ext uri="{FF2B5EF4-FFF2-40B4-BE49-F238E27FC236}">
                  <a16:creationId xmlns:a16="http://schemas.microsoft.com/office/drawing/2014/main" id="{A683FE42-EFB1-FCB9-F81A-2534D79C4374}"/>
                </a:ext>
              </a:extLst>
            </p:cNvPr>
            <p:cNvSpPr txBox="1"/>
            <p:nvPr/>
          </p:nvSpPr>
          <p:spPr>
            <a:xfrm rot="2700000">
              <a:off x="4688643" y="3467669"/>
              <a:ext cx="747129" cy="50645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dirty="0"/>
                <a:t>Time</a:t>
              </a:r>
              <a:endParaRPr sz="1000" dirty="0"/>
            </a:p>
          </p:txBody>
        </p:sp>
        <p:sp>
          <p:nvSpPr>
            <p:cNvPr id="47" name="Google Shape;281;p23">
              <a:extLst>
                <a:ext uri="{FF2B5EF4-FFF2-40B4-BE49-F238E27FC236}">
                  <a16:creationId xmlns:a16="http://schemas.microsoft.com/office/drawing/2014/main" id="{0124A3E5-076D-1936-00A9-8369D13C6C19}"/>
                </a:ext>
              </a:extLst>
            </p:cNvPr>
            <p:cNvSpPr txBox="1"/>
            <p:nvPr/>
          </p:nvSpPr>
          <p:spPr>
            <a:xfrm>
              <a:off x="6973042" y="4704907"/>
              <a:ext cx="747000" cy="5290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dirty="0"/>
                <a:t>X</a:t>
              </a:r>
              <a:endParaRPr sz="1000" dirty="0"/>
            </a:p>
          </p:txBody>
        </p:sp>
        <p:sp>
          <p:nvSpPr>
            <p:cNvPr id="48" name="Google Shape;282;p23">
              <a:extLst>
                <a:ext uri="{FF2B5EF4-FFF2-40B4-BE49-F238E27FC236}">
                  <a16:creationId xmlns:a16="http://schemas.microsoft.com/office/drawing/2014/main" id="{6EAACE45-9D1A-278E-54A9-F2F12E29DC7A}"/>
                </a:ext>
              </a:extLst>
            </p:cNvPr>
            <p:cNvSpPr txBox="1"/>
            <p:nvPr/>
          </p:nvSpPr>
          <p:spPr>
            <a:xfrm>
              <a:off x="5992349" y="3403225"/>
              <a:ext cx="385800" cy="4002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t>Y</a:t>
              </a:r>
              <a:endParaRPr/>
            </a:p>
          </p:txBody>
        </p:sp>
        <p:cxnSp>
          <p:nvCxnSpPr>
            <p:cNvPr id="49" name="Google Shape;283;p23">
              <a:extLst>
                <a:ext uri="{FF2B5EF4-FFF2-40B4-BE49-F238E27FC236}">
                  <a16:creationId xmlns:a16="http://schemas.microsoft.com/office/drawing/2014/main" id="{2EAC8B69-C3E3-F7AA-D60B-D4E4B00095EE}"/>
                </a:ext>
              </a:extLst>
            </p:cNvPr>
            <p:cNvCxnSpPr>
              <a:endCxn id="56" idx="1"/>
            </p:cNvCxnSpPr>
            <p:nvPr/>
          </p:nvCxnSpPr>
          <p:spPr>
            <a:xfrm>
              <a:off x="6436050" y="1266055"/>
              <a:ext cx="1114200" cy="269100"/>
            </a:xfrm>
            <a:prstGeom prst="straightConnector1">
              <a:avLst/>
            </a:prstGeom>
            <a:noFill/>
            <a:ln w="19050" cap="flat" cmpd="sng">
              <a:solidFill>
                <a:srgbClr val="FF0000"/>
              </a:solidFill>
              <a:prstDash val="solid"/>
              <a:round/>
              <a:headEnd type="none" w="med" len="med"/>
              <a:tailEnd type="triangle" w="med" len="med"/>
            </a:ln>
          </p:spPr>
        </p:cxnSp>
        <p:pic>
          <p:nvPicPr>
            <p:cNvPr id="50" name="Google Shape;285;p23">
              <a:extLst>
                <a:ext uri="{FF2B5EF4-FFF2-40B4-BE49-F238E27FC236}">
                  <a16:creationId xmlns:a16="http://schemas.microsoft.com/office/drawing/2014/main" id="{92C46717-DDA4-65BF-241F-3DAC218D9A29}"/>
                </a:ext>
              </a:extLst>
            </p:cNvPr>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156475" y="95750"/>
              <a:ext cx="720000" cy="720000"/>
            </a:xfrm>
            <a:prstGeom prst="rect">
              <a:avLst/>
            </a:prstGeom>
            <a:noFill/>
            <a:ln>
              <a:noFill/>
            </a:ln>
          </p:spPr>
        </p:pic>
        <p:pic>
          <p:nvPicPr>
            <p:cNvPr id="51" name="Google Shape;286;p23">
              <a:extLst>
                <a:ext uri="{FF2B5EF4-FFF2-40B4-BE49-F238E27FC236}">
                  <a16:creationId xmlns:a16="http://schemas.microsoft.com/office/drawing/2014/main" id="{03FBFEA1-9D13-93C9-3A2F-A935F8ADDB51}"/>
                </a:ext>
              </a:extLst>
            </p:cNvPr>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385356" y="270925"/>
              <a:ext cx="720000" cy="720000"/>
            </a:xfrm>
            <a:prstGeom prst="rect">
              <a:avLst/>
            </a:prstGeom>
            <a:noFill/>
            <a:ln>
              <a:noFill/>
            </a:ln>
          </p:spPr>
        </p:pic>
        <p:pic>
          <p:nvPicPr>
            <p:cNvPr id="52" name="Google Shape;287;p23">
              <a:extLst>
                <a:ext uri="{FF2B5EF4-FFF2-40B4-BE49-F238E27FC236}">
                  <a16:creationId xmlns:a16="http://schemas.microsoft.com/office/drawing/2014/main" id="{B8A6A053-E143-11BF-570A-D43C3E871F20}"/>
                </a:ext>
              </a:extLst>
            </p:cNvPr>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596800" y="457775"/>
              <a:ext cx="720000" cy="720000"/>
            </a:xfrm>
            <a:prstGeom prst="rect">
              <a:avLst/>
            </a:prstGeom>
            <a:noFill/>
            <a:ln>
              <a:noFill/>
            </a:ln>
          </p:spPr>
        </p:pic>
        <p:pic>
          <p:nvPicPr>
            <p:cNvPr id="53" name="Google Shape;288;p23">
              <a:extLst>
                <a:ext uri="{FF2B5EF4-FFF2-40B4-BE49-F238E27FC236}">
                  <a16:creationId xmlns:a16="http://schemas.microsoft.com/office/drawing/2014/main" id="{BD603E8A-6E90-E7BE-5B81-FD7CD99275AB}"/>
                </a:ext>
              </a:extLst>
            </p:cNvPr>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7815650" y="597950"/>
              <a:ext cx="720000" cy="720000"/>
            </a:xfrm>
            <a:prstGeom prst="rect">
              <a:avLst/>
            </a:prstGeom>
            <a:noFill/>
            <a:ln>
              <a:noFill/>
            </a:ln>
          </p:spPr>
        </p:pic>
        <p:pic>
          <p:nvPicPr>
            <p:cNvPr id="54" name="Google Shape;289;p23">
              <a:extLst>
                <a:ext uri="{FF2B5EF4-FFF2-40B4-BE49-F238E27FC236}">
                  <a16:creationId xmlns:a16="http://schemas.microsoft.com/office/drawing/2014/main" id="{6217CFF9-3500-9EF6-6562-ED40AE55C5C1}"/>
                </a:ext>
              </a:extLst>
            </p:cNvPr>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8105350" y="815750"/>
              <a:ext cx="720000" cy="720000"/>
            </a:xfrm>
            <a:prstGeom prst="rect">
              <a:avLst/>
            </a:prstGeom>
            <a:noFill/>
            <a:ln>
              <a:noFill/>
            </a:ln>
          </p:spPr>
        </p:pic>
        <p:pic>
          <p:nvPicPr>
            <p:cNvPr id="55" name="Google Shape;290;p23">
              <a:extLst>
                <a:ext uri="{FF2B5EF4-FFF2-40B4-BE49-F238E27FC236}">
                  <a16:creationId xmlns:a16="http://schemas.microsoft.com/office/drawing/2014/main" id="{6D613474-A2E7-BA2D-B66E-BFEC643E00B3}"/>
                </a:ext>
              </a:extLst>
            </p:cNvPr>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8316800" y="990925"/>
              <a:ext cx="720000" cy="720000"/>
            </a:xfrm>
            <a:prstGeom prst="rect">
              <a:avLst/>
            </a:prstGeom>
            <a:noFill/>
            <a:ln>
              <a:noFill/>
            </a:ln>
          </p:spPr>
        </p:pic>
        <p:sp>
          <p:nvSpPr>
            <p:cNvPr id="56" name="Google Shape;284;p23">
              <a:extLst>
                <a:ext uri="{FF2B5EF4-FFF2-40B4-BE49-F238E27FC236}">
                  <a16:creationId xmlns:a16="http://schemas.microsoft.com/office/drawing/2014/main" id="{28401430-7660-A044-E5EE-A6D582D15D0F}"/>
                </a:ext>
              </a:extLst>
            </p:cNvPr>
            <p:cNvSpPr/>
            <p:nvPr/>
          </p:nvSpPr>
          <p:spPr>
            <a:xfrm rot="-3032096">
              <a:off x="7492548" y="665450"/>
              <a:ext cx="316705" cy="1494911"/>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a16="http://schemas.microsoft.com/office/drawing/2014/main" id="{B3A6F432-DC87-3613-00C1-44D53451D398}"/>
              </a:ext>
            </a:extLst>
          </p:cNvPr>
          <p:cNvSpPr txBox="1"/>
          <p:nvPr/>
        </p:nvSpPr>
        <p:spPr>
          <a:xfrm>
            <a:off x="1174635" y="1514187"/>
            <a:ext cx="4173541" cy="369332"/>
          </a:xfrm>
          <a:prstGeom prst="rect">
            <a:avLst/>
          </a:prstGeom>
          <a:noFill/>
        </p:spPr>
        <p:txBody>
          <a:bodyPr wrap="square" rtlCol="0">
            <a:spAutoFit/>
          </a:bodyPr>
          <a:lstStyle/>
          <a:p>
            <a:pPr algn="ctr"/>
            <a:r>
              <a:rPr lang="en-IT" dirty="0"/>
              <a:t>Flare forecasting using multimodal images</a:t>
            </a:r>
          </a:p>
        </p:txBody>
      </p:sp>
      <p:sp>
        <p:nvSpPr>
          <p:cNvPr id="59" name="TextBox 58">
            <a:extLst>
              <a:ext uri="{FF2B5EF4-FFF2-40B4-BE49-F238E27FC236}">
                <a16:creationId xmlns:a16="http://schemas.microsoft.com/office/drawing/2014/main" id="{805FE593-7DA2-905C-DC5A-E256768BEEF3}"/>
              </a:ext>
            </a:extLst>
          </p:cNvPr>
          <p:cNvSpPr txBox="1"/>
          <p:nvPr/>
        </p:nvSpPr>
        <p:spPr>
          <a:xfrm>
            <a:off x="5949382" y="1178448"/>
            <a:ext cx="4173541" cy="646331"/>
          </a:xfrm>
          <a:prstGeom prst="rect">
            <a:avLst/>
          </a:prstGeom>
          <a:noFill/>
        </p:spPr>
        <p:txBody>
          <a:bodyPr wrap="square" rtlCol="0">
            <a:spAutoFit/>
          </a:bodyPr>
          <a:lstStyle/>
          <a:p>
            <a:pPr algn="ctr"/>
            <a:r>
              <a:rPr lang="en-IT" dirty="0"/>
              <a:t>Flare forecasting using time series of multimodal images</a:t>
            </a:r>
          </a:p>
        </p:txBody>
      </p:sp>
      <p:sp>
        <p:nvSpPr>
          <p:cNvPr id="61" name="TextBox 60">
            <a:extLst>
              <a:ext uri="{FF2B5EF4-FFF2-40B4-BE49-F238E27FC236}">
                <a16:creationId xmlns:a16="http://schemas.microsoft.com/office/drawing/2014/main" id="{92D86E5C-3EF0-184A-8767-9A3CA2F9E847}"/>
              </a:ext>
            </a:extLst>
          </p:cNvPr>
          <p:cNvSpPr txBox="1"/>
          <p:nvPr/>
        </p:nvSpPr>
        <p:spPr>
          <a:xfrm>
            <a:off x="1670956" y="6094426"/>
            <a:ext cx="6145618" cy="369332"/>
          </a:xfrm>
          <a:prstGeom prst="rect">
            <a:avLst/>
          </a:prstGeom>
          <a:noFill/>
        </p:spPr>
        <p:txBody>
          <a:bodyPr wrap="square">
            <a:spAutoFit/>
          </a:bodyPr>
          <a:lstStyle/>
          <a:p>
            <a:r>
              <a:rPr lang="it-IT" sz="1800" b="1" dirty="0">
                <a:latin typeface="+mj-lt"/>
              </a:rPr>
              <a:t>2D </a:t>
            </a:r>
            <a:r>
              <a:rPr lang="it-IT" sz="1800" b="1" dirty="0" err="1">
                <a:latin typeface="+mj-lt"/>
              </a:rPr>
              <a:t>CNNs</a:t>
            </a:r>
            <a:r>
              <a:rPr lang="it-IT" sz="1800" b="1" dirty="0">
                <a:latin typeface="+mj-lt"/>
              </a:rPr>
              <a:t> with multi-</a:t>
            </a:r>
            <a:r>
              <a:rPr lang="it-IT" sz="1800" b="1" dirty="0" err="1">
                <a:latin typeface="+mj-lt"/>
              </a:rPr>
              <a:t>channel</a:t>
            </a:r>
            <a:r>
              <a:rPr lang="it-IT" sz="1800" b="1" dirty="0">
                <a:latin typeface="+mj-lt"/>
              </a:rPr>
              <a:t> images</a:t>
            </a:r>
          </a:p>
        </p:txBody>
      </p:sp>
      <p:sp>
        <p:nvSpPr>
          <p:cNvPr id="63" name="TextBox 62">
            <a:extLst>
              <a:ext uri="{FF2B5EF4-FFF2-40B4-BE49-F238E27FC236}">
                <a16:creationId xmlns:a16="http://schemas.microsoft.com/office/drawing/2014/main" id="{C4E781D8-B1EA-3CF5-E1AE-DD0D9B589E2D}"/>
              </a:ext>
            </a:extLst>
          </p:cNvPr>
          <p:cNvSpPr txBox="1"/>
          <p:nvPr/>
        </p:nvSpPr>
        <p:spPr>
          <a:xfrm>
            <a:off x="6709005" y="6094009"/>
            <a:ext cx="6145618" cy="369332"/>
          </a:xfrm>
          <a:prstGeom prst="rect">
            <a:avLst/>
          </a:prstGeom>
          <a:noFill/>
        </p:spPr>
        <p:txBody>
          <a:bodyPr wrap="square">
            <a:spAutoFit/>
          </a:bodyPr>
          <a:lstStyle/>
          <a:p>
            <a:r>
              <a:rPr lang="it-IT" sz="1800" dirty="0"/>
              <a:t>3D </a:t>
            </a:r>
            <a:r>
              <a:rPr lang="it-IT" sz="1800" dirty="0" err="1"/>
              <a:t>Convolutional</a:t>
            </a:r>
            <a:r>
              <a:rPr lang="it-IT" sz="1800" dirty="0"/>
              <a:t> </a:t>
            </a:r>
            <a:r>
              <a:rPr lang="it-IT" dirty="0" err="1"/>
              <a:t>N</a:t>
            </a:r>
            <a:r>
              <a:rPr lang="it-IT" sz="1800" dirty="0" err="1"/>
              <a:t>eural</a:t>
            </a:r>
            <a:r>
              <a:rPr lang="it-IT" sz="1800" dirty="0"/>
              <a:t> </a:t>
            </a:r>
            <a:r>
              <a:rPr lang="it-IT" dirty="0"/>
              <a:t>N</a:t>
            </a:r>
            <a:r>
              <a:rPr lang="it-IT" sz="1800" dirty="0"/>
              <a:t>etwork </a:t>
            </a:r>
            <a:endParaRPr lang="en-IT" dirty="0"/>
          </a:p>
        </p:txBody>
      </p:sp>
      <p:sp>
        <p:nvSpPr>
          <p:cNvPr id="64" name="Right Arrow 63">
            <a:extLst>
              <a:ext uri="{FF2B5EF4-FFF2-40B4-BE49-F238E27FC236}">
                <a16:creationId xmlns:a16="http://schemas.microsoft.com/office/drawing/2014/main" id="{820CCD75-99A8-FA71-F3C6-02832923497C}"/>
              </a:ext>
            </a:extLst>
          </p:cNvPr>
          <p:cNvSpPr/>
          <p:nvPr/>
        </p:nvSpPr>
        <p:spPr>
          <a:xfrm>
            <a:off x="1073890" y="6168439"/>
            <a:ext cx="55289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5" name="Right Arrow 64">
            <a:extLst>
              <a:ext uri="{FF2B5EF4-FFF2-40B4-BE49-F238E27FC236}">
                <a16:creationId xmlns:a16="http://schemas.microsoft.com/office/drawing/2014/main" id="{E5EDDFF1-2AEA-FE6A-C1AF-902517064BC7}"/>
              </a:ext>
            </a:extLst>
          </p:cNvPr>
          <p:cNvSpPr/>
          <p:nvPr/>
        </p:nvSpPr>
        <p:spPr>
          <a:xfrm>
            <a:off x="6156112" y="6168439"/>
            <a:ext cx="55289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018658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8A87D612-648A-B98C-8F89-10787A0EC4F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10" name="CasellaDiTesto 2">
            <a:extLst>
              <a:ext uri="{FF2B5EF4-FFF2-40B4-BE49-F238E27FC236}">
                <a16:creationId xmlns:a16="http://schemas.microsoft.com/office/drawing/2014/main" id="{6016FEDB-E99B-EF2D-A6BE-51D4CFB7D35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11" name="CasellaDiTesto 1">
            <a:extLst>
              <a:ext uri="{FF2B5EF4-FFF2-40B4-BE49-F238E27FC236}">
                <a16:creationId xmlns:a16="http://schemas.microsoft.com/office/drawing/2014/main" id="{63D0CCCF-458F-9DF0-7D70-C1CEEA72F180}"/>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3" name="CasellaDiTesto 5">
            <a:extLst>
              <a:ext uri="{FF2B5EF4-FFF2-40B4-BE49-F238E27FC236}">
                <a16:creationId xmlns:a16="http://schemas.microsoft.com/office/drawing/2014/main" id="{C6441616-A802-D602-C587-686749E4DB73}"/>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it-IT" sz="1200" dirty="0">
              <a:solidFill>
                <a:schemeClr val="bg1"/>
              </a:solidFill>
              <a:latin typeface="+mj-lt"/>
            </a:endParaRPr>
          </a:p>
        </p:txBody>
      </p:sp>
      <p:sp>
        <p:nvSpPr>
          <p:cNvPr id="15" name="CasellaDiTesto 8">
            <a:extLst>
              <a:ext uri="{FF2B5EF4-FFF2-40B4-BE49-F238E27FC236}">
                <a16:creationId xmlns:a16="http://schemas.microsoft.com/office/drawing/2014/main" id="{DE7DD79A-2A57-1993-1371-22F6B8D70DCA}"/>
              </a:ext>
            </a:extLst>
          </p:cNvPr>
          <p:cNvSpPr txBox="1"/>
          <p:nvPr/>
        </p:nvSpPr>
        <p:spPr>
          <a:xfrm>
            <a:off x="0" y="262926"/>
            <a:ext cx="12192000" cy="792000"/>
          </a:xfrm>
          <a:prstGeom prst="rect">
            <a:avLst/>
          </a:prstGeom>
          <a:solidFill>
            <a:schemeClr val="bg2"/>
          </a:solidFill>
        </p:spPr>
        <p:txBody>
          <a:bodyPr wrap="square" rtlCol="0" anchor="b">
            <a:noAutofit/>
          </a:bodyPr>
          <a:lstStyle/>
          <a:p>
            <a:endParaRPr lang="en-IT" sz="2400" dirty="0">
              <a:solidFill>
                <a:srgbClr val="C00000"/>
              </a:solidFill>
            </a:endParaRPr>
          </a:p>
        </p:txBody>
      </p:sp>
      <p:sp>
        <p:nvSpPr>
          <p:cNvPr id="2" name="TextBox 1">
            <a:extLst>
              <a:ext uri="{FF2B5EF4-FFF2-40B4-BE49-F238E27FC236}">
                <a16:creationId xmlns:a16="http://schemas.microsoft.com/office/drawing/2014/main" id="{80816A93-C56B-3ED8-AD18-44790CA058E6}"/>
              </a:ext>
            </a:extLst>
          </p:cNvPr>
          <p:cNvSpPr txBox="1"/>
          <p:nvPr/>
        </p:nvSpPr>
        <p:spPr>
          <a:xfrm>
            <a:off x="116958" y="3019649"/>
            <a:ext cx="9420447" cy="584775"/>
          </a:xfrm>
          <a:prstGeom prst="rect">
            <a:avLst/>
          </a:prstGeom>
          <a:noFill/>
        </p:spPr>
        <p:txBody>
          <a:bodyPr wrap="square" rtlCol="0">
            <a:spAutoFit/>
          </a:bodyPr>
          <a:lstStyle/>
          <a:p>
            <a:r>
              <a:rPr lang="en-IT" sz="3200" b="1" dirty="0">
                <a:solidFill>
                  <a:srgbClr val="C00000"/>
                </a:solidFill>
              </a:rPr>
              <a:t>Prediction of CME’s  arrival time</a:t>
            </a:r>
          </a:p>
        </p:txBody>
      </p:sp>
    </p:spTree>
    <p:extLst>
      <p:ext uri="{BB962C8B-B14F-4D97-AF65-F5344CB8AC3E}">
        <p14:creationId xmlns:p14="http://schemas.microsoft.com/office/powerpoint/2010/main" val="409271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Coronal</a:t>
            </a:r>
            <a:r>
              <a:rPr lang="it-IT" sz="1200" dirty="0">
                <a:solidFill>
                  <a:schemeClr val="bg1"/>
                </a:solidFill>
              </a:rPr>
              <a:t> mass </a:t>
            </a:r>
            <a:r>
              <a:rPr lang="it-IT" sz="1200" dirty="0" err="1">
                <a:solidFill>
                  <a:schemeClr val="bg1"/>
                </a:solidFill>
              </a:rPr>
              <a:t>ejections</a:t>
            </a:r>
            <a:endParaRPr lang="it-IT" sz="1200" dirty="0">
              <a:solidFill>
                <a:schemeClr val="bg1"/>
              </a:solidFill>
            </a:endParaRPr>
          </a:p>
        </p:txBody>
      </p:sp>
      <p:sp>
        <p:nvSpPr>
          <p:cNvPr id="6" name="CasellaDiTesto 5">
            <a:extLst>
              <a:ext uri="{FF2B5EF4-FFF2-40B4-BE49-F238E27FC236}">
                <a16:creationId xmlns:a16="http://schemas.microsoft.com/office/drawing/2014/main" id="{91710B2D-5087-50BF-67FE-E68207049267}"/>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7" name="CasellaDiTesto 6">
            <a:extLst>
              <a:ext uri="{FF2B5EF4-FFF2-40B4-BE49-F238E27FC236}">
                <a16:creationId xmlns:a16="http://schemas.microsoft.com/office/drawing/2014/main" id="{D717DD21-DBF9-D2F5-DF4A-90ECD222594D}"/>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Coronal</a:t>
            </a:r>
            <a:r>
              <a:rPr lang="it-IT" sz="2400" b="1" dirty="0">
                <a:solidFill>
                  <a:srgbClr val="800000"/>
                </a:solidFill>
                <a:latin typeface="+mj-lt"/>
              </a:rPr>
              <a:t> Mass </a:t>
            </a:r>
            <a:r>
              <a:rPr lang="it-IT" sz="2400" b="1" dirty="0" err="1">
                <a:solidFill>
                  <a:srgbClr val="800000"/>
                </a:solidFill>
                <a:latin typeface="+mj-lt"/>
              </a:rPr>
              <a:t>Ejections</a:t>
            </a:r>
            <a:endParaRPr lang="it-IT" sz="2400" b="1" dirty="0">
              <a:solidFill>
                <a:srgbClr val="800000"/>
              </a:solidFill>
              <a:latin typeface="+mj-lt"/>
            </a:endParaRP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10">
            <a:extLst>
              <a:ext uri="{FF2B5EF4-FFF2-40B4-BE49-F238E27FC236}">
                <a16:creationId xmlns:a16="http://schemas.microsoft.com/office/drawing/2014/main" id="{3B23793E-3341-CE5D-29FE-E9381619AC97}"/>
              </a:ext>
            </a:extLst>
          </p:cNvPr>
          <p:cNvSpPr txBox="1"/>
          <p:nvPr/>
        </p:nvSpPr>
        <p:spPr>
          <a:xfrm>
            <a:off x="133348" y="1197728"/>
            <a:ext cx="11944353" cy="707886"/>
          </a:xfrm>
          <a:prstGeom prst="rect">
            <a:avLst/>
          </a:prstGeom>
          <a:noFill/>
        </p:spPr>
        <p:txBody>
          <a:bodyPr wrap="square" rtlCol="0">
            <a:spAutoFit/>
          </a:bodyPr>
          <a:lstStyle/>
          <a:p>
            <a:r>
              <a:rPr lang="en-US" sz="2000" dirty="0"/>
              <a:t>Coronal Mass Ejections (CMEs) consist of large eruptions of plasma and magnetic field that are typically</a:t>
            </a:r>
          </a:p>
          <a:p>
            <a:r>
              <a:rPr lang="en-US" sz="2000" dirty="0"/>
              <a:t>triggered by solar flares and they can propagate from the solar corona into the heliosphere.</a:t>
            </a:r>
            <a:endParaRPr lang="it-IT" sz="2000" dirty="0"/>
          </a:p>
        </p:txBody>
      </p:sp>
      <p:sp>
        <p:nvSpPr>
          <p:cNvPr id="13" name="CasellaDiTesto 12">
            <a:extLst>
              <a:ext uri="{FF2B5EF4-FFF2-40B4-BE49-F238E27FC236}">
                <a16:creationId xmlns:a16="http://schemas.microsoft.com/office/drawing/2014/main" id="{FB131A0B-6F3C-EF23-9841-FDC34EA5FEFA}"/>
              </a:ext>
            </a:extLst>
          </p:cNvPr>
          <p:cNvSpPr txBox="1"/>
          <p:nvPr/>
        </p:nvSpPr>
        <p:spPr>
          <a:xfrm>
            <a:off x="133348" y="2433056"/>
            <a:ext cx="8105777" cy="2246769"/>
          </a:xfrm>
          <a:prstGeom prst="rect">
            <a:avLst/>
          </a:prstGeom>
          <a:noFill/>
        </p:spPr>
        <p:txBody>
          <a:bodyPr wrap="square" rtlCol="0">
            <a:spAutoFit/>
          </a:bodyPr>
          <a:lstStyle/>
          <a:p>
            <a:r>
              <a:rPr lang="en-US" sz="2000" dirty="0"/>
              <a:t>The observations of CMEs are typically performed by means of </a:t>
            </a:r>
            <a:r>
              <a:rPr lang="en-US" sz="2000" b="1" dirty="0"/>
              <a:t>remote-sensing instruments </a:t>
            </a:r>
            <a:r>
              <a:rPr lang="en-US" sz="2000" dirty="0"/>
              <a:t>that can measure their most significant kinematic parameters, such as the initial propagation speed, the CME mass, and the initial cross section. Examples of telescopes appropriate for measuring remote sensing parameters are coronagraphs on board space clusters such as the Large Angle and Spectrometric Coronagraph (</a:t>
            </a:r>
            <a:r>
              <a:rPr lang="en-US" sz="2000" b="1" dirty="0"/>
              <a:t>LASCO</a:t>
            </a:r>
            <a:r>
              <a:rPr lang="en-US" sz="2000" dirty="0"/>
              <a:t>) on board the Solar and </a:t>
            </a:r>
            <a:r>
              <a:rPr lang="en-US" sz="2000" dirty="0" err="1"/>
              <a:t>Heliophysics</a:t>
            </a:r>
            <a:r>
              <a:rPr lang="en-US" sz="2000" dirty="0"/>
              <a:t> Observatory (SOHO)</a:t>
            </a:r>
            <a:endParaRPr lang="it-IT" sz="2000" dirty="0"/>
          </a:p>
        </p:txBody>
      </p:sp>
      <p:pic>
        <p:nvPicPr>
          <p:cNvPr id="4" name="Immagine 3" descr="Immagine che contiene calore, Ambra, Oggetto astronomico, fuoco&#10;&#10;Descrizione generata automaticamente">
            <a:extLst>
              <a:ext uri="{FF2B5EF4-FFF2-40B4-BE49-F238E27FC236}">
                <a16:creationId xmlns:a16="http://schemas.microsoft.com/office/drawing/2014/main" id="{9FF4ABA4-37E5-A9DF-465B-FFFF5BBF9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9125" y="2366175"/>
            <a:ext cx="3327571" cy="3416476"/>
          </a:xfrm>
          <a:prstGeom prst="rect">
            <a:avLst/>
          </a:prstGeom>
        </p:spPr>
      </p:pic>
      <p:sp>
        <p:nvSpPr>
          <p:cNvPr id="9" name="TextBox 8">
            <a:extLst>
              <a:ext uri="{FF2B5EF4-FFF2-40B4-BE49-F238E27FC236}">
                <a16:creationId xmlns:a16="http://schemas.microsoft.com/office/drawing/2014/main" id="{735A396B-DF7D-EEA0-082D-B14655E7E933}"/>
              </a:ext>
            </a:extLst>
          </p:cNvPr>
          <p:cNvSpPr txBox="1"/>
          <p:nvPr/>
        </p:nvSpPr>
        <p:spPr>
          <a:xfrm>
            <a:off x="133347" y="5507748"/>
            <a:ext cx="6756551" cy="646331"/>
          </a:xfrm>
          <a:prstGeom prst="rect">
            <a:avLst/>
          </a:prstGeom>
          <a:noFill/>
        </p:spPr>
        <p:txBody>
          <a:bodyPr wrap="square">
            <a:spAutoFit/>
          </a:bodyPr>
          <a:lstStyle/>
          <a:p>
            <a:r>
              <a:rPr lang="en-GB" b="1" i="0" u="none" strike="noStrike" dirty="0">
                <a:solidFill>
                  <a:srgbClr val="333333"/>
                </a:solidFill>
                <a:effectLst/>
                <a:latin typeface="Arial" panose="020B0604020202020204" pitchFamily="34" charset="0"/>
                <a:cs typeface="Arial" panose="020B0604020202020204" pitchFamily="34" charset="0"/>
              </a:rPr>
              <a:t>Solar wind</a:t>
            </a:r>
            <a:r>
              <a:rPr lang="en-GB" b="0" i="0" u="none" strike="noStrike" dirty="0">
                <a:solidFill>
                  <a:srgbClr val="333333"/>
                </a:solidFill>
                <a:effectLst/>
                <a:latin typeface="Arial" panose="020B0604020202020204" pitchFamily="34" charset="0"/>
                <a:cs typeface="Arial" panose="020B0604020202020204" pitchFamily="34" charset="0"/>
              </a:rPr>
              <a:t>: the solar wind is a continual stream of protons and electrons from the Sun's outermost atmosphere — the corona</a:t>
            </a:r>
            <a:endParaRPr lang="en-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30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Prediction</a:t>
            </a:r>
            <a:r>
              <a:rPr lang="it-IT" sz="1200" dirty="0">
                <a:solidFill>
                  <a:schemeClr val="bg1"/>
                </a:solidFill>
              </a:rPr>
              <a:t> of </a:t>
            </a:r>
            <a:r>
              <a:rPr lang="it-IT" sz="1200" dirty="0" err="1">
                <a:solidFill>
                  <a:schemeClr val="bg1"/>
                </a:solidFill>
              </a:rPr>
              <a:t>CMEs</a:t>
            </a:r>
            <a:r>
              <a:rPr lang="it-IT" sz="1200" dirty="0">
                <a:solidFill>
                  <a:schemeClr val="bg1"/>
                </a:solidFill>
              </a:rPr>
              <a:t>’ travel times</a:t>
            </a:r>
          </a:p>
        </p:txBody>
      </p:sp>
      <p:sp>
        <p:nvSpPr>
          <p:cNvPr id="6" name="CasellaDiTesto 5">
            <a:extLst>
              <a:ext uri="{FF2B5EF4-FFF2-40B4-BE49-F238E27FC236}">
                <a16:creationId xmlns:a16="http://schemas.microsoft.com/office/drawing/2014/main" id="{91710B2D-5087-50BF-67FE-E68207049267}"/>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7" name="CasellaDiTesto 6">
            <a:extLst>
              <a:ext uri="{FF2B5EF4-FFF2-40B4-BE49-F238E27FC236}">
                <a16:creationId xmlns:a16="http://schemas.microsoft.com/office/drawing/2014/main" id="{D717DD21-DBF9-D2F5-DF4A-90ECD222594D}"/>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Prediction</a:t>
            </a:r>
            <a:r>
              <a:rPr lang="it-IT" sz="2400" b="1" dirty="0">
                <a:solidFill>
                  <a:srgbClr val="800000"/>
                </a:solidFill>
                <a:latin typeface="+mj-lt"/>
              </a:rPr>
              <a:t> of </a:t>
            </a:r>
            <a:r>
              <a:rPr lang="it-IT" sz="2400" b="1" dirty="0" err="1">
                <a:solidFill>
                  <a:srgbClr val="800000"/>
                </a:solidFill>
                <a:latin typeface="+mj-lt"/>
              </a:rPr>
              <a:t>CMEs</a:t>
            </a:r>
            <a:r>
              <a:rPr lang="it-IT" sz="2400" b="1" dirty="0">
                <a:solidFill>
                  <a:srgbClr val="800000"/>
                </a:solidFill>
                <a:latin typeface="+mj-lt"/>
              </a:rPr>
              <a:t>’ travel times</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10">
            <a:extLst>
              <a:ext uri="{FF2B5EF4-FFF2-40B4-BE49-F238E27FC236}">
                <a16:creationId xmlns:a16="http://schemas.microsoft.com/office/drawing/2014/main" id="{3B23793E-3341-CE5D-29FE-E9381619AC97}"/>
              </a:ext>
            </a:extLst>
          </p:cNvPr>
          <p:cNvSpPr txBox="1"/>
          <p:nvPr/>
        </p:nvSpPr>
        <p:spPr>
          <a:xfrm>
            <a:off x="424194" y="1230278"/>
            <a:ext cx="11944353" cy="36933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Model-driven approaches (MHD-based equations)</a:t>
            </a:r>
            <a:endParaRPr lang="it-IT"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FB131A0B-6F3C-EF23-9841-FDC34EA5FEFA}"/>
              </a:ext>
            </a:extLst>
          </p:cNvPr>
          <p:cNvSpPr txBox="1"/>
          <p:nvPr/>
        </p:nvSpPr>
        <p:spPr>
          <a:xfrm>
            <a:off x="792884" y="2058806"/>
            <a:ext cx="2647124" cy="400110"/>
          </a:xfrm>
          <a:prstGeom prst="rect">
            <a:avLst/>
          </a:prstGeom>
          <a:noFill/>
        </p:spPr>
        <p:txBody>
          <a:bodyPr wrap="square" rtlCol="0">
            <a:spAutoFit/>
          </a:bodyPr>
          <a:lstStyle/>
          <a:p>
            <a:r>
              <a:rPr lang="it-IT" sz="2000" dirty="0"/>
              <a:t>How to combine </a:t>
            </a:r>
            <a:r>
              <a:rPr lang="it-IT" sz="2000" dirty="0" err="1"/>
              <a:t>them</a:t>
            </a:r>
            <a:r>
              <a:rPr lang="it-IT" sz="2000" dirty="0"/>
              <a:t>?</a:t>
            </a:r>
          </a:p>
        </p:txBody>
      </p:sp>
      <p:sp>
        <p:nvSpPr>
          <p:cNvPr id="3" name="CasellaDiTesto 2">
            <a:extLst>
              <a:ext uri="{FF2B5EF4-FFF2-40B4-BE49-F238E27FC236}">
                <a16:creationId xmlns:a16="http://schemas.microsoft.com/office/drawing/2014/main" id="{0F87C13D-B0E1-D28A-E939-FC1F179ED3C6}"/>
              </a:ext>
            </a:extLst>
          </p:cNvPr>
          <p:cNvSpPr txBox="1"/>
          <p:nvPr/>
        </p:nvSpPr>
        <p:spPr>
          <a:xfrm>
            <a:off x="425302" y="1592447"/>
            <a:ext cx="11944353" cy="369332"/>
          </a:xfrm>
          <a:prstGeom prst="rect">
            <a:avLst/>
          </a:prstGeom>
          <a:noFill/>
        </p:spPr>
        <p:txBody>
          <a:bodyPr wrap="square" rtlCol="0">
            <a:spAutoFit/>
          </a:bodyPr>
          <a:lstStyle/>
          <a:p>
            <a:pPr marL="342900" indent="-342900">
              <a:buFont typeface="Arial" panose="020B0604020202020204" pitchFamily="34" charset="0"/>
              <a:buChar char="•"/>
            </a:pPr>
            <a:r>
              <a:rPr lang="en-US" dirty="0"/>
              <a:t>Data-driven approaches (machine or deep learning)</a:t>
            </a:r>
            <a:endParaRPr lang="it-IT" dirty="0"/>
          </a:p>
        </p:txBody>
      </p:sp>
      <p:sp>
        <p:nvSpPr>
          <p:cNvPr id="4" name="CasellaDiTesto 3">
            <a:extLst>
              <a:ext uri="{FF2B5EF4-FFF2-40B4-BE49-F238E27FC236}">
                <a16:creationId xmlns:a16="http://schemas.microsoft.com/office/drawing/2014/main" id="{85C04BF3-8DCC-75CD-320F-10371CE19DDB}"/>
              </a:ext>
            </a:extLst>
          </p:cNvPr>
          <p:cNvSpPr txBox="1"/>
          <p:nvPr/>
        </p:nvSpPr>
        <p:spPr>
          <a:xfrm>
            <a:off x="3944453" y="2091817"/>
            <a:ext cx="5549093" cy="369332"/>
          </a:xfrm>
          <a:prstGeom prst="rect">
            <a:avLst/>
          </a:prstGeom>
          <a:noFill/>
        </p:spPr>
        <p:txBody>
          <a:bodyPr wrap="square" rtlCol="0">
            <a:spAutoFit/>
          </a:bodyPr>
          <a:lstStyle/>
          <a:p>
            <a:r>
              <a:rPr lang="it-IT" b="1" dirty="0" err="1"/>
              <a:t>Physics-driven</a:t>
            </a:r>
            <a:r>
              <a:rPr lang="it-IT" b="1" dirty="0"/>
              <a:t> machine learning</a:t>
            </a:r>
          </a:p>
        </p:txBody>
      </p:sp>
      <p:sp>
        <p:nvSpPr>
          <p:cNvPr id="9" name="CasellaDiTesto 8">
            <a:extLst>
              <a:ext uri="{FF2B5EF4-FFF2-40B4-BE49-F238E27FC236}">
                <a16:creationId xmlns:a16="http://schemas.microsoft.com/office/drawing/2014/main" id="{6071CE17-78EB-B981-78F0-6D4DCE84CD1A}"/>
              </a:ext>
            </a:extLst>
          </p:cNvPr>
          <p:cNvSpPr txBox="1"/>
          <p:nvPr/>
        </p:nvSpPr>
        <p:spPr>
          <a:xfrm>
            <a:off x="424194" y="2594390"/>
            <a:ext cx="11715753" cy="369332"/>
          </a:xfrm>
          <a:prstGeom prst="rect">
            <a:avLst/>
          </a:prstGeom>
          <a:noFill/>
        </p:spPr>
        <p:txBody>
          <a:bodyPr wrap="square" rtlCol="0">
            <a:spAutoFit/>
          </a:bodyPr>
          <a:lstStyle/>
          <a:p>
            <a:r>
              <a:rPr lang="it-IT" b="1" dirty="0">
                <a:latin typeface="Arial" panose="020B0604020202020204" pitchFamily="34" charset="0"/>
                <a:cs typeface="Arial" panose="020B0604020202020204" pitchFamily="34" charset="0"/>
              </a:rPr>
              <a:t>Drag-</a:t>
            </a:r>
            <a:r>
              <a:rPr lang="it-IT" b="1" dirty="0" err="1">
                <a:latin typeface="Arial" panose="020B0604020202020204" pitchFamily="34" charset="0"/>
                <a:cs typeface="Arial" panose="020B0604020202020204" pitchFamily="34" charset="0"/>
              </a:rPr>
              <a:t>based</a:t>
            </a:r>
            <a:r>
              <a:rPr lang="it-IT" b="1" dirty="0">
                <a:latin typeface="Arial" panose="020B0604020202020204" pitchFamily="34" charset="0"/>
                <a:cs typeface="Arial" panose="020B0604020202020204" pitchFamily="34" charset="0"/>
              </a:rPr>
              <a:t> model</a:t>
            </a:r>
          </a:p>
        </p:txBody>
      </p:sp>
      <p:pic>
        <p:nvPicPr>
          <p:cNvPr id="14" name="Immagine 13">
            <a:extLst>
              <a:ext uri="{FF2B5EF4-FFF2-40B4-BE49-F238E27FC236}">
                <a16:creationId xmlns:a16="http://schemas.microsoft.com/office/drawing/2014/main" id="{7A8A5D81-602A-3016-2AF2-BF7992B086D3}"/>
              </a:ext>
            </a:extLst>
          </p:cNvPr>
          <p:cNvPicPr>
            <a:picLocks noChangeAspect="1"/>
          </p:cNvPicPr>
          <p:nvPr/>
        </p:nvPicPr>
        <p:blipFill>
          <a:blip r:embed="rId2"/>
          <a:stretch>
            <a:fillRect/>
          </a:stretch>
        </p:blipFill>
        <p:spPr>
          <a:xfrm>
            <a:off x="2861748" y="2991001"/>
            <a:ext cx="3637356" cy="369332"/>
          </a:xfrm>
          <a:prstGeom prst="rect">
            <a:avLst/>
          </a:prstGeom>
        </p:spPr>
      </p:pic>
      <p:pic>
        <p:nvPicPr>
          <p:cNvPr id="17" name="Immagine 16" descr="Immagine che contiene Carattere, Elementi grafici, testo, design&#10;&#10;Descrizione generata automaticamente">
            <a:extLst>
              <a:ext uri="{FF2B5EF4-FFF2-40B4-BE49-F238E27FC236}">
                <a16:creationId xmlns:a16="http://schemas.microsoft.com/office/drawing/2014/main" id="{FFED495A-DC1E-8382-C9F9-60FEB3BD1BB6}"/>
              </a:ext>
            </a:extLst>
          </p:cNvPr>
          <p:cNvPicPr>
            <a:picLocks noChangeAspect="1"/>
          </p:cNvPicPr>
          <p:nvPr/>
        </p:nvPicPr>
        <p:blipFill>
          <a:blip r:embed="rId3"/>
          <a:stretch>
            <a:fillRect/>
          </a:stretch>
        </p:blipFill>
        <p:spPr>
          <a:xfrm>
            <a:off x="2866592" y="3925665"/>
            <a:ext cx="1108128" cy="594359"/>
          </a:xfrm>
          <a:prstGeom prst="rect">
            <a:avLst/>
          </a:prstGeom>
        </p:spPr>
      </p:pic>
      <p:sp>
        <p:nvSpPr>
          <p:cNvPr id="18" name="CasellaDiTesto 17">
            <a:extLst>
              <a:ext uri="{FF2B5EF4-FFF2-40B4-BE49-F238E27FC236}">
                <a16:creationId xmlns:a16="http://schemas.microsoft.com/office/drawing/2014/main" id="{24A4EA02-B651-FBD4-7A73-0DA009AD2CAE}"/>
              </a:ext>
            </a:extLst>
          </p:cNvPr>
          <p:cNvSpPr txBox="1"/>
          <p:nvPr/>
        </p:nvSpPr>
        <p:spPr>
          <a:xfrm>
            <a:off x="451520" y="3805490"/>
            <a:ext cx="2524125" cy="400110"/>
          </a:xfrm>
          <a:prstGeom prst="rect">
            <a:avLst/>
          </a:prstGeom>
          <a:noFill/>
        </p:spPr>
        <p:txBody>
          <a:bodyPr wrap="square" rtlCol="0">
            <a:spAutoFit/>
          </a:bodyPr>
          <a:lstStyle/>
          <a:p>
            <a:r>
              <a:rPr lang="it-IT" sz="2000" b="1" dirty="0"/>
              <a:t>Drag </a:t>
            </a:r>
            <a:r>
              <a:rPr lang="it-IT" sz="2000" b="1" dirty="0" err="1"/>
              <a:t>parameter</a:t>
            </a:r>
            <a:endParaRPr lang="it-IT" sz="2000" b="1" dirty="0"/>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FA5C19F-7ABE-8982-07D1-032CB3B465D4}"/>
                  </a:ext>
                </a:extLst>
              </p:cNvPr>
              <p:cNvSpPr txBox="1"/>
              <p:nvPr/>
            </p:nvSpPr>
            <p:spPr>
              <a:xfrm>
                <a:off x="6843479" y="2667835"/>
                <a:ext cx="2943567" cy="1015663"/>
              </a:xfrm>
              <a:prstGeom prst="rect">
                <a:avLst/>
              </a:prstGeom>
              <a:noFill/>
            </p:spPr>
            <p:txBody>
              <a:bodyPr wrap="square" rtlCol="0">
                <a:spAutoFit/>
              </a:bodyPr>
              <a:lstStyle/>
              <a:p>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𝑟</m:t>
                        </m:r>
                      </m:e>
                    </m:acc>
                    <m:r>
                      <a:rPr lang="it-IT" sz="2000" b="0" i="1" smtClean="0">
                        <a:latin typeface="Cambria Math" panose="02040503050406030204" pitchFamily="18" charset="0"/>
                      </a:rPr>
                      <m:t> </m:t>
                    </m:r>
                  </m:oMath>
                </a14:m>
                <a:r>
                  <a:rPr lang="it-IT" sz="2000" dirty="0"/>
                  <a:t>= CME acceleration</a:t>
                </a:r>
              </a:p>
              <a:p>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𝑟</m:t>
                        </m:r>
                      </m:e>
                    </m:acc>
                  </m:oMath>
                </a14:m>
                <a:r>
                  <a:rPr lang="it-IT" sz="2000" dirty="0"/>
                  <a:t> = CME speed</a:t>
                </a:r>
              </a:p>
              <a:p>
                <a:r>
                  <a:rPr lang="it-IT" sz="2000" dirty="0"/>
                  <a:t>w = solar wind speed</a:t>
                </a:r>
              </a:p>
            </p:txBody>
          </p:sp>
        </mc:Choice>
        <mc:Fallback xmlns="">
          <p:sp>
            <p:nvSpPr>
              <p:cNvPr id="19" name="CasellaDiTesto 18">
                <a:extLst>
                  <a:ext uri="{FF2B5EF4-FFF2-40B4-BE49-F238E27FC236}">
                    <a16:creationId xmlns:a16="http://schemas.microsoft.com/office/drawing/2014/main" id="{5FA5C19F-7ABE-8982-07D1-032CB3B465D4}"/>
                  </a:ext>
                </a:extLst>
              </p:cNvPr>
              <p:cNvSpPr txBox="1">
                <a:spLocks noRot="1" noChangeAspect="1" noMove="1" noResize="1" noEditPoints="1" noAdjustHandles="1" noChangeArrowheads="1" noChangeShapeType="1" noTextEdit="1"/>
              </p:cNvSpPr>
              <p:nvPr/>
            </p:nvSpPr>
            <p:spPr>
              <a:xfrm>
                <a:off x="6843479" y="2667835"/>
                <a:ext cx="2943567" cy="1015663"/>
              </a:xfrm>
              <a:prstGeom prst="rect">
                <a:avLst/>
              </a:prstGeom>
              <a:blipFill>
                <a:blip r:embed="rId4"/>
                <a:stretch>
                  <a:fillRect l="-2586" t="-3750" b="-11250"/>
                </a:stretch>
              </a:blipFill>
            </p:spPr>
            <p:txBody>
              <a:bodyPr/>
              <a:lstStyle/>
              <a:p>
                <a:r>
                  <a:rPr lang="en-IT">
                    <a:noFill/>
                  </a:rPr>
                  <a:t> </a:t>
                </a:r>
              </a:p>
            </p:txBody>
          </p:sp>
        </mc:Fallback>
      </mc:AlternateContent>
      <p:sp>
        <p:nvSpPr>
          <p:cNvPr id="20" name="CasellaDiTesto 19">
            <a:extLst>
              <a:ext uri="{FF2B5EF4-FFF2-40B4-BE49-F238E27FC236}">
                <a16:creationId xmlns:a16="http://schemas.microsoft.com/office/drawing/2014/main" id="{6418C382-3E1B-3305-519B-349C9D7E77BD}"/>
              </a:ext>
            </a:extLst>
          </p:cNvPr>
          <p:cNvSpPr txBox="1"/>
          <p:nvPr/>
        </p:nvSpPr>
        <p:spPr>
          <a:xfrm>
            <a:off x="4319095" y="3649892"/>
            <a:ext cx="3648761" cy="1323439"/>
          </a:xfrm>
          <a:prstGeom prst="rect">
            <a:avLst/>
          </a:prstGeom>
          <a:noFill/>
        </p:spPr>
        <p:txBody>
          <a:bodyPr wrap="square" rtlCol="0">
            <a:spAutoFit/>
          </a:bodyPr>
          <a:lstStyle/>
          <a:p>
            <a:r>
              <a:rPr lang="el-GR" sz="2000" dirty="0"/>
              <a:t>ρ</a:t>
            </a:r>
            <a:r>
              <a:rPr lang="it-IT" sz="2000" dirty="0"/>
              <a:t> = solar wind </a:t>
            </a:r>
            <a:r>
              <a:rPr lang="it-IT" sz="2000" dirty="0" err="1"/>
              <a:t>density</a:t>
            </a:r>
            <a:endParaRPr lang="it-IT" sz="2000" dirty="0"/>
          </a:p>
          <a:p>
            <a:r>
              <a:rPr lang="it-IT" sz="2000" dirty="0"/>
              <a:t>A = CME impact area</a:t>
            </a:r>
          </a:p>
          <a:p>
            <a:r>
              <a:rPr lang="it-IT" sz="2000" dirty="0"/>
              <a:t>m = CME mass</a:t>
            </a:r>
          </a:p>
          <a:p>
            <a:r>
              <a:rPr lang="it-IT" sz="2000" dirty="0"/>
              <a:t>C = drag </a:t>
            </a:r>
            <a:r>
              <a:rPr lang="it-IT" sz="2000" dirty="0" err="1"/>
              <a:t>coefficient</a:t>
            </a:r>
            <a:r>
              <a:rPr lang="it-IT" sz="2000" dirty="0"/>
              <a:t> (</a:t>
            </a:r>
            <a:r>
              <a:rPr lang="it-IT" sz="2000" dirty="0" err="1"/>
              <a:t>unknown</a:t>
            </a:r>
            <a:r>
              <a:rPr lang="it-IT" sz="2000" dirty="0"/>
              <a:t>)</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BA9D6051-041B-13E7-AF34-B58063138A35}"/>
                  </a:ext>
                </a:extLst>
              </p:cNvPr>
              <p:cNvSpPr txBox="1"/>
              <p:nvPr/>
            </p:nvSpPr>
            <p:spPr>
              <a:xfrm>
                <a:off x="258724" y="5042001"/>
                <a:ext cx="10706100" cy="143116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Drag equation is completed to a Cauchy problem by including the two initial conditions </a:t>
                </a:r>
              </a:p>
              <a:p>
                <a:pPr algn="ctr">
                  <a:spcBef>
                    <a:spcPts val="600"/>
                  </a:spcBef>
                  <a:spcAft>
                    <a:spcPts val="300"/>
                  </a:spcAft>
                </a:pPr>
                <a14:m>
                  <m:oMath xmlns:m="http://schemas.openxmlformats.org/officeDocument/2006/math">
                    <m:r>
                      <a:rPr lang="it-IT" b="0" i="1" smtClean="0">
                        <a:latin typeface="Cambria Math" panose="02040503050406030204" pitchFamily="18" charset="0"/>
                      </a:rPr>
                      <m:t>𝑟</m:t>
                    </m:r>
                    <m:d>
                      <m:dPr>
                        <m:ctrlPr>
                          <a:rPr lang="it-IT" b="0" i="1" smtClean="0">
                            <a:latin typeface="Cambria Math" panose="02040503050406030204" pitchFamily="18" charset="0"/>
                          </a:rPr>
                        </m:ctrlPr>
                      </m:dPr>
                      <m:e>
                        <m:sSub>
                          <m:sSubPr>
                            <m:ctrlPr>
                              <a:rPr lang="en-US"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0</m:t>
                            </m:r>
                          </m:sub>
                        </m:sSub>
                      </m:e>
                    </m:d>
                    <m:r>
                      <a:rPr lang="it-IT" b="0" i="0" smtClean="0">
                        <a:latin typeface="Cambria Math" panose="02040503050406030204" pitchFamily="18" charset="0"/>
                      </a:rPr>
                      <m:t>=</m:t>
                    </m:r>
                  </m:oMath>
                </a14:m>
                <a:r>
                  <a:rPr lang="en-US" dirty="0">
                    <a:latin typeface="Arial" panose="020B0604020202020204" pitchFamily="34" charset="0"/>
                    <a:cs typeface="Arial" panose="020B0604020202020204" pitchFamily="34" charset="0"/>
                  </a:rPr>
                  <a:t> </a:t>
                </a:r>
                <a14:m>
                  <m:oMath xmlns:m="http://schemas.openxmlformats.org/officeDocument/2006/math">
                    <m:sSub>
                      <m:sSubPr>
                        <m:ctrlPr>
                          <a:rPr lang="en-US" i="1">
                            <a:latin typeface="Cambria Math" panose="02040503050406030204" pitchFamily="18" charset="0"/>
                          </a:rPr>
                        </m:ctrlPr>
                      </m:sSubPr>
                      <m:e>
                        <m:r>
                          <a:rPr lang="it-IT" b="0" i="1" smtClean="0">
                            <a:latin typeface="Cambria Math" panose="02040503050406030204" pitchFamily="18" charset="0"/>
                          </a:rPr>
                          <m:t>𝑟</m:t>
                        </m:r>
                      </m:e>
                      <m:sub>
                        <m:r>
                          <a:rPr lang="it-IT" i="1">
                            <a:latin typeface="Cambria Math" panose="02040503050406030204" pitchFamily="18" charset="0"/>
                          </a:rPr>
                          <m:t>0</m:t>
                        </m:r>
                      </m:sub>
                    </m:sSub>
                  </m:oMath>
                </a14:m>
                <a:endParaRPr lang="en-US" dirty="0">
                  <a:latin typeface="Arial" panose="020B0604020202020204" pitchFamily="34" charset="0"/>
                  <a:cs typeface="Arial" panose="020B0604020202020204" pitchFamily="34" charset="0"/>
                </a:endParaRPr>
              </a:p>
              <a:p>
                <a:pPr algn="ctr">
                  <a:spcBef>
                    <a:spcPts val="300"/>
                  </a:spcBef>
                  <a:spcAft>
                    <a:spcPts val="600"/>
                  </a:spcAft>
                </a:pP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𝑟</m:t>
                        </m:r>
                      </m:e>
                    </m:acc>
                    <m:d>
                      <m:dPr>
                        <m:ctrlPr>
                          <a:rPr lang="it-IT" i="1">
                            <a:latin typeface="Cambria Math" panose="02040503050406030204" pitchFamily="18" charset="0"/>
                          </a:rPr>
                        </m:ctrlPr>
                      </m:dPr>
                      <m:e>
                        <m:sSub>
                          <m:sSubPr>
                            <m:ctrlPr>
                              <a:rPr lang="en-US"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0</m:t>
                            </m:r>
                          </m:sub>
                        </m:sSub>
                      </m:e>
                    </m:d>
                    <m:r>
                      <a:rPr lang="it-IT" b="0" i="0" smtClean="0">
                        <a:latin typeface="Cambria Math" panose="02040503050406030204" pitchFamily="18" charset="0"/>
                      </a:rPr>
                      <m:t>=</m:t>
                    </m:r>
                    <m:sSub>
                      <m:sSubPr>
                        <m:ctrlPr>
                          <a:rPr lang="en-US" i="1">
                            <a:latin typeface="Cambria Math" panose="02040503050406030204" pitchFamily="18" charset="0"/>
                          </a:rPr>
                        </m:ctrlPr>
                      </m:sSubPr>
                      <m:e>
                        <m:r>
                          <a:rPr lang="it-IT" b="0" i="1" smtClean="0">
                            <a:latin typeface="Cambria Math" panose="02040503050406030204" pitchFamily="18" charset="0"/>
                          </a:rPr>
                          <m:t>𝑣</m:t>
                        </m:r>
                      </m:e>
                      <m:sub>
                        <m:r>
                          <a:rPr lang="it-IT" i="1">
                            <a:latin typeface="Cambria Math" panose="02040503050406030204" pitchFamily="18" charset="0"/>
                          </a:rPr>
                          <m:t>0</m:t>
                        </m:r>
                      </m:sub>
                    </m:sSub>
                  </m:oMath>
                </a14:m>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where </a:t>
                </a:r>
                <a14:m>
                  <m:oMath xmlns:m="http://schemas.openxmlformats.org/officeDocument/2006/math">
                    <m:sSub>
                      <m:sSubPr>
                        <m:ctrlPr>
                          <a:rPr lang="en-US" i="1">
                            <a:latin typeface="Cambria Math" panose="02040503050406030204" pitchFamily="18" charset="0"/>
                          </a:rPr>
                        </m:ctrlPr>
                      </m:sSubPr>
                      <m:e>
                        <m:r>
                          <a:rPr lang="it-IT" i="1">
                            <a:latin typeface="Cambria Math" panose="02040503050406030204" pitchFamily="18" charset="0"/>
                          </a:rPr>
                          <m:t>𝑟</m:t>
                        </m:r>
                      </m:e>
                      <m:sub>
                        <m:r>
                          <a:rPr lang="it-IT" i="1">
                            <a:latin typeface="Cambria Math" panose="02040503050406030204" pitchFamily="18" charset="0"/>
                          </a:rPr>
                          <m:t>0</m:t>
                        </m:r>
                      </m:sub>
                    </m:sSub>
                  </m:oMath>
                </a14:m>
                <a:r>
                  <a:rPr lang="en-US" dirty="0">
                    <a:latin typeface="Arial" panose="020B0604020202020204" pitchFamily="34" charset="0"/>
                    <a:cs typeface="Arial" panose="020B0604020202020204" pitchFamily="34" charset="0"/>
                  </a:rPr>
                  <a:t> is the height of the eruption ballistic propagation, and </a:t>
                </a:r>
                <a14:m>
                  <m:oMath xmlns:m="http://schemas.openxmlformats.org/officeDocument/2006/math">
                    <m:sSub>
                      <m:sSubPr>
                        <m:ctrlPr>
                          <a:rPr lang="en-US"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0</m:t>
                        </m:r>
                      </m:sub>
                    </m:sSub>
                  </m:oMath>
                </a14:m>
                <a:r>
                  <a:rPr lang="en-US" dirty="0">
                    <a:latin typeface="Arial" panose="020B0604020202020204" pitchFamily="34" charset="0"/>
                    <a:cs typeface="Arial" panose="020B0604020202020204" pitchFamily="34" charset="0"/>
                  </a:rPr>
                  <a:t> is the initial CME speed.</a:t>
                </a:r>
                <a:endParaRPr lang="it-IT" dirty="0">
                  <a:latin typeface="Arial" panose="020B0604020202020204" pitchFamily="34" charset="0"/>
                  <a:cs typeface="Arial" panose="020B0604020202020204" pitchFamily="34" charset="0"/>
                </a:endParaRPr>
              </a:p>
            </p:txBody>
          </p:sp>
        </mc:Choice>
        <mc:Fallback xmlns="">
          <p:sp>
            <p:nvSpPr>
              <p:cNvPr id="21" name="CasellaDiTesto 20">
                <a:extLst>
                  <a:ext uri="{FF2B5EF4-FFF2-40B4-BE49-F238E27FC236}">
                    <a16:creationId xmlns:a16="http://schemas.microsoft.com/office/drawing/2014/main" id="{BA9D6051-041B-13E7-AF34-B58063138A35}"/>
                  </a:ext>
                </a:extLst>
              </p:cNvPr>
              <p:cNvSpPr txBox="1">
                <a:spLocks noRot="1" noChangeAspect="1" noMove="1" noResize="1" noEditPoints="1" noAdjustHandles="1" noChangeArrowheads="1" noChangeShapeType="1" noTextEdit="1"/>
              </p:cNvSpPr>
              <p:nvPr/>
            </p:nvSpPr>
            <p:spPr>
              <a:xfrm>
                <a:off x="258724" y="5042001"/>
                <a:ext cx="10706100" cy="1431161"/>
              </a:xfrm>
              <a:prstGeom prst="rect">
                <a:avLst/>
              </a:prstGeom>
              <a:blipFill>
                <a:blip r:embed="rId5"/>
                <a:stretch>
                  <a:fillRect l="-474" t="-877" b="-5263"/>
                </a:stretch>
              </a:blipFill>
            </p:spPr>
            <p:txBody>
              <a:bodyPr/>
              <a:lstStyle/>
              <a:p>
                <a:r>
                  <a:rPr lang="en-IT">
                    <a:noFill/>
                  </a:rPr>
                  <a:t> </a:t>
                </a:r>
              </a:p>
            </p:txBody>
          </p:sp>
        </mc:Fallback>
      </mc:AlternateContent>
    </p:spTree>
    <p:extLst>
      <p:ext uri="{BB962C8B-B14F-4D97-AF65-F5344CB8AC3E}">
        <p14:creationId xmlns:p14="http://schemas.microsoft.com/office/powerpoint/2010/main" val="876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P spid="4" grpId="0"/>
      <p:bldP spid="9" grpId="0"/>
      <p:bldP spid="18" grpId="0"/>
      <p:bldP spid="19"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Prediction</a:t>
            </a:r>
            <a:r>
              <a:rPr lang="it-IT" sz="1200" dirty="0">
                <a:solidFill>
                  <a:schemeClr val="bg1"/>
                </a:solidFill>
              </a:rPr>
              <a:t> of </a:t>
            </a:r>
            <a:r>
              <a:rPr lang="it-IT" sz="1200" dirty="0" err="1">
                <a:solidFill>
                  <a:schemeClr val="bg1"/>
                </a:solidFill>
              </a:rPr>
              <a:t>CMEs</a:t>
            </a:r>
            <a:r>
              <a:rPr lang="it-IT" sz="1200" dirty="0">
                <a:solidFill>
                  <a:schemeClr val="bg1"/>
                </a:solidFill>
              </a:rPr>
              <a:t>’ travel times</a:t>
            </a: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Prediction</a:t>
            </a:r>
            <a:r>
              <a:rPr lang="it-IT" sz="2400" b="1" dirty="0">
                <a:solidFill>
                  <a:srgbClr val="800000"/>
                </a:solidFill>
                <a:latin typeface="+mj-lt"/>
              </a:rPr>
              <a:t> of </a:t>
            </a:r>
            <a:r>
              <a:rPr lang="it-IT" sz="2400" b="1" dirty="0" err="1">
                <a:solidFill>
                  <a:srgbClr val="800000"/>
                </a:solidFill>
                <a:latin typeface="+mj-lt"/>
              </a:rPr>
              <a:t>CMEs</a:t>
            </a:r>
            <a:r>
              <a:rPr lang="it-IT" sz="2400" b="1" dirty="0">
                <a:solidFill>
                  <a:srgbClr val="800000"/>
                </a:solidFill>
                <a:latin typeface="+mj-lt"/>
              </a:rPr>
              <a:t>’ travel times</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10">
            <a:extLst>
              <a:ext uri="{FF2B5EF4-FFF2-40B4-BE49-F238E27FC236}">
                <a16:creationId xmlns:a16="http://schemas.microsoft.com/office/drawing/2014/main" id="{3B23793E-3341-CE5D-29FE-E9381619AC97}"/>
              </a:ext>
            </a:extLst>
          </p:cNvPr>
          <p:cNvSpPr txBox="1"/>
          <p:nvPr/>
        </p:nvSpPr>
        <p:spPr>
          <a:xfrm>
            <a:off x="9525" y="1169570"/>
            <a:ext cx="11944353" cy="707886"/>
          </a:xfrm>
          <a:prstGeom prst="rect">
            <a:avLst/>
          </a:prstGeom>
          <a:noFill/>
        </p:spPr>
        <p:txBody>
          <a:bodyPr wrap="square" rtlCol="0">
            <a:spAutoFit/>
          </a:bodyPr>
          <a:lstStyle/>
          <a:p>
            <a:r>
              <a:rPr lang="en-US" sz="2000" dirty="0"/>
              <a:t>Assuming that the solar wind speed and the drag parameter are constant and homogeneous, the drag equation leads to</a:t>
            </a:r>
          </a:p>
        </p:txBody>
      </p:sp>
      <p:sp>
        <p:nvSpPr>
          <p:cNvPr id="18" name="CasellaDiTesto 17">
            <a:extLst>
              <a:ext uri="{FF2B5EF4-FFF2-40B4-BE49-F238E27FC236}">
                <a16:creationId xmlns:a16="http://schemas.microsoft.com/office/drawing/2014/main" id="{24A4EA02-B651-FBD4-7A73-0DA009AD2CAE}"/>
              </a:ext>
            </a:extLst>
          </p:cNvPr>
          <p:cNvSpPr txBox="1"/>
          <p:nvPr/>
        </p:nvSpPr>
        <p:spPr>
          <a:xfrm>
            <a:off x="2590800" y="3822124"/>
            <a:ext cx="9001125" cy="400110"/>
          </a:xfrm>
          <a:prstGeom prst="rect">
            <a:avLst/>
          </a:prstGeom>
          <a:noFill/>
        </p:spPr>
        <p:txBody>
          <a:bodyPr wrap="square" rtlCol="0">
            <a:spAutoFit/>
          </a:bodyPr>
          <a:lstStyle/>
          <a:p>
            <a:r>
              <a:rPr lang="en-US" sz="2000" dirty="0"/>
              <a:t>This equation can be used to estimate the travel time as the solution of r(t) = 1 AU</a:t>
            </a:r>
            <a:r>
              <a:rPr lang="en-US" dirty="0"/>
              <a:t>.</a:t>
            </a:r>
            <a:endParaRPr lang="it-IT" dirty="0"/>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BA9D6051-041B-13E7-AF34-B58063138A35}"/>
                  </a:ext>
                </a:extLst>
              </p:cNvPr>
              <p:cNvSpPr txBox="1"/>
              <p:nvPr/>
            </p:nvSpPr>
            <p:spPr>
              <a:xfrm>
                <a:off x="352844" y="4310716"/>
                <a:ext cx="11839156" cy="400110"/>
              </a:xfrm>
              <a:prstGeom prst="rect">
                <a:avLst/>
              </a:prstGeom>
              <a:noFill/>
            </p:spPr>
            <p:txBody>
              <a:bodyPr wrap="square" rtlCol="0">
                <a:spAutoFit/>
              </a:bodyPr>
              <a:lstStyle/>
              <a:p>
                <a:r>
                  <a:rPr lang="en-US" sz="2000" dirty="0"/>
                  <a:t>this approach is reliable just if accurate estimates of the parameters A, m, C, ρ, w, </a:t>
                </a:r>
                <a14:m>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panose="02040503050406030204" pitchFamily="18" charset="0"/>
                          </a:rPr>
                          <m:t>𝑟</m:t>
                        </m:r>
                      </m:e>
                      <m:sub>
                        <m:r>
                          <a:rPr lang="it-IT" sz="2000" i="1">
                            <a:latin typeface="Cambria Math" panose="02040503050406030204" pitchFamily="18" charset="0"/>
                          </a:rPr>
                          <m:t>0</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it-IT" sz="2000" i="1">
                            <a:latin typeface="Cambria Math" panose="02040503050406030204" pitchFamily="18" charset="0"/>
                          </a:rPr>
                          <m:t>𝑣</m:t>
                        </m:r>
                      </m:e>
                      <m:sub>
                        <m:r>
                          <a:rPr lang="it-IT" sz="2000" i="1">
                            <a:latin typeface="Cambria Math" panose="02040503050406030204" pitchFamily="18" charset="0"/>
                          </a:rPr>
                          <m:t>0</m:t>
                        </m:r>
                      </m:sub>
                    </m:sSub>
                  </m:oMath>
                </a14:m>
                <a:r>
                  <a:rPr lang="en-US" sz="2000" dirty="0"/>
                  <a:t> are at disposal. </a:t>
                </a:r>
                <a:endParaRPr lang="it-IT" dirty="0"/>
              </a:p>
            </p:txBody>
          </p:sp>
        </mc:Choice>
        <mc:Fallback xmlns="">
          <p:sp>
            <p:nvSpPr>
              <p:cNvPr id="21" name="CasellaDiTesto 20">
                <a:extLst>
                  <a:ext uri="{FF2B5EF4-FFF2-40B4-BE49-F238E27FC236}">
                    <a16:creationId xmlns:a16="http://schemas.microsoft.com/office/drawing/2014/main" id="{BA9D6051-041B-13E7-AF34-B58063138A35}"/>
                  </a:ext>
                </a:extLst>
              </p:cNvPr>
              <p:cNvSpPr txBox="1">
                <a:spLocks noRot="1" noChangeAspect="1" noMove="1" noResize="1" noEditPoints="1" noAdjustHandles="1" noChangeArrowheads="1" noChangeShapeType="1" noTextEdit="1"/>
              </p:cNvSpPr>
              <p:nvPr/>
            </p:nvSpPr>
            <p:spPr>
              <a:xfrm>
                <a:off x="352844" y="4310716"/>
                <a:ext cx="11839156" cy="400110"/>
              </a:xfrm>
              <a:prstGeom prst="rect">
                <a:avLst/>
              </a:prstGeom>
              <a:blipFill>
                <a:blip r:embed="rId2"/>
                <a:stretch>
                  <a:fillRect l="-566" t="-7576" b="-25758"/>
                </a:stretch>
              </a:blipFill>
            </p:spPr>
            <p:txBody>
              <a:bodyPr/>
              <a:lstStyle/>
              <a:p>
                <a:r>
                  <a:rPr lang="it-IT">
                    <a:noFill/>
                  </a:rPr>
                  <a:t> </a:t>
                </a:r>
              </a:p>
            </p:txBody>
          </p:sp>
        </mc:Fallback>
      </mc:AlternateContent>
      <p:pic>
        <p:nvPicPr>
          <p:cNvPr id="12" name="Immagine 11" descr="Immagine che contiene Carattere, linea, testo, tipografia&#10;&#10;Descrizione generata automaticamente">
            <a:extLst>
              <a:ext uri="{FF2B5EF4-FFF2-40B4-BE49-F238E27FC236}">
                <a16:creationId xmlns:a16="http://schemas.microsoft.com/office/drawing/2014/main" id="{30ED7D5E-368D-463C-CAAB-2233EE576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9037" y="1823301"/>
            <a:ext cx="4096739" cy="613118"/>
          </a:xfrm>
          <a:prstGeom prst="rect">
            <a:avLst/>
          </a:prstGeom>
        </p:spPr>
      </p:pic>
      <p:pic>
        <p:nvPicPr>
          <p:cNvPr id="15" name="Immagine 14">
            <a:extLst>
              <a:ext uri="{FF2B5EF4-FFF2-40B4-BE49-F238E27FC236}">
                <a16:creationId xmlns:a16="http://schemas.microsoft.com/office/drawing/2014/main" id="{E23165E2-4548-DE90-957B-761323785F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4965" y="2708248"/>
            <a:ext cx="8864882" cy="870890"/>
          </a:xfrm>
          <a:prstGeom prst="rect">
            <a:avLst/>
          </a:prstGeom>
        </p:spPr>
      </p:pic>
      <p:cxnSp>
        <p:nvCxnSpPr>
          <p:cNvPr id="22" name="Connettore 2 21">
            <a:extLst>
              <a:ext uri="{FF2B5EF4-FFF2-40B4-BE49-F238E27FC236}">
                <a16:creationId xmlns:a16="http://schemas.microsoft.com/office/drawing/2014/main" id="{928059EE-1A7D-1C96-4385-4D00DD8AA61A}"/>
              </a:ext>
            </a:extLst>
          </p:cNvPr>
          <p:cNvCxnSpPr>
            <a:cxnSpLocks/>
          </p:cNvCxnSpPr>
          <p:nvPr/>
        </p:nvCxnSpPr>
        <p:spPr>
          <a:xfrm flipH="1" flipV="1">
            <a:off x="2314575" y="3399311"/>
            <a:ext cx="276225" cy="41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627EC5F7-25E2-EE65-1807-312AC35DF698}"/>
                  </a:ext>
                </a:extLst>
              </p:cNvPr>
              <p:cNvSpPr txBox="1"/>
              <p:nvPr/>
            </p:nvSpPr>
            <p:spPr>
              <a:xfrm>
                <a:off x="352844" y="4869679"/>
                <a:ext cx="4633826" cy="1015663"/>
              </a:xfrm>
              <a:prstGeom prst="rect">
                <a:avLst/>
              </a:prstGeom>
              <a:noFill/>
            </p:spPr>
            <p:txBody>
              <a:bodyPr wrap="square" rtlCol="0">
                <a:spAutoFit/>
              </a:bodyPr>
              <a:lstStyle/>
              <a:p>
                <a:r>
                  <a:rPr lang="en-US" sz="2000" dirty="0"/>
                  <a:t>Specifically, measurements of A, </a:t>
                </a:r>
                <a:r>
                  <a:rPr lang="en-US" sz="2000" i="1" dirty="0"/>
                  <a:t>m</a:t>
                </a:r>
                <a:r>
                  <a:rPr lang="en-US" sz="2000" dirty="0"/>
                  <a:t>, </a:t>
                </a:r>
                <a14:m>
                  <m:oMath xmlns:m="http://schemas.openxmlformats.org/officeDocument/2006/math">
                    <m:sSub>
                      <m:sSubPr>
                        <m:ctrlPr>
                          <a:rPr lang="en-US" sz="2000" i="1">
                            <a:latin typeface="Cambria Math" panose="02040503050406030204" pitchFamily="18" charset="0"/>
                          </a:rPr>
                        </m:ctrlPr>
                      </m:sSubPr>
                      <m:e>
                        <m:r>
                          <a:rPr lang="it-IT" sz="2000" b="0" i="1">
                            <a:latin typeface="Cambria Math" panose="02040503050406030204" pitchFamily="18" charset="0"/>
                          </a:rPr>
                          <m:t>𝑟</m:t>
                        </m:r>
                      </m:e>
                      <m:sub>
                        <m:r>
                          <a:rPr lang="it-IT" sz="2000" b="0" i="1">
                            <a:latin typeface="Cambria Math" panose="02040503050406030204" pitchFamily="18" charset="0"/>
                          </a:rPr>
                          <m:t>0</m:t>
                        </m:r>
                      </m:sub>
                    </m:sSub>
                  </m:oMath>
                </a14:m>
                <a:r>
                  <a:rPr lang="en-US" sz="2000" dirty="0"/>
                  <a:t> , and </a:t>
                </a:r>
                <a14:m>
                  <m:oMath xmlns:m="http://schemas.openxmlformats.org/officeDocument/2006/math">
                    <m:sSub>
                      <m:sSubPr>
                        <m:ctrlPr>
                          <a:rPr lang="en-US" sz="2000" i="1" smtClean="0">
                            <a:latin typeface="Cambria Math" panose="02040503050406030204" pitchFamily="18" charset="0"/>
                          </a:rPr>
                        </m:ctrlPr>
                      </m:sSubPr>
                      <m:e>
                        <m:r>
                          <a:rPr lang="it-IT" sz="2000" b="0" i="1" smtClean="0">
                            <a:latin typeface="Cambria Math" panose="02040503050406030204" pitchFamily="18" charset="0"/>
                          </a:rPr>
                          <m:t>𝑣</m:t>
                        </m:r>
                      </m:e>
                      <m:sub>
                        <m:r>
                          <a:rPr lang="it-IT" sz="2000" b="0" i="1">
                            <a:latin typeface="Cambria Math" panose="02040503050406030204" pitchFamily="18" charset="0"/>
                          </a:rPr>
                          <m:t>0</m:t>
                        </m:r>
                      </m:sub>
                    </m:sSub>
                  </m:oMath>
                </a14:m>
                <a:r>
                  <a:rPr lang="en-US" sz="2000" dirty="0"/>
                  <a:t> can be provided by coronagraphic instruments such as </a:t>
                </a:r>
                <a:r>
                  <a:rPr lang="en-US" sz="2000" b="1" dirty="0"/>
                  <a:t>LASCO</a:t>
                </a:r>
                <a:r>
                  <a:rPr lang="en-US" sz="2000" dirty="0"/>
                  <a:t>. </a:t>
                </a:r>
                <a:endParaRPr lang="it-IT" sz="2000" dirty="0"/>
              </a:p>
            </p:txBody>
          </p:sp>
        </mc:Choice>
        <mc:Fallback xmlns="">
          <p:sp>
            <p:nvSpPr>
              <p:cNvPr id="26" name="CasellaDiTesto 25">
                <a:extLst>
                  <a:ext uri="{FF2B5EF4-FFF2-40B4-BE49-F238E27FC236}">
                    <a16:creationId xmlns:a16="http://schemas.microsoft.com/office/drawing/2014/main" id="{627EC5F7-25E2-EE65-1807-312AC35DF698}"/>
                  </a:ext>
                </a:extLst>
              </p:cNvPr>
              <p:cNvSpPr txBox="1">
                <a:spLocks noRot="1" noChangeAspect="1" noMove="1" noResize="1" noEditPoints="1" noAdjustHandles="1" noChangeArrowheads="1" noChangeShapeType="1" noTextEdit="1"/>
              </p:cNvSpPr>
              <p:nvPr/>
            </p:nvSpPr>
            <p:spPr>
              <a:xfrm>
                <a:off x="352844" y="4869679"/>
                <a:ext cx="4633826" cy="1015663"/>
              </a:xfrm>
              <a:prstGeom prst="rect">
                <a:avLst/>
              </a:prstGeom>
              <a:blipFill>
                <a:blip r:embed="rId5"/>
                <a:stretch>
                  <a:fillRect l="-1366" t="-3704" b="-9877"/>
                </a:stretch>
              </a:blipFill>
            </p:spPr>
            <p:txBody>
              <a:bodyPr/>
              <a:lstStyle/>
              <a:p>
                <a:r>
                  <a:rPr lang="en-IT">
                    <a:noFill/>
                  </a:rPr>
                  <a:t> </a:t>
                </a:r>
              </a:p>
            </p:txBody>
          </p:sp>
        </mc:Fallback>
      </mc:AlternateContent>
      <p:sp>
        <p:nvSpPr>
          <p:cNvPr id="27" name="CasellaDiTesto 26">
            <a:extLst>
              <a:ext uri="{FF2B5EF4-FFF2-40B4-BE49-F238E27FC236}">
                <a16:creationId xmlns:a16="http://schemas.microsoft.com/office/drawing/2014/main" id="{2BBA0B9C-6312-B54B-B302-527D87DC056F}"/>
              </a:ext>
            </a:extLst>
          </p:cNvPr>
          <p:cNvSpPr txBox="1"/>
          <p:nvPr/>
        </p:nvSpPr>
        <p:spPr>
          <a:xfrm>
            <a:off x="6138212" y="4840923"/>
            <a:ext cx="5453714" cy="1631216"/>
          </a:xfrm>
          <a:prstGeom prst="rect">
            <a:avLst/>
          </a:prstGeom>
          <a:noFill/>
        </p:spPr>
        <p:txBody>
          <a:bodyPr wrap="square" rtlCol="0">
            <a:spAutoFit/>
          </a:bodyPr>
          <a:lstStyle/>
          <a:p>
            <a:r>
              <a:rPr lang="en-US" sz="2000" i="1" dirty="0"/>
              <a:t>ρ</a:t>
            </a:r>
            <a:r>
              <a:rPr lang="en-US" sz="2000" dirty="0"/>
              <a:t> and </a:t>
            </a:r>
            <a:r>
              <a:rPr lang="en-US" sz="2000" i="1" dirty="0"/>
              <a:t>w </a:t>
            </a:r>
            <a:r>
              <a:rPr lang="en-US" sz="2000" dirty="0"/>
              <a:t>at the CME onset can be provided by in situ instruments (such as </a:t>
            </a:r>
            <a:r>
              <a:rPr lang="en-US" sz="2000" b="1" dirty="0"/>
              <a:t>WIND</a:t>
            </a:r>
            <a:r>
              <a:rPr lang="en-US" sz="2000" dirty="0"/>
              <a:t>, </a:t>
            </a:r>
            <a:r>
              <a:rPr lang="en-US" sz="2000" b="1" dirty="0"/>
              <a:t>ACE</a:t>
            </a:r>
            <a:r>
              <a:rPr lang="en-US" sz="2000" dirty="0"/>
              <a:t>, and </a:t>
            </a:r>
            <a:r>
              <a:rPr lang="en-US" sz="2000" b="1" dirty="0"/>
              <a:t>CELIAS</a:t>
            </a:r>
            <a:r>
              <a:rPr lang="en-US" sz="2000" dirty="0"/>
              <a:t>). These same values can be used in the equations as approximations of average values of the two parameters</a:t>
            </a:r>
            <a:endParaRPr lang="it-IT" sz="2000" dirty="0"/>
          </a:p>
        </p:txBody>
      </p:sp>
      <p:sp>
        <p:nvSpPr>
          <p:cNvPr id="9" name="CasellaDiTesto 5">
            <a:extLst>
              <a:ext uri="{FF2B5EF4-FFF2-40B4-BE49-F238E27FC236}">
                <a16:creationId xmlns:a16="http://schemas.microsoft.com/office/drawing/2014/main" id="{38002D29-9D7D-2320-25ED-2247FD38CF20}"/>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10" name="CasellaDiTesto 6">
            <a:extLst>
              <a:ext uri="{FF2B5EF4-FFF2-40B4-BE49-F238E27FC236}">
                <a16:creationId xmlns:a16="http://schemas.microsoft.com/office/drawing/2014/main" id="{E4897694-8846-1F86-5920-9DA6DF69BAAE}"/>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200810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8BA698-95CB-A744-7C8A-F360DE27FDB7}"/>
              </a:ext>
            </a:extLst>
          </p:cNvPr>
          <p:cNvSpPr txBox="1"/>
          <p:nvPr/>
        </p:nvSpPr>
        <p:spPr>
          <a:xfrm>
            <a:off x="0" y="276790"/>
            <a:ext cx="12192000" cy="792000"/>
          </a:xfrm>
          <a:prstGeom prst="rect">
            <a:avLst/>
          </a:prstGeom>
          <a:solidFill>
            <a:schemeClr val="bg2"/>
          </a:solidFill>
        </p:spPr>
        <p:txBody>
          <a:bodyPr wrap="square" rtlCol="0" anchor="b">
            <a:noAutofit/>
          </a:bodyPr>
          <a:lstStyle/>
          <a:p>
            <a:r>
              <a:rPr lang="en-US" sz="2400" dirty="0">
                <a:solidFill>
                  <a:srgbClr val="800000"/>
                </a:solidFill>
              </a:rPr>
              <a:t>Space Weather</a:t>
            </a:r>
          </a:p>
        </p:txBody>
      </p:sp>
      <p:sp>
        <p:nvSpPr>
          <p:cNvPr id="7" name="CasellaDiTesto 6">
            <a:extLst>
              <a:ext uri="{FF2B5EF4-FFF2-40B4-BE49-F238E27FC236}">
                <a16:creationId xmlns:a16="http://schemas.microsoft.com/office/drawing/2014/main" id="{E3B04643-2E9A-813A-2FDA-C38C22C8609C}"/>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OUTLINE</a:t>
            </a:r>
          </a:p>
        </p:txBody>
      </p:sp>
      <p:sp>
        <p:nvSpPr>
          <p:cNvPr id="8" name="CasellaDiTesto 7">
            <a:extLst>
              <a:ext uri="{FF2B5EF4-FFF2-40B4-BE49-F238E27FC236}">
                <a16:creationId xmlns:a16="http://schemas.microsoft.com/office/drawing/2014/main" id="{1EF73190-FFF3-0141-55F6-343E8AF374C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8">
            <a:extLst>
              <a:ext uri="{FF2B5EF4-FFF2-40B4-BE49-F238E27FC236}">
                <a16:creationId xmlns:a16="http://schemas.microsoft.com/office/drawing/2014/main" id="{553A3FC2-7AD7-359E-031E-38BC6F81CD8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3" name="CasellaDiTesto 2">
            <a:extLst>
              <a:ext uri="{FF2B5EF4-FFF2-40B4-BE49-F238E27FC236}">
                <a16:creationId xmlns:a16="http://schemas.microsoft.com/office/drawing/2014/main" id="{86664308-D5A3-D919-3034-FF7556FCEB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10" name="Picture 9">
            <a:extLst>
              <a:ext uri="{FF2B5EF4-FFF2-40B4-BE49-F238E27FC236}">
                <a16:creationId xmlns:a16="http://schemas.microsoft.com/office/drawing/2014/main" id="{8F9AF3CA-3587-2469-D1E2-DD937D9CC4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258" y="1283170"/>
            <a:ext cx="1902064" cy="1548000"/>
          </a:xfrm>
          <a:prstGeom prst="rect">
            <a:avLst/>
          </a:prstGeom>
        </p:spPr>
      </p:pic>
      <p:pic>
        <p:nvPicPr>
          <p:cNvPr id="16" name="Picture 15">
            <a:extLst>
              <a:ext uri="{FF2B5EF4-FFF2-40B4-BE49-F238E27FC236}">
                <a16:creationId xmlns:a16="http://schemas.microsoft.com/office/drawing/2014/main" id="{A77690D8-8AC8-CC69-A915-925ABBDBC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861" y="3098933"/>
            <a:ext cx="2817765" cy="1548000"/>
          </a:xfrm>
          <a:prstGeom prst="rect">
            <a:avLst/>
          </a:prstGeom>
        </p:spPr>
      </p:pic>
      <p:pic>
        <p:nvPicPr>
          <p:cNvPr id="19" name="Picture 18">
            <a:extLst>
              <a:ext uri="{FF2B5EF4-FFF2-40B4-BE49-F238E27FC236}">
                <a16:creationId xmlns:a16="http://schemas.microsoft.com/office/drawing/2014/main" id="{9AD03671-9CC5-A694-E2DE-A962135236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41" y="4902339"/>
            <a:ext cx="2752000" cy="1548000"/>
          </a:xfrm>
          <a:prstGeom prst="rect">
            <a:avLst/>
          </a:prstGeom>
        </p:spPr>
      </p:pic>
      <p:sp>
        <p:nvSpPr>
          <p:cNvPr id="5" name="CasellaDiTesto 2">
            <a:extLst>
              <a:ext uri="{FF2B5EF4-FFF2-40B4-BE49-F238E27FC236}">
                <a16:creationId xmlns:a16="http://schemas.microsoft.com/office/drawing/2014/main" id="{86CD3792-F68D-4378-1493-D41DC2AE51AD}"/>
              </a:ext>
            </a:extLst>
          </p:cNvPr>
          <p:cNvSpPr txBox="1"/>
          <p:nvPr/>
        </p:nvSpPr>
        <p:spPr>
          <a:xfrm>
            <a:off x="3724647" y="1691537"/>
            <a:ext cx="8045985" cy="923330"/>
          </a:xfrm>
          <a:prstGeom prst="rect">
            <a:avLst/>
          </a:prstGeom>
          <a:noFill/>
        </p:spPr>
        <p:txBody>
          <a:bodyPr wrap="square" rtlCol="0">
            <a:spAutoFit/>
          </a:bodyPr>
          <a:lstStyle/>
          <a:p>
            <a:pPr algn="ctr"/>
            <a:r>
              <a:rPr lang="en-GB" dirty="0">
                <a:effectLst/>
                <a:latin typeface="Arial" panose="020B0604020202020204" pitchFamily="34" charset="0"/>
                <a:ea typeface="Calibri" panose="020F0502020204030204" pitchFamily="34" charset="0"/>
                <a:cs typeface="Arial" panose="020B0604020202020204" pitchFamily="34" charset="0"/>
              </a:rPr>
              <a:t>Solar flares are the most explosive phenomena in the heliosphere, releasing a huge amount of electromagnetic radiation at all wavelengths and, in this way, </a:t>
            </a:r>
            <a:r>
              <a:rPr lang="en-GB" b="1" dirty="0">
                <a:effectLst/>
                <a:latin typeface="Arial" panose="020B0604020202020204" pitchFamily="34" charset="0"/>
                <a:ea typeface="Calibri" panose="020F0502020204030204" pitchFamily="34" charset="0"/>
                <a:cs typeface="Arial" panose="020B0604020202020204" pitchFamily="34" charset="0"/>
              </a:rPr>
              <a:t>triggering the whole space weather connection</a:t>
            </a:r>
            <a:endParaRPr lang="it-IT" b="1" dirty="0">
              <a:latin typeface="Arial" panose="020B0604020202020204" pitchFamily="34" charset="0"/>
              <a:ea typeface="Roboto Slab" panose="020B0604020202020204" charset="0"/>
              <a:cs typeface="Arial" panose="020B0604020202020204" pitchFamily="34" charset="0"/>
            </a:endParaRPr>
          </a:p>
        </p:txBody>
      </p:sp>
      <p:sp>
        <p:nvSpPr>
          <p:cNvPr id="12" name="TextBox 11">
            <a:extLst>
              <a:ext uri="{FF2B5EF4-FFF2-40B4-BE49-F238E27FC236}">
                <a16:creationId xmlns:a16="http://schemas.microsoft.com/office/drawing/2014/main" id="{96084551-FD6F-6DC1-3FA3-790F9C019D94}"/>
              </a:ext>
            </a:extLst>
          </p:cNvPr>
          <p:cNvSpPr txBox="1"/>
          <p:nvPr/>
        </p:nvSpPr>
        <p:spPr>
          <a:xfrm>
            <a:off x="3656168" y="2882637"/>
            <a:ext cx="7918511" cy="3277820"/>
          </a:xfrm>
          <a:prstGeom prst="rect">
            <a:avLst/>
          </a:prstGeom>
          <a:noFill/>
        </p:spPr>
        <p:txBody>
          <a:bodyPr wrap="square">
            <a:spAutoFit/>
          </a:bodyPr>
          <a:lstStyle/>
          <a:p>
            <a:endParaRPr lang="en-GB" dirty="0">
              <a:latin typeface="Arial" panose="020B0604020202020204" pitchFamily="34" charset="0"/>
            </a:endParaRPr>
          </a:p>
          <a:p>
            <a:pPr algn="ctr">
              <a:spcAft>
                <a:spcPts val="600"/>
              </a:spcAft>
            </a:pPr>
            <a:r>
              <a:rPr lang="en-GB" dirty="0">
                <a:latin typeface="Arial" panose="020B0604020202020204" pitchFamily="34" charset="0"/>
              </a:rPr>
              <a:t>In order to </a:t>
            </a:r>
            <a:r>
              <a:rPr lang="en-GB" b="1" i="0" u="none" strike="noStrike" dirty="0">
                <a:effectLst/>
                <a:latin typeface="Arial" panose="020B0604020202020204" pitchFamily="34" charset="0"/>
              </a:rPr>
              <a:t>develop a reliable capability to predict, and hence mitigate, the occurrence and severity of solar eruptive events</a:t>
            </a:r>
            <a:r>
              <a:rPr lang="en-GB" b="0" i="0" u="none" strike="noStrike" dirty="0">
                <a:effectLst/>
                <a:latin typeface="Arial" panose="020B0604020202020204" pitchFamily="34" charset="0"/>
              </a:rPr>
              <a:t>, with their associated hazardous Space Weather effects at the Earth we need:</a:t>
            </a:r>
          </a:p>
          <a:p>
            <a:pPr marL="285750" indent="-285750" algn="ctr">
              <a:spcBef>
                <a:spcPts val="600"/>
              </a:spcBef>
              <a:spcAft>
                <a:spcPts val="600"/>
              </a:spcAft>
              <a:buFont typeface="Arial" panose="020B0604020202020204" pitchFamily="34" charset="0"/>
              <a:buChar char="•"/>
            </a:pPr>
            <a:r>
              <a:rPr lang="en-GB" b="1" dirty="0">
                <a:latin typeface="Arial" panose="020B0604020202020204" pitchFamily="34" charset="0"/>
              </a:rPr>
              <a:t>To predict solar flare occurrence</a:t>
            </a:r>
          </a:p>
          <a:p>
            <a:pPr marL="285750" indent="-285750" algn="ctr">
              <a:spcBef>
                <a:spcPts val="600"/>
              </a:spcBef>
              <a:spcAft>
                <a:spcPts val="600"/>
              </a:spcAft>
              <a:buFont typeface="Arial" panose="020B0604020202020204" pitchFamily="34" charset="0"/>
              <a:buChar char="•"/>
            </a:pPr>
            <a:r>
              <a:rPr lang="en-GB" b="1" dirty="0">
                <a:latin typeface="Arial" panose="020B0604020202020204" pitchFamily="34" charset="0"/>
              </a:rPr>
              <a:t>To predict the CME’s arrival time</a:t>
            </a:r>
          </a:p>
          <a:p>
            <a:pPr marL="285750" indent="-285750" algn="ctr">
              <a:spcBef>
                <a:spcPts val="600"/>
              </a:spcBef>
              <a:spcAft>
                <a:spcPts val="600"/>
              </a:spcAft>
              <a:buFont typeface="Arial" panose="020B0604020202020204" pitchFamily="34" charset="0"/>
              <a:buChar char="•"/>
            </a:pPr>
            <a:r>
              <a:rPr lang="en-GB" dirty="0">
                <a:latin typeface="Arial" panose="020B0604020202020204" pitchFamily="34" charset="0"/>
              </a:rPr>
              <a:t>To predict the severity of a geomagnetic storm</a:t>
            </a:r>
          </a:p>
          <a:p>
            <a:pPr marL="285750" indent="-285750" algn="ctr">
              <a:spcBef>
                <a:spcPts val="600"/>
              </a:spcBef>
              <a:spcAft>
                <a:spcPts val="600"/>
              </a:spcAft>
              <a:buFont typeface="Arial" panose="020B0604020202020204" pitchFamily="34" charset="0"/>
              <a:buChar char="•"/>
            </a:pPr>
            <a:endParaRPr lang="en-GB" dirty="0">
              <a:latin typeface="Arial" panose="020B0604020202020204" pitchFamily="34" charset="0"/>
            </a:endParaRPr>
          </a:p>
          <a:p>
            <a:pPr marL="285750" indent="-285750" algn="ctr">
              <a:buFont typeface="Arial" panose="020B0604020202020204" pitchFamily="34" charset="0"/>
              <a:buChar char="•"/>
            </a:pPr>
            <a:endParaRPr lang="en-IT" dirty="0"/>
          </a:p>
        </p:txBody>
      </p:sp>
    </p:spTree>
    <p:extLst>
      <p:ext uri="{BB962C8B-B14F-4D97-AF65-F5344CB8AC3E}">
        <p14:creationId xmlns:p14="http://schemas.microsoft.com/office/powerpoint/2010/main" val="40424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Physics-driven</a:t>
            </a:r>
            <a:r>
              <a:rPr lang="it-IT" sz="1200" dirty="0">
                <a:solidFill>
                  <a:schemeClr val="bg1"/>
                </a:solidFill>
              </a:rPr>
              <a:t> </a:t>
            </a:r>
            <a:r>
              <a:rPr lang="it-IT" sz="1200" dirty="0" err="1">
                <a:solidFill>
                  <a:schemeClr val="bg1"/>
                </a:solidFill>
              </a:rPr>
              <a:t>loss</a:t>
            </a:r>
            <a:r>
              <a:rPr lang="it-IT" sz="1200" dirty="0">
                <a:solidFill>
                  <a:schemeClr val="bg1"/>
                </a:solidFill>
              </a:rPr>
              <a:t> </a:t>
            </a:r>
            <a:r>
              <a:rPr lang="it-IT" sz="1200" dirty="0" err="1">
                <a:solidFill>
                  <a:schemeClr val="bg1"/>
                </a:solidFill>
              </a:rPr>
              <a:t>function</a:t>
            </a:r>
            <a:endParaRPr lang="it-IT" sz="1200" dirty="0">
              <a:solidFill>
                <a:schemeClr val="bg1"/>
              </a:solidFill>
            </a:endParaRP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Physics-driven</a:t>
            </a:r>
            <a:r>
              <a:rPr lang="it-IT" sz="2400" b="1" dirty="0">
                <a:solidFill>
                  <a:srgbClr val="800000"/>
                </a:solidFill>
                <a:latin typeface="+mj-lt"/>
              </a:rPr>
              <a:t> </a:t>
            </a:r>
            <a:r>
              <a:rPr lang="it-IT" sz="2400" b="1" dirty="0" err="1">
                <a:solidFill>
                  <a:srgbClr val="800000"/>
                </a:solidFill>
                <a:latin typeface="+mj-lt"/>
              </a:rPr>
              <a:t>loss</a:t>
            </a:r>
            <a:r>
              <a:rPr lang="it-IT" sz="2400" b="1" dirty="0">
                <a:solidFill>
                  <a:srgbClr val="800000"/>
                </a:solidFill>
                <a:latin typeface="+mj-lt"/>
              </a:rPr>
              <a:t> </a:t>
            </a:r>
            <a:r>
              <a:rPr lang="it-IT" sz="2400" b="1" dirty="0" err="1">
                <a:solidFill>
                  <a:srgbClr val="800000"/>
                </a:solidFill>
                <a:latin typeface="+mj-lt"/>
              </a:rPr>
              <a:t>function</a:t>
            </a:r>
            <a:endParaRPr lang="it-IT" sz="2400" b="1" dirty="0">
              <a:solidFill>
                <a:srgbClr val="800000"/>
              </a:solidFill>
              <a:latin typeface="+mj-lt"/>
            </a:endParaRP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4" name="Immagine 3" descr="Immagine che contiene Carattere, linea, tipografia&#10;&#10;Descrizione generata automaticamente">
            <a:extLst>
              <a:ext uri="{FF2B5EF4-FFF2-40B4-BE49-F238E27FC236}">
                <a16:creationId xmlns:a16="http://schemas.microsoft.com/office/drawing/2014/main" id="{40EE449C-A7DD-61E2-BFCE-1D58E02FC79F}"/>
              </a:ext>
            </a:extLst>
          </p:cNvPr>
          <p:cNvPicPr>
            <a:picLocks noChangeAspect="1"/>
          </p:cNvPicPr>
          <p:nvPr/>
        </p:nvPicPr>
        <p:blipFill>
          <a:blip r:embed="rId2"/>
          <a:stretch>
            <a:fillRect/>
          </a:stretch>
        </p:blipFill>
        <p:spPr>
          <a:xfrm>
            <a:off x="406920" y="2893540"/>
            <a:ext cx="5868475" cy="765903"/>
          </a:xfrm>
          <a:prstGeom prst="rect">
            <a:avLst/>
          </a:prstGeom>
        </p:spPr>
      </p:pic>
      <p:pic>
        <p:nvPicPr>
          <p:cNvPr id="10" name="Immagine 9" descr="Immagine che contiene testo, Carattere, linea, bianco&#10;&#10;Descrizione generata automaticamente">
            <a:extLst>
              <a:ext uri="{FF2B5EF4-FFF2-40B4-BE49-F238E27FC236}">
                <a16:creationId xmlns:a16="http://schemas.microsoft.com/office/drawing/2014/main" id="{4285AF5C-F8C8-2D51-426F-DDFA1DAA5818}"/>
              </a:ext>
            </a:extLst>
          </p:cNvPr>
          <p:cNvPicPr>
            <a:picLocks noChangeAspect="1"/>
          </p:cNvPicPr>
          <p:nvPr/>
        </p:nvPicPr>
        <p:blipFill>
          <a:blip r:embed="rId3"/>
          <a:stretch>
            <a:fillRect/>
          </a:stretch>
        </p:blipFill>
        <p:spPr>
          <a:xfrm>
            <a:off x="4019770" y="2160571"/>
            <a:ext cx="3333114" cy="698557"/>
          </a:xfrm>
          <a:prstGeom prst="rect">
            <a:avLst/>
          </a:prstGeom>
        </p:spPr>
      </p:pic>
      <p:pic>
        <p:nvPicPr>
          <p:cNvPr id="14" name="Immagine 13" descr="Immagine che contiene Carattere, linea, schermata, numero&#10;&#10;Descrizione generata automaticamente">
            <a:extLst>
              <a:ext uri="{FF2B5EF4-FFF2-40B4-BE49-F238E27FC236}">
                <a16:creationId xmlns:a16="http://schemas.microsoft.com/office/drawing/2014/main" id="{0D5349EC-F0AA-4058-0208-F94DFBA32675}"/>
              </a:ext>
            </a:extLst>
          </p:cNvPr>
          <p:cNvPicPr>
            <a:picLocks noChangeAspect="1"/>
          </p:cNvPicPr>
          <p:nvPr/>
        </p:nvPicPr>
        <p:blipFill>
          <a:blip r:embed="rId4"/>
          <a:stretch>
            <a:fillRect/>
          </a:stretch>
        </p:blipFill>
        <p:spPr>
          <a:xfrm>
            <a:off x="7775580" y="2926121"/>
            <a:ext cx="2288504" cy="717759"/>
          </a:xfrm>
          <a:prstGeom prst="rect">
            <a:avLst/>
          </a:prstGeom>
        </p:spPr>
      </p:pic>
      <p:sp>
        <p:nvSpPr>
          <p:cNvPr id="16" name="CasellaDiTesto 15">
            <a:extLst>
              <a:ext uri="{FF2B5EF4-FFF2-40B4-BE49-F238E27FC236}">
                <a16:creationId xmlns:a16="http://schemas.microsoft.com/office/drawing/2014/main" id="{97B110A0-96A2-68E0-1B56-28DE6C46B036}"/>
              </a:ext>
            </a:extLst>
          </p:cNvPr>
          <p:cNvSpPr txBox="1"/>
          <p:nvPr/>
        </p:nvSpPr>
        <p:spPr>
          <a:xfrm>
            <a:off x="6743078" y="3058714"/>
            <a:ext cx="2025595" cy="369332"/>
          </a:xfrm>
          <a:prstGeom prst="rect">
            <a:avLst/>
          </a:prstGeom>
          <a:noFill/>
        </p:spPr>
        <p:txBody>
          <a:bodyPr wrap="square" rtlCol="0">
            <a:spAutoFit/>
          </a:bodyPr>
          <a:lstStyle/>
          <a:p>
            <a:r>
              <a:rPr lang="it-IT" dirty="0" err="1"/>
              <a:t>where</a:t>
            </a:r>
            <a:endParaRPr lang="it-IT" dirty="0"/>
          </a:p>
        </p:txBody>
      </p:sp>
      <p:pic>
        <p:nvPicPr>
          <p:cNvPr id="17" name="Immagine 16">
            <a:extLst>
              <a:ext uri="{FF2B5EF4-FFF2-40B4-BE49-F238E27FC236}">
                <a16:creationId xmlns:a16="http://schemas.microsoft.com/office/drawing/2014/main" id="{7FEB0487-F02C-1AB0-5F7A-8354BD2F72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355" y="1230416"/>
            <a:ext cx="1177196" cy="1281772"/>
          </a:xfrm>
          <a:prstGeom prst="rect">
            <a:avLst/>
          </a:prstGeom>
        </p:spPr>
      </p:pic>
      <p:sp>
        <p:nvSpPr>
          <p:cNvPr id="19" name="CasellaDiTesto 18">
            <a:extLst>
              <a:ext uri="{FF2B5EF4-FFF2-40B4-BE49-F238E27FC236}">
                <a16:creationId xmlns:a16="http://schemas.microsoft.com/office/drawing/2014/main" id="{C41164D4-2360-7A0E-EA9D-116840FA3615}"/>
              </a:ext>
            </a:extLst>
          </p:cNvPr>
          <p:cNvSpPr txBox="1"/>
          <p:nvPr/>
        </p:nvSpPr>
        <p:spPr>
          <a:xfrm>
            <a:off x="1617217" y="1242806"/>
            <a:ext cx="6208346" cy="750904"/>
          </a:xfrm>
          <a:prstGeom prst="roundRect">
            <a:avLst/>
          </a:prstGeom>
          <a:solidFill>
            <a:schemeClr val="accent4">
              <a:lumMod val="20000"/>
              <a:lumOff val="80000"/>
            </a:scheme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it-IT" sz="2000" b="1" dirty="0">
                <a:latin typeface="Arial" panose="020B0604020202020204" pitchFamily="34" charset="0"/>
                <a:cs typeface="Arial" panose="020B0604020202020204" pitchFamily="34" charset="0"/>
              </a:rPr>
              <a:t>Idea:</a:t>
            </a:r>
          </a:p>
          <a:p>
            <a:r>
              <a:rPr lang="en-US" sz="2000" dirty="0">
                <a:latin typeface="Arial" panose="020B0604020202020204" pitchFamily="34" charset="0"/>
                <a:cs typeface="Arial" panose="020B0604020202020204" pitchFamily="34" charset="0"/>
              </a:rPr>
              <a:t>Include the drag-based model in the loss function! </a:t>
            </a:r>
            <a:endParaRPr lang="it-IT" sz="2000" dirty="0">
              <a:latin typeface="Arial" panose="020B0604020202020204" pitchFamily="34" charset="0"/>
              <a:cs typeface="Arial" panose="020B0604020202020204" pitchFamily="34" charset="0"/>
            </a:endParaRPr>
          </a:p>
          <a:p>
            <a:endParaRPr lang="it-IT" sz="2400" dirty="0">
              <a:latin typeface="+mj-lt"/>
            </a:endParaRP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2673D654-8778-0B8E-33C5-4401574CE186}"/>
                  </a:ext>
                </a:extLst>
              </p:cNvPr>
              <p:cNvSpPr txBox="1"/>
              <p:nvPr/>
            </p:nvSpPr>
            <p:spPr>
              <a:xfrm>
                <a:off x="1820072" y="4161886"/>
                <a:ext cx="879950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000" i="1" smtClean="0">
                              <a:latin typeface="Cambria Math" panose="02040503050406030204" pitchFamily="18" charset="0"/>
                            </a:rPr>
                          </m:ctrlPr>
                        </m:sSubPr>
                        <m:e>
                          <m:r>
                            <a:rPr lang="it-IT" sz="2000" i="1">
                              <a:latin typeface="Cambria Math" panose="02040503050406030204" pitchFamily="18" charset="0"/>
                            </a:rPr>
                            <m:t>𝐿</m:t>
                          </m:r>
                        </m:e>
                        <m:sub>
                          <m:r>
                            <a:rPr lang="it-IT" sz="2000" b="0" i="1" smtClean="0">
                              <a:latin typeface="Cambria Math" panose="02040503050406030204" pitchFamily="18" charset="0"/>
                            </a:rPr>
                            <m:t>𝑡</m:t>
                          </m:r>
                        </m:sub>
                      </m:sSub>
                      <m:d>
                        <m:dPr>
                          <m:ctrlPr>
                            <a:rPr lang="it-IT" sz="2000" i="1">
                              <a:latin typeface="Cambria Math" panose="02040503050406030204" pitchFamily="18" charset="0"/>
                            </a:rPr>
                          </m:ctrlPr>
                        </m:dPr>
                        <m:e>
                          <m:r>
                            <a:rPr lang="it-IT" sz="2000" i="1">
                              <a:latin typeface="Cambria Math" panose="02040503050406030204" pitchFamily="18" charset="0"/>
                            </a:rPr>
                            <m:t>𝑡</m:t>
                          </m:r>
                          <m:r>
                            <a:rPr lang="it-IT" sz="2000" i="1">
                              <a:latin typeface="Cambria Math" panose="02040503050406030204" pitchFamily="18" charset="0"/>
                            </a:rPr>
                            <m:t>,</m:t>
                          </m:r>
                          <m:r>
                            <a:rPr lang="it-IT" sz="2000" b="0" i="1" smtClean="0">
                              <a:latin typeface="Cambria Math" panose="02040503050406030204" pitchFamily="18" charset="0"/>
                            </a:rPr>
                            <m:t>𝑓</m:t>
                          </m:r>
                          <m:r>
                            <a:rPr lang="it-IT" sz="2000" i="1">
                              <a:latin typeface="Cambria Math" panose="02040503050406030204" pitchFamily="18" charset="0"/>
                            </a:rPr>
                            <m:t>(</m:t>
                          </m:r>
                          <m:r>
                            <a:rPr lang="it-IT" sz="2000" b="0" i="1" smtClean="0">
                              <a:latin typeface="Cambria Math" panose="02040503050406030204" pitchFamily="18" charset="0"/>
                            </a:rPr>
                            <m:t>𝑤</m:t>
                          </m:r>
                          <m:r>
                            <a:rPr lang="it-IT" sz="2000" b="0" i="1" smtClean="0">
                              <a:latin typeface="Cambria Math" panose="02040503050406030204" pitchFamily="18" charset="0"/>
                            </a:rPr>
                            <m:t>,</m:t>
                          </m:r>
                          <m:r>
                            <a:rPr lang="it-IT" sz="2000" b="0" i="1" smtClean="0">
                              <a:latin typeface="Cambria Math" panose="02040503050406030204" pitchFamily="18" charset="0"/>
                            </a:rPr>
                            <m:t>𝑥</m:t>
                          </m:r>
                          <m:r>
                            <a:rPr lang="it-IT" sz="2000" i="1">
                              <a:latin typeface="Cambria Math" panose="02040503050406030204" pitchFamily="18" charset="0"/>
                            </a:rPr>
                            <m:t>) </m:t>
                          </m:r>
                        </m:e>
                      </m:d>
                      <m:r>
                        <a:rPr lang="it-IT" sz="2000" i="1">
                          <a:latin typeface="Cambria Math" panose="02040503050406030204" pitchFamily="18" charset="0"/>
                        </a:rPr>
                        <m:t>=</m:t>
                      </m:r>
                      <m:sSup>
                        <m:sSupPr>
                          <m:ctrlPr>
                            <a:rPr lang="it-IT" sz="2000" i="1">
                              <a:latin typeface="Cambria Math" panose="02040503050406030204" pitchFamily="18" charset="0"/>
                            </a:rPr>
                          </m:ctrlPr>
                        </m:sSupPr>
                        <m:e>
                          <m:r>
                            <m:rPr>
                              <m:nor/>
                            </m:rPr>
                            <a:rPr lang="el-GR" sz="2000" dirty="0"/>
                            <m:t>λ</m:t>
                          </m:r>
                          <m:r>
                            <m:rPr>
                              <m:nor/>
                            </m:rPr>
                            <a:rPr lang="it-IT" sz="2000" dirty="0"/>
                            <m:t> </m:t>
                          </m:r>
                          <m:r>
                            <a:rPr lang="it-IT" sz="2000" i="1">
                              <a:latin typeface="Cambria Math" panose="02040503050406030204" pitchFamily="18" charset="0"/>
                            </a:rPr>
                            <m:t>(</m:t>
                          </m:r>
                          <m:r>
                            <a:rPr lang="it-IT" sz="2000" i="1">
                              <a:latin typeface="Cambria Math" panose="02040503050406030204" pitchFamily="18" charset="0"/>
                            </a:rPr>
                            <m:t>𝑡</m:t>
                          </m:r>
                          <m:r>
                            <a:rPr lang="it-IT" sz="2000" i="1">
                              <a:latin typeface="Cambria Math" panose="02040503050406030204" pitchFamily="18" charset="0"/>
                            </a:rPr>
                            <m:t>−</m:t>
                          </m:r>
                          <m:r>
                            <a:rPr lang="it-IT" sz="2000" i="1">
                              <a:latin typeface="Cambria Math" panose="02040503050406030204" pitchFamily="18" charset="0"/>
                            </a:rPr>
                            <m:t>𝑓</m:t>
                          </m:r>
                          <m:r>
                            <a:rPr lang="it-IT" sz="2000" i="1">
                              <a:latin typeface="Cambria Math" panose="02040503050406030204" pitchFamily="18" charset="0"/>
                            </a:rPr>
                            <m:t>(</m:t>
                          </m:r>
                          <m:r>
                            <a:rPr lang="it-IT" sz="2000" i="1">
                              <a:latin typeface="Cambria Math" panose="02040503050406030204" pitchFamily="18" charset="0"/>
                            </a:rPr>
                            <m:t>𝑤</m:t>
                          </m:r>
                          <m:r>
                            <a:rPr lang="it-IT" sz="2000" i="1">
                              <a:latin typeface="Cambria Math" panose="02040503050406030204" pitchFamily="18" charset="0"/>
                            </a:rPr>
                            <m:t>,</m:t>
                          </m:r>
                          <m:r>
                            <a:rPr lang="it-IT" sz="2000" i="1">
                              <a:latin typeface="Cambria Math" panose="02040503050406030204" pitchFamily="18" charset="0"/>
                            </a:rPr>
                            <m:t>𝑥</m:t>
                          </m:r>
                          <m:r>
                            <a:rPr lang="it-IT" sz="2000" i="1">
                              <a:latin typeface="Cambria Math" panose="02040503050406030204" pitchFamily="18" charset="0"/>
                            </a:rPr>
                            <m:t>))</m:t>
                          </m:r>
                        </m:e>
                        <m:sup>
                          <m:r>
                            <a:rPr lang="it-IT" sz="2000" i="1">
                              <a:latin typeface="Cambria Math" panose="02040503050406030204" pitchFamily="18" charset="0"/>
                            </a:rPr>
                            <m:t>2</m:t>
                          </m:r>
                        </m:sup>
                      </m:sSup>
                      <m:r>
                        <a:rPr lang="it-IT" sz="2000" i="1">
                          <a:latin typeface="Cambria Math" panose="02040503050406030204" pitchFamily="18" charset="0"/>
                        </a:rPr>
                        <m:t>+</m:t>
                      </m:r>
                      <m:d>
                        <m:dPr>
                          <m:ctrlPr>
                            <a:rPr lang="it-IT" sz="2000" i="1">
                              <a:latin typeface="Cambria Math" panose="02040503050406030204" pitchFamily="18" charset="0"/>
                            </a:rPr>
                          </m:ctrlPr>
                        </m:dPr>
                        <m:e>
                          <m:r>
                            <a:rPr lang="it-IT" sz="2000" i="1">
                              <a:latin typeface="Cambria Math" panose="02040503050406030204" pitchFamily="18" charset="0"/>
                            </a:rPr>
                            <m:t>1−</m:t>
                          </m:r>
                          <m:r>
                            <m:rPr>
                              <m:nor/>
                            </m:rPr>
                            <a:rPr lang="el-GR" sz="2000" dirty="0"/>
                            <m:t>λ</m:t>
                          </m:r>
                        </m:e>
                      </m:d>
                      <m:sSup>
                        <m:sSupPr>
                          <m:ctrlPr>
                            <a:rPr lang="it-IT" sz="2000" i="1">
                              <a:latin typeface="Cambria Math" panose="02040503050406030204" pitchFamily="18" charset="0"/>
                            </a:rPr>
                          </m:ctrlPr>
                        </m:sSupPr>
                        <m:e>
                          <m:r>
                            <a:rPr lang="it-IT" sz="2000" i="1">
                              <a:latin typeface="Cambria Math" panose="02040503050406030204" pitchFamily="18" charset="0"/>
                            </a:rPr>
                            <m:t>(1−</m:t>
                          </m:r>
                          <m:r>
                            <a:rPr lang="it-IT" sz="2000" i="1">
                              <a:latin typeface="Cambria Math" panose="02040503050406030204" pitchFamily="18" charset="0"/>
                            </a:rPr>
                            <m:t>𝑟</m:t>
                          </m:r>
                          <m:d>
                            <m:dPr>
                              <m:ctrlPr>
                                <a:rPr lang="it-IT" sz="2000" i="1">
                                  <a:latin typeface="Cambria Math" panose="02040503050406030204" pitchFamily="18" charset="0"/>
                                </a:rPr>
                              </m:ctrlPr>
                            </m:dPr>
                            <m:e>
                              <m:r>
                                <a:rPr lang="it-IT" sz="2000" i="1">
                                  <a:latin typeface="Cambria Math" panose="02040503050406030204" pitchFamily="18" charset="0"/>
                                </a:rPr>
                                <m:t>𝑓</m:t>
                              </m:r>
                              <m:r>
                                <a:rPr lang="it-IT" sz="2000" i="1">
                                  <a:latin typeface="Cambria Math" panose="02040503050406030204" pitchFamily="18" charset="0"/>
                                </a:rPr>
                                <m:t>(</m:t>
                              </m:r>
                              <m:r>
                                <a:rPr lang="it-IT" sz="2000" i="1">
                                  <a:latin typeface="Cambria Math" panose="02040503050406030204" pitchFamily="18" charset="0"/>
                                </a:rPr>
                                <m:t>𝑤</m:t>
                              </m:r>
                              <m:r>
                                <a:rPr lang="it-IT" sz="2000" i="1">
                                  <a:latin typeface="Cambria Math" panose="02040503050406030204" pitchFamily="18" charset="0"/>
                                </a:rPr>
                                <m:t>,</m:t>
                              </m:r>
                              <m:r>
                                <a:rPr lang="it-IT" sz="2000" i="1">
                                  <a:latin typeface="Cambria Math" panose="02040503050406030204" pitchFamily="18" charset="0"/>
                                </a:rPr>
                                <m:t>𝑥</m:t>
                              </m:r>
                              <m:r>
                                <a:rPr lang="it-IT" sz="2000" i="1">
                                  <a:latin typeface="Cambria Math" panose="02040503050406030204" pitchFamily="18" charset="0"/>
                                </a:rPr>
                                <m:t>),</m:t>
                              </m:r>
                              <m:r>
                                <a:rPr lang="it-IT" sz="2000" b="0" i="1" smtClean="0">
                                  <a:latin typeface="Cambria Math" panose="02040503050406030204" pitchFamily="18" charset="0"/>
                                </a:rPr>
                                <m:t>𝐶</m:t>
                              </m:r>
                            </m:e>
                          </m:d>
                          <m:r>
                            <a:rPr lang="it-IT" sz="2000" i="1">
                              <a:latin typeface="Cambria Math" panose="02040503050406030204" pitchFamily="18" charset="0"/>
                            </a:rPr>
                            <m:t>)</m:t>
                          </m:r>
                        </m:e>
                        <m:sup>
                          <m:r>
                            <a:rPr lang="it-IT" sz="2000" i="1">
                              <a:latin typeface="Cambria Math" panose="02040503050406030204" pitchFamily="18" charset="0"/>
                            </a:rPr>
                            <m:t>2</m:t>
                          </m:r>
                        </m:sup>
                      </m:sSup>
                    </m:oMath>
                  </m:oMathPara>
                </a14:m>
                <a:endParaRPr lang="it-IT" sz="2000" dirty="0"/>
              </a:p>
            </p:txBody>
          </p:sp>
        </mc:Choice>
        <mc:Fallback xmlns="">
          <p:sp>
            <p:nvSpPr>
              <p:cNvPr id="22" name="CasellaDiTesto 21">
                <a:extLst>
                  <a:ext uri="{FF2B5EF4-FFF2-40B4-BE49-F238E27FC236}">
                    <a16:creationId xmlns:a16="http://schemas.microsoft.com/office/drawing/2014/main" id="{2673D654-8778-0B8E-33C5-4401574CE186}"/>
                  </a:ext>
                </a:extLst>
              </p:cNvPr>
              <p:cNvSpPr txBox="1">
                <a:spLocks noRot="1" noChangeAspect="1" noMove="1" noResize="1" noEditPoints="1" noAdjustHandles="1" noChangeArrowheads="1" noChangeShapeType="1" noTextEdit="1"/>
              </p:cNvSpPr>
              <p:nvPr/>
            </p:nvSpPr>
            <p:spPr>
              <a:xfrm>
                <a:off x="1820072" y="4161886"/>
                <a:ext cx="8799506" cy="400110"/>
              </a:xfrm>
              <a:prstGeom prst="rect">
                <a:avLst/>
              </a:prstGeom>
              <a:blipFill>
                <a:blip r:embed="rId6"/>
                <a:stretch>
                  <a:fillRect t="-6061" b="-18182"/>
                </a:stretch>
              </a:blipFill>
            </p:spPr>
            <p:txBody>
              <a:bodyPr/>
              <a:lstStyle/>
              <a:p>
                <a:r>
                  <a:rPr lang="en-IT">
                    <a:noFill/>
                  </a:rPr>
                  <a:t> </a:t>
                </a:r>
              </a:p>
            </p:txBody>
          </p:sp>
        </mc:Fallback>
      </mc:AlternateContent>
      <p:sp>
        <p:nvSpPr>
          <p:cNvPr id="23" name="Rettangolo 22">
            <a:extLst>
              <a:ext uri="{FF2B5EF4-FFF2-40B4-BE49-F238E27FC236}">
                <a16:creationId xmlns:a16="http://schemas.microsoft.com/office/drawing/2014/main" id="{AD294725-10E5-45F7-2284-5555B09F0906}"/>
              </a:ext>
            </a:extLst>
          </p:cNvPr>
          <p:cNvSpPr/>
          <p:nvPr/>
        </p:nvSpPr>
        <p:spPr>
          <a:xfrm flipV="1">
            <a:off x="4838699" y="4151033"/>
            <a:ext cx="1547469"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4AD7C80A-A9D6-0229-F285-DD9A243AB99F}"/>
              </a:ext>
            </a:extLst>
          </p:cNvPr>
          <p:cNvSpPr txBox="1"/>
          <p:nvPr/>
        </p:nvSpPr>
        <p:spPr>
          <a:xfrm>
            <a:off x="4637057" y="4664329"/>
            <a:ext cx="1994349" cy="400110"/>
          </a:xfrm>
          <a:prstGeom prst="rect">
            <a:avLst/>
          </a:prstGeom>
          <a:noFill/>
        </p:spPr>
        <p:txBody>
          <a:bodyPr wrap="square" rtlCol="0">
            <a:spAutoFit/>
          </a:bodyPr>
          <a:lstStyle/>
          <a:p>
            <a:r>
              <a:rPr lang="it-IT" sz="2000" b="1" dirty="0"/>
              <a:t>Data-</a:t>
            </a:r>
            <a:r>
              <a:rPr lang="it-IT" sz="2000" b="1" dirty="0" err="1"/>
              <a:t>driven</a:t>
            </a:r>
            <a:r>
              <a:rPr lang="it-IT" sz="2000" b="1" dirty="0"/>
              <a:t> </a:t>
            </a:r>
            <a:r>
              <a:rPr lang="it-IT" sz="2000" b="1" dirty="0" err="1"/>
              <a:t>term</a:t>
            </a:r>
            <a:endParaRPr lang="it-IT" sz="2000" b="1" dirty="0"/>
          </a:p>
        </p:txBody>
      </p:sp>
      <p:sp>
        <p:nvSpPr>
          <p:cNvPr id="25" name="Rettangolo 24">
            <a:extLst>
              <a:ext uri="{FF2B5EF4-FFF2-40B4-BE49-F238E27FC236}">
                <a16:creationId xmlns:a16="http://schemas.microsoft.com/office/drawing/2014/main" id="{4EF7DD65-EBC7-3540-201E-154BF563F209}"/>
              </a:ext>
            </a:extLst>
          </p:cNvPr>
          <p:cNvSpPr/>
          <p:nvPr/>
        </p:nvSpPr>
        <p:spPr>
          <a:xfrm flipV="1">
            <a:off x="7414644" y="4151033"/>
            <a:ext cx="2288504"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F8883B19-1D00-9283-5133-9C3DD0232D59}"/>
              </a:ext>
            </a:extLst>
          </p:cNvPr>
          <p:cNvSpPr txBox="1"/>
          <p:nvPr/>
        </p:nvSpPr>
        <p:spPr>
          <a:xfrm>
            <a:off x="7414644" y="4646437"/>
            <a:ext cx="2572993" cy="400110"/>
          </a:xfrm>
          <a:prstGeom prst="rect">
            <a:avLst/>
          </a:prstGeom>
          <a:noFill/>
        </p:spPr>
        <p:txBody>
          <a:bodyPr wrap="square" rtlCol="0">
            <a:spAutoFit/>
          </a:bodyPr>
          <a:lstStyle/>
          <a:p>
            <a:r>
              <a:rPr lang="it-IT" sz="2000" b="1" dirty="0" err="1"/>
              <a:t>Physics-driven</a:t>
            </a:r>
            <a:r>
              <a:rPr lang="it-IT" sz="2000" b="1" dirty="0"/>
              <a:t> </a:t>
            </a:r>
            <a:r>
              <a:rPr lang="it-IT" sz="2000" b="1" dirty="0" err="1"/>
              <a:t>term</a:t>
            </a:r>
            <a:endParaRPr lang="it-IT" sz="2000" b="1" dirty="0"/>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F0B5C746-0E4A-3B5A-76B8-30FAA36D7C2D}"/>
                  </a:ext>
                </a:extLst>
              </p:cNvPr>
              <p:cNvSpPr txBox="1"/>
              <p:nvPr/>
            </p:nvSpPr>
            <p:spPr>
              <a:xfrm>
                <a:off x="930049" y="3678464"/>
                <a:ext cx="3389935" cy="369332"/>
              </a:xfrm>
              <a:prstGeom prst="rect">
                <a:avLst/>
              </a:prstGeom>
              <a:noFill/>
            </p:spPr>
            <p:txBody>
              <a:bodyPr wrap="square" rtlCol="0">
                <a:spAutoFit/>
              </a:bodyPr>
              <a:lstStyle/>
              <a:p>
                <a14:m>
                  <m:oMath xmlns:m="http://schemas.openxmlformats.org/officeDocument/2006/math">
                    <m:r>
                      <m:rPr>
                        <m:nor/>
                      </m:rPr>
                      <a:rPr lang="el-GR" sz="1800" dirty="0" smtClean="0"/>
                      <m:t>λ</m:t>
                    </m:r>
                  </m:oMath>
                </a14:m>
                <a:r>
                  <a:rPr lang="it-IT" dirty="0"/>
                  <a:t> </a:t>
                </a:r>
                <a:r>
                  <a:rPr lang="it-IT" dirty="0" err="1"/>
                  <a:t>is</a:t>
                </a:r>
                <a:r>
                  <a:rPr lang="it-IT" dirty="0"/>
                  <a:t> a </a:t>
                </a:r>
                <a:r>
                  <a:rPr lang="it-IT" dirty="0" err="1"/>
                  <a:t>regularization</a:t>
                </a:r>
                <a:r>
                  <a:rPr lang="it-IT" dirty="0"/>
                  <a:t> </a:t>
                </a:r>
                <a:r>
                  <a:rPr lang="it-IT" dirty="0" err="1"/>
                  <a:t>parameter</a:t>
                </a:r>
                <a:endParaRPr lang="it-IT" dirty="0"/>
              </a:p>
            </p:txBody>
          </p:sp>
        </mc:Choice>
        <mc:Fallback xmlns="">
          <p:sp>
            <p:nvSpPr>
              <p:cNvPr id="28" name="CasellaDiTesto 27">
                <a:extLst>
                  <a:ext uri="{FF2B5EF4-FFF2-40B4-BE49-F238E27FC236}">
                    <a16:creationId xmlns:a16="http://schemas.microsoft.com/office/drawing/2014/main" id="{F0B5C746-0E4A-3B5A-76B8-30FAA36D7C2D}"/>
                  </a:ext>
                </a:extLst>
              </p:cNvPr>
              <p:cNvSpPr txBox="1">
                <a:spLocks noRot="1" noChangeAspect="1" noMove="1" noResize="1" noEditPoints="1" noAdjustHandles="1" noChangeArrowheads="1" noChangeShapeType="1" noTextEdit="1"/>
              </p:cNvSpPr>
              <p:nvPr/>
            </p:nvSpPr>
            <p:spPr>
              <a:xfrm>
                <a:off x="930049" y="3678464"/>
                <a:ext cx="3389935" cy="369332"/>
              </a:xfrm>
              <a:prstGeom prst="rect">
                <a:avLst/>
              </a:prstGeom>
              <a:blipFill>
                <a:blip r:embed="rId7"/>
                <a:stretch>
                  <a:fillRect t="-6667" b="-26667"/>
                </a:stretch>
              </a:blipFill>
            </p:spPr>
            <p:txBody>
              <a:bodyPr/>
              <a:lstStyle/>
              <a:p>
                <a:r>
                  <a:rPr lang="en-IT">
                    <a:noFill/>
                  </a:rPr>
                  <a:t> </a:t>
                </a:r>
              </a:p>
            </p:txBody>
          </p:sp>
        </mc:Fallback>
      </mc:AlternateContent>
      <p:sp>
        <p:nvSpPr>
          <p:cNvPr id="29" name="CasellaDiTesto 28">
            <a:extLst>
              <a:ext uri="{FF2B5EF4-FFF2-40B4-BE49-F238E27FC236}">
                <a16:creationId xmlns:a16="http://schemas.microsoft.com/office/drawing/2014/main" id="{7701FA9F-7B0B-0FD3-151F-69603B2923BF}"/>
              </a:ext>
            </a:extLst>
          </p:cNvPr>
          <p:cNvSpPr txBox="1"/>
          <p:nvPr/>
        </p:nvSpPr>
        <p:spPr>
          <a:xfrm>
            <a:off x="234355" y="4923764"/>
            <a:ext cx="5505450" cy="400110"/>
          </a:xfrm>
          <a:prstGeom prst="rect">
            <a:avLst/>
          </a:prstGeom>
          <a:noFill/>
        </p:spPr>
        <p:txBody>
          <a:bodyPr wrap="square" rtlCol="0">
            <a:spAutoFit/>
          </a:bodyPr>
          <a:lstStyle/>
          <a:p>
            <a:r>
              <a:rPr lang="it-IT" sz="2000" b="1" dirty="0" err="1"/>
              <a:t>Remark</a:t>
            </a:r>
            <a:r>
              <a:rPr lang="it-IT" sz="2000" b="1" dirty="0"/>
              <a:t>: </a:t>
            </a: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182CE6F0-32F3-7FB1-30C3-D371E4734041}"/>
                  </a:ext>
                </a:extLst>
              </p:cNvPr>
              <p:cNvSpPr txBox="1"/>
              <p:nvPr/>
            </p:nvSpPr>
            <p:spPr>
              <a:xfrm>
                <a:off x="295275" y="5329146"/>
                <a:ext cx="6447803" cy="1169551"/>
              </a:xfrm>
              <a:prstGeom prst="rect">
                <a:avLst/>
              </a:prstGeom>
              <a:noFill/>
            </p:spPr>
            <p:txBody>
              <a:bodyPr wrap="square" rtlCol="0">
                <a:spAutoFit/>
              </a:bodyPr>
              <a:lstStyle/>
              <a:p>
                <a:pPr>
                  <a:spcBef>
                    <a:spcPts val="300"/>
                  </a:spcBef>
                  <a:spcAft>
                    <a:spcPts val="300"/>
                  </a:spcAft>
                </a:pPr>
                <a14:m>
                  <m:oMath xmlns:m="http://schemas.openxmlformats.org/officeDocument/2006/math">
                    <m:r>
                      <m:rPr>
                        <m:nor/>
                      </m:rPr>
                      <a:rPr lang="el-GR" sz="2000" dirty="0" smtClean="0"/>
                      <m:t>λ</m:t>
                    </m:r>
                  </m:oMath>
                </a14:m>
                <a:r>
                  <a:rPr lang="it-IT" sz="2000" dirty="0"/>
                  <a:t>=1 </a:t>
                </a:r>
                <a:r>
                  <a:rPr lang="it-IT" sz="2000" dirty="0">
                    <a:sym typeface="Wingdings" panose="05000000000000000000" pitchFamily="2" charset="2"/>
                  </a:rPr>
                  <a:t> </a:t>
                </a:r>
                <a:r>
                  <a:rPr lang="it-IT" sz="2000" dirty="0" err="1">
                    <a:sym typeface="Wingdings" panose="05000000000000000000" pitchFamily="2" charset="2"/>
                  </a:rPr>
                  <a:t>only</a:t>
                </a:r>
                <a:r>
                  <a:rPr lang="it-IT" sz="2000" dirty="0">
                    <a:sym typeface="Wingdings" panose="05000000000000000000" pitchFamily="2" charset="2"/>
                  </a:rPr>
                  <a:t> data-</a:t>
                </a:r>
                <a:r>
                  <a:rPr lang="it-IT" sz="2000" dirty="0" err="1">
                    <a:sym typeface="Wingdings" panose="05000000000000000000" pitchFamily="2" charset="2"/>
                  </a:rPr>
                  <a:t>driven</a:t>
                </a:r>
                <a:r>
                  <a:rPr lang="it-IT" sz="2000" dirty="0">
                    <a:sym typeface="Wingdings" panose="05000000000000000000" pitchFamily="2" charset="2"/>
                  </a:rPr>
                  <a:t> </a:t>
                </a:r>
                <a:r>
                  <a:rPr lang="it-IT" sz="2000" dirty="0" err="1">
                    <a:sym typeface="Wingdings" panose="05000000000000000000" pitchFamily="2" charset="2"/>
                  </a:rPr>
                  <a:t>term</a:t>
                </a:r>
                <a:r>
                  <a:rPr lang="it-IT" sz="2000" dirty="0">
                    <a:sym typeface="Wingdings" panose="05000000000000000000" pitchFamily="2" charset="2"/>
                  </a:rPr>
                  <a:t>  </a:t>
                </a:r>
                <a:r>
                  <a:rPr lang="it-IT" sz="2000" dirty="0" err="1">
                    <a:sym typeface="Wingdings" panose="05000000000000000000" pitchFamily="2" charset="2"/>
                  </a:rPr>
                  <a:t>Fully</a:t>
                </a:r>
                <a:r>
                  <a:rPr lang="it-IT" sz="2000" dirty="0">
                    <a:sym typeface="Wingdings" panose="05000000000000000000" pitchFamily="2" charset="2"/>
                  </a:rPr>
                  <a:t> data-</a:t>
                </a:r>
                <a:r>
                  <a:rPr lang="it-IT" sz="2000" dirty="0" err="1">
                    <a:sym typeface="Wingdings" panose="05000000000000000000" pitchFamily="2" charset="2"/>
                  </a:rPr>
                  <a:t>driven</a:t>
                </a:r>
                <a:endParaRPr lang="it-IT" sz="2000" dirty="0">
                  <a:sym typeface="Wingdings" panose="05000000000000000000" pitchFamily="2" charset="2"/>
                </a:endParaRPr>
              </a:p>
              <a:p>
                <a:pPr>
                  <a:spcBef>
                    <a:spcPts val="300"/>
                  </a:spcBef>
                  <a:spcAft>
                    <a:spcPts val="300"/>
                  </a:spcAft>
                </a:pPr>
                <a14:m>
                  <m:oMath xmlns:m="http://schemas.openxmlformats.org/officeDocument/2006/math">
                    <m:r>
                      <m:rPr>
                        <m:nor/>
                      </m:rPr>
                      <a:rPr lang="el-GR" sz="2000" dirty="0" smtClean="0"/>
                      <m:t>λ</m:t>
                    </m:r>
                  </m:oMath>
                </a14:m>
                <a:r>
                  <a:rPr lang="it-IT" sz="2000" dirty="0"/>
                  <a:t>=0 </a:t>
                </a:r>
                <a:r>
                  <a:rPr lang="it-IT" sz="2000" dirty="0">
                    <a:sym typeface="Wingdings" panose="05000000000000000000" pitchFamily="2" charset="2"/>
                  </a:rPr>
                  <a:t> </a:t>
                </a:r>
                <a:r>
                  <a:rPr lang="it-IT" sz="2000" dirty="0" err="1">
                    <a:sym typeface="Wingdings" panose="05000000000000000000" pitchFamily="2" charset="2"/>
                  </a:rPr>
                  <a:t>only</a:t>
                </a:r>
                <a:r>
                  <a:rPr lang="it-IT" sz="2000" dirty="0">
                    <a:sym typeface="Wingdings" panose="05000000000000000000" pitchFamily="2" charset="2"/>
                  </a:rPr>
                  <a:t> </a:t>
                </a:r>
                <a:r>
                  <a:rPr lang="it-IT" sz="2000" dirty="0" err="1">
                    <a:sym typeface="Wingdings" panose="05000000000000000000" pitchFamily="2" charset="2"/>
                  </a:rPr>
                  <a:t>physics-driven</a:t>
                </a:r>
                <a:r>
                  <a:rPr lang="it-IT" sz="2000" dirty="0">
                    <a:sym typeface="Wingdings" panose="05000000000000000000" pitchFamily="2" charset="2"/>
                  </a:rPr>
                  <a:t> </a:t>
                </a:r>
                <a:r>
                  <a:rPr lang="it-IT" sz="2000" dirty="0" err="1">
                    <a:sym typeface="Wingdings" panose="05000000000000000000" pitchFamily="2" charset="2"/>
                  </a:rPr>
                  <a:t>term</a:t>
                </a:r>
                <a:r>
                  <a:rPr lang="it-IT" sz="2000" dirty="0">
                    <a:sym typeface="Wingdings" panose="05000000000000000000" pitchFamily="2" charset="2"/>
                  </a:rPr>
                  <a:t>  </a:t>
                </a:r>
                <a:r>
                  <a:rPr lang="it-IT" sz="2000" dirty="0" err="1">
                    <a:sym typeface="Wingdings" panose="05000000000000000000" pitchFamily="2" charset="2"/>
                  </a:rPr>
                  <a:t>Fully</a:t>
                </a:r>
                <a:r>
                  <a:rPr lang="it-IT" sz="2000" dirty="0">
                    <a:sym typeface="Wingdings" panose="05000000000000000000" pitchFamily="2" charset="2"/>
                  </a:rPr>
                  <a:t> </a:t>
                </a:r>
                <a:r>
                  <a:rPr lang="it-IT" sz="2000" dirty="0" err="1">
                    <a:sym typeface="Wingdings" panose="05000000000000000000" pitchFamily="2" charset="2"/>
                  </a:rPr>
                  <a:t>physics-driven</a:t>
                </a:r>
                <a:endParaRPr lang="it-IT" sz="2000" dirty="0">
                  <a:sym typeface="Wingdings" panose="05000000000000000000" pitchFamily="2" charset="2"/>
                </a:endParaRPr>
              </a:p>
              <a:p>
                <a:pPr>
                  <a:spcBef>
                    <a:spcPts val="300"/>
                  </a:spcBef>
                  <a:spcAft>
                    <a:spcPts val="300"/>
                  </a:spcAft>
                </a:pPr>
                <a14:m>
                  <m:oMath xmlns:m="http://schemas.openxmlformats.org/officeDocument/2006/math">
                    <m:r>
                      <m:rPr>
                        <m:nor/>
                      </m:rPr>
                      <a:rPr lang="el-GR" sz="2000" dirty="0"/>
                      <m:t>λ</m:t>
                    </m:r>
                    <m:r>
                      <a:rPr lang="el-GR" sz="2000" i="1" dirty="0">
                        <a:latin typeface="Cambria Math" panose="02040503050406030204" pitchFamily="18" charset="0"/>
                      </a:rPr>
                      <m:t> </m:t>
                    </m:r>
                    <m:r>
                      <a:rPr lang="el-GR" sz="2000" i="1" dirty="0" smtClean="0">
                        <a:latin typeface="Cambria Math" panose="02040503050406030204" pitchFamily="18" charset="0"/>
                        <a:ea typeface="Cambria Math" panose="02040503050406030204" pitchFamily="18" charset="0"/>
                      </a:rPr>
                      <m:t>∈</m:t>
                    </m:r>
                    <m:r>
                      <m:rPr>
                        <m:nor/>
                      </m:rPr>
                      <a:rPr lang="it-IT" sz="2000" b="0" i="0" dirty="0" smtClean="0">
                        <a:latin typeface="Cambria Math" panose="02040503050406030204" pitchFamily="18" charset="0"/>
                        <a:ea typeface="Cambria Math" panose="02040503050406030204" pitchFamily="18" charset="0"/>
                      </a:rPr>
                      <m:t>(0,1)</m:t>
                    </m:r>
                    <m:r>
                      <a:rPr lang="el-GR" sz="2000" i="1" dirty="0" smtClean="0">
                        <a:latin typeface="Cambria Math" panose="02040503050406030204" pitchFamily="18" charset="0"/>
                      </a:rPr>
                      <m:t> </m:t>
                    </m:r>
                    <m:r>
                      <m:rPr>
                        <m:nor/>
                      </m:rPr>
                      <a:rPr lang="it-IT" sz="2000" b="0" i="0" dirty="0" smtClean="0"/>
                      <m:t>(</m:t>
                    </m:r>
                    <m:r>
                      <m:rPr>
                        <m:nor/>
                      </m:rPr>
                      <a:rPr lang="it-IT" sz="2000" b="0" i="0" dirty="0" smtClean="0"/>
                      <m:t>e</m:t>
                    </m:r>
                    <m:r>
                      <m:rPr>
                        <m:nor/>
                      </m:rPr>
                      <a:rPr lang="it-IT" sz="2000" b="0" i="0" dirty="0" smtClean="0"/>
                      <m:t>.</m:t>
                    </m:r>
                    <m:r>
                      <m:rPr>
                        <m:nor/>
                      </m:rPr>
                      <a:rPr lang="it-IT" sz="2000" b="0" i="0" dirty="0" smtClean="0"/>
                      <m:t>g</m:t>
                    </m:r>
                    <m:r>
                      <m:rPr>
                        <m:nor/>
                      </m:rPr>
                      <a:rPr lang="it-IT" sz="2000" b="0" i="0" dirty="0" smtClean="0"/>
                      <m:t>. </m:t>
                    </m:r>
                    <m:r>
                      <m:rPr>
                        <m:nor/>
                      </m:rPr>
                      <a:rPr lang="el-GR" sz="2000" dirty="0"/>
                      <m:t>λ</m:t>
                    </m:r>
                    <m:r>
                      <a:rPr lang="el-GR" sz="2000" i="1" dirty="0">
                        <a:latin typeface="Cambria Math" panose="02040503050406030204" pitchFamily="18" charset="0"/>
                      </a:rPr>
                      <m:t> </m:t>
                    </m:r>
                  </m:oMath>
                </a14:m>
                <a:r>
                  <a:rPr lang="it-IT" sz="2000" dirty="0"/>
                  <a:t>=0.5) </a:t>
                </a:r>
                <a:r>
                  <a:rPr lang="it-IT" sz="2000" dirty="0">
                    <a:sym typeface="Wingdings" panose="05000000000000000000" pitchFamily="2" charset="2"/>
                  </a:rPr>
                  <a:t> </a:t>
                </a:r>
                <a:r>
                  <a:rPr lang="it-IT" sz="2000" dirty="0" err="1">
                    <a:sym typeface="Wingdings" panose="05000000000000000000" pitchFamily="2" charset="2"/>
                  </a:rPr>
                  <a:t>both</a:t>
                </a:r>
                <a:r>
                  <a:rPr lang="it-IT" sz="2000" dirty="0">
                    <a:sym typeface="Wingdings" panose="05000000000000000000" pitchFamily="2" charset="2"/>
                  </a:rPr>
                  <a:t> </a:t>
                </a:r>
                <a:r>
                  <a:rPr lang="it-IT" sz="2000" dirty="0" err="1">
                    <a:sym typeface="Wingdings" panose="05000000000000000000" pitchFamily="2" charset="2"/>
                  </a:rPr>
                  <a:t>terms</a:t>
                </a:r>
                <a:r>
                  <a:rPr lang="it-IT" sz="2000" dirty="0">
                    <a:sym typeface="Wingdings" panose="05000000000000000000" pitchFamily="2" charset="2"/>
                  </a:rPr>
                  <a:t>  Mix</a:t>
                </a:r>
                <a:endParaRPr lang="it-IT" sz="2000" dirty="0"/>
              </a:p>
            </p:txBody>
          </p:sp>
        </mc:Choice>
        <mc:Fallback xmlns="">
          <p:sp>
            <p:nvSpPr>
              <p:cNvPr id="30" name="CasellaDiTesto 29">
                <a:extLst>
                  <a:ext uri="{FF2B5EF4-FFF2-40B4-BE49-F238E27FC236}">
                    <a16:creationId xmlns:a16="http://schemas.microsoft.com/office/drawing/2014/main" id="{182CE6F0-32F3-7FB1-30C3-D371E4734041}"/>
                  </a:ext>
                </a:extLst>
              </p:cNvPr>
              <p:cNvSpPr txBox="1">
                <a:spLocks noRot="1" noChangeAspect="1" noMove="1" noResize="1" noEditPoints="1" noAdjustHandles="1" noChangeArrowheads="1" noChangeShapeType="1" noTextEdit="1"/>
              </p:cNvSpPr>
              <p:nvPr/>
            </p:nvSpPr>
            <p:spPr>
              <a:xfrm>
                <a:off x="295275" y="5329146"/>
                <a:ext cx="6447803" cy="1169551"/>
              </a:xfrm>
              <a:prstGeom prst="rect">
                <a:avLst/>
              </a:prstGeom>
              <a:blipFill>
                <a:blip r:embed="rId8"/>
                <a:stretch>
                  <a:fillRect t="-2151" b="-8602"/>
                </a:stretch>
              </a:blipFill>
            </p:spPr>
            <p:txBody>
              <a:bodyPr/>
              <a:lstStyle/>
              <a:p>
                <a:r>
                  <a:rPr lang="en-IT">
                    <a:noFill/>
                  </a:rPr>
                  <a:t> </a:t>
                </a:r>
              </a:p>
            </p:txBody>
          </p:sp>
        </mc:Fallback>
      </mc:AlternateContent>
      <p:cxnSp>
        <p:nvCxnSpPr>
          <p:cNvPr id="32" name="Connettore 2 31">
            <a:extLst>
              <a:ext uri="{FF2B5EF4-FFF2-40B4-BE49-F238E27FC236}">
                <a16:creationId xmlns:a16="http://schemas.microsoft.com/office/drawing/2014/main" id="{D5D84437-CDE2-76A5-7EE3-A9AF5CA53B8C}"/>
              </a:ext>
            </a:extLst>
          </p:cNvPr>
          <p:cNvCxnSpPr>
            <a:cxnSpLocks/>
          </p:cNvCxnSpPr>
          <p:nvPr/>
        </p:nvCxnSpPr>
        <p:spPr>
          <a:xfrm>
            <a:off x="4100015" y="3888545"/>
            <a:ext cx="515243" cy="269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4E7850BF-3D95-669C-D1B3-5F34A019FA4E}"/>
              </a:ext>
            </a:extLst>
          </p:cNvPr>
          <p:cNvSpPr txBox="1"/>
          <p:nvPr/>
        </p:nvSpPr>
        <p:spPr>
          <a:xfrm>
            <a:off x="6743078" y="5725913"/>
            <a:ext cx="4203170" cy="400110"/>
          </a:xfrm>
          <a:prstGeom prst="rect">
            <a:avLst/>
          </a:prstGeom>
          <a:noFill/>
        </p:spPr>
        <p:txBody>
          <a:bodyPr wrap="square" rtlCol="0">
            <a:spAutoFit/>
          </a:bodyPr>
          <a:lstStyle/>
          <a:p>
            <a:r>
              <a:rPr lang="it-IT" sz="2000" dirty="0"/>
              <a:t>An open </a:t>
            </a:r>
            <a:r>
              <a:rPr lang="it-IT" sz="2000" dirty="0" err="1"/>
              <a:t>issue</a:t>
            </a:r>
            <a:r>
              <a:rPr lang="it-IT" sz="2000" dirty="0"/>
              <a:t>: </a:t>
            </a:r>
            <a:r>
              <a:rPr lang="it-IT" sz="2000" dirty="0" err="1"/>
              <a:t>how</a:t>
            </a:r>
            <a:r>
              <a:rPr lang="it-IT" sz="2000" dirty="0"/>
              <a:t> to estimate C?</a:t>
            </a:r>
          </a:p>
        </p:txBody>
      </p:sp>
      <p:sp>
        <p:nvSpPr>
          <p:cNvPr id="3" name="CasellaDiTesto 5">
            <a:extLst>
              <a:ext uri="{FF2B5EF4-FFF2-40B4-BE49-F238E27FC236}">
                <a16:creationId xmlns:a16="http://schemas.microsoft.com/office/drawing/2014/main" id="{817C6F24-4FBB-23EB-F6CF-8A472C8F1F9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9" name="CasellaDiTesto 6">
            <a:extLst>
              <a:ext uri="{FF2B5EF4-FFF2-40B4-BE49-F238E27FC236}">
                <a16:creationId xmlns:a16="http://schemas.microsoft.com/office/drawing/2014/main" id="{D1770EC1-2FC0-C57F-6621-395618B17F92}"/>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17441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animBg="1"/>
      <p:bldP spid="24" grpId="0"/>
      <p:bldP spid="25" grpId="0" animBg="1"/>
      <p:bldP spid="26" grpId="0"/>
      <p:bldP spid="28" grpId="0"/>
      <p:bldP spid="29" grpId="0"/>
      <p:bldP spid="30" grpId="0"/>
      <p:bldP spid="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Physics-driven</a:t>
            </a:r>
            <a:r>
              <a:rPr lang="it-IT" sz="1200" dirty="0">
                <a:solidFill>
                  <a:schemeClr val="bg1"/>
                </a:solidFill>
              </a:rPr>
              <a:t> </a:t>
            </a:r>
            <a:r>
              <a:rPr lang="it-IT" sz="1200" dirty="0" err="1">
                <a:solidFill>
                  <a:schemeClr val="bg1"/>
                </a:solidFill>
              </a:rPr>
              <a:t>neural</a:t>
            </a:r>
            <a:r>
              <a:rPr lang="it-IT" sz="1200" dirty="0">
                <a:solidFill>
                  <a:schemeClr val="bg1"/>
                </a:solidFill>
              </a:rPr>
              <a:t> networks</a:t>
            </a: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Physics-driven</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9" name="Immagine 8" descr="Immagine che contiene testo, diagramma, Carattere, mappa&#10;&#10;Descrizione generata automaticamente">
            <a:extLst>
              <a:ext uri="{FF2B5EF4-FFF2-40B4-BE49-F238E27FC236}">
                <a16:creationId xmlns:a16="http://schemas.microsoft.com/office/drawing/2014/main" id="{C52B9A93-F074-1998-5FD1-FBECC6B469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29636"/>
            <a:ext cx="12192000" cy="5365438"/>
          </a:xfrm>
          <a:prstGeom prst="rect">
            <a:avLst/>
          </a:prstGeom>
        </p:spPr>
      </p:pic>
      <p:cxnSp>
        <p:nvCxnSpPr>
          <p:cNvPr id="15" name="Connettore 2 14">
            <a:extLst>
              <a:ext uri="{FF2B5EF4-FFF2-40B4-BE49-F238E27FC236}">
                <a16:creationId xmlns:a16="http://schemas.microsoft.com/office/drawing/2014/main" id="{E2E046D5-166B-FD57-F845-2259B54CF4AE}"/>
              </a:ext>
            </a:extLst>
          </p:cNvPr>
          <p:cNvCxnSpPr/>
          <p:nvPr/>
        </p:nvCxnSpPr>
        <p:spPr>
          <a:xfrm>
            <a:off x="5143500" y="4648200"/>
            <a:ext cx="0" cy="1152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1DA205FC-413A-BA6C-8EC1-D7CE3A5BAE82}"/>
              </a:ext>
            </a:extLst>
          </p:cNvPr>
          <p:cNvSpPr/>
          <p:nvPr/>
        </p:nvSpPr>
        <p:spPr>
          <a:xfrm>
            <a:off x="5572125" y="1133475"/>
            <a:ext cx="6629400" cy="2771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966E9F76-6478-4D85-7971-8343C5D50A77}"/>
              </a:ext>
            </a:extLst>
          </p:cNvPr>
          <p:cNvSpPr/>
          <p:nvPr/>
        </p:nvSpPr>
        <p:spPr>
          <a:xfrm>
            <a:off x="6362700" y="3886200"/>
            <a:ext cx="5829300" cy="27088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38BA04C7-BE18-5757-1AA9-A1B443F2CA25}"/>
                  </a:ext>
                </a:extLst>
              </p:cNvPr>
              <p:cNvSpPr txBox="1"/>
              <p:nvPr/>
            </p:nvSpPr>
            <p:spPr>
              <a:xfrm>
                <a:off x="2705100" y="5982151"/>
                <a:ext cx="4619625" cy="404983"/>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𝐶</m:t>
                          </m:r>
                        </m:sub>
                      </m:sSub>
                      <m:d>
                        <m:dPr>
                          <m:ctrlPr>
                            <a:rPr lang="it-IT" i="1">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1(</m:t>
                          </m:r>
                          <m:r>
                            <a:rPr lang="it-IT" b="0" i="1" smtClean="0">
                              <a:latin typeface="Cambria Math" panose="02040503050406030204" pitchFamily="18" charset="0"/>
                            </a:rPr>
                            <m:t>𝑥</m:t>
                          </m:r>
                        </m:e>
                      </m:d>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m:t>
                          </m:r>
                          <m:r>
                            <a:rPr lang="it-IT" b="0" i="1" smtClean="0">
                              <a:latin typeface="Cambria Math" panose="02040503050406030204" pitchFamily="18" charset="0"/>
                            </a:rPr>
                            <m:t> </m:t>
                          </m:r>
                          <m:r>
                            <a:rPr lang="it-IT" i="1">
                              <a:latin typeface="Cambria Math" panose="02040503050406030204" pitchFamily="18" charset="0"/>
                            </a:rPr>
                            <m:t>1−</m:t>
                          </m:r>
                          <m:r>
                            <a:rPr lang="it-IT" i="1">
                              <a:latin typeface="Cambria Math" panose="02040503050406030204" pitchFamily="18" charset="0"/>
                            </a:rPr>
                            <m:t>𝑟</m:t>
                          </m:r>
                          <m:d>
                            <m:dPr>
                              <m:ctrlPr>
                                <a:rPr lang="it-IT" i="1">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e>
                          </m:d>
                          <m:r>
                            <a:rPr lang="it-IT" b="0" i="1" smtClean="0">
                              <a:latin typeface="Cambria Math" panose="02040503050406030204" pitchFamily="18" charset="0"/>
                            </a:rPr>
                            <m:t> </m:t>
                          </m:r>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19" name="CasellaDiTesto 18">
                <a:extLst>
                  <a:ext uri="{FF2B5EF4-FFF2-40B4-BE49-F238E27FC236}">
                    <a16:creationId xmlns:a16="http://schemas.microsoft.com/office/drawing/2014/main" id="{38BA04C7-BE18-5757-1AA9-A1B443F2CA25}"/>
                  </a:ext>
                </a:extLst>
              </p:cNvPr>
              <p:cNvSpPr txBox="1">
                <a:spLocks noRot="1" noChangeAspect="1" noMove="1" noResize="1" noEditPoints="1" noAdjustHandles="1" noChangeArrowheads="1" noChangeShapeType="1" noTextEdit="1"/>
              </p:cNvSpPr>
              <p:nvPr/>
            </p:nvSpPr>
            <p:spPr>
              <a:xfrm>
                <a:off x="2705100" y="5982151"/>
                <a:ext cx="4619625" cy="404983"/>
              </a:xfrm>
              <a:prstGeom prst="rect">
                <a:avLst/>
              </a:prstGeom>
              <a:blipFill>
                <a:blip r:embed="rId3"/>
                <a:stretch>
                  <a:fillRect b="-8955"/>
                </a:stretch>
              </a:blipFill>
            </p:spPr>
            <p:txBody>
              <a:bodyPr/>
              <a:lstStyle/>
              <a:p>
                <a:r>
                  <a:rPr lang="it-IT">
                    <a:noFill/>
                  </a:rPr>
                  <a:t> </a:t>
                </a:r>
              </a:p>
            </p:txBody>
          </p:sp>
        </mc:Fallback>
      </mc:AlternateContent>
      <p:sp>
        <p:nvSpPr>
          <p:cNvPr id="3" name="CasellaDiTesto 5">
            <a:extLst>
              <a:ext uri="{FF2B5EF4-FFF2-40B4-BE49-F238E27FC236}">
                <a16:creationId xmlns:a16="http://schemas.microsoft.com/office/drawing/2014/main" id="{CDFEC5FB-91C0-2306-AD88-5CDD6038EE31}"/>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4" name="CasellaDiTesto 6">
            <a:extLst>
              <a:ext uri="{FF2B5EF4-FFF2-40B4-BE49-F238E27FC236}">
                <a16:creationId xmlns:a16="http://schemas.microsoft.com/office/drawing/2014/main" id="{521CB49C-32E4-8093-8DAD-92A8126CAD5D}"/>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9582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Physics-driven</a:t>
            </a:r>
            <a:r>
              <a:rPr lang="it-IT" sz="1200" dirty="0">
                <a:solidFill>
                  <a:schemeClr val="bg1"/>
                </a:solidFill>
              </a:rPr>
              <a:t> </a:t>
            </a:r>
            <a:r>
              <a:rPr lang="it-IT" sz="1200" dirty="0" err="1">
                <a:solidFill>
                  <a:schemeClr val="bg1"/>
                </a:solidFill>
              </a:rPr>
              <a:t>neural</a:t>
            </a:r>
            <a:r>
              <a:rPr lang="it-IT" sz="1200" dirty="0">
                <a:solidFill>
                  <a:schemeClr val="bg1"/>
                </a:solidFill>
              </a:rPr>
              <a:t> networks</a:t>
            </a: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dirty="0" err="1">
                <a:solidFill>
                  <a:srgbClr val="800000"/>
                </a:solidFill>
              </a:rPr>
              <a:t>Physics-driven</a:t>
            </a:r>
            <a:r>
              <a:rPr lang="it-IT" sz="2400" dirty="0">
                <a:solidFill>
                  <a:srgbClr val="800000"/>
                </a:solidFill>
              </a:rPr>
              <a:t> </a:t>
            </a:r>
            <a:r>
              <a:rPr lang="it-IT" sz="2400" dirty="0" err="1">
                <a:solidFill>
                  <a:srgbClr val="800000"/>
                </a:solidFill>
              </a:rPr>
              <a:t>neural</a:t>
            </a:r>
            <a:r>
              <a:rPr lang="it-IT" sz="2400" dirty="0">
                <a:solidFill>
                  <a:srgbClr val="800000"/>
                </a:solidFill>
              </a:rPr>
              <a:t> networks</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9" name="Immagine 8" descr="Immagine che contiene testo, diagramma, Carattere, mappa&#10;&#10;Descrizione generata automaticamente">
            <a:extLst>
              <a:ext uri="{FF2B5EF4-FFF2-40B4-BE49-F238E27FC236}">
                <a16:creationId xmlns:a16="http://schemas.microsoft.com/office/drawing/2014/main" id="{C52B9A93-F074-1998-5FD1-FBECC6B469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29636"/>
            <a:ext cx="12192000" cy="5365438"/>
          </a:xfrm>
          <a:prstGeom prst="rect">
            <a:avLst/>
          </a:prstGeom>
        </p:spPr>
      </p:pic>
      <p:sp>
        <p:nvSpPr>
          <p:cNvPr id="4" name="Rettangolo 3">
            <a:extLst>
              <a:ext uri="{FF2B5EF4-FFF2-40B4-BE49-F238E27FC236}">
                <a16:creationId xmlns:a16="http://schemas.microsoft.com/office/drawing/2014/main" id="{A4D65E62-F74C-21D1-CB11-3B5766CCC5C8}"/>
              </a:ext>
            </a:extLst>
          </p:cNvPr>
          <p:cNvSpPr/>
          <p:nvPr/>
        </p:nvSpPr>
        <p:spPr>
          <a:xfrm>
            <a:off x="6276975" y="5162549"/>
            <a:ext cx="1057275" cy="46581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a:extLst>
              <a:ext uri="{FF2B5EF4-FFF2-40B4-BE49-F238E27FC236}">
                <a16:creationId xmlns:a16="http://schemas.microsoft.com/office/drawing/2014/main" id="{31905D2A-591A-CDB2-3DAB-ACF0ABD75EBB}"/>
              </a:ext>
            </a:extLst>
          </p:cNvPr>
          <p:cNvCxnSpPr/>
          <p:nvPr/>
        </p:nvCxnSpPr>
        <p:spPr>
          <a:xfrm>
            <a:off x="11382375" y="4539875"/>
            <a:ext cx="0" cy="1152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803A743E-1ED0-E823-D7D2-51011E1B8B42}"/>
                  </a:ext>
                </a:extLst>
              </p:cNvPr>
              <p:cNvSpPr txBox="1"/>
              <p:nvPr/>
            </p:nvSpPr>
            <p:spPr>
              <a:xfrm>
                <a:off x="4819654" y="5803074"/>
                <a:ext cx="7229472" cy="404983"/>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𝐿</m:t>
                          </m:r>
                        </m:e>
                        <m:sub>
                          <m:r>
                            <a:rPr lang="it-IT" b="0" i="1" smtClean="0">
                              <a:latin typeface="Cambria Math" panose="02040503050406030204" pitchFamily="18" charset="0"/>
                            </a:rPr>
                            <m:t>𝑡</m:t>
                          </m:r>
                        </m:sub>
                      </m:sSub>
                      <m:d>
                        <m:dPr>
                          <m:ctrlPr>
                            <a:rPr lang="it-IT" i="1">
                              <a:latin typeface="Cambria Math" panose="02040503050406030204" pitchFamily="18" charset="0"/>
                            </a:rPr>
                          </m:ctrlPr>
                        </m:dPr>
                        <m:e>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 </m:t>
                          </m:r>
                        </m:e>
                      </m:d>
                      <m:r>
                        <a:rPr lang="it-IT" i="1">
                          <a:latin typeface="Cambria Math" panose="02040503050406030204" pitchFamily="18" charset="0"/>
                        </a:rPr>
                        <m:t>=</m:t>
                      </m:r>
                      <m:sSup>
                        <m:sSupPr>
                          <m:ctrlPr>
                            <a:rPr lang="it-IT" i="1">
                              <a:latin typeface="Cambria Math" panose="02040503050406030204" pitchFamily="18" charset="0"/>
                            </a:rPr>
                          </m:ctrlPr>
                        </m:sSupPr>
                        <m:e>
                          <m:r>
                            <m:rPr>
                              <m:nor/>
                            </m:rPr>
                            <a:rPr lang="el-GR" dirty="0"/>
                            <m:t>λ</m:t>
                          </m:r>
                          <m:r>
                            <m:rPr>
                              <m:nor/>
                            </m:rPr>
                            <a:rPr lang="it-IT" dirty="0"/>
                            <m:t> </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m:t>
                          </m:r>
                        </m:e>
                        <m:sup>
                          <m:r>
                            <a:rPr lang="it-IT" i="1">
                              <a:latin typeface="Cambria Math" panose="02040503050406030204" pitchFamily="18" charset="0"/>
                            </a:rPr>
                            <m:t>2</m:t>
                          </m:r>
                        </m:sup>
                      </m:sSup>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1−</m:t>
                          </m:r>
                          <m:r>
                            <m:rPr>
                              <m:nor/>
                            </m:rPr>
                            <a:rPr lang="el-GR" dirty="0"/>
                            <m:t>λ</m:t>
                          </m:r>
                        </m:e>
                      </m:d>
                      <m:sSup>
                        <m:sSupPr>
                          <m:ctrlPr>
                            <a:rPr lang="it-IT" i="1">
                              <a:latin typeface="Cambria Math" panose="02040503050406030204" pitchFamily="18" charset="0"/>
                            </a:rPr>
                          </m:ctrlPr>
                        </m:sSupPr>
                        <m:e>
                          <m:r>
                            <a:rPr lang="it-IT" i="1">
                              <a:latin typeface="Cambria Math" panose="02040503050406030204" pitchFamily="18" charset="0"/>
                            </a:rPr>
                            <m:t>(1−</m:t>
                          </m:r>
                          <m:r>
                            <a:rPr lang="it-IT" i="1">
                              <a:latin typeface="Cambria Math" panose="02040503050406030204" pitchFamily="18" charset="0"/>
                            </a:rPr>
                            <m:t>𝑟</m:t>
                          </m:r>
                          <m:d>
                            <m:dPr>
                              <m:ctrlPr>
                                <a:rPr lang="it-IT" i="1">
                                  <a:latin typeface="Cambria Math" panose="02040503050406030204" pitchFamily="18" charset="0"/>
                                </a:rPr>
                              </m:ctrlPr>
                            </m:dPr>
                            <m:e>
                              <m:r>
                                <a:rPr lang="it-IT" i="1">
                                  <a:latin typeface="Cambria Math" panose="02040503050406030204" pitchFamily="18" charset="0"/>
                                </a:rPr>
                                <m:t>𝑁</m:t>
                              </m:r>
                              <m:r>
                                <a:rPr lang="it-IT" i="1">
                                  <a:latin typeface="Cambria Math" panose="02040503050406030204" pitchFamily="18" charset="0"/>
                                </a:rPr>
                                <m:t>2</m:t>
                              </m:r>
                              <m:d>
                                <m:dPr>
                                  <m:ctrlPr>
                                    <a:rPr lang="it-IT" i="1">
                                      <a:latin typeface="Cambria Math" panose="02040503050406030204" pitchFamily="18" charset="0"/>
                                    </a:rPr>
                                  </m:ctrlPr>
                                </m:dPr>
                                <m:e>
                                  <m:acc>
                                    <m:accPr>
                                      <m:chr m:val="̅"/>
                                      <m:ctrlPr>
                                        <a:rPr lang="it-IT" i="1">
                                          <a:latin typeface="Cambria Math" panose="02040503050406030204" pitchFamily="18" charset="0"/>
                                        </a:rPr>
                                      </m:ctrlPr>
                                    </m:accPr>
                                    <m:e>
                                      <m:r>
                                        <a:rPr lang="it-IT" i="1">
                                          <a:latin typeface="Cambria Math" panose="02040503050406030204" pitchFamily="18" charset="0"/>
                                        </a:rPr>
                                        <m:t>𝑥</m:t>
                                      </m:r>
                                    </m:e>
                                  </m:acc>
                                </m:e>
                              </m:d>
                              <m:r>
                                <a:rPr lang="it-IT" b="0" i="1" smtClean="0">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e>
                          </m:d>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11" name="CasellaDiTesto 10">
                <a:extLst>
                  <a:ext uri="{FF2B5EF4-FFF2-40B4-BE49-F238E27FC236}">
                    <a16:creationId xmlns:a16="http://schemas.microsoft.com/office/drawing/2014/main" id="{803A743E-1ED0-E823-D7D2-51011E1B8B42}"/>
                  </a:ext>
                </a:extLst>
              </p:cNvPr>
              <p:cNvSpPr txBox="1">
                <a:spLocks noRot="1" noChangeAspect="1" noMove="1" noResize="1" noEditPoints="1" noAdjustHandles="1" noChangeArrowheads="1" noChangeShapeType="1" noTextEdit="1"/>
              </p:cNvSpPr>
              <p:nvPr/>
            </p:nvSpPr>
            <p:spPr>
              <a:xfrm>
                <a:off x="4819654" y="5803074"/>
                <a:ext cx="7229472" cy="404983"/>
              </a:xfrm>
              <a:prstGeom prst="rect">
                <a:avLst/>
              </a:prstGeom>
              <a:blipFill>
                <a:blip r:embed="rId3"/>
                <a:stretch>
                  <a:fillRect b="-9091"/>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F4AFE8DE-C0DA-024E-C39B-3D2D3E54D753}"/>
              </a:ext>
            </a:extLst>
          </p:cNvPr>
          <p:cNvSpPr/>
          <p:nvPr/>
        </p:nvSpPr>
        <p:spPr>
          <a:xfrm flipV="1">
            <a:off x="6805612" y="5803074"/>
            <a:ext cx="1533525"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5FBD986F-3F09-5899-D25A-839C21E1EB5A}"/>
              </a:ext>
            </a:extLst>
          </p:cNvPr>
          <p:cNvSpPr/>
          <p:nvPr/>
        </p:nvSpPr>
        <p:spPr>
          <a:xfrm flipV="1">
            <a:off x="8565356" y="5803074"/>
            <a:ext cx="3062288"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6F3368D6-15CD-EC71-D953-C0A2E33217D4}"/>
              </a:ext>
            </a:extLst>
          </p:cNvPr>
          <p:cNvSpPr txBox="1"/>
          <p:nvPr/>
        </p:nvSpPr>
        <p:spPr>
          <a:xfrm>
            <a:off x="9010329" y="6183685"/>
            <a:ext cx="2572993" cy="400110"/>
          </a:xfrm>
          <a:prstGeom prst="rect">
            <a:avLst/>
          </a:prstGeom>
          <a:noFill/>
        </p:spPr>
        <p:txBody>
          <a:bodyPr wrap="square" rtlCol="0">
            <a:spAutoFit/>
          </a:bodyPr>
          <a:lstStyle/>
          <a:p>
            <a:r>
              <a:rPr lang="it-IT" sz="2000" dirty="0" err="1"/>
              <a:t>Physics-driven</a:t>
            </a:r>
            <a:r>
              <a:rPr lang="it-IT" sz="2000" dirty="0"/>
              <a:t> </a:t>
            </a:r>
            <a:r>
              <a:rPr lang="it-IT" sz="2000" dirty="0" err="1"/>
              <a:t>term</a:t>
            </a:r>
            <a:endParaRPr lang="it-IT" sz="2000" dirty="0"/>
          </a:p>
        </p:txBody>
      </p:sp>
      <p:sp>
        <p:nvSpPr>
          <p:cNvPr id="24" name="Rettangolo 23">
            <a:extLst>
              <a:ext uri="{FF2B5EF4-FFF2-40B4-BE49-F238E27FC236}">
                <a16:creationId xmlns:a16="http://schemas.microsoft.com/office/drawing/2014/main" id="{2B2EC1C6-50E3-25F8-2AC6-10596C8EA2EA}"/>
              </a:ext>
            </a:extLst>
          </p:cNvPr>
          <p:cNvSpPr/>
          <p:nvPr/>
        </p:nvSpPr>
        <p:spPr>
          <a:xfrm>
            <a:off x="8339137" y="6347116"/>
            <a:ext cx="338138" cy="2366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45B550D8-62AA-2CE4-F2F3-0716CC2933BC}"/>
              </a:ext>
            </a:extLst>
          </p:cNvPr>
          <p:cNvSpPr txBox="1"/>
          <p:nvPr/>
        </p:nvSpPr>
        <p:spPr>
          <a:xfrm>
            <a:off x="6571007" y="6231839"/>
            <a:ext cx="1994349" cy="400110"/>
          </a:xfrm>
          <a:prstGeom prst="rect">
            <a:avLst/>
          </a:prstGeom>
          <a:noFill/>
        </p:spPr>
        <p:txBody>
          <a:bodyPr wrap="square" rtlCol="0">
            <a:spAutoFit/>
          </a:bodyPr>
          <a:lstStyle/>
          <a:p>
            <a:r>
              <a:rPr lang="it-IT" sz="2000" dirty="0"/>
              <a:t>Data-</a:t>
            </a:r>
            <a:r>
              <a:rPr lang="it-IT" sz="2000" dirty="0" err="1"/>
              <a:t>driven</a:t>
            </a:r>
            <a:r>
              <a:rPr lang="it-IT" sz="2000" dirty="0"/>
              <a:t> </a:t>
            </a:r>
            <a:r>
              <a:rPr lang="it-IT" sz="2000" dirty="0" err="1"/>
              <a:t>term</a:t>
            </a:r>
            <a:endParaRPr lang="it-IT" sz="2000" dirty="0"/>
          </a:p>
        </p:txBody>
      </p:sp>
      <p:sp>
        <p:nvSpPr>
          <p:cNvPr id="3" name="CasellaDiTesto 5">
            <a:extLst>
              <a:ext uri="{FF2B5EF4-FFF2-40B4-BE49-F238E27FC236}">
                <a16:creationId xmlns:a16="http://schemas.microsoft.com/office/drawing/2014/main" id="{968A8DAB-3CB1-8790-566D-FB6736A539BE}"/>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12" name="CasellaDiTesto 6">
            <a:extLst>
              <a:ext uri="{FF2B5EF4-FFF2-40B4-BE49-F238E27FC236}">
                <a16:creationId xmlns:a16="http://schemas.microsoft.com/office/drawing/2014/main" id="{2AB92376-592C-5F51-77A8-34605FFCB9A3}"/>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2535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0" grpId="0" animBg="1"/>
      <p:bldP spid="23"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err="1">
                <a:solidFill>
                  <a:schemeClr val="bg1"/>
                </a:solidFill>
              </a:rPr>
              <a:t>Physics-driven</a:t>
            </a:r>
            <a:r>
              <a:rPr lang="it-IT" sz="1200" dirty="0">
                <a:solidFill>
                  <a:schemeClr val="bg1"/>
                </a:solidFill>
              </a:rPr>
              <a:t> </a:t>
            </a:r>
            <a:r>
              <a:rPr lang="it-IT" sz="1200" dirty="0" err="1">
                <a:solidFill>
                  <a:schemeClr val="bg1"/>
                </a:solidFill>
              </a:rPr>
              <a:t>neural</a:t>
            </a:r>
            <a:r>
              <a:rPr lang="it-IT" sz="1200" dirty="0">
                <a:solidFill>
                  <a:schemeClr val="bg1"/>
                </a:solidFill>
              </a:rPr>
              <a:t> networks</a:t>
            </a: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err="1">
                <a:solidFill>
                  <a:srgbClr val="800000"/>
                </a:solidFill>
                <a:latin typeface="+mj-lt"/>
              </a:rPr>
              <a:t>Physics-driven</a:t>
            </a:r>
            <a:r>
              <a:rPr lang="it-IT" sz="2400" b="1" dirty="0">
                <a:solidFill>
                  <a:srgbClr val="800000"/>
                </a:solidFill>
                <a:latin typeface="+mj-lt"/>
              </a:rPr>
              <a:t> </a:t>
            </a:r>
            <a:r>
              <a:rPr lang="it-IT" sz="2400" b="1" dirty="0" err="1">
                <a:solidFill>
                  <a:srgbClr val="800000"/>
                </a:solidFill>
                <a:latin typeface="+mj-lt"/>
              </a:rPr>
              <a:t>neural</a:t>
            </a:r>
            <a:r>
              <a:rPr lang="it-IT" sz="2400" b="1" dirty="0">
                <a:solidFill>
                  <a:srgbClr val="800000"/>
                </a:solidFill>
                <a:latin typeface="+mj-lt"/>
              </a:rPr>
              <a:t> networks</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11" name="CasellaDiTesto 10">
            <a:extLst>
              <a:ext uri="{FF2B5EF4-FFF2-40B4-BE49-F238E27FC236}">
                <a16:creationId xmlns:a16="http://schemas.microsoft.com/office/drawing/2014/main" id="{3B23793E-3341-CE5D-29FE-E9381619AC97}"/>
              </a:ext>
            </a:extLst>
          </p:cNvPr>
          <p:cNvSpPr txBox="1"/>
          <p:nvPr/>
        </p:nvSpPr>
        <p:spPr>
          <a:xfrm>
            <a:off x="9525" y="1169570"/>
            <a:ext cx="11944353"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First step: train a neural network N1 for learning the parameter C</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BA9D6051-041B-13E7-AF34-B58063138A35}"/>
                  </a:ext>
                </a:extLst>
              </p:cNvPr>
              <p:cNvSpPr txBox="1"/>
              <p:nvPr/>
            </p:nvSpPr>
            <p:spPr>
              <a:xfrm>
                <a:off x="132917" y="4076071"/>
                <a:ext cx="10706100" cy="1323439"/>
              </a:xfrm>
              <a:prstGeom prst="rect">
                <a:avLst/>
              </a:prstGeom>
              <a:noFill/>
            </p:spPr>
            <p:txBody>
              <a:bodyPr wrap="square" rtlCol="0">
                <a:spAutoFit/>
              </a:bodyPr>
              <a:lstStyle/>
              <a:p>
                <a:pPr marL="342900" indent="-342900">
                  <a:buFont typeface="Arial" panose="020B0604020202020204" pitchFamily="34" charset="0"/>
                  <a:buChar char="•"/>
                </a:pPr>
                <a:r>
                  <a:rPr lang="it-IT" sz="2000" dirty="0"/>
                  <a:t>Second step: </a:t>
                </a:r>
                <a:r>
                  <a:rPr lang="it-IT" sz="2000" dirty="0" err="1"/>
                  <a:t>we</a:t>
                </a:r>
                <a:r>
                  <a:rPr lang="it-IT" sz="2000" dirty="0"/>
                  <a:t> </a:t>
                </a:r>
                <a:r>
                  <a:rPr lang="it-IT" sz="2000" dirty="0" err="1"/>
                  <a:t>add</a:t>
                </a:r>
                <a:r>
                  <a:rPr lang="it-IT" sz="2000" dirty="0"/>
                  <a:t> the </a:t>
                </a:r>
                <a:r>
                  <a:rPr lang="it-IT" sz="2000" dirty="0" err="1"/>
                  <a:t>estimated</a:t>
                </a:r>
                <a:r>
                  <a:rPr lang="it-IT" sz="2000" dirty="0"/>
                  <a:t> </a:t>
                </a:r>
                <a:r>
                  <a:rPr lang="it-IT" sz="2000" dirty="0" err="1"/>
                  <a:t>parameter</a:t>
                </a:r>
                <a:r>
                  <a:rPr lang="it-IT" sz="2000" dirty="0"/>
                  <a:t> C = N1(x) </a:t>
                </a:r>
                <a:r>
                  <a:rPr lang="it-IT" sz="2000" dirty="0" err="1"/>
                  <a:t>as</a:t>
                </a:r>
                <a:r>
                  <a:rPr lang="it-IT" sz="2000" dirty="0"/>
                  <a:t> feature of </a:t>
                </a:r>
                <a:r>
                  <a:rPr lang="it-IT" sz="2000" dirty="0" err="1"/>
                  <a:t>each</a:t>
                </a:r>
                <a:r>
                  <a:rPr lang="it-IT" sz="2000" dirty="0"/>
                  <a:t> input x, </a:t>
                </a:r>
                <a:r>
                  <a:rPr lang="it-IT" sz="2000" dirty="0" err="1"/>
                  <a:t>therefore</a:t>
                </a:r>
                <a:r>
                  <a:rPr lang="it-IT" sz="2000" dirty="0"/>
                  <a:t> the new input </a:t>
                </a:r>
                <a:r>
                  <a:rPr lang="it-IT" sz="2000" dirty="0" err="1"/>
                  <a:t>is</a:t>
                </a:r>
                <a:r>
                  <a:rPr lang="it-IT" sz="2000" dirty="0"/>
                  <a:t> </a:t>
                </a:r>
              </a:p>
              <a:p>
                <a:pPr marL="342900" indent="-342900">
                  <a:buFont typeface="Arial" panose="020B0604020202020204" pitchFamily="34" charset="0"/>
                  <a:buChar char="•"/>
                </a:pPr>
                <a14:m>
                  <m:oMath xmlns:m="http://schemas.openxmlformats.org/officeDocument/2006/math">
                    <m:sSub>
                      <m:sSubPr>
                        <m:ctrlPr>
                          <a:rPr lang="it-IT" sz="2000" i="1">
                            <a:latin typeface="Cambria Math" panose="02040503050406030204" pitchFamily="18" charset="0"/>
                          </a:rPr>
                        </m:ctrlPr>
                      </m:sSubPr>
                      <m:e>
                        <m:acc>
                          <m:accPr>
                            <m:chr m:val="̅"/>
                            <m:ctrlPr>
                              <a:rPr lang="it-IT" sz="2000" i="1">
                                <a:latin typeface="Cambria Math" panose="02040503050406030204" pitchFamily="18" charset="0"/>
                              </a:rPr>
                            </m:ctrlPr>
                          </m:accPr>
                          <m:e>
                            <m:r>
                              <a:rPr lang="it-IT" sz="2000" b="0" i="1" smtClean="0">
                                <a:latin typeface="Cambria Math" panose="02040503050406030204" pitchFamily="18" charset="0"/>
                              </a:rPr>
                              <m:t>𝑥</m:t>
                            </m:r>
                          </m:e>
                        </m:acc>
                      </m:e>
                      <m:sub/>
                    </m:sSub>
                    <m:r>
                      <a:rPr lang="it-IT" sz="2000" i="1">
                        <a:latin typeface="Cambria Math" panose="02040503050406030204" pitchFamily="18" charset="0"/>
                      </a:rPr>
                      <m:t> </m:t>
                    </m:r>
                  </m:oMath>
                </a14:m>
                <a:r>
                  <a:rPr lang="it-IT" sz="2000" dirty="0"/>
                  <a:t>= </a:t>
                </a:r>
                <a14:m>
                  <m:oMath xmlns:m="http://schemas.openxmlformats.org/officeDocument/2006/math">
                    <m:sSub>
                      <m:sSubPr>
                        <m:ctrlPr>
                          <a:rPr lang="it-IT" sz="2000" i="1" smtClean="0">
                            <a:latin typeface="Cambria Math" panose="02040503050406030204" pitchFamily="18" charset="0"/>
                          </a:rPr>
                        </m:ctrlPr>
                      </m:sSubPr>
                      <m:e>
                        <m:r>
                          <m:rPr>
                            <m:nor/>
                          </m:rPr>
                          <a:rPr lang="it-IT" sz="2000" dirty="0"/>
                          <m:t>(</m:t>
                        </m:r>
                        <m:sSub>
                          <m:sSubPr>
                            <m:ctrlPr>
                              <a:rPr lang="it-IT" sz="2000" i="1">
                                <a:latin typeface="Cambria Math" panose="02040503050406030204" pitchFamily="18" charset="0"/>
                              </a:rPr>
                            </m:ctrlPr>
                          </m:sSubPr>
                          <m:e>
                            <m:r>
                              <a:rPr lang="it-IT" sz="2000" i="1">
                                <a:latin typeface="Cambria Math" panose="02040503050406030204" pitchFamily="18" charset="0"/>
                              </a:rPr>
                              <m:t>𝑣</m:t>
                            </m:r>
                          </m:e>
                          <m:sub>
                            <m:r>
                              <a:rPr lang="it-IT" sz="2000" i="1">
                                <a:latin typeface="Cambria Math" panose="02040503050406030204" pitchFamily="18" charset="0"/>
                              </a:rPr>
                              <m:t>0</m:t>
                            </m:r>
                          </m:sub>
                        </m:sSub>
                        <m:r>
                          <m:rPr>
                            <m:nor/>
                          </m:rPr>
                          <a:rPr lang="it-IT" sz="2000" dirty="0">
                            <a:latin typeface="Arial" panose="020B0604020202020204" pitchFamily="34" charset="0"/>
                          </a:rPr>
                          <m:t>, </m:t>
                        </m:r>
                        <m:r>
                          <m:rPr>
                            <m:nor/>
                          </m:rPr>
                          <a:rPr lang="it-IT" sz="2000" dirty="0">
                            <a:latin typeface="Arial" panose="020B0604020202020204" pitchFamily="34" charset="0"/>
                          </a:rPr>
                          <m:t>m</m:t>
                        </m:r>
                        <m:r>
                          <m:rPr>
                            <m:nor/>
                          </m:rPr>
                          <a:rPr lang="it-IT" sz="2000" dirty="0">
                            <a:latin typeface="Arial" panose="020B0604020202020204" pitchFamily="34" charset="0"/>
                          </a:rPr>
                          <m:t>, </m:t>
                        </m:r>
                        <m:r>
                          <m:rPr>
                            <m:nor/>
                          </m:rPr>
                          <a:rPr lang="it-IT" sz="2000" dirty="0">
                            <a:latin typeface="Arial" panose="020B0604020202020204" pitchFamily="34" charset="0"/>
                          </a:rPr>
                          <m:t>A</m:t>
                        </m:r>
                        <m:r>
                          <m:rPr>
                            <m:nor/>
                          </m:rPr>
                          <a:rPr lang="it-IT" sz="2000" dirty="0">
                            <a:latin typeface="Arial" panose="020B0604020202020204" pitchFamily="34" charset="0"/>
                          </a:rPr>
                          <m:t>, </m:t>
                        </m:r>
                        <m:r>
                          <m:rPr>
                            <m:nor/>
                          </m:rPr>
                          <a:rPr lang="it-IT" sz="2000" dirty="0">
                            <a:latin typeface="Arial" panose="020B0604020202020204" pitchFamily="34" charset="0"/>
                          </a:rPr>
                          <m:t>ρ</m:t>
                        </m:r>
                        <m:r>
                          <m:rPr>
                            <m:nor/>
                          </m:rPr>
                          <a:rPr lang="it-IT" sz="2000" dirty="0">
                            <a:latin typeface="Arial" panose="020B0604020202020204" pitchFamily="34" charset="0"/>
                          </a:rPr>
                          <m:t>, </m:t>
                        </m:r>
                        <m:r>
                          <m:rPr>
                            <m:sty m:val="p"/>
                          </m:rPr>
                          <a:rPr lang="el-GR" sz="2000" i="1">
                            <a:latin typeface="Cambria Math" panose="02040503050406030204" pitchFamily="18" charset="0"/>
                          </a:rPr>
                          <m:t>ω</m:t>
                        </m:r>
                        <m:r>
                          <a:rPr lang="it-IT" sz="2000">
                            <a:latin typeface="Cambria Math" panose="02040503050406030204" pitchFamily="18" charset="0"/>
                          </a:rPr>
                          <m:t>, </m:t>
                        </m:r>
                        <m:r>
                          <a:rPr lang="it-IT" sz="2000" b="0" i="1" smtClean="0">
                            <a:solidFill>
                              <a:srgbClr val="00B050"/>
                            </a:solidFill>
                            <a:latin typeface="Cambria Math" panose="02040503050406030204" pitchFamily="18" charset="0"/>
                          </a:rPr>
                          <m:t>𝑁</m:t>
                        </m:r>
                        <m:r>
                          <a:rPr lang="it-IT" sz="2000" b="0" i="1" smtClean="0">
                            <a:solidFill>
                              <a:srgbClr val="00B050"/>
                            </a:solidFill>
                            <a:latin typeface="Cambria Math" panose="02040503050406030204" pitchFamily="18" charset="0"/>
                          </a:rPr>
                          <m:t>1(</m:t>
                        </m:r>
                        <m:r>
                          <a:rPr lang="it-IT" sz="2000" b="0" i="1" smtClean="0">
                            <a:solidFill>
                              <a:srgbClr val="00B050"/>
                            </a:solidFill>
                            <a:latin typeface="Cambria Math" panose="02040503050406030204" pitchFamily="18" charset="0"/>
                          </a:rPr>
                          <m:t>𝑥</m:t>
                        </m:r>
                        <m:r>
                          <a:rPr lang="it-IT" sz="2000" b="0" i="1" smtClean="0">
                            <a:solidFill>
                              <a:srgbClr val="00B050"/>
                            </a:solidFill>
                            <a:latin typeface="Cambria Math" panose="02040503050406030204" pitchFamily="18" charset="0"/>
                          </a:rPr>
                          <m:t>)</m:t>
                        </m:r>
                        <m:r>
                          <m:rPr>
                            <m:nor/>
                          </m:rPr>
                          <a:rPr lang="it-IT" sz="2000" dirty="0"/>
                          <m:t>)</m:t>
                        </m:r>
                      </m:e>
                      <m:sub/>
                    </m:sSub>
                  </m:oMath>
                </a14:m>
                <a:r>
                  <a:rPr lang="it-IT" sz="2000" dirty="0"/>
                  <a:t>, and </a:t>
                </a:r>
                <a:r>
                  <a:rPr lang="it-IT" sz="2000" dirty="0" err="1"/>
                  <a:t>we</a:t>
                </a:r>
                <a:r>
                  <a:rPr lang="it-IT" sz="2000" dirty="0"/>
                  <a:t> </a:t>
                </a:r>
                <a:r>
                  <a:rPr lang="it-IT" sz="2000" dirty="0" err="1"/>
                  <a:t>train</a:t>
                </a:r>
                <a:r>
                  <a:rPr lang="it-IT" sz="2000" dirty="0"/>
                  <a:t> a second </a:t>
                </a:r>
                <a:r>
                  <a:rPr lang="it-IT" sz="2000" dirty="0" err="1"/>
                  <a:t>neural</a:t>
                </a:r>
                <a:r>
                  <a:rPr lang="it-IT" sz="2000" dirty="0"/>
                  <a:t> network N2 by </a:t>
                </a:r>
                <a:r>
                  <a:rPr lang="it-IT" sz="2000" dirty="0" err="1"/>
                  <a:t>minimizing</a:t>
                </a:r>
                <a:r>
                  <a:rPr lang="it-IT" sz="2000" dirty="0"/>
                  <a:t> the following </a:t>
                </a:r>
                <a:r>
                  <a:rPr lang="it-IT" sz="2000" dirty="0" err="1"/>
                  <a:t>loss</a:t>
                </a:r>
                <a:endParaRPr lang="it-IT" sz="2000" dirty="0"/>
              </a:p>
            </p:txBody>
          </p:sp>
        </mc:Choice>
        <mc:Fallback xmlns="">
          <p:sp>
            <p:nvSpPr>
              <p:cNvPr id="21" name="CasellaDiTesto 20">
                <a:extLst>
                  <a:ext uri="{FF2B5EF4-FFF2-40B4-BE49-F238E27FC236}">
                    <a16:creationId xmlns:a16="http://schemas.microsoft.com/office/drawing/2014/main" id="{BA9D6051-041B-13E7-AF34-B58063138A35}"/>
                  </a:ext>
                </a:extLst>
              </p:cNvPr>
              <p:cNvSpPr txBox="1">
                <a:spLocks noRot="1" noChangeAspect="1" noMove="1" noResize="1" noEditPoints="1" noAdjustHandles="1" noChangeArrowheads="1" noChangeShapeType="1" noTextEdit="1"/>
              </p:cNvSpPr>
              <p:nvPr/>
            </p:nvSpPr>
            <p:spPr>
              <a:xfrm>
                <a:off x="132917" y="4076071"/>
                <a:ext cx="10706100" cy="1323439"/>
              </a:xfrm>
              <a:prstGeom prst="rect">
                <a:avLst/>
              </a:prstGeom>
              <a:blipFill>
                <a:blip r:embed="rId2"/>
                <a:stretch>
                  <a:fillRect l="-513" t="-2765" b="-737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BDA86E71-3D25-4CB3-BF3E-337A83762CE7}"/>
                  </a:ext>
                </a:extLst>
              </p:cNvPr>
              <p:cNvSpPr txBox="1"/>
              <p:nvPr/>
            </p:nvSpPr>
            <p:spPr>
              <a:xfrm>
                <a:off x="9525" y="1710487"/>
                <a:ext cx="10224052" cy="984885"/>
              </a:xfrm>
              <a:prstGeom prst="rect">
                <a:avLst/>
              </a:prstGeom>
              <a:noFill/>
            </p:spPr>
            <p:txBody>
              <a:bodyPr wrap="square" rtlCol="0">
                <a:spAutoFit/>
              </a:bodyPr>
              <a:lstStyle/>
              <a:p>
                <a:pPr marL="342900" indent="-342900">
                  <a:buFont typeface="Arial" panose="020B0604020202020204" pitchFamily="34" charset="0"/>
                  <a:buChar char="•"/>
                </a:pPr>
                <a:r>
                  <a:rPr lang="it-IT" sz="2000" dirty="0"/>
                  <a:t>Input </a:t>
                </a:r>
                <a14:m>
                  <m:oMath xmlns:m="http://schemas.openxmlformats.org/officeDocument/2006/math">
                    <m:sSub>
                      <m:sSubPr>
                        <m:ctrlPr>
                          <a:rPr lang="it-IT" sz="2000" i="1" smtClean="0">
                            <a:latin typeface="Cambria Math" panose="02040503050406030204" pitchFamily="18" charset="0"/>
                          </a:rPr>
                        </m:ctrlPr>
                      </m:sSubPr>
                      <m:e>
                        <m:r>
                          <a:rPr lang="it-IT" sz="2000" i="1">
                            <a:latin typeface="Cambria Math" panose="02040503050406030204" pitchFamily="18" charset="0"/>
                          </a:rPr>
                          <m:t>𝑥</m:t>
                        </m:r>
                      </m:e>
                      <m:sub/>
                    </m:sSub>
                    <m:r>
                      <a:rPr lang="it-IT" sz="2000" i="1">
                        <a:latin typeface="Cambria Math" panose="02040503050406030204" pitchFamily="18" charset="0"/>
                      </a:rPr>
                      <m:t> </m:t>
                    </m:r>
                  </m:oMath>
                </a14:m>
                <a:r>
                  <a:rPr lang="it-IT" sz="2000" dirty="0"/>
                  <a:t>= </a:t>
                </a:r>
                <a14:m>
                  <m:oMath xmlns:m="http://schemas.openxmlformats.org/officeDocument/2006/math">
                    <m:sSub>
                      <m:sSubPr>
                        <m:ctrlPr>
                          <a:rPr lang="it-IT" sz="2000" i="1" smtClean="0">
                            <a:latin typeface="Cambria Math" panose="02040503050406030204" pitchFamily="18" charset="0"/>
                          </a:rPr>
                        </m:ctrlPr>
                      </m:sSubPr>
                      <m:e>
                        <m:r>
                          <m:rPr>
                            <m:nor/>
                          </m:rPr>
                          <a:rPr lang="it-IT" sz="2000" dirty="0"/>
                          <m:t>(</m:t>
                        </m:r>
                        <m:sSub>
                          <m:sSubPr>
                            <m:ctrlPr>
                              <a:rPr lang="it-IT" sz="2000" i="1">
                                <a:latin typeface="Cambria Math" panose="02040503050406030204" pitchFamily="18" charset="0"/>
                              </a:rPr>
                            </m:ctrlPr>
                          </m:sSubPr>
                          <m:e>
                            <m:r>
                              <a:rPr lang="it-IT" sz="2000" i="1">
                                <a:latin typeface="Cambria Math" panose="02040503050406030204" pitchFamily="18" charset="0"/>
                              </a:rPr>
                              <m:t>𝑣</m:t>
                            </m:r>
                          </m:e>
                          <m:sub>
                            <m:r>
                              <a:rPr lang="it-IT" sz="2000" i="1">
                                <a:latin typeface="Cambria Math" panose="02040503050406030204" pitchFamily="18" charset="0"/>
                              </a:rPr>
                              <m:t>0</m:t>
                            </m:r>
                          </m:sub>
                        </m:sSub>
                        <m:r>
                          <a:rPr lang="it-IT" sz="2000" i="1">
                            <a:latin typeface="Cambria Math" panose="02040503050406030204" pitchFamily="18" charset="0"/>
                          </a:rPr>
                          <m:t>, </m:t>
                        </m:r>
                        <m:r>
                          <a:rPr lang="it-IT" sz="2000" i="1">
                            <a:latin typeface="Cambria Math" panose="02040503050406030204" pitchFamily="18" charset="0"/>
                          </a:rPr>
                          <m:t>𝑚</m:t>
                        </m:r>
                        <m:r>
                          <a:rPr lang="it-IT" sz="2000" i="1">
                            <a:latin typeface="Cambria Math" panose="02040503050406030204" pitchFamily="18" charset="0"/>
                          </a:rPr>
                          <m:t>,</m:t>
                        </m:r>
                        <m:r>
                          <a:rPr lang="it-IT" sz="2000" b="0" i="1" smtClean="0">
                            <a:latin typeface="Cambria Math" panose="02040503050406030204" pitchFamily="18" charset="0"/>
                          </a:rPr>
                          <m:t>𝐴</m:t>
                        </m:r>
                        <m:r>
                          <a:rPr lang="it-IT" sz="2000" i="1">
                            <a:latin typeface="Cambria Math" panose="02040503050406030204" pitchFamily="18" charset="0"/>
                          </a:rPr>
                          <m:t>,</m:t>
                        </m:r>
                        <m:r>
                          <m:rPr>
                            <m:sty m:val="p"/>
                          </m:rPr>
                          <a:rPr lang="el-GR" sz="2000" i="1">
                            <a:latin typeface="Cambria Math" panose="02040503050406030204" pitchFamily="18" charset="0"/>
                          </a:rPr>
                          <m:t>ρ</m:t>
                        </m:r>
                        <m:r>
                          <a:rPr lang="it-IT" sz="2000" i="1">
                            <a:latin typeface="Cambria Math" panose="02040503050406030204" pitchFamily="18" charset="0"/>
                          </a:rPr>
                          <m:t>,</m:t>
                        </m:r>
                        <m:r>
                          <m:rPr>
                            <m:nor/>
                          </m:rPr>
                          <a:rPr lang="el-GR" sz="2000" dirty="0"/>
                          <m:t> </m:t>
                        </m:r>
                        <m:r>
                          <m:rPr>
                            <m:sty m:val="p"/>
                          </m:rPr>
                          <a:rPr lang="el-GR" sz="2000" i="1">
                            <a:latin typeface="Cambria Math" panose="02040503050406030204" pitchFamily="18" charset="0"/>
                          </a:rPr>
                          <m:t>ω</m:t>
                        </m:r>
                        <m:r>
                          <m:rPr>
                            <m:nor/>
                          </m:rPr>
                          <a:rPr lang="it-IT" sz="2000" dirty="0"/>
                          <m:t>)</m:t>
                        </m:r>
                      </m:e>
                      <m:sub/>
                    </m:sSub>
                  </m:oMath>
                </a14:m>
                <a:r>
                  <a:rPr lang="it-IT" sz="2000" dirty="0"/>
                  <a:t> , we estimate C </a:t>
                </a:r>
                <a:r>
                  <a:rPr lang="it-IT" sz="2000" dirty="0" err="1"/>
                  <a:t>through</a:t>
                </a:r>
                <a:r>
                  <a:rPr lang="it-IT" sz="2000" dirty="0"/>
                  <a:t> a </a:t>
                </a:r>
                <a:r>
                  <a:rPr lang="it-IT" sz="2000" dirty="0" err="1"/>
                  <a:t>neural</a:t>
                </a:r>
                <a:r>
                  <a:rPr lang="it-IT" sz="2000" dirty="0"/>
                  <a:t> network </a:t>
                </a:r>
                <a:r>
                  <a:rPr lang="en-US" sz="2000" dirty="0"/>
                  <a:t>N1 </a:t>
                </a:r>
                <a:r>
                  <a:rPr lang="it-IT" sz="2000" dirty="0"/>
                  <a:t>by </a:t>
                </a:r>
                <a:r>
                  <a:rPr lang="it-IT" sz="2000" dirty="0" err="1"/>
                  <a:t>minimizing</a:t>
                </a:r>
                <a:r>
                  <a:rPr lang="it-IT" sz="2000" dirty="0"/>
                  <a:t> the following </a:t>
                </a:r>
                <a:r>
                  <a:rPr lang="it-IT" sz="2000" dirty="0" err="1"/>
                  <a:t>loss</a:t>
                </a:r>
                <a:r>
                  <a:rPr lang="it-IT" sz="2000" dirty="0"/>
                  <a:t> </a:t>
                </a:r>
                <a:r>
                  <a:rPr lang="it-IT" sz="2000" dirty="0" err="1"/>
                  <a:t>function</a:t>
                </a:r>
                <a:endParaRPr lang="it-IT" sz="2000" dirty="0"/>
              </a:p>
              <a:p>
                <a:endParaRPr lang="it-IT" dirty="0"/>
              </a:p>
            </p:txBody>
          </p:sp>
        </mc:Choice>
        <mc:Fallback xmlns="">
          <p:sp>
            <p:nvSpPr>
              <p:cNvPr id="3" name="CasellaDiTesto 2">
                <a:extLst>
                  <a:ext uri="{FF2B5EF4-FFF2-40B4-BE49-F238E27FC236}">
                    <a16:creationId xmlns:a16="http://schemas.microsoft.com/office/drawing/2014/main" id="{BDA86E71-3D25-4CB3-BF3E-337A83762CE7}"/>
                  </a:ext>
                </a:extLst>
              </p:cNvPr>
              <p:cNvSpPr txBox="1">
                <a:spLocks noRot="1" noChangeAspect="1" noMove="1" noResize="1" noEditPoints="1" noAdjustHandles="1" noChangeArrowheads="1" noChangeShapeType="1" noTextEdit="1"/>
              </p:cNvSpPr>
              <p:nvPr/>
            </p:nvSpPr>
            <p:spPr>
              <a:xfrm>
                <a:off x="9525" y="1710487"/>
                <a:ext cx="10224052" cy="984885"/>
              </a:xfrm>
              <a:prstGeom prst="rect">
                <a:avLst/>
              </a:prstGeom>
              <a:blipFill>
                <a:blip r:embed="rId3"/>
                <a:stretch>
                  <a:fillRect l="-537" t="-372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6729EFC-EFD0-FFC9-0605-9265F7A676BD}"/>
                  </a:ext>
                </a:extLst>
              </p:cNvPr>
              <p:cNvSpPr txBox="1"/>
              <p:nvPr/>
            </p:nvSpPr>
            <p:spPr>
              <a:xfrm>
                <a:off x="3267075" y="2547284"/>
                <a:ext cx="4619625" cy="404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𝐶</m:t>
                          </m:r>
                        </m:sub>
                      </m:sSub>
                      <m:d>
                        <m:dPr>
                          <m:ctrlPr>
                            <a:rPr lang="it-IT" i="1">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1(</m:t>
                          </m:r>
                          <m:r>
                            <a:rPr lang="it-IT" b="0" i="1" smtClean="0">
                              <a:latin typeface="Cambria Math" panose="02040503050406030204" pitchFamily="18" charset="0"/>
                            </a:rPr>
                            <m:t>𝑥</m:t>
                          </m:r>
                        </m:e>
                      </m:d>
                      <m:r>
                        <a:rPr lang="it-IT" b="0" i="1" smtClean="0">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m:t>
                          </m:r>
                          <m:r>
                            <a:rPr lang="it-IT" b="0" i="1" smtClean="0">
                              <a:latin typeface="Cambria Math" panose="02040503050406030204" pitchFamily="18" charset="0"/>
                            </a:rPr>
                            <m:t> </m:t>
                          </m:r>
                          <m:r>
                            <a:rPr lang="it-IT" i="1">
                              <a:latin typeface="Cambria Math" panose="02040503050406030204" pitchFamily="18" charset="0"/>
                            </a:rPr>
                            <m:t>1−</m:t>
                          </m:r>
                          <m:r>
                            <a:rPr lang="it-IT" i="1">
                              <a:latin typeface="Cambria Math" panose="02040503050406030204" pitchFamily="18" charset="0"/>
                            </a:rPr>
                            <m:t>𝑟</m:t>
                          </m:r>
                          <m:d>
                            <m:dPr>
                              <m:ctrlPr>
                                <a:rPr lang="it-IT" i="1">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e>
                          </m:d>
                          <m:r>
                            <a:rPr lang="it-IT" b="0" i="1" smtClean="0">
                              <a:latin typeface="Cambria Math" panose="02040503050406030204" pitchFamily="18" charset="0"/>
                            </a:rPr>
                            <m:t> </m:t>
                          </m:r>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4" name="CasellaDiTesto 3">
                <a:extLst>
                  <a:ext uri="{FF2B5EF4-FFF2-40B4-BE49-F238E27FC236}">
                    <a16:creationId xmlns:a16="http://schemas.microsoft.com/office/drawing/2014/main" id="{86729EFC-EFD0-FFC9-0605-9265F7A676BD}"/>
                  </a:ext>
                </a:extLst>
              </p:cNvPr>
              <p:cNvSpPr txBox="1">
                <a:spLocks noRot="1" noChangeAspect="1" noMove="1" noResize="1" noEditPoints="1" noAdjustHandles="1" noChangeArrowheads="1" noChangeShapeType="1" noTextEdit="1"/>
              </p:cNvSpPr>
              <p:nvPr/>
            </p:nvSpPr>
            <p:spPr>
              <a:xfrm>
                <a:off x="3267075" y="2547284"/>
                <a:ext cx="4619625" cy="404983"/>
              </a:xfrm>
              <a:prstGeom prst="rect">
                <a:avLst/>
              </a:prstGeom>
              <a:blipFill>
                <a:blip r:embed="rId4"/>
                <a:stretch>
                  <a:fillRect b="-909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C0FEA980-7465-51E7-3E19-D9927C2CF150}"/>
                  </a:ext>
                </a:extLst>
              </p:cNvPr>
              <p:cNvSpPr txBox="1"/>
              <p:nvPr/>
            </p:nvSpPr>
            <p:spPr>
              <a:xfrm>
                <a:off x="1562100" y="3343275"/>
                <a:ext cx="2600325" cy="404983"/>
              </a:xfrm>
              <a:prstGeom prst="rect">
                <a:avLst/>
              </a:prstGeom>
              <a:noFill/>
            </p:spPr>
            <p:txBody>
              <a:bodyPr wrap="square" rtlCol="0">
                <a:spAutoFit/>
              </a:bodyPr>
              <a:lstStyle/>
              <a:p>
                <a:r>
                  <a:rPr lang="it-IT" dirty="0"/>
                  <a:t>where </a:t>
                </a:r>
                <a14:m>
                  <m:oMath xmlns:m="http://schemas.openxmlformats.org/officeDocument/2006/math">
                    <m:r>
                      <a:rPr lang="it-IT" b="0" i="0" smtClean="0">
                        <a:latin typeface="Cambria Math" panose="02040503050406030204" pitchFamily="18" charset="0"/>
                      </a:rPr>
                      <m:t>     </m:t>
                    </m:r>
                    <m:r>
                      <a:rPr lang="it-IT" i="1" smtClean="0">
                        <a:latin typeface="Cambria Math" panose="02040503050406030204" pitchFamily="18" charset="0"/>
                      </a:rPr>
                      <m:t>𝑟</m:t>
                    </m:r>
                    <m:d>
                      <m:dPr>
                        <m:ctrlPr>
                          <a:rPr lang="it-IT" i="1">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e>
                    </m:d>
                  </m:oMath>
                </a14:m>
                <a:r>
                  <a:rPr lang="it-IT" dirty="0"/>
                  <a:t> =</a:t>
                </a:r>
              </a:p>
            </p:txBody>
          </p:sp>
        </mc:Choice>
        <mc:Fallback xmlns="">
          <p:sp>
            <p:nvSpPr>
              <p:cNvPr id="9" name="CasellaDiTesto 8">
                <a:extLst>
                  <a:ext uri="{FF2B5EF4-FFF2-40B4-BE49-F238E27FC236}">
                    <a16:creationId xmlns:a16="http://schemas.microsoft.com/office/drawing/2014/main" id="{C0FEA980-7465-51E7-3E19-D9927C2CF150}"/>
                  </a:ext>
                </a:extLst>
              </p:cNvPr>
              <p:cNvSpPr txBox="1">
                <a:spLocks noRot="1" noChangeAspect="1" noMove="1" noResize="1" noEditPoints="1" noAdjustHandles="1" noChangeArrowheads="1" noChangeShapeType="1" noTextEdit="1"/>
              </p:cNvSpPr>
              <p:nvPr/>
            </p:nvSpPr>
            <p:spPr>
              <a:xfrm>
                <a:off x="1562100" y="3343275"/>
                <a:ext cx="2600325" cy="404983"/>
              </a:xfrm>
              <a:prstGeom prst="rect">
                <a:avLst/>
              </a:prstGeom>
              <a:blipFill>
                <a:blip r:embed="rId5"/>
                <a:stretch>
                  <a:fillRect l="-1874" t="-1493" b="-19403"/>
                </a:stretch>
              </a:blipFill>
            </p:spPr>
            <p:txBody>
              <a:bodyPr/>
              <a:lstStyle/>
              <a:p>
                <a:r>
                  <a:rPr lang="it-IT">
                    <a:noFill/>
                  </a:rPr>
                  <a:t> </a:t>
                </a:r>
              </a:p>
            </p:txBody>
          </p:sp>
        </mc:Fallback>
      </mc:AlternateContent>
      <p:pic>
        <p:nvPicPr>
          <p:cNvPr id="13" name="Immagine 12" descr="Immagine che contiene testo, Carattere, linea, tipografia&#10;&#10;Descrizione generata automaticamente">
            <a:extLst>
              <a:ext uri="{FF2B5EF4-FFF2-40B4-BE49-F238E27FC236}">
                <a16:creationId xmlns:a16="http://schemas.microsoft.com/office/drawing/2014/main" id="{61BB84FA-136A-9741-AC55-B47AD8154491}"/>
              </a:ext>
            </a:extLst>
          </p:cNvPr>
          <p:cNvPicPr>
            <a:picLocks noChangeAspect="1"/>
          </p:cNvPicPr>
          <p:nvPr/>
        </p:nvPicPr>
        <p:blipFill>
          <a:blip r:embed="rId6"/>
          <a:stretch>
            <a:fillRect/>
          </a:stretch>
        </p:blipFill>
        <p:spPr>
          <a:xfrm>
            <a:off x="3965488" y="3260108"/>
            <a:ext cx="5326520" cy="626649"/>
          </a:xfrm>
          <a:prstGeom prst="rect">
            <a:avLst/>
          </a:prstGeom>
        </p:spPr>
      </p:pic>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C450B737-FB1B-6DFA-6568-08AAD7941624}"/>
                  </a:ext>
                </a:extLst>
              </p:cNvPr>
              <p:cNvSpPr txBox="1"/>
              <p:nvPr/>
            </p:nvSpPr>
            <p:spPr>
              <a:xfrm>
                <a:off x="1724025" y="5410200"/>
                <a:ext cx="83534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𝑇</m:t>
                          </m:r>
                        </m:sub>
                      </m:sSub>
                      <m:d>
                        <m:dPr>
                          <m:ctrlPr>
                            <a:rPr lang="it-IT"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b="0" i="1" smtClean="0">
                              <a:latin typeface="Cambria Math" panose="02040503050406030204" pitchFamily="18" charset="0"/>
                            </a:rPr>
                            <m:t>) </m:t>
                          </m:r>
                        </m:e>
                      </m:d>
                      <m:r>
                        <a:rPr lang="it-IT" b="0" i="1" smtClean="0">
                          <a:latin typeface="Cambria Math" panose="02040503050406030204" pitchFamily="18" charset="0"/>
                        </a:rPr>
                        <m:t>=</m:t>
                      </m:r>
                      <m:sSup>
                        <m:sSupPr>
                          <m:ctrlPr>
                            <a:rPr lang="it-IT" i="1">
                              <a:latin typeface="Cambria Math" panose="02040503050406030204" pitchFamily="18" charset="0"/>
                            </a:rPr>
                          </m:ctrlPr>
                        </m:sSupPr>
                        <m:e>
                          <m:r>
                            <m:rPr>
                              <m:nor/>
                            </m:rPr>
                            <a:rPr lang="el-GR" dirty="0"/>
                            <m:t>λ</m:t>
                          </m:r>
                          <m:r>
                            <m:rPr>
                              <m:nor/>
                            </m:rPr>
                            <a:rPr lang="it-IT" b="0" i="0" dirty="0" smtClean="0"/>
                            <m:t> </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m:t>
                          </m:r>
                        </m:e>
                        <m:sup>
                          <m:r>
                            <a:rPr lang="it-IT" i="1">
                              <a:latin typeface="Cambria Math" panose="02040503050406030204" pitchFamily="18" charset="0"/>
                            </a:rPr>
                            <m:t>2</m:t>
                          </m:r>
                        </m:sup>
                      </m:sSup>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1−</m:t>
                          </m:r>
                          <m:r>
                            <m:rPr>
                              <m:nor/>
                            </m:rPr>
                            <a:rPr lang="el-GR" dirty="0"/>
                            <m:t>λ</m:t>
                          </m:r>
                        </m:e>
                      </m:d>
                      <m:sSup>
                        <m:sSupPr>
                          <m:ctrlPr>
                            <a:rPr lang="it-IT" i="1">
                              <a:latin typeface="Cambria Math" panose="02040503050406030204" pitchFamily="18" charset="0"/>
                            </a:rPr>
                          </m:ctrlPr>
                        </m:sSupPr>
                        <m:e>
                          <m:r>
                            <a:rPr lang="it-IT" i="1">
                              <a:latin typeface="Cambria Math" panose="02040503050406030204" pitchFamily="18" charset="0"/>
                            </a:rPr>
                            <m:t>(1−</m:t>
                          </m:r>
                          <m:r>
                            <a:rPr lang="it-IT" i="1">
                              <a:latin typeface="Cambria Math" panose="02040503050406030204" pitchFamily="18" charset="0"/>
                            </a:rPr>
                            <m:t>𝑟</m:t>
                          </m:r>
                          <m:d>
                            <m:dPr>
                              <m:ctrlPr>
                                <a:rPr lang="it-IT" i="1">
                                  <a:latin typeface="Cambria Math" panose="02040503050406030204" pitchFamily="18" charset="0"/>
                                </a:rPr>
                              </m:ctrlPr>
                            </m:dPr>
                            <m:e>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m:t>
                              </m:r>
                            </m:e>
                          </m:d>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14" name="CasellaDiTesto 13">
                <a:extLst>
                  <a:ext uri="{FF2B5EF4-FFF2-40B4-BE49-F238E27FC236}">
                    <a16:creationId xmlns:a16="http://schemas.microsoft.com/office/drawing/2014/main" id="{C450B737-FB1B-6DFA-6568-08AAD7941624}"/>
                  </a:ext>
                </a:extLst>
              </p:cNvPr>
              <p:cNvSpPr txBox="1">
                <a:spLocks noRot="1" noChangeAspect="1" noMove="1" noResize="1" noEditPoints="1" noAdjustHandles="1" noChangeArrowheads="1" noChangeShapeType="1" noTextEdit="1"/>
              </p:cNvSpPr>
              <p:nvPr/>
            </p:nvSpPr>
            <p:spPr>
              <a:xfrm>
                <a:off x="1724025" y="5410200"/>
                <a:ext cx="8353425" cy="369332"/>
              </a:xfrm>
              <a:prstGeom prst="rect">
                <a:avLst/>
              </a:prstGeom>
              <a:blipFill>
                <a:blip r:embed="rId7"/>
                <a:stretch>
                  <a:fillRect b="-13333"/>
                </a:stretch>
              </a:blipFill>
            </p:spPr>
            <p:txBody>
              <a:bodyPr/>
              <a:lstStyle/>
              <a:p>
                <a:r>
                  <a:rPr lang="it-IT">
                    <a:noFill/>
                  </a:rPr>
                  <a:t> </a:t>
                </a:r>
              </a:p>
            </p:txBody>
          </p:sp>
        </mc:Fallback>
      </mc:AlternateContent>
      <p:sp>
        <p:nvSpPr>
          <p:cNvPr id="16" name="Rettangolo 15">
            <a:extLst>
              <a:ext uri="{FF2B5EF4-FFF2-40B4-BE49-F238E27FC236}">
                <a16:creationId xmlns:a16="http://schemas.microsoft.com/office/drawing/2014/main" id="{4FF99F82-6D2B-228D-D2E3-860BDECFA310}"/>
              </a:ext>
            </a:extLst>
          </p:cNvPr>
          <p:cNvSpPr/>
          <p:nvPr/>
        </p:nvSpPr>
        <p:spPr>
          <a:xfrm flipV="1">
            <a:off x="4460081" y="5410199"/>
            <a:ext cx="1359694"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985F7DE7-4142-88C8-59D6-BEBE9130E410}"/>
              </a:ext>
            </a:extLst>
          </p:cNvPr>
          <p:cNvCxnSpPr>
            <a:cxnSpLocks/>
          </p:cNvCxnSpPr>
          <p:nvPr/>
        </p:nvCxnSpPr>
        <p:spPr>
          <a:xfrm flipV="1">
            <a:off x="3965488" y="5738013"/>
            <a:ext cx="320762" cy="290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FA110C3D-A6A5-7C0F-FF3A-1D2FB5BC258F}"/>
              </a:ext>
            </a:extLst>
          </p:cNvPr>
          <p:cNvSpPr txBox="1"/>
          <p:nvPr/>
        </p:nvSpPr>
        <p:spPr>
          <a:xfrm>
            <a:off x="2678991" y="5919907"/>
            <a:ext cx="2572993" cy="400110"/>
          </a:xfrm>
          <a:prstGeom prst="rect">
            <a:avLst/>
          </a:prstGeom>
          <a:noFill/>
        </p:spPr>
        <p:txBody>
          <a:bodyPr wrap="square" rtlCol="0">
            <a:spAutoFit/>
          </a:bodyPr>
          <a:lstStyle/>
          <a:p>
            <a:r>
              <a:rPr lang="it-IT" sz="2000" dirty="0"/>
              <a:t>Data-</a:t>
            </a:r>
            <a:r>
              <a:rPr lang="it-IT" sz="2000" dirty="0" err="1"/>
              <a:t>driven</a:t>
            </a:r>
            <a:r>
              <a:rPr lang="it-IT" sz="2000" dirty="0"/>
              <a:t> </a:t>
            </a:r>
            <a:r>
              <a:rPr lang="it-IT" sz="2000" dirty="0" err="1"/>
              <a:t>term</a:t>
            </a:r>
            <a:endParaRPr lang="it-IT" sz="2000" dirty="0"/>
          </a:p>
        </p:txBody>
      </p:sp>
      <p:sp>
        <p:nvSpPr>
          <p:cNvPr id="22" name="Rettangolo 21">
            <a:extLst>
              <a:ext uri="{FF2B5EF4-FFF2-40B4-BE49-F238E27FC236}">
                <a16:creationId xmlns:a16="http://schemas.microsoft.com/office/drawing/2014/main" id="{949A542E-0CB4-42D2-2641-F882A267B83C}"/>
              </a:ext>
            </a:extLst>
          </p:cNvPr>
          <p:cNvSpPr/>
          <p:nvPr/>
        </p:nvSpPr>
        <p:spPr>
          <a:xfrm flipV="1">
            <a:off x="6743700" y="5373325"/>
            <a:ext cx="2312194" cy="443082"/>
          </a:xfrm>
          <a:prstGeom prst="rect">
            <a:avLst/>
          </a:prstGeom>
          <a:noFill/>
          <a:ln w="28575">
            <a:solidFill>
              <a:srgbClr val="021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2 22">
            <a:extLst>
              <a:ext uri="{FF2B5EF4-FFF2-40B4-BE49-F238E27FC236}">
                <a16:creationId xmlns:a16="http://schemas.microsoft.com/office/drawing/2014/main" id="{D314C5DC-95A7-D53B-EBA2-C23C02830F64}"/>
              </a:ext>
            </a:extLst>
          </p:cNvPr>
          <p:cNvCxnSpPr>
            <a:cxnSpLocks/>
          </p:cNvCxnSpPr>
          <p:nvPr/>
        </p:nvCxnSpPr>
        <p:spPr>
          <a:xfrm flipH="1" flipV="1">
            <a:off x="9229725" y="5644298"/>
            <a:ext cx="381000" cy="2903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AE996A80-AB32-FF77-D8EB-E3C000CD328E}"/>
              </a:ext>
            </a:extLst>
          </p:cNvPr>
          <p:cNvSpPr txBox="1"/>
          <p:nvPr/>
        </p:nvSpPr>
        <p:spPr>
          <a:xfrm>
            <a:off x="9609671" y="5805966"/>
            <a:ext cx="2572993" cy="400110"/>
          </a:xfrm>
          <a:prstGeom prst="rect">
            <a:avLst/>
          </a:prstGeom>
          <a:noFill/>
        </p:spPr>
        <p:txBody>
          <a:bodyPr wrap="square" rtlCol="0">
            <a:spAutoFit/>
          </a:bodyPr>
          <a:lstStyle/>
          <a:p>
            <a:r>
              <a:rPr lang="it-IT" sz="2000" dirty="0" err="1"/>
              <a:t>Physics-driven</a:t>
            </a:r>
            <a:r>
              <a:rPr lang="it-IT" sz="2000" dirty="0"/>
              <a:t> </a:t>
            </a:r>
            <a:r>
              <a:rPr lang="it-IT" sz="2000" dirty="0" err="1"/>
              <a:t>term</a:t>
            </a:r>
            <a:endParaRPr lang="it-IT" sz="2000" dirty="0"/>
          </a:p>
        </p:txBody>
      </p:sp>
      <p:sp>
        <p:nvSpPr>
          <p:cNvPr id="10" name="CasellaDiTesto 5">
            <a:extLst>
              <a:ext uri="{FF2B5EF4-FFF2-40B4-BE49-F238E27FC236}">
                <a16:creationId xmlns:a16="http://schemas.microsoft.com/office/drawing/2014/main" id="{2A066D98-2711-722B-F7F9-A2F627730D4A}"/>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12" name="CasellaDiTesto 6">
            <a:extLst>
              <a:ext uri="{FF2B5EF4-FFF2-40B4-BE49-F238E27FC236}">
                <a16:creationId xmlns:a16="http://schemas.microsoft.com/office/drawing/2014/main" id="{89C45EBD-2407-C8DD-B2C0-5C9355C7DF7F}"/>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44173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9" grpId="0"/>
      <p:bldP spid="14" grpId="0"/>
      <p:bldP spid="16" grpId="0" animBg="1"/>
      <p:bldP spid="20" grpId="0"/>
      <p:bldP spid="22" grpId="0" animBg="1"/>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Data set</a:t>
            </a: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Data set</a:t>
            </a: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3" name="CasellaDiTesto 2">
            <a:extLst>
              <a:ext uri="{FF2B5EF4-FFF2-40B4-BE49-F238E27FC236}">
                <a16:creationId xmlns:a16="http://schemas.microsoft.com/office/drawing/2014/main" id="{397FE3D6-6222-DC05-4191-D7D1F217EE40}"/>
              </a:ext>
            </a:extLst>
          </p:cNvPr>
          <p:cNvSpPr txBox="1"/>
          <p:nvPr/>
        </p:nvSpPr>
        <p:spPr>
          <a:xfrm>
            <a:off x="238125" y="1270402"/>
            <a:ext cx="11715750" cy="369332"/>
          </a:xfrm>
          <a:prstGeom prst="rect">
            <a:avLst/>
          </a:prstGeom>
          <a:noFill/>
        </p:spPr>
        <p:txBody>
          <a:bodyPr wrap="square" rtlCol="0">
            <a:spAutoFit/>
          </a:bodyPr>
          <a:lstStyle/>
          <a:p>
            <a:pPr marL="285750" indent="-285750">
              <a:buFont typeface="Arial" panose="020B0604020202020204" pitchFamily="34" charset="0"/>
              <a:buChar char="•"/>
            </a:pPr>
            <a:r>
              <a:rPr lang="it-IT" dirty="0"/>
              <a:t>123 CME events </a:t>
            </a:r>
            <a:r>
              <a:rPr lang="en-US" dirty="0"/>
              <a:t>occurred in the time range between 1997 and 2018</a:t>
            </a:r>
            <a:endParaRPr lang="it-IT" dirty="0"/>
          </a:p>
        </p:txBody>
      </p:sp>
      <p:pic>
        <p:nvPicPr>
          <p:cNvPr id="10" name="Immagine 9" descr="Immagine che contiene testo, schermata, numero, Carattere&#10;&#10;Descrizione generata automaticamente">
            <a:extLst>
              <a:ext uri="{FF2B5EF4-FFF2-40B4-BE49-F238E27FC236}">
                <a16:creationId xmlns:a16="http://schemas.microsoft.com/office/drawing/2014/main" id="{14F0B9F9-B307-1917-5BFF-B2D12CA5E4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9152" y="1786647"/>
            <a:ext cx="10082286" cy="3099677"/>
          </a:xfrm>
          <a:prstGeom prst="rect">
            <a:avLst/>
          </a:prstGeom>
        </p:spPr>
      </p:pic>
      <p:sp>
        <p:nvSpPr>
          <p:cNvPr id="12" name="CasellaDiTesto 11">
            <a:extLst>
              <a:ext uri="{FF2B5EF4-FFF2-40B4-BE49-F238E27FC236}">
                <a16:creationId xmlns:a16="http://schemas.microsoft.com/office/drawing/2014/main" id="{B0A74AA4-53AB-D932-C8AE-4245E90CFFBC}"/>
              </a:ext>
            </a:extLst>
          </p:cNvPr>
          <p:cNvSpPr txBox="1"/>
          <p:nvPr/>
        </p:nvSpPr>
        <p:spPr>
          <a:xfrm>
            <a:off x="128588" y="5425283"/>
            <a:ext cx="11634788"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order to perform a statistical assessment of the physics-driven machine learning approach to travel time prediction, we realized 100 random realizations of the training, validation, and test</a:t>
            </a:r>
            <a:endParaRPr lang="it-IT" dirty="0"/>
          </a:p>
        </p:txBody>
      </p:sp>
      <p:sp>
        <p:nvSpPr>
          <p:cNvPr id="4" name="CasellaDiTesto 5">
            <a:extLst>
              <a:ext uri="{FF2B5EF4-FFF2-40B4-BE49-F238E27FC236}">
                <a16:creationId xmlns:a16="http://schemas.microsoft.com/office/drawing/2014/main" id="{EE1FED4B-B906-60A4-0FE5-627CC67138A9}"/>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9" name="CasellaDiTesto 6">
            <a:extLst>
              <a:ext uri="{FF2B5EF4-FFF2-40B4-BE49-F238E27FC236}">
                <a16:creationId xmlns:a16="http://schemas.microsoft.com/office/drawing/2014/main" id="{65158C08-76DA-59F2-7659-9CB803391282}"/>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911669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0194E34-F234-11BF-1A9B-AD162E5B122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Data-</a:t>
            </a:r>
            <a:r>
              <a:rPr lang="it-IT" sz="1200" dirty="0" err="1">
                <a:solidFill>
                  <a:schemeClr val="bg1"/>
                </a:solidFill>
              </a:rPr>
              <a:t>driven</a:t>
            </a:r>
            <a:r>
              <a:rPr lang="it-IT" sz="1200" dirty="0">
                <a:solidFill>
                  <a:schemeClr val="bg1"/>
                </a:solidFill>
              </a:rPr>
              <a:t> versus </a:t>
            </a:r>
            <a:r>
              <a:rPr lang="it-IT" sz="1200" dirty="0" err="1">
                <a:solidFill>
                  <a:schemeClr val="bg1"/>
                </a:solidFill>
              </a:rPr>
              <a:t>phtysics-driven</a:t>
            </a:r>
            <a:endParaRPr lang="it-IT" sz="1200" dirty="0">
              <a:solidFill>
                <a:schemeClr val="bg1"/>
              </a:solidFill>
            </a:endParaRPr>
          </a:p>
        </p:txBody>
      </p:sp>
      <p:sp>
        <p:nvSpPr>
          <p:cNvPr id="8" name="CasellaDiTesto 7">
            <a:extLst>
              <a:ext uri="{FF2B5EF4-FFF2-40B4-BE49-F238E27FC236}">
                <a16:creationId xmlns:a16="http://schemas.microsoft.com/office/drawing/2014/main" id="{5F69C587-EE9B-D569-D206-A88EAA74A518}"/>
              </a:ext>
            </a:extLst>
          </p:cNvPr>
          <p:cNvSpPr txBox="1"/>
          <p:nvPr/>
        </p:nvSpPr>
        <p:spPr>
          <a:xfrm>
            <a:off x="9525" y="262926"/>
            <a:ext cx="12192000" cy="792000"/>
          </a:xfrm>
          <a:prstGeom prst="rect">
            <a:avLst/>
          </a:prstGeom>
          <a:solidFill>
            <a:schemeClr val="bg2"/>
          </a:solidFill>
        </p:spPr>
        <p:txBody>
          <a:bodyPr wrap="square" rtlCol="0" anchor="b">
            <a:noAutofit/>
          </a:bodyPr>
          <a:lstStyle/>
          <a:p>
            <a:r>
              <a:rPr lang="it-IT" sz="2400" b="1" dirty="0">
                <a:solidFill>
                  <a:srgbClr val="800000"/>
                </a:solidFill>
                <a:latin typeface="+mj-lt"/>
              </a:rPr>
              <a:t>Data-</a:t>
            </a:r>
            <a:r>
              <a:rPr lang="it-IT" sz="2400" b="1" dirty="0" err="1">
                <a:solidFill>
                  <a:srgbClr val="800000"/>
                </a:solidFill>
                <a:latin typeface="+mj-lt"/>
              </a:rPr>
              <a:t>driven</a:t>
            </a:r>
            <a:r>
              <a:rPr lang="it-IT" sz="2400" b="1" dirty="0">
                <a:solidFill>
                  <a:srgbClr val="800000"/>
                </a:solidFill>
                <a:latin typeface="+mj-lt"/>
              </a:rPr>
              <a:t> versus </a:t>
            </a:r>
            <a:r>
              <a:rPr lang="it-IT" sz="2400" b="1" dirty="0" err="1">
                <a:solidFill>
                  <a:srgbClr val="800000"/>
                </a:solidFill>
                <a:latin typeface="+mj-lt"/>
              </a:rPr>
              <a:t>physics-driven</a:t>
            </a:r>
            <a:endParaRPr lang="it-IT" sz="2400" b="1" dirty="0">
              <a:solidFill>
                <a:srgbClr val="800000"/>
              </a:solidFill>
              <a:latin typeface="+mj-lt"/>
            </a:endParaRPr>
          </a:p>
        </p:txBody>
      </p:sp>
      <p:sp>
        <p:nvSpPr>
          <p:cNvPr id="2" name="CasellaDiTesto 1">
            <a:extLst>
              <a:ext uri="{FF2B5EF4-FFF2-40B4-BE49-F238E27FC236}">
                <a16:creationId xmlns:a16="http://schemas.microsoft.com/office/drawing/2014/main" id="{AE4CA8E0-0BFD-83DA-5BB3-567F14870757}"/>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sp>
        <p:nvSpPr>
          <p:cNvPr id="3" name="CasellaDiTesto 2">
            <a:extLst>
              <a:ext uri="{FF2B5EF4-FFF2-40B4-BE49-F238E27FC236}">
                <a16:creationId xmlns:a16="http://schemas.microsoft.com/office/drawing/2014/main" id="{397FE3D6-6222-DC05-4191-D7D1F217EE40}"/>
              </a:ext>
            </a:extLst>
          </p:cNvPr>
          <p:cNvSpPr txBox="1"/>
          <p:nvPr/>
        </p:nvSpPr>
        <p:spPr>
          <a:xfrm>
            <a:off x="238125" y="1270402"/>
            <a:ext cx="11715750" cy="369332"/>
          </a:xfrm>
          <a:prstGeom prst="rect">
            <a:avLst/>
          </a:prstGeom>
          <a:noFill/>
        </p:spPr>
        <p:txBody>
          <a:bodyPr wrap="square" rtlCol="0">
            <a:spAutoFit/>
          </a:bodyPr>
          <a:lstStyle/>
          <a:p>
            <a:r>
              <a:rPr lang="it-IT" dirty="0" err="1"/>
              <a:t>Comparison</a:t>
            </a:r>
            <a:r>
              <a:rPr lang="it-IT" dirty="0"/>
              <a:t> </a:t>
            </a:r>
            <a:r>
              <a:rPr lang="it-IT" dirty="0" err="1"/>
              <a:t>between</a:t>
            </a:r>
            <a:r>
              <a:rPr lang="it-IT" dirty="0"/>
              <a:t> </a:t>
            </a:r>
            <a:r>
              <a:rPr lang="it-IT" dirty="0" err="1"/>
              <a:t>completely</a:t>
            </a:r>
            <a:r>
              <a:rPr lang="it-IT" dirty="0"/>
              <a:t> data-</a:t>
            </a:r>
            <a:r>
              <a:rPr lang="it-IT" dirty="0" err="1"/>
              <a:t>driven</a:t>
            </a:r>
            <a:r>
              <a:rPr lang="it-IT" dirty="0"/>
              <a:t> </a:t>
            </a:r>
            <a:r>
              <a:rPr lang="it-IT" dirty="0" err="1"/>
              <a:t>approach</a:t>
            </a:r>
            <a:r>
              <a:rPr lang="it-IT" dirty="0"/>
              <a:t> versus the new mix </a:t>
            </a:r>
            <a:r>
              <a:rPr lang="it-IT" dirty="0" err="1"/>
              <a:t>physics-driven</a:t>
            </a:r>
            <a:r>
              <a:rPr lang="it-IT" dirty="0"/>
              <a:t> </a:t>
            </a:r>
            <a:r>
              <a:rPr lang="it-IT" dirty="0" err="1"/>
              <a:t>approach</a:t>
            </a:r>
            <a:endParaRPr lang="it-IT" dirty="0"/>
          </a:p>
        </p:txBody>
      </p:sp>
      <p:pic>
        <p:nvPicPr>
          <p:cNvPr id="9" name="Immagine 8" descr="Immagine che contiene testo, schermata, linea, Carattere&#10;&#10;Descrizione generata automaticamente">
            <a:extLst>
              <a:ext uri="{FF2B5EF4-FFF2-40B4-BE49-F238E27FC236}">
                <a16:creationId xmlns:a16="http://schemas.microsoft.com/office/drawing/2014/main" id="{A48C9977-EDF4-03B8-F11A-48F42BA81AA5}"/>
              </a:ext>
            </a:extLst>
          </p:cNvPr>
          <p:cNvPicPr>
            <a:picLocks noChangeAspect="1"/>
          </p:cNvPicPr>
          <p:nvPr/>
        </p:nvPicPr>
        <p:blipFill>
          <a:blip r:embed="rId2"/>
          <a:stretch>
            <a:fillRect/>
          </a:stretch>
        </p:blipFill>
        <p:spPr>
          <a:xfrm>
            <a:off x="9525" y="1698322"/>
            <a:ext cx="5838915" cy="2762181"/>
          </a:xfrm>
          <a:prstGeom prst="rect">
            <a:avLst/>
          </a:prstGeom>
        </p:spPr>
      </p:pic>
      <p:pic>
        <p:nvPicPr>
          <p:cNvPr id="11" name="Immagine 10" descr="Immagine che contiene testo, schermata, linea, numero&#10;&#10;Descrizione generata automaticamente">
            <a:extLst>
              <a:ext uri="{FF2B5EF4-FFF2-40B4-BE49-F238E27FC236}">
                <a16:creationId xmlns:a16="http://schemas.microsoft.com/office/drawing/2014/main" id="{FF20491E-D4AE-E2BF-C40E-544998C5F597}"/>
              </a:ext>
            </a:extLst>
          </p:cNvPr>
          <p:cNvPicPr>
            <a:picLocks noChangeAspect="1"/>
          </p:cNvPicPr>
          <p:nvPr/>
        </p:nvPicPr>
        <p:blipFill>
          <a:blip r:embed="rId3"/>
          <a:stretch>
            <a:fillRect/>
          </a:stretch>
        </p:blipFill>
        <p:spPr>
          <a:xfrm>
            <a:off x="5934067" y="1640728"/>
            <a:ext cx="6105631" cy="2877367"/>
          </a:xfrm>
          <a:prstGeom prst="rect">
            <a:avLst/>
          </a:prstGeom>
        </p:spPr>
      </p:pic>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7D6A067E-889F-5C32-C4C5-229C4DB6623E}"/>
                  </a:ext>
                </a:extLst>
              </p:cNvPr>
              <p:cNvSpPr txBox="1"/>
              <p:nvPr/>
            </p:nvSpPr>
            <p:spPr>
              <a:xfrm>
                <a:off x="1409790" y="4529044"/>
                <a:ext cx="4438650" cy="1200329"/>
              </a:xfrm>
              <a:prstGeom prst="rect">
                <a:avLst/>
              </a:prstGeom>
              <a:noFill/>
            </p:spPr>
            <p:txBody>
              <a:bodyPr wrap="square" rtlCol="0">
                <a:spAutoFit/>
              </a:bodyPr>
              <a:lstStyle/>
              <a:p>
                <a:r>
                  <a:rPr lang="it-IT" dirty="0" err="1"/>
                  <a:t>Completely</a:t>
                </a:r>
                <a:r>
                  <a:rPr lang="it-IT" dirty="0"/>
                  <a:t> data-</a:t>
                </a:r>
                <a:r>
                  <a:rPr lang="it-IT" dirty="0" err="1"/>
                  <a:t>driven</a:t>
                </a:r>
                <a:endParaRPr lang="it-IT" dirty="0"/>
              </a:p>
              <a:p>
                <a:r>
                  <a:rPr lang="it-IT" dirty="0"/>
                  <a:t>N1 </a:t>
                </a:r>
                <a:r>
                  <a:rPr lang="it-IT" dirty="0" err="1"/>
                  <a:t>is</a:t>
                </a:r>
                <a:r>
                  <a:rPr lang="it-IT" dirty="0"/>
                  <a:t> </a:t>
                </a:r>
                <a:r>
                  <a:rPr lang="it-IT" dirty="0" err="1"/>
                  <a:t>switched</a:t>
                </a:r>
                <a:r>
                  <a:rPr lang="it-IT" dirty="0"/>
                  <a:t> off </a:t>
                </a:r>
              </a:p>
              <a:p>
                <a:r>
                  <a:rPr lang="it-IT" dirty="0"/>
                  <a:t>C </a:t>
                </a:r>
                <a:r>
                  <a:rPr lang="it-IT" dirty="0" err="1"/>
                  <a:t>is</a:t>
                </a:r>
                <a:r>
                  <a:rPr lang="it-IT" dirty="0"/>
                  <a:t> </a:t>
                </a:r>
                <a:r>
                  <a:rPr lang="it-IT" dirty="0" err="1"/>
                  <a:t>not</a:t>
                </a:r>
                <a:r>
                  <a:rPr lang="it-IT" dirty="0"/>
                  <a:t> an input of the second N2</a:t>
                </a:r>
              </a:p>
              <a:p>
                <a14:m>
                  <m:oMath xmlns:m="http://schemas.openxmlformats.org/officeDocument/2006/math">
                    <m:r>
                      <m:rPr>
                        <m:nor/>
                      </m:rPr>
                      <a:rPr lang="el-GR" dirty="0" smtClean="0"/>
                      <m:t>λ</m:t>
                    </m:r>
                  </m:oMath>
                </a14:m>
                <a:r>
                  <a:rPr lang="it-IT" dirty="0"/>
                  <a:t> = 1</a:t>
                </a:r>
              </a:p>
            </p:txBody>
          </p:sp>
        </mc:Choice>
        <mc:Fallback xmlns="">
          <p:sp>
            <p:nvSpPr>
              <p:cNvPr id="13" name="CasellaDiTesto 12">
                <a:extLst>
                  <a:ext uri="{FF2B5EF4-FFF2-40B4-BE49-F238E27FC236}">
                    <a16:creationId xmlns:a16="http://schemas.microsoft.com/office/drawing/2014/main" id="{7D6A067E-889F-5C32-C4C5-229C4DB6623E}"/>
                  </a:ext>
                </a:extLst>
              </p:cNvPr>
              <p:cNvSpPr txBox="1">
                <a:spLocks noRot="1" noChangeAspect="1" noMove="1" noResize="1" noEditPoints="1" noAdjustHandles="1" noChangeArrowheads="1" noChangeShapeType="1" noTextEdit="1"/>
              </p:cNvSpPr>
              <p:nvPr/>
            </p:nvSpPr>
            <p:spPr>
              <a:xfrm>
                <a:off x="1409790" y="4529044"/>
                <a:ext cx="4438650" cy="1200329"/>
              </a:xfrm>
              <a:prstGeom prst="rect">
                <a:avLst/>
              </a:prstGeom>
              <a:blipFill>
                <a:blip r:embed="rId4"/>
                <a:stretch>
                  <a:fillRect l="-1099" t="-3046" b="-71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C92B810-42CC-393F-C2FD-0DD55475F7EB}"/>
                  </a:ext>
                </a:extLst>
              </p:cNvPr>
              <p:cNvSpPr txBox="1"/>
              <p:nvPr/>
            </p:nvSpPr>
            <p:spPr>
              <a:xfrm>
                <a:off x="7715250" y="4529044"/>
                <a:ext cx="3467100" cy="1200329"/>
              </a:xfrm>
              <a:prstGeom prst="rect">
                <a:avLst/>
              </a:prstGeom>
              <a:noFill/>
            </p:spPr>
            <p:txBody>
              <a:bodyPr wrap="square" rtlCol="0">
                <a:spAutoFit/>
              </a:bodyPr>
              <a:lstStyle/>
              <a:p>
                <a:r>
                  <a:rPr lang="it-IT" dirty="0"/>
                  <a:t>Mix </a:t>
                </a:r>
                <a:r>
                  <a:rPr lang="it-IT" dirty="0" err="1"/>
                  <a:t>physics-driven</a:t>
                </a:r>
                <a:r>
                  <a:rPr lang="it-IT" dirty="0"/>
                  <a:t> </a:t>
                </a:r>
                <a:r>
                  <a:rPr lang="it-IT" dirty="0" err="1"/>
                  <a:t>approach</a:t>
                </a:r>
                <a:r>
                  <a:rPr lang="it-IT" dirty="0"/>
                  <a:t> </a:t>
                </a:r>
              </a:p>
              <a:p>
                <a:r>
                  <a:rPr lang="it-IT" dirty="0"/>
                  <a:t>N1 </a:t>
                </a:r>
                <a:r>
                  <a:rPr lang="it-IT" dirty="0" err="1"/>
                  <a:t>is</a:t>
                </a:r>
                <a:r>
                  <a:rPr lang="it-IT" dirty="0"/>
                  <a:t> </a:t>
                </a:r>
                <a:r>
                  <a:rPr lang="it-IT" dirty="0" err="1"/>
                  <a:t>switched</a:t>
                </a:r>
                <a:r>
                  <a:rPr lang="it-IT" dirty="0"/>
                  <a:t> on </a:t>
                </a:r>
              </a:p>
              <a:p>
                <a:r>
                  <a:rPr lang="it-IT" dirty="0"/>
                  <a:t>C </a:t>
                </a:r>
                <a:r>
                  <a:rPr lang="it-IT" dirty="0" err="1"/>
                  <a:t>is</a:t>
                </a:r>
                <a:r>
                  <a:rPr lang="it-IT" dirty="0"/>
                  <a:t> an input of the second N2</a:t>
                </a:r>
              </a:p>
              <a:p>
                <a14:m>
                  <m:oMath xmlns:m="http://schemas.openxmlformats.org/officeDocument/2006/math">
                    <m:r>
                      <m:rPr>
                        <m:nor/>
                      </m:rPr>
                      <a:rPr lang="el-GR" dirty="0" smtClean="0"/>
                      <m:t>λ</m:t>
                    </m:r>
                  </m:oMath>
                </a14:m>
                <a:r>
                  <a:rPr lang="it-IT" dirty="0"/>
                  <a:t> = 0.5</a:t>
                </a:r>
              </a:p>
            </p:txBody>
          </p:sp>
        </mc:Choice>
        <mc:Fallback xmlns="">
          <p:sp>
            <p:nvSpPr>
              <p:cNvPr id="14" name="CasellaDiTesto 13">
                <a:extLst>
                  <a:ext uri="{FF2B5EF4-FFF2-40B4-BE49-F238E27FC236}">
                    <a16:creationId xmlns:a16="http://schemas.microsoft.com/office/drawing/2014/main" id="{DC92B810-42CC-393F-C2FD-0DD55475F7EB}"/>
                  </a:ext>
                </a:extLst>
              </p:cNvPr>
              <p:cNvSpPr txBox="1">
                <a:spLocks noRot="1" noChangeAspect="1" noMove="1" noResize="1" noEditPoints="1" noAdjustHandles="1" noChangeArrowheads="1" noChangeShapeType="1" noTextEdit="1"/>
              </p:cNvSpPr>
              <p:nvPr/>
            </p:nvSpPr>
            <p:spPr>
              <a:xfrm>
                <a:off x="7715250" y="4529044"/>
                <a:ext cx="3467100" cy="1200329"/>
              </a:xfrm>
              <a:prstGeom prst="rect">
                <a:avLst/>
              </a:prstGeom>
              <a:blipFill>
                <a:blip r:embed="rId5"/>
                <a:stretch>
                  <a:fillRect l="-1585" t="-3046" b="-71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F4B948A9-00A1-7433-C4F2-57582F0DDA86}"/>
                  </a:ext>
                </a:extLst>
              </p:cNvPr>
              <p:cNvSpPr txBox="1"/>
              <p:nvPr/>
            </p:nvSpPr>
            <p:spPr>
              <a:xfrm>
                <a:off x="1262062" y="5800641"/>
                <a:ext cx="35718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𝑇</m:t>
                          </m:r>
                        </m:sub>
                      </m:sSub>
                      <m:d>
                        <m:dPr>
                          <m:ctrlPr>
                            <a:rPr lang="it-IT"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2(</m:t>
                          </m:r>
                          <m:r>
                            <a:rPr lang="it-IT" b="0" i="1" smtClean="0">
                              <a:latin typeface="Cambria Math" panose="02040503050406030204" pitchFamily="18" charset="0"/>
                            </a:rPr>
                            <m:t>𝑥</m:t>
                          </m:r>
                          <m:r>
                            <a:rPr lang="it-IT" b="0" i="1" smtClean="0">
                              <a:latin typeface="Cambria Math" panose="02040503050406030204" pitchFamily="18" charset="0"/>
                            </a:rPr>
                            <m:t>) </m:t>
                          </m:r>
                        </m:e>
                      </m:d>
                      <m:r>
                        <a:rPr lang="it-IT" b="0" i="1" smtClean="0">
                          <a:latin typeface="Cambria Math" panose="02040503050406030204" pitchFamily="18" charset="0"/>
                        </a:rPr>
                        <m:t>=</m:t>
                      </m:r>
                      <m:sSup>
                        <m:sSupPr>
                          <m:ctrlPr>
                            <a:rPr lang="it-IT" i="1">
                              <a:latin typeface="Cambria Math" panose="02040503050406030204" pitchFamily="18" charset="0"/>
                            </a:rPr>
                          </m:ctrlPr>
                        </m:sSupPr>
                        <m:e>
                          <m:r>
                            <m:rPr>
                              <m:nor/>
                            </m:rPr>
                            <a:rPr lang="it-IT" b="0" i="0" dirty="0" smtClean="0"/>
                            <m:t> </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r>
                            <a:rPr lang="it-IT" b="0" i="1" smtClean="0">
                              <a:latin typeface="Cambria Math" panose="02040503050406030204" pitchFamily="18" charset="0"/>
                            </a:rPr>
                            <m:t>𝑥</m:t>
                          </m:r>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15" name="CasellaDiTesto 14">
                <a:extLst>
                  <a:ext uri="{FF2B5EF4-FFF2-40B4-BE49-F238E27FC236}">
                    <a16:creationId xmlns:a16="http://schemas.microsoft.com/office/drawing/2014/main" id="{F4B948A9-00A1-7433-C4F2-57582F0DDA86}"/>
                  </a:ext>
                </a:extLst>
              </p:cNvPr>
              <p:cNvSpPr txBox="1">
                <a:spLocks noRot="1" noChangeAspect="1" noMove="1" noResize="1" noEditPoints="1" noAdjustHandles="1" noChangeArrowheads="1" noChangeShapeType="1" noTextEdit="1"/>
              </p:cNvSpPr>
              <p:nvPr/>
            </p:nvSpPr>
            <p:spPr>
              <a:xfrm>
                <a:off x="1262062" y="5800641"/>
                <a:ext cx="3571875" cy="369332"/>
              </a:xfrm>
              <a:prstGeom prst="rect">
                <a:avLst/>
              </a:prstGeom>
              <a:blipFill>
                <a:blip r:embed="rId6"/>
                <a:stretch>
                  <a:fillRect b="-1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E65EFA35-C2CB-922A-2114-524544256237}"/>
                  </a:ext>
                </a:extLst>
              </p:cNvPr>
              <p:cNvSpPr txBox="1"/>
              <p:nvPr/>
            </p:nvSpPr>
            <p:spPr>
              <a:xfrm>
                <a:off x="4967287" y="5667912"/>
                <a:ext cx="8353425"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𝐿</m:t>
                          </m:r>
                        </m:e>
                        <m:sub>
                          <m:r>
                            <a:rPr lang="it-IT" b="0" i="1" smtClean="0">
                              <a:latin typeface="Cambria Math" panose="02040503050406030204" pitchFamily="18" charset="0"/>
                            </a:rPr>
                            <m:t>𝑇</m:t>
                          </m:r>
                        </m:sub>
                      </m:sSub>
                      <m:d>
                        <m:dPr>
                          <m:ctrlPr>
                            <a:rPr lang="it-IT" i="1" smtClean="0">
                              <a:latin typeface="Cambria Math" panose="02040503050406030204" pitchFamily="18" charset="0"/>
                            </a:rPr>
                          </m:ctrlPr>
                        </m:dPr>
                        <m:e>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b="0" i="1" smtClean="0">
                              <a:latin typeface="Cambria Math" panose="02040503050406030204" pitchFamily="18" charset="0"/>
                            </a:rPr>
                            <m:t>) </m:t>
                          </m:r>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2</m:t>
                          </m:r>
                        </m:den>
                      </m:f>
                      <m:sSup>
                        <m:sSupPr>
                          <m:ctrlPr>
                            <a:rPr lang="it-IT" i="1" smtClean="0">
                              <a:latin typeface="Cambria Math" panose="02040503050406030204" pitchFamily="18" charset="0"/>
                            </a:rPr>
                          </m:ctrlPr>
                        </m:sSupPr>
                        <m:e>
                          <m:r>
                            <m:rPr>
                              <m:nor/>
                            </m:rPr>
                            <a:rPr lang="it-IT" b="0" i="0" dirty="0" smtClean="0"/>
                            <m:t> </m:t>
                          </m:r>
                          <m:r>
                            <a:rPr lang="it-IT" i="1">
                              <a:latin typeface="Cambria Math" panose="02040503050406030204" pitchFamily="18" charset="0"/>
                            </a:rPr>
                            <m:t>(</m:t>
                          </m:r>
                          <m:r>
                            <a:rPr lang="it-IT" i="1">
                              <a:latin typeface="Cambria Math" panose="02040503050406030204" pitchFamily="18" charset="0"/>
                            </a:rPr>
                            <m:t>𝑡</m:t>
                          </m:r>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m:t>
                          </m:r>
                        </m:e>
                        <m:sup>
                          <m:r>
                            <a:rPr lang="it-IT" i="1">
                              <a:latin typeface="Cambria Math" panose="02040503050406030204" pitchFamily="18" charset="0"/>
                            </a:rPr>
                            <m:t>2</m:t>
                          </m:r>
                        </m:sup>
                      </m:sSup>
                      <m:r>
                        <a:rPr lang="it-IT" b="0" i="1"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sSup>
                        <m:sSupPr>
                          <m:ctrlPr>
                            <a:rPr lang="it-IT" i="1">
                              <a:latin typeface="Cambria Math" panose="02040503050406030204" pitchFamily="18" charset="0"/>
                            </a:rPr>
                          </m:ctrlPr>
                        </m:sSupPr>
                        <m:e>
                          <m:r>
                            <a:rPr lang="it-IT" i="1">
                              <a:latin typeface="Cambria Math" panose="02040503050406030204" pitchFamily="18" charset="0"/>
                            </a:rPr>
                            <m:t>(1−</m:t>
                          </m:r>
                          <m:r>
                            <a:rPr lang="it-IT" i="1">
                              <a:latin typeface="Cambria Math" panose="02040503050406030204" pitchFamily="18" charset="0"/>
                            </a:rPr>
                            <m:t>𝑟</m:t>
                          </m:r>
                          <m:d>
                            <m:dPr>
                              <m:ctrlPr>
                                <a:rPr lang="it-IT" i="1">
                                  <a:latin typeface="Cambria Math" panose="02040503050406030204" pitchFamily="18" charset="0"/>
                                </a:rPr>
                              </m:ctrlPr>
                            </m:dPr>
                            <m:e>
                              <m:r>
                                <a:rPr lang="it-IT" i="1">
                                  <a:latin typeface="Cambria Math" panose="02040503050406030204" pitchFamily="18" charset="0"/>
                                </a:rPr>
                                <m:t>𝑁</m:t>
                              </m:r>
                              <m:r>
                                <a:rPr lang="it-IT" i="1">
                                  <a:latin typeface="Cambria Math" panose="02040503050406030204" pitchFamily="18" charset="0"/>
                                </a:rPr>
                                <m:t>1</m:t>
                              </m:r>
                              <m:d>
                                <m:dPr>
                                  <m:ctrlPr>
                                    <a:rPr lang="it-IT" i="1">
                                      <a:latin typeface="Cambria Math" panose="02040503050406030204" pitchFamily="18" charset="0"/>
                                    </a:rPr>
                                  </m:ctrlPr>
                                </m:dPr>
                                <m:e>
                                  <m:r>
                                    <a:rPr lang="it-IT" i="1">
                                      <a:latin typeface="Cambria Math" panose="02040503050406030204" pitchFamily="18" charset="0"/>
                                    </a:rPr>
                                    <m:t>𝑥</m:t>
                                  </m:r>
                                </m:e>
                              </m:d>
                              <m:r>
                                <a:rPr lang="it-IT" i="1">
                                  <a:latin typeface="Cambria Math" panose="02040503050406030204" pitchFamily="18" charset="0"/>
                                </a:rPr>
                                <m:t>,</m:t>
                              </m:r>
                              <m:r>
                                <a:rPr lang="it-IT" i="1">
                                  <a:latin typeface="Cambria Math" panose="02040503050406030204" pitchFamily="18" charset="0"/>
                                </a:rPr>
                                <m:t>𝑁</m:t>
                              </m:r>
                              <m:r>
                                <a:rPr lang="it-IT" i="1">
                                  <a:latin typeface="Cambria Math" panose="02040503050406030204" pitchFamily="18" charset="0"/>
                                </a:rPr>
                                <m:t>2(</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1">
                                  <a:latin typeface="Cambria Math" panose="02040503050406030204" pitchFamily="18" charset="0"/>
                                </a:rPr>
                                <m:t>)</m:t>
                              </m:r>
                            </m:e>
                          </m:d>
                          <m:r>
                            <a:rPr lang="it-IT" i="1">
                              <a:latin typeface="Cambria Math" panose="02040503050406030204" pitchFamily="18" charset="0"/>
                            </a:rPr>
                            <m:t>)</m:t>
                          </m:r>
                        </m:e>
                        <m:sup>
                          <m:r>
                            <a:rPr lang="it-IT" i="1">
                              <a:latin typeface="Cambria Math" panose="02040503050406030204" pitchFamily="18" charset="0"/>
                            </a:rPr>
                            <m:t>2</m:t>
                          </m:r>
                        </m:sup>
                      </m:sSup>
                    </m:oMath>
                  </m:oMathPara>
                </a14:m>
                <a:endParaRPr lang="it-IT" dirty="0"/>
              </a:p>
            </p:txBody>
          </p:sp>
        </mc:Choice>
        <mc:Fallback xmlns="">
          <p:sp>
            <p:nvSpPr>
              <p:cNvPr id="16" name="CasellaDiTesto 15">
                <a:extLst>
                  <a:ext uri="{FF2B5EF4-FFF2-40B4-BE49-F238E27FC236}">
                    <a16:creationId xmlns:a16="http://schemas.microsoft.com/office/drawing/2014/main" id="{E65EFA35-C2CB-922A-2114-524544256237}"/>
                  </a:ext>
                </a:extLst>
              </p:cNvPr>
              <p:cNvSpPr txBox="1">
                <a:spLocks noRot="1" noChangeAspect="1" noMove="1" noResize="1" noEditPoints="1" noAdjustHandles="1" noChangeArrowheads="1" noChangeShapeType="1" noTextEdit="1"/>
              </p:cNvSpPr>
              <p:nvPr/>
            </p:nvSpPr>
            <p:spPr>
              <a:xfrm>
                <a:off x="4967287" y="5667912"/>
                <a:ext cx="8353425" cy="634789"/>
              </a:xfrm>
              <a:prstGeom prst="rect">
                <a:avLst/>
              </a:prstGeom>
              <a:blipFill>
                <a:blip r:embed="rId7"/>
                <a:stretch>
                  <a:fillRect/>
                </a:stretch>
              </a:blipFill>
            </p:spPr>
            <p:txBody>
              <a:bodyPr/>
              <a:lstStyle/>
              <a:p>
                <a:r>
                  <a:rPr lang="it-IT">
                    <a:noFill/>
                  </a:rPr>
                  <a:t> </a:t>
                </a:r>
              </a:p>
            </p:txBody>
          </p:sp>
        </mc:Fallback>
      </mc:AlternateContent>
      <p:sp>
        <p:nvSpPr>
          <p:cNvPr id="4" name="CasellaDiTesto 5">
            <a:extLst>
              <a:ext uri="{FF2B5EF4-FFF2-40B4-BE49-F238E27FC236}">
                <a16:creationId xmlns:a16="http://schemas.microsoft.com/office/drawing/2014/main" id="{9017E9EC-EDCE-F748-8B79-693F364E72A8}"/>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latin typeface="+mj-lt"/>
            </a:endParaRPr>
          </a:p>
        </p:txBody>
      </p:sp>
      <p:sp>
        <p:nvSpPr>
          <p:cNvPr id="10" name="CasellaDiTesto 6">
            <a:extLst>
              <a:ext uri="{FF2B5EF4-FFF2-40B4-BE49-F238E27FC236}">
                <a16:creationId xmlns:a16="http://schemas.microsoft.com/office/drawing/2014/main" id="{D2FC5216-1DCE-9F0F-5574-A79D6D0B69A0}"/>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Tree>
    <p:extLst>
      <p:ext uri="{BB962C8B-B14F-4D97-AF65-F5344CB8AC3E}">
        <p14:creationId xmlns:p14="http://schemas.microsoft.com/office/powerpoint/2010/main" val="1845589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C8BA698-95CB-A744-7C8A-F360DE27FDB7}"/>
              </a:ext>
            </a:extLst>
          </p:cNvPr>
          <p:cNvSpPr txBox="1"/>
          <p:nvPr/>
        </p:nvSpPr>
        <p:spPr>
          <a:xfrm>
            <a:off x="0" y="266095"/>
            <a:ext cx="12192000" cy="792000"/>
          </a:xfrm>
          <a:prstGeom prst="rect">
            <a:avLst/>
          </a:prstGeom>
          <a:solidFill>
            <a:schemeClr val="bg2"/>
          </a:solidFill>
        </p:spPr>
        <p:txBody>
          <a:bodyPr wrap="square" rtlCol="0" anchor="b">
            <a:noAutofit/>
          </a:bodyPr>
          <a:lstStyle/>
          <a:p>
            <a:r>
              <a:rPr lang="it-IT" sz="2400" dirty="0">
                <a:solidFill>
                  <a:srgbClr val="800000"/>
                </a:solidFill>
              </a:rPr>
              <a:t>                </a:t>
            </a:r>
            <a:r>
              <a:rPr lang="it-IT" sz="2400" b="1" dirty="0">
                <a:solidFill>
                  <a:srgbClr val="800000"/>
                </a:solidFill>
              </a:rPr>
              <a:t>MIDA</a:t>
            </a:r>
            <a:r>
              <a:rPr lang="it-IT" sz="2400" dirty="0">
                <a:solidFill>
                  <a:srgbClr val="800000"/>
                </a:solidFill>
              </a:rPr>
              <a:t> – </a:t>
            </a:r>
            <a:r>
              <a:rPr lang="it-IT" sz="2400" b="1" dirty="0">
                <a:solidFill>
                  <a:srgbClr val="800000"/>
                </a:solidFill>
              </a:rPr>
              <a:t>M</a:t>
            </a:r>
            <a:r>
              <a:rPr lang="it-IT" sz="2400" dirty="0">
                <a:solidFill>
                  <a:srgbClr val="800000"/>
                </a:solidFill>
              </a:rPr>
              <a:t>ethods for </a:t>
            </a:r>
            <a:r>
              <a:rPr lang="it-IT" sz="2400" b="1" dirty="0">
                <a:solidFill>
                  <a:srgbClr val="800000"/>
                </a:solidFill>
              </a:rPr>
              <a:t>I</a:t>
            </a:r>
            <a:r>
              <a:rPr lang="it-IT" sz="2400" dirty="0">
                <a:solidFill>
                  <a:srgbClr val="800000"/>
                </a:solidFill>
              </a:rPr>
              <a:t>mage and </a:t>
            </a:r>
            <a:r>
              <a:rPr lang="it-IT" sz="2400" b="1" dirty="0">
                <a:solidFill>
                  <a:srgbClr val="800000"/>
                </a:solidFill>
              </a:rPr>
              <a:t>D</a:t>
            </a:r>
            <a:r>
              <a:rPr lang="it-IT" sz="2400" dirty="0">
                <a:solidFill>
                  <a:srgbClr val="800000"/>
                </a:solidFill>
              </a:rPr>
              <a:t>ata </a:t>
            </a:r>
            <a:r>
              <a:rPr lang="it-IT" sz="2400" b="1" dirty="0">
                <a:solidFill>
                  <a:srgbClr val="800000"/>
                </a:solidFill>
              </a:rPr>
              <a:t>A</a:t>
            </a:r>
            <a:r>
              <a:rPr lang="it-IT" sz="2400" dirty="0">
                <a:solidFill>
                  <a:srgbClr val="800000"/>
                </a:solidFill>
              </a:rPr>
              <a:t>nalysis</a:t>
            </a:r>
          </a:p>
        </p:txBody>
      </p:sp>
      <p:sp>
        <p:nvSpPr>
          <p:cNvPr id="7" name="CasellaDiTesto 6">
            <a:extLst>
              <a:ext uri="{FF2B5EF4-FFF2-40B4-BE49-F238E27FC236}">
                <a16:creationId xmlns:a16="http://schemas.microsoft.com/office/drawing/2014/main" id="{E3B04643-2E9A-813A-2FDA-C38C22C8609C}"/>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r>
              <a:rPr lang="it-IT" sz="1200" dirty="0">
                <a:solidFill>
                  <a:schemeClr val="bg1"/>
                </a:solidFill>
              </a:rPr>
              <a:t>OUTLINE</a:t>
            </a:r>
          </a:p>
        </p:txBody>
      </p:sp>
      <p:sp>
        <p:nvSpPr>
          <p:cNvPr id="8" name="CasellaDiTesto 7">
            <a:extLst>
              <a:ext uri="{FF2B5EF4-FFF2-40B4-BE49-F238E27FC236}">
                <a16:creationId xmlns:a16="http://schemas.microsoft.com/office/drawing/2014/main" id="{1EF73190-FFF3-0141-55F6-343E8AF374CD}"/>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9" name="CasellaDiTesto 8">
            <a:extLst>
              <a:ext uri="{FF2B5EF4-FFF2-40B4-BE49-F238E27FC236}">
                <a16:creationId xmlns:a16="http://schemas.microsoft.com/office/drawing/2014/main" id="{553A3FC2-7AD7-359E-031E-38BC6F81CD88}"/>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3" name="CasellaDiTesto 2">
            <a:extLst>
              <a:ext uri="{FF2B5EF4-FFF2-40B4-BE49-F238E27FC236}">
                <a16:creationId xmlns:a16="http://schemas.microsoft.com/office/drawing/2014/main" id="{86664308-D5A3-D919-3034-FF7556FCEB53}"/>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endParaRPr lang="it-IT" sz="1200" b="1" dirty="0">
              <a:solidFill>
                <a:schemeClr val="bg1"/>
              </a:solidFill>
            </a:endParaRPr>
          </a:p>
        </p:txBody>
      </p:sp>
      <p:pic>
        <p:nvPicPr>
          <p:cNvPr id="5" name="Immagine 16">
            <a:extLst>
              <a:ext uri="{FF2B5EF4-FFF2-40B4-BE49-F238E27FC236}">
                <a16:creationId xmlns:a16="http://schemas.microsoft.com/office/drawing/2014/main" id="{873C3178-D9F9-83C9-DA1A-0061A5ADAA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2095"/>
            <a:ext cx="957216" cy="1963270"/>
          </a:xfrm>
          <a:prstGeom prst="rect">
            <a:avLst/>
          </a:prstGeom>
        </p:spPr>
      </p:pic>
      <p:sp>
        <p:nvSpPr>
          <p:cNvPr id="6" name="TextBox 5">
            <a:extLst>
              <a:ext uri="{FF2B5EF4-FFF2-40B4-BE49-F238E27FC236}">
                <a16:creationId xmlns:a16="http://schemas.microsoft.com/office/drawing/2014/main" id="{01D4CAA6-A925-D5CE-A0DC-27EE761C5B04}"/>
              </a:ext>
            </a:extLst>
          </p:cNvPr>
          <p:cNvSpPr txBox="1"/>
          <p:nvPr/>
        </p:nvSpPr>
        <p:spPr>
          <a:xfrm>
            <a:off x="3496339" y="3126448"/>
            <a:ext cx="5199322" cy="707886"/>
          </a:xfrm>
          <a:prstGeom prst="rect">
            <a:avLst/>
          </a:prstGeom>
          <a:noFill/>
        </p:spPr>
        <p:txBody>
          <a:bodyPr wrap="square">
            <a:spAutoFit/>
          </a:bodyPr>
          <a:lstStyle/>
          <a:p>
            <a:r>
              <a:rPr lang="it-IT" sz="4000" b="1" dirty="0">
                <a:solidFill>
                  <a:srgbClr val="800000"/>
                </a:solidFill>
              </a:rPr>
              <a:t>https://</a:t>
            </a:r>
            <a:r>
              <a:rPr lang="it-IT" sz="4000" b="1" dirty="0" err="1">
                <a:solidFill>
                  <a:srgbClr val="800000"/>
                </a:solidFill>
              </a:rPr>
              <a:t>mida.unige.it</a:t>
            </a:r>
            <a:endParaRPr lang="en-IT" sz="4000" b="1" dirty="0"/>
          </a:p>
        </p:txBody>
      </p:sp>
    </p:spTree>
    <p:extLst>
      <p:ext uri="{BB962C8B-B14F-4D97-AF65-F5344CB8AC3E}">
        <p14:creationId xmlns:p14="http://schemas.microsoft.com/office/powerpoint/2010/main" val="1854954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F92E889E-9C3F-76CC-CD97-3CE2625865A4}"/>
              </a:ext>
            </a:extLst>
          </p:cNvPr>
          <p:cNvSpPr txBox="1"/>
          <p:nvPr/>
        </p:nvSpPr>
        <p:spPr>
          <a:xfrm>
            <a:off x="0" y="5803074"/>
            <a:ext cx="12192000" cy="1054926"/>
          </a:xfrm>
          <a:prstGeom prst="rect">
            <a:avLst/>
          </a:prstGeom>
          <a:solidFill>
            <a:srgbClr val="800000"/>
          </a:solidFill>
        </p:spPr>
        <p:txBody>
          <a:bodyPr wrap="square" rtlCol="0" anchor="b">
            <a:noAutofit/>
          </a:bodyPr>
          <a:lstStyle/>
          <a:p>
            <a:endParaRPr lang="it-IT" sz="2400" dirty="0">
              <a:solidFill>
                <a:srgbClr val="800000"/>
              </a:solidFill>
              <a:latin typeface="+mj-lt"/>
            </a:endParaRPr>
          </a:p>
        </p:txBody>
      </p:sp>
      <p:sp>
        <p:nvSpPr>
          <p:cNvPr id="4" name="Rettangolo con angoli arrotondati 3">
            <a:extLst>
              <a:ext uri="{FF2B5EF4-FFF2-40B4-BE49-F238E27FC236}">
                <a16:creationId xmlns:a16="http://schemas.microsoft.com/office/drawing/2014/main" id="{4F09DCB2-9C19-1C76-CFEB-51041E16678E}"/>
              </a:ext>
            </a:extLst>
          </p:cNvPr>
          <p:cNvSpPr/>
          <p:nvPr/>
        </p:nvSpPr>
        <p:spPr>
          <a:xfrm>
            <a:off x="414618" y="5147139"/>
            <a:ext cx="11362764" cy="1433862"/>
          </a:xfrm>
          <a:prstGeom prst="roundRect">
            <a:avLst/>
          </a:prstGeom>
          <a:solidFill>
            <a:schemeClr val="bg1"/>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82F593F7-7B1C-AB68-A08E-8F8BF9F85B20}"/>
              </a:ext>
            </a:extLst>
          </p:cNvPr>
          <p:cNvSpPr txBox="1"/>
          <p:nvPr/>
        </p:nvSpPr>
        <p:spPr>
          <a:xfrm>
            <a:off x="0" y="0"/>
            <a:ext cx="12192000" cy="1054926"/>
          </a:xfrm>
          <a:prstGeom prst="rect">
            <a:avLst/>
          </a:prstGeom>
          <a:solidFill>
            <a:schemeClr val="bg2"/>
          </a:solidFill>
        </p:spPr>
        <p:txBody>
          <a:bodyPr wrap="square" rtlCol="0" anchor="b">
            <a:noAutofit/>
          </a:bodyPr>
          <a:lstStyle/>
          <a:p>
            <a:endParaRPr lang="it-IT" sz="2400" dirty="0">
              <a:solidFill>
                <a:srgbClr val="800000"/>
              </a:solidFill>
              <a:latin typeface="+mj-lt"/>
            </a:endParaRPr>
          </a:p>
        </p:txBody>
      </p:sp>
      <p:sp>
        <p:nvSpPr>
          <p:cNvPr id="11" name="Rettangolo con angoli arrotondati 10">
            <a:extLst>
              <a:ext uri="{FF2B5EF4-FFF2-40B4-BE49-F238E27FC236}">
                <a16:creationId xmlns:a16="http://schemas.microsoft.com/office/drawing/2014/main" id="{D792707E-8F60-C768-7185-B74069416FA9}"/>
              </a:ext>
            </a:extLst>
          </p:cNvPr>
          <p:cNvSpPr/>
          <p:nvPr/>
        </p:nvSpPr>
        <p:spPr>
          <a:xfrm>
            <a:off x="414618" y="276999"/>
            <a:ext cx="11362764" cy="1686272"/>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A383B23-CF8F-DA0F-DF71-AE39DBEB5FEE}"/>
              </a:ext>
            </a:extLst>
          </p:cNvPr>
          <p:cNvSpPr txBox="1"/>
          <p:nvPr/>
        </p:nvSpPr>
        <p:spPr>
          <a:xfrm>
            <a:off x="30051" y="1963270"/>
            <a:ext cx="12192000" cy="3183867"/>
          </a:xfrm>
          <a:prstGeom prst="rect">
            <a:avLst/>
          </a:prstGeom>
          <a:noFill/>
          <a:ln>
            <a:noFill/>
          </a:ln>
        </p:spPr>
        <p:txBody>
          <a:bodyPr wrap="square" lIns="720000" tIns="540000" rIns="720000" bIns="540000" rtlCol="0" anchor="t" anchorCtr="0">
            <a:noAutofit/>
          </a:bodyPr>
          <a:lstStyle/>
          <a:p>
            <a:pPr algn="ctr">
              <a:lnSpc>
                <a:spcPct val="250000"/>
              </a:lnSpc>
              <a:buClr>
                <a:srgbClr val="800000"/>
              </a:buClr>
              <a:buSzPct val="100000"/>
            </a:pPr>
            <a:r>
              <a:rPr lang="it-IT" sz="3200" b="1" dirty="0">
                <a:solidFill>
                  <a:srgbClr val="800000"/>
                </a:solidFill>
              </a:rPr>
              <a:t>Thank </a:t>
            </a:r>
            <a:r>
              <a:rPr lang="it-IT" sz="3200" b="1" dirty="0" err="1">
                <a:solidFill>
                  <a:srgbClr val="800000"/>
                </a:solidFill>
              </a:rPr>
              <a:t>you</a:t>
            </a:r>
            <a:r>
              <a:rPr lang="it-IT" sz="3200" b="1" dirty="0">
                <a:solidFill>
                  <a:srgbClr val="800000"/>
                </a:solidFill>
              </a:rPr>
              <a:t>!</a:t>
            </a:r>
          </a:p>
          <a:p>
            <a:pPr algn="ctr">
              <a:lnSpc>
                <a:spcPct val="150000"/>
              </a:lnSpc>
              <a:buClr>
                <a:srgbClr val="800000"/>
              </a:buClr>
              <a:buSzPct val="100000"/>
            </a:pPr>
            <a:r>
              <a:rPr lang="it-IT" sz="2400" dirty="0">
                <a:latin typeface="+mj-lt"/>
              </a:rPr>
              <a:t>e-mail: </a:t>
            </a:r>
            <a:r>
              <a:rPr lang="it-IT" sz="2400" b="1" dirty="0" err="1">
                <a:solidFill>
                  <a:srgbClr val="800000"/>
                </a:solidFill>
                <a:latin typeface="+mj-lt"/>
              </a:rPr>
              <a:t>massone@dima.unige.it</a:t>
            </a:r>
            <a:endParaRPr lang="it-IT" sz="2400" b="1" dirty="0">
              <a:solidFill>
                <a:srgbClr val="800000"/>
              </a:solidFill>
              <a:latin typeface="+mj-lt"/>
            </a:endParaRPr>
          </a:p>
          <a:p>
            <a:pPr algn="ctr">
              <a:lnSpc>
                <a:spcPct val="150000"/>
              </a:lnSpc>
              <a:buClr>
                <a:srgbClr val="800000"/>
              </a:buClr>
              <a:buSzPct val="100000"/>
            </a:pPr>
            <a:r>
              <a:rPr lang="it-IT" b="1" dirty="0">
                <a:latin typeface="+mj-lt"/>
              </a:rPr>
              <a:t>MIDA Group</a:t>
            </a:r>
            <a:r>
              <a:rPr lang="it-IT" dirty="0">
                <a:latin typeface="+mj-lt"/>
              </a:rPr>
              <a:t> | Università degli Studi di Genova, </a:t>
            </a:r>
            <a:r>
              <a:rPr lang="it-IT" dirty="0" err="1">
                <a:latin typeface="+mj-lt"/>
              </a:rPr>
              <a:t>Italy</a:t>
            </a:r>
            <a:endParaRPr lang="it-IT" b="1" dirty="0">
              <a:latin typeface="+mj-lt"/>
            </a:endParaRPr>
          </a:p>
        </p:txBody>
      </p:sp>
      <p:pic>
        <p:nvPicPr>
          <p:cNvPr id="14" name="Immagine 13">
            <a:extLst>
              <a:ext uri="{FF2B5EF4-FFF2-40B4-BE49-F238E27FC236}">
                <a16:creationId xmlns:a16="http://schemas.microsoft.com/office/drawing/2014/main" id="{0A1252F4-AC14-E6FC-38D4-4D0D86E28A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695" t="36558" r="18261" b="35906"/>
          <a:stretch/>
        </p:blipFill>
        <p:spPr>
          <a:xfrm>
            <a:off x="840441" y="5573338"/>
            <a:ext cx="1949823" cy="510988"/>
          </a:xfrm>
          <a:prstGeom prst="rect">
            <a:avLst/>
          </a:prstGeom>
        </p:spPr>
      </p:pic>
      <p:pic>
        <p:nvPicPr>
          <p:cNvPr id="17" name="Immagine 16">
            <a:extLst>
              <a:ext uri="{FF2B5EF4-FFF2-40B4-BE49-F238E27FC236}">
                <a16:creationId xmlns:a16="http://schemas.microsoft.com/office/drawing/2014/main" id="{50B605D6-01BF-366B-BCAA-A3350D7EC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137" y="706851"/>
            <a:ext cx="957216" cy="1963270"/>
          </a:xfrm>
          <a:prstGeom prst="rect">
            <a:avLst/>
          </a:prstGeom>
        </p:spPr>
      </p:pic>
      <p:sp>
        <p:nvSpPr>
          <p:cNvPr id="3" name="CasellaDiTesto 2">
            <a:extLst>
              <a:ext uri="{FF2B5EF4-FFF2-40B4-BE49-F238E27FC236}">
                <a16:creationId xmlns:a16="http://schemas.microsoft.com/office/drawing/2014/main" id="{786AA063-1094-F5C5-ECE2-78B133CA7B6F}"/>
              </a:ext>
            </a:extLst>
          </p:cNvPr>
          <p:cNvSpPr txBox="1"/>
          <p:nvPr/>
        </p:nvSpPr>
        <p:spPr>
          <a:xfrm>
            <a:off x="2687391" y="5147139"/>
            <a:ext cx="6696649" cy="1433861"/>
          </a:xfrm>
          <a:prstGeom prst="rect">
            <a:avLst/>
          </a:prstGeom>
          <a:noFill/>
        </p:spPr>
        <p:txBody>
          <a:bodyPr wrap="square" lIns="540000" tIns="540000" rIns="540000" bIns="540000" rtlCol="0" anchor="ctr" anchorCtr="0">
            <a:noAutofit/>
          </a:bodyPr>
          <a:lstStyle/>
          <a:p>
            <a:pPr>
              <a:buClr>
                <a:srgbClr val="800000"/>
              </a:buClr>
              <a:buSzPct val="100000"/>
            </a:pPr>
            <a:endParaRPr lang="it-IT" sz="1200" dirty="0">
              <a:latin typeface="+mj-lt"/>
            </a:endParaRPr>
          </a:p>
        </p:txBody>
      </p:sp>
      <p:cxnSp>
        <p:nvCxnSpPr>
          <p:cNvPr id="7" name="Connettore 1 6">
            <a:extLst>
              <a:ext uri="{FF2B5EF4-FFF2-40B4-BE49-F238E27FC236}">
                <a16:creationId xmlns:a16="http://schemas.microsoft.com/office/drawing/2014/main" id="{D953D66F-0C1C-F423-53E2-0F419B21D957}"/>
              </a:ext>
            </a:extLst>
          </p:cNvPr>
          <p:cNvCxnSpPr>
            <a:cxnSpLocks/>
          </p:cNvCxnSpPr>
          <p:nvPr/>
        </p:nvCxnSpPr>
        <p:spPr>
          <a:xfrm>
            <a:off x="414618" y="3516502"/>
            <a:ext cx="11362764" cy="0"/>
          </a:xfrm>
          <a:prstGeom prst="line">
            <a:avLst/>
          </a:prstGeom>
          <a:ln w="635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1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ARCAFF - </a:t>
            </a:r>
            <a:r>
              <a:rPr lang="en-US" sz="2400" dirty="0" err="1">
                <a:solidFill>
                  <a:srgbClr val="800000"/>
                </a:solidFill>
              </a:rPr>
              <a:t>AIxtreme</a:t>
            </a:r>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14" name="Picture 13">
            <a:extLst>
              <a:ext uri="{FF2B5EF4-FFF2-40B4-BE49-F238E27FC236}">
                <a16:creationId xmlns:a16="http://schemas.microsoft.com/office/drawing/2014/main" id="{6365578E-074D-066C-F32D-FDF00D311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608" y="2164046"/>
            <a:ext cx="1974334" cy="1754326"/>
          </a:xfrm>
          <a:prstGeom prst="rect">
            <a:avLst/>
          </a:prstGeom>
        </p:spPr>
      </p:pic>
      <p:pic>
        <p:nvPicPr>
          <p:cNvPr id="21" name="Picture 20">
            <a:extLst>
              <a:ext uri="{FF2B5EF4-FFF2-40B4-BE49-F238E27FC236}">
                <a16:creationId xmlns:a16="http://schemas.microsoft.com/office/drawing/2014/main" id="{AE0F9999-E1FB-EB69-03F0-D60E3F7AA5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490747"/>
            <a:ext cx="1736457" cy="1153975"/>
          </a:xfrm>
          <a:prstGeom prst="rect">
            <a:avLst/>
          </a:prstGeom>
        </p:spPr>
      </p:pic>
      <p:pic>
        <p:nvPicPr>
          <p:cNvPr id="25" name="Picture 24">
            <a:extLst>
              <a:ext uri="{FF2B5EF4-FFF2-40B4-BE49-F238E27FC236}">
                <a16:creationId xmlns:a16="http://schemas.microsoft.com/office/drawing/2014/main" id="{A594B84B-3B94-3159-377D-FE5484F4AE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469" y="2737284"/>
            <a:ext cx="2215725" cy="929454"/>
          </a:xfrm>
          <a:prstGeom prst="rect">
            <a:avLst/>
          </a:prstGeom>
        </p:spPr>
      </p:pic>
      <p:pic>
        <p:nvPicPr>
          <p:cNvPr id="26" name="Picture 25">
            <a:extLst>
              <a:ext uri="{FF2B5EF4-FFF2-40B4-BE49-F238E27FC236}">
                <a16:creationId xmlns:a16="http://schemas.microsoft.com/office/drawing/2014/main" id="{8B6CAA12-C26F-A882-D27E-165B5F056E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7900" y="2411295"/>
            <a:ext cx="1974335" cy="1581433"/>
          </a:xfrm>
          <a:prstGeom prst="rect">
            <a:avLst/>
          </a:prstGeom>
        </p:spPr>
      </p:pic>
      <p:sp>
        <p:nvSpPr>
          <p:cNvPr id="5" name="TextBox 4">
            <a:extLst>
              <a:ext uri="{FF2B5EF4-FFF2-40B4-BE49-F238E27FC236}">
                <a16:creationId xmlns:a16="http://schemas.microsoft.com/office/drawing/2014/main" id="{A2C5E0D8-E78F-9EA5-D771-2A3FA10C76C5}"/>
              </a:ext>
            </a:extLst>
          </p:cNvPr>
          <p:cNvSpPr txBox="1"/>
          <p:nvPr/>
        </p:nvSpPr>
        <p:spPr>
          <a:xfrm>
            <a:off x="191589" y="1353624"/>
            <a:ext cx="5904411" cy="961802"/>
          </a:xfrm>
          <a:prstGeom prst="rect">
            <a:avLst/>
          </a:prstGeom>
          <a:noFill/>
        </p:spPr>
        <p:txBody>
          <a:bodyPr wrap="square" rtlCol="0">
            <a:spAutoFit/>
          </a:bodyPr>
          <a:lstStyle/>
          <a:p>
            <a:pPr>
              <a:spcAft>
                <a:spcPts val="300"/>
              </a:spcAft>
            </a:pPr>
            <a:r>
              <a:rPr lang="en-GB" b="1" dirty="0">
                <a:solidFill>
                  <a:srgbClr val="C00000"/>
                </a:solidFill>
                <a:effectLst/>
                <a:latin typeface="Helvetica" pitchFamily="2" charset="0"/>
              </a:rPr>
              <a:t>ARCAFF</a:t>
            </a:r>
          </a:p>
          <a:p>
            <a:r>
              <a:rPr lang="en-GB" dirty="0">
                <a:effectLst/>
                <a:latin typeface="Helvetica" pitchFamily="2" charset="0"/>
              </a:rPr>
              <a:t>Active Region Classi</a:t>
            </a:r>
            <a:r>
              <a:rPr lang="en-GB" dirty="0">
                <a:latin typeface="Helvetica" pitchFamily="2" charset="0"/>
              </a:rPr>
              <a:t>fi</a:t>
            </a:r>
            <a:r>
              <a:rPr lang="en-GB" dirty="0">
                <a:effectLst/>
                <a:latin typeface="Helvetica" pitchFamily="2" charset="0"/>
              </a:rPr>
              <a:t>cation And Flare Forecasting</a:t>
            </a:r>
          </a:p>
          <a:p>
            <a:endParaRPr lang="en-IT" dirty="0"/>
          </a:p>
        </p:txBody>
      </p:sp>
      <p:sp>
        <p:nvSpPr>
          <p:cNvPr id="9" name="TextBox 8">
            <a:extLst>
              <a:ext uri="{FF2B5EF4-FFF2-40B4-BE49-F238E27FC236}">
                <a16:creationId xmlns:a16="http://schemas.microsoft.com/office/drawing/2014/main" id="{C55E39D0-8261-C33A-D3EC-F067098B9F1E}"/>
              </a:ext>
            </a:extLst>
          </p:cNvPr>
          <p:cNvSpPr txBox="1"/>
          <p:nvPr/>
        </p:nvSpPr>
        <p:spPr>
          <a:xfrm>
            <a:off x="925864" y="4032654"/>
            <a:ext cx="4244272" cy="1908215"/>
          </a:xfrm>
          <a:prstGeom prst="rect">
            <a:avLst/>
          </a:prstGeom>
          <a:noFill/>
        </p:spPr>
        <p:txBody>
          <a:bodyPr wrap="square">
            <a:spAutoFit/>
          </a:bodyPr>
          <a:lstStyle/>
          <a:p>
            <a:r>
              <a:rPr lang="en-GB" dirty="0">
                <a:effectLst/>
                <a:latin typeface="Arial" panose="020B0604020202020204" pitchFamily="34" charset="0"/>
                <a:cs typeface="Arial" panose="020B0604020202020204" pitchFamily="34" charset="0"/>
              </a:rPr>
              <a:t>ARCAFF has received funding from the</a:t>
            </a:r>
          </a:p>
          <a:p>
            <a:r>
              <a:rPr lang="en-GB" dirty="0">
                <a:effectLst/>
                <a:latin typeface="Arial" panose="020B0604020202020204" pitchFamily="34" charset="0"/>
                <a:cs typeface="Arial" panose="020B0604020202020204" pitchFamily="34" charset="0"/>
              </a:rPr>
              <a:t>European Union's</a:t>
            </a:r>
          </a:p>
          <a:p>
            <a:pPr>
              <a:spcBef>
                <a:spcPts val="300"/>
              </a:spcBef>
              <a:spcAft>
                <a:spcPts val="300"/>
              </a:spcAft>
            </a:pPr>
            <a:r>
              <a:rPr lang="en-GB" dirty="0">
                <a:effectLst/>
                <a:latin typeface="Arial" panose="020B0604020202020204" pitchFamily="34" charset="0"/>
                <a:cs typeface="Arial" panose="020B0604020202020204" pitchFamily="34" charset="0"/>
              </a:rPr>
              <a:t>HORIZON-CL4-2022-SPACE-01 call</a:t>
            </a:r>
          </a:p>
          <a:p>
            <a:pPr>
              <a:spcAft>
                <a:spcPts val="600"/>
              </a:spcAft>
            </a:pPr>
            <a:r>
              <a:rPr lang="en-GB" dirty="0">
                <a:effectLst/>
                <a:latin typeface="Arial" panose="020B0604020202020204" pitchFamily="34" charset="0"/>
                <a:cs typeface="Arial" panose="020B0604020202020204" pitchFamily="34" charset="0"/>
              </a:rPr>
              <a:t>(Project ID 101082164).</a:t>
            </a:r>
          </a:p>
          <a:p>
            <a:r>
              <a:rPr lang="en-GB" b="1" dirty="0">
                <a:effectLst/>
                <a:latin typeface="Arial" panose="020B0604020202020204" pitchFamily="34" charset="0"/>
                <a:cs typeface="Arial" panose="020B0604020202020204" pitchFamily="34" charset="0"/>
              </a:rPr>
              <a:t>Operating period:</a:t>
            </a:r>
          </a:p>
          <a:p>
            <a:r>
              <a:rPr lang="en-GB" dirty="0">
                <a:effectLst/>
                <a:latin typeface="Arial" panose="020B0604020202020204" pitchFamily="34" charset="0"/>
                <a:cs typeface="Arial" panose="020B0604020202020204" pitchFamily="34" charset="0"/>
              </a:rPr>
              <a:t>01/12/2022 - 30/11/2025</a:t>
            </a:r>
          </a:p>
        </p:txBody>
      </p:sp>
      <p:sp>
        <p:nvSpPr>
          <p:cNvPr id="11" name="TextBox 10">
            <a:extLst>
              <a:ext uri="{FF2B5EF4-FFF2-40B4-BE49-F238E27FC236}">
                <a16:creationId xmlns:a16="http://schemas.microsoft.com/office/drawing/2014/main" id="{FC9D4AB8-67C8-28E1-1092-736973C3B69C}"/>
              </a:ext>
            </a:extLst>
          </p:cNvPr>
          <p:cNvSpPr txBox="1"/>
          <p:nvPr/>
        </p:nvSpPr>
        <p:spPr>
          <a:xfrm>
            <a:off x="6888009" y="4172465"/>
            <a:ext cx="4686389" cy="1592744"/>
          </a:xfrm>
          <a:prstGeom prst="rect">
            <a:avLst/>
          </a:prstGeom>
          <a:noFill/>
        </p:spPr>
        <p:txBody>
          <a:bodyPr wrap="square">
            <a:spAutoFit/>
          </a:bodyPr>
          <a:lstStyle/>
          <a:p>
            <a:r>
              <a:rPr lang="en-GB" dirty="0" err="1">
                <a:effectLst/>
                <a:latin typeface="Arial" panose="020B0604020202020204" pitchFamily="34" charset="0"/>
                <a:cs typeface="Arial" panose="020B0604020202020204" pitchFamily="34" charset="0"/>
              </a:rPr>
              <a:t>AIxtreme</a:t>
            </a:r>
            <a:r>
              <a:rPr lang="en-GB" dirty="0">
                <a:effectLst/>
                <a:latin typeface="Arial" panose="020B0604020202020204" pitchFamily="34" charset="0"/>
                <a:cs typeface="Arial" panose="020B0604020202020204" pitchFamily="34" charset="0"/>
              </a:rPr>
              <a:t> has received funding from the</a:t>
            </a:r>
          </a:p>
          <a:p>
            <a:r>
              <a:rPr lang="en-GB" dirty="0">
                <a:effectLst/>
                <a:latin typeface="Arial" panose="020B0604020202020204" pitchFamily="34" charset="0"/>
                <a:cs typeface="Arial" panose="020B0604020202020204" pitchFamily="34" charset="0"/>
              </a:rPr>
              <a:t>Fondazione </a:t>
            </a:r>
            <a:r>
              <a:rPr lang="en-GB" dirty="0" err="1">
                <a:effectLst/>
                <a:latin typeface="Arial" panose="020B0604020202020204" pitchFamily="34" charset="0"/>
                <a:cs typeface="Arial" panose="020B0604020202020204" pitchFamily="34" charset="0"/>
              </a:rPr>
              <a:t>Compagnia</a:t>
            </a:r>
            <a:r>
              <a:rPr lang="en-GB" dirty="0">
                <a:effectLst/>
                <a:latin typeface="Arial" panose="020B0604020202020204" pitchFamily="34" charset="0"/>
                <a:cs typeface="Arial" panose="020B0604020202020204" pitchFamily="34" charset="0"/>
              </a:rPr>
              <a:t> di San Paolo's</a:t>
            </a:r>
          </a:p>
          <a:p>
            <a:pPr>
              <a:spcBef>
                <a:spcPts val="300"/>
              </a:spcBef>
              <a:spcAft>
                <a:spcPts val="600"/>
              </a:spcAft>
            </a:pPr>
            <a:r>
              <a:rPr lang="en-GB" dirty="0">
                <a:effectLst/>
                <a:latin typeface="Arial" panose="020B0604020202020204" pitchFamily="34" charset="0"/>
                <a:cs typeface="Arial" panose="020B0604020202020204" pitchFamily="34" charset="0"/>
              </a:rPr>
              <a:t>ARTIFICIAL INTELLIGENCE call.</a:t>
            </a:r>
          </a:p>
          <a:p>
            <a:r>
              <a:rPr lang="en-GB" b="1" dirty="0">
                <a:effectLst/>
                <a:latin typeface="Arial" panose="020B0604020202020204" pitchFamily="34" charset="0"/>
                <a:cs typeface="Arial" panose="020B0604020202020204" pitchFamily="34" charset="0"/>
              </a:rPr>
              <a:t>Operating period</a:t>
            </a:r>
            <a:r>
              <a:rPr lang="en-GB" dirty="0">
                <a:effectLst/>
                <a:latin typeface="Arial" panose="020B0604020202020204" pitchFamily="34" charset="0"/>
                <a:cs typeface="Arial" panose="020B0604020202020204" pitchFamily="34" charset="0"/>
              </a:rPr>
              <a:t>:</a:t>
            </a:r>
          </a:p>
          <a:p>
            <a:r>
              <a:rPr lang="en-GB" dirty="0">
                <a:effectLst/>
                <a:latin typeface="Arial" panose="020B0604020202020204" pitchFamily="34" charset="0"/>
                <a:cs typeface="Arial" panose="020B0604020202020204" pitchFamily="34" charset="0"/>
              </a:rPr>
              <a:t>01/03/2023 - 28/02/2025</a:t>
            </a:r>
          </a:p>
        </p:txBody>
      </p:sp>
      <p:sp>
        <p:nvSpPr>
          <p:cNvPr id="12" name="TextBox 11">
            <a:extLst>
              <a:ext uri="{FF2B5EF4-FFF2-40B4-BE49-F238E27FC236}">
                <a16:creationId xmlns:a16="http://schemas.microsoft.com/office/drawing/2014/main" id="{9E3233E6-BA8B-2A3F-9E18-1BD1831D8089}"/>
              </a:ext>
            </a:extLst>
          </p:cNvPr>
          <p:cNvSpPr txBox="1"/>
          <p:nvPr/>
        </p:nvSpPr>
        <p:spPr>
          <a:xfrm>
            <a:off x="6554117" y="1353624"/>
            <a:ext cx="5090160" cy="1238801"/>
          </a:xfrm>
          <a:prstGeom prst="rect">
            <a:avLst/>
          </a:prstGeom>
          <a:noFill/>
        </p:spPr>
        <p:txBody>
          <a:bodyPr wrap="square" rtlCol="0">
            <a:spAutoFit/>
          </a:bodyPr>
          <a:lstStyle/>
          <a:p>
            <a:pPr>
              <a:spcAft>
                <a:spcPts val="300"/>
              </a:spcAft>
            </a:pPr>
            <a:r>
              <a:rPr lang="en-GB" b="1" dirty="0" err="1">
                <a:solidFill>
                  <a:srgbClr val="C00000"/>
                </a:solidFill>
                <a:effectLst/>
                <a:latin typeface="Helvetica" pitchFamily="2" charset="0"/>
              </a:rPr>
              <a:t>AIxtreme</a:t>
            </a:r>
            <a:endParaRPr lang="en-GB" b="1" dirty="0">
              <a:solidFill>
                <a:srgbClr val="C00000"/>
              </a:solidFill>
              <a:effectLst/>
              <a:latin typeface="Helvetica" pitchFamily="2" charset="0"/>
            </a:endParaRPr>
          </a:p>
          <a:p>
            <a:r>
              <a:rPr lang="en-GB" dirty="0">
                <a:effectLst/>
                <a:latin typeface="Helvetica" pitchFamily="2" charset="0"/>
              </a:rPr>
              <a:t>Physics-based AI for predicting extreme weather and space weather events</a:t>
            </a:r>
          </a:p>
          <a:p>
            <a:endParaRPr lang="en-IT" dirty="0"/>
          </a:p>
        </p:txBody>
      </p:sp>
      <p:cxnSp>
        <p:nvCxnSpPr>
          <p:cNvPr id="15" name="Straight Connector 14">
            <a:extLst>
              <a:ext uri="{FF2B5EF4-FFF2-40B4-BE49-F238E27FC236}">
                <a16:creationId xmlns:a16="http://schemas.microsoft.com/office/drawing/2014/main" id="{AAA769CE-68E9-9F73-0C64-BAD220405065}"/>
              </a:ext>
            </a:extLst>
          </p:cNvPr>
          <p:cNvCxnSpPr/>
          <p:nvPr/>
        </p:nvCxnSpPr>
        <p:spPr>
          <a:xfrm>
            <a:off x="6096000" y="1238313"/>
            <a:ext cx="0" cy="509861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AEE520-9C6F-192E-E530-24AB3ECE16E1}"/>
              </a:ext>
            </a:extLst>
          </p:cNvPr>
          <p:cNvSpPr txBox="1"/>
          <p:nvPr/>
        </p:nvSpPr>
        <p:spPr>
          <a:xfrm>
            <a:off x="1923505" y="6139157"/>
            <a:ext cx="2008412" cy="369332"/>
          </a:xfrm>
          <a:prstGeom prst="rect">
            <a:avLst/>
          </a:prstGeom>
          <a:noFill/>
        </p:spPr>
        <p:txBody>
          <a:bodyPr wrap="square">
            <a:spAutoFit/>
          </a:bodyPr>
          <a:lstStyle/>
          <a:p>
            <a:r>
              <a:rPr lang="en-IT" b="1" dirty="0"/>
              <a:t>https://arcaff.eu</a:t>
            </a:r>
          </a:p>
        </p:txBody>
      </p:sp>
      <p:sp>
        <p:nvSpPr>
          <p:cNvPr id="20" name="TextBox 19">
            <a:extLst>
              <a:ext uri="{FF2B5EF4-FFF2-40B4-BE49-F238E27FC236}">
                <a16:creationId xmlns:a16="http://schemas.microsoft.com/office/drawing/2014/main" id="{DAEDFE7D-45F7-C3E3-0CBC-B3CAE5564003}"/>
              </a:ext>
            </a:extLst>
          </p:cNvPr>
          <p:cNvSpPr txBox="1"/>
          <p:nvPr/>
        </p:nvSpPr>
        <p:spPr>
          <a:xfrm>
            <a:off x="6707900" y="6152258"/>
            <a:ext cx="6146074" cy="369332"/>
          </a:xfrm>
          <a:prstGeom prst="rect">
            <a:avLst/>
          </a:prstGeom>
          <a:noFill/>
        </p:spPr>
        <p:txBody>
          <a:bodyPr wrap="square">
            <a:spAutoFit/>
          </a:bodyPr>
          <a:lstStyle/>
          <a:p>
            <a:r>
              <a:rPr lang="en-IT" b="1" dirty="0"/>
              <a:t>https://sites.google.com/view/aixtreme/home</a:t>
            </a:r>
          </a:p>
        </p:txBody>
      </p:sp>
    </p:spTree>
    <p:extLst>
      <p:ext uri="{BB962C8B-B14F-4D97-AF65-F5344CB8AC3E}">
        <p14:creationId xmlns:p14="http://schemas.microsoft.com/office/powerpoint/2010/main" val="345916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sp>
        <p:nvSpPr>
          <p:cNvPr id="8" name="TextBox 7">
            <a:extLst>
              <a:ext uri="{FF2B5EF4-FFF2-40B4-BE49-F238E27FC236}">
                <a16:creationId xmlns:a16="http://schemas.microsoft.com/office/drawing/2014/main" id="{A7C43CB4-D472-5B98-DD4D-447A83E34378}"/>
              </a:ext>
            </a:extLst>
          </p:cNvPr>
          <p:cNvSpPr txBox="1"/>
          <p:nvPr/>
        </p:nvSpPr>
        <p:spPr>
          <a:xfrm>
            <a:off x="127591" y="3094080"/>
            <a:ext cx="9420447" cy="584775"/>
          </a:xfrm>
          <a:prstGeom prst="rect">
            <a:avLst/>
          </a:prstGeom>
          <a:noFill/>
        </p:spPr>
        <p:txBody>
          <a:bodyPr wrap="square" rtlCol="0">
            <a:spAutoFit/>
          </a:bodyPr>
          <a:lstStyle/>
          <a:p>
            <a:r>
              <a:rPr lang="en-IT" sz="3200" b="1" dirty="0">
                <a:solidFill>
                  <a:srgbClr val="C00000"/>
                </a:solidFill>
              </a:rPr>
              <a:t>Flare forecasting</a:t>
            </a:r>
          </a:p>
        </p:txBody>
      </p:sp>
    </p:spTree>
    <p:extLst>
      <p:ext uri="{BB962C8B-B14F-4D97-AF65-F5344CB8AC3E}">
        <p14:creationId xmlns:p14="http://schemas.microsoft.com/office/powerpoint/2010/main" val="213611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6" name="CasellaDiTesto 7">
            <a:extLst>
              <a:ext uri="{FF2B5EF4-FFF2-40B4-BE49-F238E27FC236}">
                <a16:creationId xmlns:a16="http://schemas.microsoft.com/office/drawing/2014/main" id="{5DC9C623-6988-69BA-974C-9501BE917D62}"/>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September 1</a:t>
            </a:r>
            <a:r>
              <a:rPr lang="en-US" sz="2400" baseline="30000" dirty="0">
                <a:solidFill>
                  <a:srgbClr val="800000"/>
                </a:solidFill>
              </a:rPr>
              <a:t>st</a:t>
            </a:r>
            <a:r>
              <a:rPr lang="en-US" sz="2400" dirty="0">
                <a:solidFill>
                  <a:srgbClr val="800000"/>
                </a:solidFill>
              </a:rPr>
              <a:t>, 1859: Carrington event</a:t>
            </a:r>
            <a:endParaRPr lang="it-IT" sz="2400" dirty="0">
              <a:solidFill>
                <a:srgbClr val="800000"/>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8" name="Picture 7" descr="Carrington_Richard_sunspots_1859.jpg">
            <a:extLst>
              <a:ext uri="{FF2B5EF4-FFF2-40B4-BE49-F238E27FC236}">
                <a16:creationId xmlns:a16="http://schemas.microsoft.com/office/drawing/2014/main" id="{A5B54C0A-DAB6-1070-A7C9-8FA3B7A53E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63868" y="2635193"/>
            <a:ext cx="4996466" cy="3117795"/>
          </a:xfrm>
          <a:prstGeom prst="rect">
            <a:avLst/>
          </a:prstGeom>
        </p:spPr>
      </p:pic>
      <p:sp>
        <p:nvSpPr>
          <p:cNvPr id="9" name="Content Placeholder 2">
            <a:extLst>
              <a:ext uri="{FF2B5EF4-FFF2-40B4-BE49-F238E27FC236}">
                <a16:creationId xmlns:a16="http://schemas.microsoft.com/office/drawing/2014/main" id="{4C682983-0086-F359-050D-3A1191AA9C34}"/>
              </a:ext>
            </a:extLst>
          </p:cNvPr>
          <p:cNvSpPr txBox="1">
            <a:spLocks/>
          </p:cNvSpPr>
          <p:nvPr/>
        </p:nvSpPr>
        <p:spPr>
          <a:xfrm>
            <a:off x="1266220" y="6038850"/>
            <a:ext cx="9434206" cy="819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dirty="0">
                <a:solidFill>
                  <a:srgbClr val="000000"/>
                </a:solidFill>
              </a:rPr>
              <a:t>The </a:t>
            </a:r>
            <a:r>
              <a:rPr lang="it-IT" sz="2000" i="1" dirty="0">
                <a:solidFill>
                  <a:srgbClr val="000000"/>
                </a:solidFill>
              </a:rPr>
              <a:t>Carrington event </a:t>
            </a:r>
            <a:r>
              <a:rPr lang="it-IT" sz="2000" dirty="0" err="1">
                <a:solidFill>
                  <a:srgbClr val="000000"/>
                </a:solidFill>
              </a:rPr>
              <a:t>has</a:t>
            </a:r>
            <a:r>
              <a:rPr lang="it-IT" sz="2000" dirty="0">
                <a:solidFill>
                  <a:srgbClr val="000000"/>
                </a:solidFill>
              </a:rPr>
              <a:t> </a:t>
            </a:r>
            <a:r>
              <a:rPr lang="it-IT" sz="2000" dirty="0" err="1">
                <a:solidFill>
                  <a:srgbClr val="000000"/>
                </a:solidFill>
              </a:rPr>
              <a:t>been</a:t>
            </a:r>
            <a:r>
              <a:rPr lang="it-IT" sz="2000" dirty="0">
                <a:solidFill>
                  <a:srgbClr val="000000"/>
                </a:solidFill>
              </a:rPr>
              <a:t> </a:t>
            </a:r>
            <a:r>
              <a:rPr lang="it-IT" sz="2000" dirty="0" err="1">
                <a:solidFill>
                  <a:srgbClr val="000000"/>
                </a:solidFill>
              </a:rPr>
              <a:t>classified</a:t>
            </a:r>
            <a:r>
              <a:rPr lang="it-IT" sz="2000" dirty="0">
                <a:solidFill>
                  <a:srgbClr val="000000"/>
                </a:solidFill>
              </a:rPr>
              <a:t> </a:t>
            </a:r>
            <a:r>
              <a:rPr lang="it-IT" sz="2000" dirty="0" err="1">
                <a:solidFill>
                  <a:srgbClr val="000000"/>
                </a:solidFill>
              </a:rPr>
              <a:t>as</a:t>
            </a:r>
            <a:r>
              <a:rPr lang="it-IT" sz="2000" dirty="0">
                <a:solidFill>
                  <a:srgbClr val="000000"/>
                </a:solidFill>
              </a:rPr>
              <a:t> </a:t>
            </a:r>
            <a:r>
              <a:rPr lang="it-IT" sz="2000" b="1" dirty="0">
                <a:solidFill>
                  <a:srgbClr val="000000"/>
                </a:solidFill>
              </a:rPr>
              <a:t>X45, the </a:t>
            </a:r>
            <a:r>
              <a:rPr lang="it-IT" sz="2000" b="1" dirty="0" err="1">
                <a:solidFill>
                  <a:srgbClr val="000000"/>
                </a:solidFill>
              </a:rPr>
              <a:t>most</a:t>
            </a:r>
            <a:r>
              <a:rPr lang="it-IT" sz="2000" b="1" dirty="0">
                <a:solidFill>
                  <a:srgbClr val="000000"/>
                </a:solidFill>
              </a:rPr>
              <a:t> intense event </a:t>
            </a:r>
            <a:r>
              <a:rPr lang="it-IT" sz="2000" b="1" dirty="0" err="1">
                <a:solidFill>
                  <a:srgbClr val="000000"/>
                </a:solidFill>
              </a:rPr>
              <a:t>ever</a:t>
            </a:r>
            <a:r>
              <a:rPr lang="it-IT" sz="2000" b="1" dirty="0">
                <a:solidFill>
                  <a:srgbClr val="000000"/>
                </a:solidFill>
              </a:rPr>
              <a:t> </a:t>
            </a:r>
            <a:r>
              <a:rPr lang="it-IT" sz="2000" b="1" dirty="0" err="1">
                <a:solidFill>
                  <a:srgbClr val="000000"/>
                </a:solidFill>
              </a:rPr>
              <a:t>observed</a:t>
            </a:r>
            <a:endParaRPr lang="it-IT" sz="2000" dirty="0">
              <a:solidFill>
                <a:srgbClr val="000000"/>
              </a:solidFill>
            </a:endParaRPr>
          </a:p>
        </p:txBody>
      </p:sp>
      <p:sp>
        <p:nvSpPr>
          <p:cNvPr id="5" name="TextBox 4">
            <a:extLst>
              <a:ext uri="{FF2B5EF4-FFF2-40B4-BE49-F238E27FC236}">
                <a16:creationId xmlns:a16="http://schemas.microsoft.com/office/drawing/2014/main" id="{956FD782-FDDA-1AF8-21B4-98B8B275C301}"/>
              </a:ext>
            </a:extLst>
          </p:cNvPr>
          <p:cNvSpPr txBox="1"/>
          <p:nvPr/>
        </p:nvSpPr>
        <p:spPr>
          <a:xfrm>
            <a:off x="0" y="1149318"/>
            <a:ext cx="2286000" cy="369332"/>
          </a:xfrm>
          <a:prstGeom prst="rect">
            <a:avLst/>
          </a:prstGeom>
          <a:noFill/>
        </p:spPr>
        <p:txBody>
          <a:bodyPr wrap="square" rtlCol="0">
            <a:spAutoFit/>
          </a:bodyPr>
          <a:lstStyle/>
          <a:p>
            <a:r>
              <a:rPr lang="en-IT" b="1" dirty="0"/>
              <a:t>A bit of history </a:t>
            </a:r>
          </a:p>
        </p:txBody>
      </p:sp>
      <p:sp>
        <p:nvSpPr>
          <p:cNvPr id="10" name="TextBox 9">
            <a:extLst>
              <a:ext uri="{FF2B5EF4-FFF2-40B4-BE49-F238E27FC236}">
                <a16:creationId xmlns:a16="http://schemas.microsoft.com/office/drawing/2014/main" id="{42B9ACFD-A3DF-F549-92BE-28D360E75D92}"/>
              </a:ext>
            </a:extLst>
          </p:cNvPr>
          <p:cNvSpPr txBox="1"/>
          <p:nvPr/>
        </p:nvSpPr>
        <p:spPr>
          <a:xfrm>
            <a:off x="2705" y="1489466"/>
            <a:ext cx="11446746" cy="923330"/>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The first documented flare in history was observed on September 1</a:t>
            </a:r>
            <a:r>
              <a:rPr lang="en-AU" baseline="30000" dirty="0">
                <a:latin typeface="Arial" panose="020B0604020202020204" pitchFamily="34" charset="0"/>
                <a:cs typeface="Arial" panose="020B0604020202020204" pitchFamily="34" charset="0"/>
              </a:rPr>
              <a:t>st</a:t>
            </a:r>
            <a:r>
              <a:rPr lang="en-AU" dirty="0">
                <a:latin typeface="Arial" panose="020B0604020202020204" pitchFamily="34" charset="0"/>
                <a:cs typeface="Arial" panose="020B0604020202020204" pitchFamily="34" charset="0"/>
              </a:rPr>
              <a:t>, 1859 by </a:t>
            </a:r>
            <a:r>
              <a:rPr lang="en-AU" sz="1800" dirty="0">
                <a:latin typeface="Arial" panose="020B0604020202020204" pitchFamily="34" charset="0"/>
                <a:cs typeface="Arial" panose="020B0604020202020204" pitchFamily="34" charset="0"/>
              </a:rPr>
              <a:t>the astronomer </a:t>
            </a:r>
            <a:r>
              <a:rPr lang="en-AU" dirty="0">
                <a:latin typeface="Arial" panose="020B0604020202020204" pitchFamily="34" charset="0"/>
                <a:cs typeface="Arial" panose="020B0604020202020204" pitchFamily="34" charset="0"/>
              </a:rPr>
              <a:t>Lord</a:t>
            </a:r>
            <a:r>
              <a:rPr lang="en-AU" sz="1800" dirty="0">
                <a:latin typeface="Arial" panose="020B0604020202020204" pitchFamily="34" charset="0"/>
                <a:cs typeface="Arial" panose="020B0604020202020204" pitchFamily="34" charset="0"/>
              </a:rPr>
              <a:t> Carrington, who </a:t>
            </a:r>
            <a:r>
              <a:rPr lang="en-AU" b="0" i="0" u="none" strike="noStrike" dirty="0">
                <a:solidFill>
                  <a:srgbClr val="111111"/>
                </a:solidFill>
                <a:effectLst/>
                <a:latin typeface="Arial" panose="020B0604020202020204" pitchFamily="34" charset="0"/>
                <a:cs typeface="Arial" panose="020B0604020202020204" pitchFamily="34" charset="0"/>
              </a:rPr>
              <a:t>captured by hand in details </a:t>
            </a:r>
            <a:r>
              <a:rPr lang="en-AU" sz="1800" dirty="0">
                <a:latin typeface="Arial" panose="020B0604020202020204" pitchFamily="34" charset="0"/>
                <a:cs typeface="Arial" panose="020B0604020202020204" pitchFamily="34" charset="0"/>
              </a:rPr>
              <a:t>the </a:t>
            </a:r>
            <a:r>
              <a:rPr lang="en-AU" sz="1800" dirty="0">
                <a:solidFill>
                  <a:srgbClr val="000000"/>
                </a:solidFill>
                <a:latin typeface="Arial" panose="020B0604020202020204" pitchFamily="34" charset="0"/>
                <a:cs typeface="Arial" panose="020B0604020202020204" pitchFamily="34" charset="0"/>
              </a:rPr>
              <a:t>s</a:t>
            </a:r>
            <a:r>
              <a:rPr lang="en-AU" b="0" i="0" u="none" strike="noStrike" dirty="0">
                <a:solidFill>
                  <a:srgbClr val="000000"/>
                </a:solidFill>
                <a:effectLst/>
                <a:latin typeface="Arial" panose="020B0604020202020204" pitchFamily="34" charset="0"/>
                <a:cs typeface="Arial" panose="020B0604020202020204" pitchFamily="34" charset="0"/>
              </a:rPr>
              <a:t>unspots appeared on the Sun.</a:t>
            </a:r>
            <a:r>
              <a:rPr lang="en-AU" dirty="0">
                <a:solidFill>
                  <a:srgbClr val="111111"/>
                </a:solidFill>
                <a:latin typeface="Arial" panose="020B0604020202020204" pitchFamily="34" charset="0"/>
                <a:cs typeface="Arial" panose="020B0604020202020204" pitchFamily="34" charset="0"/>
              </a:rPr>
              <a:t> </a:t>
            </a:r>
            <a:r>
              <a:rPr lang="en-AU" b="0" i="0" u="none" strike="noStrike" dirty="0">
                <a:solidFill>
                  <a:srgbClr val="000000"/>
                </a:solidFill>
                <a:effectLst/>
                <a:latin typeface="Arial" panose="020B0604020202020204" pitchFamily="34" charset="0"/>
                <a:cs typeface="Arial" panose="020B0604020202020204" pitchFamily="34" charset="0"/>
              </a:rPr>
              <a:t>A and B mark the initial positions of an intensely bright event, which moved over the course of five minutes to C and D before disappearing.</a:t>
            </a:r>
            <a:r>
              <a:rPr lang="en-AU" sz="1800" dirty="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94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72CF1A4-3F18-5599-73AA-341BA518D59C}"/>
              </a:ext>
            </a:extLst>
          </p:cNvPr>
          <p:cNvSpPr txBox="1"/>
          <p:nvPr/>
        </p:nvSpPr>
        <p:spPr>
          <a:xfrm>
            <a:off x="0" y="0"/>
            <a:ext cx="6096000" cy="276999"/>
          </a:xfrm>
          <a:prstGeom prst="rect">
            <a:avLst/>
          </a:prstGeom>
          <a:solidFill>
            <a:srgbClr val="800000"/>
          </a:solidFill>
          <a:ln>
            <a:solidFill>
              <a:schemeClr val="bg1"/>
            </a:solidFill>
          </a:ln>
        </p:spPr>
        <p:txBody>
          <a:bodyPr wrap="square" rtlCol="0">
            <a:spAutoFit/>
          </a:bodyPr>
          <a:lstStyle/>
          <a:p>
            <a:r>
              <a:rPr lang="it-IT" sz="1200" b="1" dirty="0">
                <a:solidFill>
                  <a:schemeClr val="bg1"/>
                </a:solidFill>
              </a:rPr>
              <a:t>Space </a:t>
            </a:r>
            <a:r>
              <a:rPr lang="it-IT" sz="1200" b="1" dirty="0" err="1">
                <a:solidFill>
                  <a:schemeClr val="bg1"/>
                </a:solidFill>
              </a:rPr>
              <a:t>Weather</a:t>
            </a:r>
            <a:endParaRPr lang="it-IT" sz="1200" b="1" dirty="0">
              <a:solidFill>
                <a:schemeClr val="bg1"/>
              </a:solidFill>
            </a:endParaRPr>
          </a:p>
        </p:txBody>
      </p:sp>
      <p:sp>
        <p:nvSpPr>
          <p:cNvPr id="3" name="CasellaDiTesto 2">
            <a:extLst>
              <a:ext uri="{FF2B5EF4-FFF2-40B4-BE49-F238E27FC236}">
                <a16:creationId xmlns:a16="http://schemas.microsoft.com/office/drawing/2014/main" id="{1801626C-3B69-1F85-937D-296EB433FB04}"/>
              </a:ext>
            </a:extLst>
          </p:cNvPr>
          <p:cNvSpPr txBox="1"/>
          <p:nvPr/>
        </p:nvSpPr>
        <p:spPr>
          <a:xfrm>
            <a:off x="0" y="6610574"/>
            <a:ext cx="6096000" cy="276999"/>
          </a:xfrm>
          <a:prstGeom prst="rect">
            <a:avLst/>
          </a:prstGeom>
          <a:solidFill>
            <a:srgbClr val="6B0001"/>
          </a:solidFill>
          <a:ln>
            <a:solidFill>
              <a:schemeClr val="bg1"/>
            </a:solidFill>
          </a:ln>
        </p:spPr>
        <p:txBody>
          <a:bodyPr wrap="square" rtlCol="0">
            <a:spAutoFit/>
          </a:bodyPr>
          <a:lstStyle/>
          <a:p>
            <a:endParaRPr lang="it-IT" sz="1200" dirty="0">
              <a:solidFill>
                <a:schemeClr val="bg1"/>
              </a:solidFill>
            </a:endParaRPr>
          </a:p>
        </p:txBody>
      </p:sp>
      <p:sp>
        <p:nvSpPr>
          <p:cNvPr id="4" name="CasellaDiTesto 3">
            <a:extLst>
              <a:ext uri="{FF2B5EF4-FFF2-40B4-BE49-F238E27FC236}">
                <a16:creationId xmlns:a16="http://schemas.microsoft.com/office/drawing/2014/main" id="{109C9AF0-4D28-0360-95E3-CAC314CFE941}"/>
              </a:ext>
            </a:extLst>
          </p:cNvPr>
          <p:cNvSpPr txBox="1"/>
          <p:nvPr/>
        </p:nvSpPr>
        <p:spPr>
          <a:xfrm>
            <a:off x="6096000" y="6610574"/>
            <a:ext cx="6096000" cy="276999"/>
          </a:xfrm>
          <a:prstGeom prst="rect">
            <a:avLst/>
          </a:prstGeom>
          <a:solidFill>
            <a:srgbClr val="800000"/>
          </a:solidFill>
          <a:ln>
            <a:solidFill>
              <a:schemeClr val="bg1"/>
            </a:solidFill>
          </a:ln>
        </p:spPr>
        <p:txBody>
          <a:bodyPr wrap="square" rtlCol="0">
            <a:spAutoFit/>
          </a:bodyPr>
          <a:lstStyle/>
          <a:p>
            <a:pPr algn="r"/>
            <a:endParaRPr lang="it-IT" sz="1200" dirty="0">
              <a:solidFill>
                <a:schemeClr val="bg1"/>
              </a:solidFill>
            </a:endParaRPr>
          </a:p>
        </p:txBody>
      </p:sp>
      <p:sp>
        <p:nvSpPr>
          <p:cNvPr id="7" name="CasellaDiTesto 4">
            <a:extLst>
              <a:ext uri="{FF2B5EF4-FFF2-40B4-BE49-F238E27FC236}">
                <a16:creationId xmlns:a16="http://schemas.microsoft.com/office/drawing/2014/main" id="{05ED956D-CC96-B41C-AE37-EA41B29781C9}"/>
              </a:ext>
            </a:extLst>
          </p:cNvPr>
          <p:cNvSpPr txBox="1"/>
          <p:nvPr/>
        </p:nvSpPr>
        <p:spPr>
          <a:xfrm>
            <a:off x="6096000" y="0"/>
            <a:ext cx="6096000" cy="276999"/>
          </a:xfrm>
          <a:prstGeom prst="rect">
            <a:avLst/>
          </a:prstGeom>
          <a:solidFill>
            <a:srgbClr val="6B0001"/>
          </a:solidFill>
          <a:ln>
            <a:solidFill>
              <a:schemeClr val="bg1"/>
            </a:solidFill>
          </a:ln>
        </p:spPr>
        <p:txBody>
          <a:bodyPr wrap="square" rtlCol="0">
            <a:spAutoFit/>
          </a:bodyPr>
          <a:lstStyle/>
          <a:p>
            <a:pPr algn="r"/>
            <a:endParaRPr lang="en-GB" sz="1200" dirty="0">
              <a:solidFill>
                <a:schemeClr val="bg1"/>
              </a:solidFill>
            </a:endParaRPr>
          </a:p>
        </p:txBody>
      </p:sp>
      <p:pic>
        <p:nvPicPr>
          <p:cNvPr id="10" name="Picture 9" descr="fig1.png">
            <a:extLst>
              <a:ext uri="{FF2B5EF4-FFF2-40B4-BE49-F238E27FC236}">
                <a16:creationId xmlns:a16="http://schemas.microsoft.com/office/drawing/2014/main" id="{AEAA2DBA-9947-B6F5-C254-BE9F446866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7441" y="1605122"/>
            <a:ext cx="9144000" cy="3020037"/>
          </a:xfrm>
          <a:prstGeom prst="rect">
            <a:avLst/>
          </a:prstGeom>
        </p:spPr>
      </p:pic>
      <p:cxnSp>
        <p:nvCxnSpPr>
          <p:cNvPr id="11" name="Straight Arrow Connector 10">
            <a:extLst>
              <a:ext uri="{FF2B5EF4-FFF2-40B4-BE49-F238E27FC236}">
                <a16:creationId xmlns:a16="http://schemas.microsoft.com/office/drawing/2014/main" id="{5B2246B9-556A-6A6D-696E-579393845EFE}"/>
              </a:ext>
            </a:extLst>
          </p:cNvPr>
          <p:cNvCxnSpPr/>
          <p:nvPr/>
        </p:nvCxnSpPr>
        <p:spPr>
          <a:xfrm flipV="1">
            <a:off x="3482941" y="3345022"/>
            <a:ext cx="2286000" cy="195580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AFAE506-7AA8-8F25-11C1-006CFD419A43}"/>
              </a:ext>
            </a:extLst>
          </p:cNvPr>
          <p:cNvSpPr txBox="1"/>
          <p:nvPr/>
        </p:nvSpPr>
        <p:spPr>
          <a:xfrm>
            <a:off x="1958941" y="5465922"/>
            <a:ext cx="3657600" cy="646331"/>
          </a:xfrm>
          <a:prstGeom prst="rect">
            <a:avLst/>
          </a:prstGeom>
          <a:noFill/>
        </p:spPr>
        <p:txBody>
          <a:bodyPr wrap="square" rtlCol="0">
            <a:spAutoFit/>
          </a:bodyPr>
          <a:lstStyle/>
          <a:p>
            <a:r>
              <a:rPr lang="en-US" dirty="0"/>
              <a:t>Places where northern lights have been observed</a:t>
            </a:r>
          </a:p>
        </p:txBody>
      </p:sp>
      <p:cxnSp>
        <p:nvCxnSpPr>
          <p:cNvPr id="13" name="Straight Arrow Connector 12">
            <a:extLst>
              <a:ext uri="{FF2B5EF4-FFF2-40B4-BE49-F238E27FC236}">
                <a16:creationId xmlns:a16="http://schemas.microsoft.com/office/drawing/2014/main" id="{AE8A649B-7485-75EC-1E14-8828CCE54E6C}"/>
              </a:ext>
            </a:extLst>
          </p:cNvPr>
          <p:cNvCxnSpPr/>
          <p:nvPr/>
        </p:nvCxnSpPr>
        <p:spPr>
          <a:xfrm flipV="1">
            <a:off x="8956641" y="3599022"/>
            <a:ext cx="711200" cy="1498600"/>
          </a:xfrm>
          <a:prstGeom prst="straightConnector1">
            <a:avLst/>
          </a:prstGeom>
          <a:ln>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53713E7-87A8-81C3-B0D3-7EB8DD6C253A}"/>
              </a:ext>
            </a:extLst>
          </p:cNvPr>
          <p:cNvSpPr txBox="1"/>
          <p:nvPr/>
        </p:nvSpPr>
        <p:spPr>
          <a:xfrm>
            <a:off x="7851741" y="5300822"/>
            <a:ext cx="2222500" cy="646331"/>
          </a:xfrm>
          <a:prstGeom prst="rect">
            <a:avLst/>
          </a:prstGeom>
          <a:noFill/>
        </p:spPr>
        <p:txBody>
          <a:bodyPr wrap="square" rtlCol="0">
            <a:spAutoFit/>
          </a:bodyPr>
          <a:lstStyle/>
          <a:p>
            <a:r>
              <a:rPr lang="en-US" dirty="0"/>
              <a:t>Geomagnetic measurements</a:t>
            </a:r>
          </a:p>
        </p:txBody>
      </p:sp>
      <p:sp>
        <p:nvSpPr>
          <p:cNvPr id="15" name="TextBox 14">
            <a:extLst>
              <a:ext uri="{FF2B5EF4-FFF2-40B4-BE49-F238E27FC236}">
                <a16:creationId xmlns:a16="http://schemas.microsoft.com/office/drawing/2014/main" id="{8FA4FE9F-7694-BA04-70E4-E660163FC8EF}"/>
              </a:ext>
            </a:extLst>
          </p:cNvPr>
          <p:cNvSpPr txBox="1"/>
          <p:nvPr/>
        </p:nvSpPr>
        <p:spPr>
          <a:xfrm>
            <a:off x="0" y="6170179"/>
            <a:ext cx="12192000" cy="338554"/>
          </a:xfrm>
          <a:prstGeom prst="rect">
            <a:avLst/>
          </a:prstGeom>
          <a:noFill/>
        </p:spPr>
        <p:txBody>
          <a:bodyPr wrap="square" rtlCol="0">
            <a:spAutoFit/>
          </a:bodyPr>
          <a:lstStyle/>
          <a:p>
            <a:r>
              <a:rPr lang="en-US" sz="1600" dirty="0"/>
              <a:t>E.W. </a:t>
            </a:r>
            <a:r>
              <a:rPr lang="en-US" sz="1600" dirty="0" err="1"/>
              <a:t>Cliver</a:t>
            </a:r>
            <a:r>
              <a:rPr lang="en-US" sz="1600" dirty="0"/>
              <a:t>, and W.F. Dietrich. </a:t>
            </a:r>
            <a:r>
              <a:rPr lang="en-US" sz="1600" i="1" dirty="0"/>
              <a:t>The 1859 space weather event revisited: limits of extreme activity</a:t>
            </a:r>
            <a:r>
              <a:rPr lang="en-US" sz="1600" dirty="0"/>
              <a:t>. J. Space Weather Space </a:t>
            </a:r>
            <a:r>
              <a:rPr lang="en-US" sz="1600" dirty="0" err="1"/>
              <a:t>Clim</a:t>
            </a:r>
            <a:r>
              <a:rPr lang="en-US" sz="1600" dirty="0"/>
              <a:t>. 3 (2013) A31</a:t>
            </a:r>
          </a:p>
        </p:txBody>
      </p:sp>
      <p:sp>
        <p:nvSpPr>
          <p:cNvPr id="16" name="CasellaDiTesto 7">
            <a:extLst>
              <a:ext uri="{FF2B5EF4-FFF2-40B4-BE49-F238E27FC236}">
                <a16:creationId xmlns:a16="http://schemas.microsoft.com/office/drawing/2014/main" id="{5892BBD5-2A07-2903-F34C-75826CFCD807}"/>
              </a:ext>
            </a:extLst>
          </p:cNvPr>
          <p:cNvSpPr txBox="1"/>
          <p:nvPr/>
        </p:nvSpPr>
        <p:spPr>
          <a:xfrm>
            <a:off x="0" y="270992"/>
            <a:ext cx="12192000" cy="792000"/>
          </a:xfrm>
          <a:prstGeom prst="rect">
            <a:avLst/>
          </a:prstGeom>
          <a:solidFill>
            <a:schemeClr val="bg2"/>
          </a:solidFill>
        </p:spPr>
        <p:txBody>
          <a:bodyPr wrap="square" rtlCol="0" anchor="b">
            <a:noAutofit/>
          </a:bodyPr>
          <a:lstStyle/>
          <a:p>
            <a:r>
              <a:rPr lang="en-US" sz="2400" dirty="0">
                <a:solidFill>
                  <a:srgbClr val="800000"/>
                </a:solidFill>
              </a:rPr>
              <a:t>September 1</a:t>
            </a:r>
            <a:r>
              <a:rPr lang="en-US" sz="2400" baseline="30000" dirty="0">
                <a:solidFill>
                  <a:srgbClr val="800000"/>
                </a:solidFill>
              </a:rPr>
              <a:t>st</a:t>
            </a:r>
            <a:r>
              <a:rPr lang="en-US" sz="2400" dirty="0">
                <a:solidFill>
                  <a:srgbClr val="800000"/>
                </a:solidFill>
              </a:rPr>
              <a:t>, Carrington event</a:t>
            </a:r>
            <a:endParaRPr lang="it-IT" sz="2400" dirty="0">
              <a:solidFill>
                <a:srgbClr val="800000"/>
              </a:solidFill>
            </a:endParaRPr>
          </a:p>
        </p:txBody>
      </p:sp>
      <p:sp>
        <p:nvSpPr>
          <p:cNvPr id="6" name="TextBox 5">
            <a:extLst>
              <a:ext uri="{FF2B5EF4-FFF2-40B4-BE49-F238E27FC236}">
                <a16:creationId xmlns:a16="http://schemas.microsoft.com/office/drawing/2014/main" id="{89D5D304-EB25-1DCF-8E03-D7F09B2D69EF}"/>
              </a:ext>
            </a:extLst>
          </p:cNvPr>
          <p:cNvSpPr txBox="1"/>
          <p:nvPr/>
        </p:nvSpPr>
        <p:spPr>
          <a:xfrm>
            <a:off x="9725" y="1176976"/>
            <a:ext cx="6147880" cy="369332"/>
          </a:xfrm>
          <a:prstGeom prst="rect">
            <a:avLst/>
          </a:prstGeom>
          <a:noFill/>
        </p:spPr>
        <p:txBody>
          <a:bodyPr wrap="square">
            <a:spAutoFit/>
          </a:bodyPr>
          <a:lstStyle/>
          <a:p>
            <a:r>
              <a:rPr lang="en-US" sz="1800" b="1" i="0" dirty="0">
                <a:solidFill>
                  <a:srgbClr val="202122"/>
                </a:solidFill>
                <a:effectLst/>
              </a:rPr>
              <a:t>Auroras were seen all around the world</a:t>
            </a:r>
            <a:endParaRPr lang="en-IT" b="1" dirty="0"/>
          </a:p>
        </p:txBody>
      </p:sp>
    </p:spTree>
    <p:extLst>
      <p:ext uri="{BB962C8B-B14F-4D97-AF65-F5344CB8AC3E}">
        <p14:creationId xmlns:p14="http://schemas.microsoft.com/office/powerpoint/2010/main" val="19809556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7266</TotalTime>
  <Words>3289</Words>
  <Application>Microsoft Office PowerPoint</Application>
  <PresentationFormat>Grand écran</PresentationFormat>
  <Paragraphs>623</Paragraphs>
  <Slides>57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57</vt:i4>
      </vt:variant>
    </vt:vector>
  </HeadingPairs>
  <TitlesOfParts>
    <vt:vector size="65" baseType="lpstr">
      <vt:lpstr>Arial</vt:lpstr>
      <vt:lpstr>Calibri</vt:lpstr>
      <vt:lpstr>Calibri Light</vt:lpstr>
      <vt:lpstr>Cambria Math</vt:lpstr>
      <vt:lpstr>Helvetica</vt:lpstr>
      <vt:lpstr>SF Compact Display Medium</vt:lpstr>
      <vt:lpstr>Wingdings</vt: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Volpara</dc:creator>
  <cp:lastModifiedBy>Theo Chatelain</cp:lastModifiedBy>
  <cp:revision>71</cp:revision>
  <dcterms:created xsi:type="dcterms:W3CDTF">2023-07-10T12:39:42Z</dcterms:created>
  <dcterms:modified xsi:type="dcterms:W3CDTF">2024-06-13T08:45:59Z</dcterms:modified>
</cp:coreProperties>
</file>