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7" r:id="rId2"/>
    <p:sldMasterId id="2147483665" r:id="rId3"/>
    <p:sldMasterId id="2147483648" r:id="rId4"/>
    <p:sldMasterId id="2147483651" r:id="rId5"/>
    <p:sldMasterId id="2147483653" r:id="rId6"/>
    <p:sldMasterId id="2147483655" r:id="rId7"/>
    <p:sldMasterId id="2147483657" r:id="rId8"/>
    <p:sldMasterId id="2147483659" r:id="rId9"/>
    <p:sldMasterId id="2147483661" r:id="rId10"/>
    <p:sldMasterId id="2147486089" r:id="rId11"/>
    <p:sldMasterId id="2147486101" r:id="rId12"/>
  </p:sldMasterIdLst>
  <p:notesMasterIdLst>
    <p:notesMasterId r:id="rId36"/>
  </p:notesMasterIdLst>
  <p:handoutMasterIdLst>
    <p:handoutMasterId r:id="rId37"/>
  </p:handoutMasterIdLst>
  <p:sldIdLst>
    <p:sldId id="344" r:id="rId13"/>
    <p:sldId id="325" r:id="rId14"/>
    <p:sldId id="345" r:id="rId15"/>
    <p:sldId id="346" r:id="rId16"/>
    <p:sldId id="347" r:id="rId17"/>
    <p:sldId id="361" r:id="rId18"/>
    <p:sldId id="362" r:id="rId19"/>
    <p:sldId id="363" r:id="rId20"/>
    <p:sldId id="364" r:id="rId21"/>
    <p:sldId id="348" r:id="rId22"/>
    <p:sldId id="349" r:id="rId23"/>
    <p:sldId id="350" r:id="rId24"/>
    <p:sldId id="351" r:id="rId25"/>
    <p:sldId id="352" r:id="rId26"/>
    <p:sldId id="353" r:id="rId27"/>
    <p:sldId id="355" r:id="rId28"/>
    <p:sldId id="354" r:id="rId29"/>
    <p:sldId id="356" r:id="rId30"/>
    <p:sldId id="357" r:id="rId31"/>
    <p:sldId id="359" r:id="rId32"/>
    <p:sldId id="365" r:id="rId33"/>
    <p:sldId id="360" r:id="rId34"/>
    <p:sldId id="294" r:id="rId35"/>
  </p:sldIdLst>
  <p:sldSz cx="9144000" cy="6858000" type="screen4x3"/>
  <p:notesSz cx="6789738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AEAEA"/>
    <a:srgbClr val="DDDDDD"/>
    <a:srgbClr val="9999FF"/>
    <a:srgbClr val="9CC00C"/>
    <a:srgbClr val="FECF53"/>
    <a:srgbClr val="0592C2"/>
    <a:srgbClr val="EB7527"/>
    <a:srgbClr val="808C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 snapToGrid="0">
      <p:cViewPr>
        <p:scale>
          <a:sx n="100" d="100"/>
          <a:sy n="100" d="100"/>
        </p:scale>
        <p:origin x="-510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76" y="-108"/>
      </p:cViewPr>
      <p:guideLst>
        <p:guide orient="horz" pos="3128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1638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31338"/>
            <a:ext cx="2941637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07CAAA-788A-4B4C-80BA-14EC1868B05F}" type="slidenum">
              <a:rPr lang="fr-FR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7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0838" cy="4468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1638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31338"/>
            <a:ext cx="2941637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306CE0-7873-4CCA-9413-56C973818EDB}" type="slidenum">
              <a:rPr lang="fr-FR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AB4CBE-513F-4E33-A3E9-B25113A7A90B}" type="slidenum">
              <a:rPr lang="fr-FR"/>
              <a:pPr/>
              <a:t>2</a:t>
            </a:fld>
            <a:endParaRPr lang="fr-FR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06CE0-7873-4CCA-9413-56C973818EDB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06CE0-7873-4CCA-9413-56C973818EDB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nd_couv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>
              <a:lnSpc>
                <a:spcPct val="90000"/>
              </a:lnSpc>
              <a:defRPr sz="38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5100"/>
          </a:xfrm>
        </p:spPr>
        <p:txBody>
          <a:bodyPr/>
          <a:lstStyle>
            <a:lvl1pPr>
              <a:lnSpc>
                <a:spcPct val="100000"/>
              </a:lnSpc>
              <a:defRPr sz="2300" b="1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ED63AC3-EDE3-47CD-8658-C9EDBE0B1E43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CB7251F-A1CF-41E8-9F54-E3311DFB9BBC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3572D44-4689-4CE7-AE72-124BF3B05A8F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ora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CFB35980-7171-45E8-9BC7-BE2C2FDEFF83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D17A0AC-245A-4523-8016-96EF1EA91AD3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F90EBDF-FD7D-4250-8A46-A844756DEC1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D3C3D64B-9886-4C3E-985B-11CB5F9261E4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61A611F-E3DD-4541-9A05-072EAC546477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366C5A4-6B1E-4CC7-BAD4-43D17D1CB0A0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9DE42C7-8467-411C-92C5-F8D1D0B42915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A578CB2-6DE4-4B1F-8584-68EAB84B3B2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8328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832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9A018CB-85F9-4464-8544-F682F618301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6A800A8-FD94-41BB-B02D-04EDAD3538D3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547B3EC-C349-4C1C-A3AE-687542771810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A6919E3-3954-4BEC-915A-C219344C4747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nd_couv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>
              <a:lnSpc>
                <a:spcPct val="90000"/>
              </a:lnSpc>
              <a:defRPr sz="38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5100"/>
          </a:xfrm>
        </p:spPr>
        <p:txBody>
          <a:bodyPr/>
          <a:lstStyle>
            <a:lvl1pPr>
              <a:lnSpc>
                <a:spcPct val="100000"/>
              </a:lnSpc>
              <a:defRPr sz="2300" b="1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42A2442-239D-426C-BFBA-E28742266E73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1EC06E4-610D-4518-B3D6-9AB459B1F33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844675"/>
            <a:ext cx="3694113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844675"/>
            <a:ext cx="369411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5192C3B-310F-43D8-85D7-F8AC568650F0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59A219E-E5BE-4BF8-9A9B-F33EF21E2231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D3C077B-DD9F-4DD0-B5A7-D4887EBADE74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EDA328B-1785-4BEF-9773-0AC60300FE2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cou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5763"/>
            <a:ext cx="7626350" cy="1976437"/>
          </a:xfrm>
        </p:spPr>
        <p:txBody>
          <a:bodyPr anchor="b"/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6688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1876DFC-3673-48B6-BF1D-6D7CD1B446FB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7157943-4F99-4452-91C4-40D2AF50ED1B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BE4C1E8-4590-463D-AE8B-C96CECC9FF0C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8328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832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8C1D7FF-A503-4515-9584-7E35F541FA4D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nd_chapitre_ro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CC10F0E2-E00D-494E-80E1-64C789E8508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00" y="522000"/>
            <a:ext cx="7540625" cy="52540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6000" y="1440000"/>
            <a:ext cx="7560000" cy="1249573"/>
          </a:xfrm>
        </p:spPr>
        <p:txBody>
          <a:bodyPr/>
          <a:lstStyle>
            <a:lvl2pPr marL="628650" indent="-176213">
              <a:buFont typeface="Arial" pitchFamily="34" charset="0"/>
              <a:buChar char="•"/>
              <a:defRPr/>
            </a:lvl2pPr>
            <a:lvl3pPr marL="809625" indent="-185738">
              <a:buFont typeface="Wingdings 3" pitchFamily="18" charset="2"/>
              <a:buChar char="¬"/>
              <a:defRPr/>
            </a:lvl3pPr>
            <a:lvl4pPr marL="992188" indent="-185738">
              <a:defRPr/>
            </a:lvl4pPr>
            <a:lvl5pPr marL="1162050" indent="-179388">
              <a:defRPr/>
            </a:lvl5pPr>
            <a:lvl6pPr marL="1158875" indent="0">
              <a:defRPr/>
            </a:lvl6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  <a:p>
            <a:pPr lvl="5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FD08B70E-AB99-457B-AEC1-B1985CFF02DC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C0E8E3A-F3BB-43D4-9F0A-A20F6BE23E9A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00" y="522000"/>
            <a:ext cx="8229600" cy="52540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234542"/>
            <a:ext cx="4040188" cy="443198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  <a:latin typeface="Neo Sans St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33140"/>
            <a:ext cx="4040188" cy="1443472"/>
          </a:xfrm>
        </p:spPr>
        <p:txBody>
          <a:bodyPr/>
          <a:lstStyle>
            <a:lvl1pPr>
              <a:defRPr sz="1600"/>
            </a:lvl1pPr>
            <a:lvl2pPr marL="722313" indent="-269875">
              <a:buFont typeface="Wingdings 3" pitchFamily="18" charset="2"/>
              <a:buChar char="Ú"/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  <a:p>
            <a:pPr lvl="5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2234542"/>
            <a:ext cx="4041775" cy="443198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  <a:latin typeface="Neo Sans St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733140"/>
            <a:ext cx="4041775" cy="1471172"/>
          </a:xfrm>
        </p:spPr>
        <p:txBody>
          <a:bodyPr/>
          <a:lstStyle>
            <a:lvl1pPr>
              <a:defRPr sz="1600"/>
            </a:lvl1pPr>
            <a:lvl2pPr marL="722313" indent="-269875">
              <a:buFont typeface="Wingdings 3" pitchFamily="18" charset="2"/>
              <a:buChar char="Ú"/>
              <a:defRPr sz="1400"/>
            </a:lvl2pPr>
            <a:lvl3pPr>
              <a:buNone/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  <a:p>
            <a:pPr lvl="5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FF43C19C-9B13-4D9F-9249-4147FC67F0F5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316D795-DCF4-43FF-81C4-F4CE91304B88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48112EF-8C29-4E2D-9A43-78FA1733E70A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FD9A44F-2782-492E-B46A-15C5E641FA18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426B1BE-5F45-4106-A02C-2F3531561D8D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76BD423-2FA4-4623-ACB7-C6B7359FA330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2187575"/>
            <a:ext cx="3694113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2187575"/>
            <a:ext cx="3694112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26B633C-D717-4CE0-8435-73651062E66D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CBD376A-CD84-4DA8-AB63-2D6857D566F0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01ED8F0-5D6F-4E14-BCAD-6BF66EBD337C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9180232-A26C-439E-B5EF-1EBC52437258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579679B-6754-4E9C-9B01-1D3DA8439A98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F4D28811-7D04-4629-8E17-8B7DF293E5CC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7FB7BDD-CDF6-4973-BEA1-0BD6C550A475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0323E79-588A-4DC8-B870-A5B96750BDF3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166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166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B92746D-9575-4124-A104-E4DBEC7E056D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ouv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 algn="l">
              <a:lnSpc>
                <a:spcPct val="90000"/>
              </a:lnSpc>
              <a:defRPr sz="38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844550"/>
          </a:xfrm>
        </p:spPr>
        <p:txBody>
          <a:bodyPr anchor="t"/>
          <a:lstStyle>
            <a:lvl1pPr>
              <a:lnSpc>
                <a:spcPct val="100000"/>
              </a:lnSpc>
              <a:defRPr sz="23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72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0C031A8-EEB9-4D90-9BB6-8A2F31AFC578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2924175"/>
            <a:ext cx="2159000" cy="34194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4000" y="2924175"/>
            <a:ext cx="6324600" cy="3419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nd_chapitre_ro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2B5F46EA-ECA9-4A6D-BDA5-C52BFC0FBDB6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B165BD9-821A-4B72-9CEC-4623F57D79C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161B457-8041-4EEA-A642-0F4E65443BC8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D26B898-347D-4D58-B75E-FB1491ABBDF5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9028946-7522-4DBB-A071-EAC92B22B842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44EF014-0FD7-4773-9CEF-85E911D7003C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844675"/>
            <a:ext cx="3694113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844675"/>
            <a:ext cx="369411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5C9FAB87-E097-48EA-BE9F-EC1E9124F26E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029F479-3B9C-438A-BECF-2F2E29FA3620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D0625087-980C-4B50-B0E7-E3EE1240C52F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8D42176-5577-453D-9D30-76FACFB6C6DC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CC24A92-DB39-4D64-8506-BF0B29C3B346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7E6C385-5A6F-437E-82BC-5874435F2DBF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3C9B7A36-829B-427C-8EBD-853BB71ED44E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25488C3-3DCD-4403-8BF2-B42E6F67913F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C77D609-7D8E-4316-8BFF-618743BA18A0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7901805-BC19-4E1D-A1BB-45194D0B871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F63A989-B876-4C7F-AAF2-8725BCEC56B6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3409CB7-71FA-44F2-A508-541997FC3B1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DCC6767B-BF2E-4AD3-A244-90596D8C230F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E76DF44-9720-4115-87BA-895D551EF2D2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F046723-62A0-4054-A27F-C9147C60E25A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A1BAA28-F07E-4E13-B011-BA7D60E36F87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69607E4-C3E1-41AA-A626-D0C58807AFB2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53317C2-8CAD-43D6-8852-C3556A228127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349375" y="1673225"/>
            <a:ext cx="7540625" cy="47466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20C93F4-02D3-438E-82A2-1DC7BAD156C1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e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75115E6F-9B66-48CF-8038-B9D4B3B8101C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8B806F0-433C-434C-9981-9BC88F2D2403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F6041D3C-B8C7-4ED5-BBEF-7EC8A7F6A34C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B708F88-B138-4FC6-993F-F1FF9A51CC45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DD42771-60F5-44DE-B3C3-40E7B5396F25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6930677-6ABB-4C47-938E-5115ED3B1017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5E86D745-C97D-4295-8585-411B95469FA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6AB8812-3CE5-4705-A21C-91D17E67D97A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F27C5505-2930-423B-B0B9-AC5AC16269F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050B605-0AD0-4CA1-8719-925932AD5084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8311435-DEBD-4AD2-A251-2E4245345C47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D21B28B3-7ACC-4F62-824E-2BB5B06FD062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io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FF02D856-B738-4988-A696-268C359B0C9E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7E13B57-ED45-41AA-9C6A-1F8D9AA0322A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D13E1B7-0162-4F05-A905-98F1BEBD5A40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FD12FFB7-6242-4B50-8EEA-3DF857F79F15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F42D6E99-5280-48B0-B1FC-0F4C1FF8311A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D716B792-3B10-480F-B590-956AE8A85AD2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0ADD548-9E4E-44F1-BD58-87DC92F52637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EC9011F-0D07-4DEB-BB5B-7980C2FCBD1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20C4ADB-5638-4B0B-89C5-4814CECD3254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5C9C35C4-8428-4802-B32B-349304DC6961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876ADD2-028A-493F-BB8E-5B7C7BAC356D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4D9D93B-189F-4E95-AB2B-18A159FDB7A8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g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C11B74BF-5656-45F4-A5A5-E4E80FFD3FD5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547A6FC1-8EB1-4E53-8368-356BDE038501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2498F46-0A12-49DB-BA3F-AE9C704CFCE2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9C11E8B-9C54-4F22-825F-5E807A77B67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1141A71-01BA-426A-B2E6-28A5D7D661E8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1FBCB46-71F9-4471-98EF-FBD3D024103D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729EFA2-64C2-4024-9519-F4914957F537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03711E2-3112-4384-845C-DC00DB306EFD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BDE8A65-133B-486B-992B-7E80724FA5BE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EC118D2-C109-4E22-8767-4D28D12A508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0FB7FFC-B562-453C-822C-31A2920302FF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547017E-355B-4459-80F9-CF72A87F1D3B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F295285-7245-4129-8D0D-222AA2C090CA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227CE8C-7E27-40FF-87A2-9FEB04A90775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160DA321-6EE0-49CC-A86D-9EF0A61FD7A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E0AF858-B818-479D-8D6A-53DBAD9CF741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8B0C83D-7010-4160-BCFA-8A6BD1ED9F05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75A2A36-236F-43F1-ADD1-4168C68DE043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68A8A57-259A-4E97-A4C7-45F434A5A96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9145BE0-A008-4F71-9252-D7E961CEDE6C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32194CA-6A65-486D-9BAA-6EF6E0CA1B80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D49BB6F7-17DF-481C-B4D2-F873565B8A76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02543A8-8CE1-455C-A96F-B5D2690FA1C9}" type="slidenum">
              <a:rPr lang="fr-FR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ntroductio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844675"/>
            <a:ext cx="75406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7013" y="6489700"/>
            <a:ext cx="20129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50744AAF-D4CE-47ED-B9CE-CDCE35677593}" type="slidenum">
              <a:rPr lang="fr-FR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3" r:id="rId1"/>
    <p:sldLayoutId id="2147488685" r:id="rId2"/>
    <p:sldLayoutId id="2147488686" r:id="rId3"/>
    <p:sldLayoutId id="2147488687" r:id="rId4"/>
    <p:sldLayoutId id="2147488688" r:id="rId5"/>
    <p:sldLayoutId id="2147488689" r:id="rId6"/>
    <p:sldLayoutId id="2147488690" r:id="rId7"/>
    <p:sldLayoutId id="2147488691" r:id="rId8"/>
    <p:sldLayoutId id="2147488692" r:id="rId9"/>
    <p:sldLayoutId id="2147488693" r:id="rId10"/>
    <p:sldLayoutId id="2147488694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»"/>
        <a:defRPr sz="12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7" descr="bandeau_texte_oran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0C0BF8A7-4CB2-45DD-93BF-583B69233A5B}" type="slidenum">
              <a:rPr lang="fr-FR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12" r:id="rId1"/>
    <p:sldLayoutId id="2147488777" r:id="rId2"/>
    <p:sldLayoutId id="2147488778" r:id="rId3"/>
    <p:sldLayoutId id="2147488779" r:id="rId4"/>
    <p:sldLayoutId id="2147488780" r:id="rId5"/>
    <p:sldLayoutId id="2147488781" r:id="rId6"/>
    <p:sldLayoutId id="2147488782" r:id="rId7"/>
    <p:sldLayoutId id="2147488783" r:id="rId8"/>
    <p:sldLayoutId id="2147488784" r:id="rId9"/>
    <p:sldLayoutId id="2147488785" r:id="rId10"/>
    <p:sldLayoutId id="214748878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9" descr="introductio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844675"/>
            <a:ext cx="75406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7013" y="6489700"/>
            <a:ext cx="20129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7918AE7E-2A35-46B7-A64A-0B3223B46E04}" type="slidenum">
              <a:rPr lang="fr-FR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13" r:id="rId1"/>
    <p:sldLayoutId id="2147488787" r:id="rId2"/>
    <p:sldLayoutId id="2147488788" r:id="rId3"/>
    <p:sldLayoutId id="2147488789" r:id="rId4"/>
    <p:sldLayoutId id="2147488790" r:id="rId5"/>
    <p:sldLayoutId id="2147488791" r:id="rId6"/>
    <p:sldLayoutId id="2147488792" r:id="rId7"/>
    <p:sldLayoutId id="2147488793" r:id="rId8"/>
    <p:sldLayoutId id="2147488794" r:id="rId9"/>
    <p:sldLayoutId id="2147488795" r:id="rId10"/>
    <p:sldLayoutId id="214748879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»"/>
        <a:defRPr sz="12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10144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6pPr>
      <a:lvl7pPr marL="14716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7pPr>
      <a:lvl8pPr marL="19288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8pPr>
      <a:lvl9pPr marL="23860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8" descr="bandeau_texte_rou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03238" y="522288"/>
            <a:ext cx="75406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025525" y="1439863"/>
            <a:ext cx="75612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2"/>
            <a:r>
              <a:rPr lang="fr-FR" smtClean="0"/>
              <a:t>Deuxième niveau</a:t>
            </a:r>
          </a:p>
          <a:p>
            <a:pPr lvl="3"/>
            <a:r>
              <a:rPr lang="fr-FR" smtClean="0"/>
              <a:t>Troisième niveau</a:t>
            </a:r>
          </a:p>
          <a:p>
            <a:pPr lvl="4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1B9A0BE3-2BE8-4BC6-ACD7-3C596093E871}" type="slidenum">
              <a:rPr lang="fr-FR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14" r:id="rId1"/>
    <p:sldLayoutId id="2147488797" r:id="rId2"/>
    <p:sldLayoutId id="2147488798" r:id="rId3"/>
    <p:sldLayoutId id="2147488799" r:id="rId4"/>
    <p:sldLayoutId id="2147488800" r:id="rId5"/>
    <p:sldLayoutId id="2147488801" r:id="rId6"/>
    <p:sldLayoutId id="2147488802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Neo Sans Std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Neo Sans Std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Neo Sans Std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Neo Sans Std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Neo Sans Std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lr>
          <a:schemeClr val="bg2"/>
        </a:buClr>
        <a:buFont typeface="Arial" charset="0"/>
        <a:buChar char="•"/>
        <a:defRPr sz="16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20663" indent="-219075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lr>
          <a:schemeClr val="bg2"/>
        </a:buClr>
        <a:buFont typeface="Arial" charset="0"/>
        <a:buChar char="•"/>
        <a:defRPr sz="1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2pPr>
      <a:lvl3pPr marL="628650" indent="-185738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lr>
          <a:schemeClr val="bg2"/>
        </a:buClr>
        <a:buFont typeface="Arial" charset="0"/>
        <a:buChar char="•"/>
        <a:defRPr sz="1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3pPr>
      <a:lvl4pPr marL="992188" indent="-185738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lr>
          <a:schemeClr val="bg2"/>
        </a:buClr>
        <a:buFont typeface="Wingdings 3" charset="2"/>
        <a:buChar char=""/>
        <a:defRPr sz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4pPr>
      <a:lvl5pPr marL="1165225" indent="-173038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lr>
          <a:schemeClr val="bg2"/>
        </a:buClr>
        <a:buFont typeface="Arial" charset="0"/>
        <a:buChar char="•"/>
        <a:defRPr sz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5pPr>
      <a:lvl6pPr marL="1158875" indent="0" algn="l" rtl="0" fontAlgn="base">
        <a:lnSpc>
          <a:spcPct val="90000"/>
        </a:lnSpc>
        <a:spcBef>
          <a:spcPct val="0"/>
        </a:spcBef>
        <a:spcAft>
          <a:spcPts val="60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ndeau_texte_rou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2187575"/>
            <a:ext cx="75406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8766E6CD-D2E4-4F46-8108-FEE3EB8D53D0}" type="slidenum">
              <a:rPr lang="fr-FR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4" r:id="rId1"/>
    <p:sldLayoutId id="2147488695" r:id="rId2"/>
    <p:sldLayoutId id="2147488696" r:id="rId3"/>
    <p:sldLayoutId id="2147488697" r:id="rId4"/>
    <p:sldLayoutId id="2147488698" r:id="rId5"/>
    <p:sldLayoutId id="2147488699" r:id="rId6"/>
    <p:sldLayoutId id="2147488700" r:id="rId7"/>
    <p:sldLayoutId id="2147488701" r:id="rId8"/>
    <p:sldLayoutId id="2147488702" r:id="rId9"/>
    <p:sldLayoutId id="2147488703" r:id="rId10"/>
    <p:sldLayoutId id="2147488704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lr>
          <a:schemeClr val="bg2"/>
        </a:buClr>
        <a:buChar char="–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3175" indent="911225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Font typeface="Arial" charset="0"/>
        <a:buChar char="•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4763" indent="1366838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6350" indent="1822450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4635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6pPr>
      <a:lvl7pPr marL="9207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7pPr>
      <a:lvl8pPr marL="13779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8pPr>
      <a:lvl9pPr marL="18351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fond_dernier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54000" y="2924175"/>
            <a:ext cx="863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0" y="4187825"/>
            <a:ext cx="4318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5" r:id="rId1"/>
    <p:sldLayoutId id="2147488705" r:id="rId2"/>
    <p:sldLayoutId id="2147488706" r:id="rId3"/>
    <p:sldLayoutId id="2147488707" r:id="rId4"/>
    <p:sldLayoutId id="2147488708" r:id="rId5"/>
    <p:sldLayoutId id="2147488709" r:id="rId6"/>
    <p:sldLayoutId id="2147488710" r:id="rId7"/>
    <p:sldLayoutId id="2147488711" r:id="rId8"/>
    <p:sldLayoutId id="2147488712" r:id="rId9"/>
    <p:sldLayoutId id="2147488713" r:id="rId10"/>
    <p:sldLayoutId id="214748871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Char char="–"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3175" indent="911225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4763" indent="1366838" algn="l" rtl="0" eaLnBrk="0" fontAlgn="base" hangingPunct="0">
        <a:spcBef>
          <a:spcPct val="0"/>
        </a:spcBef>
        <a:spcAft>
          <a:spcPct val="0"/>
        </a:spcAft>
        <a:buChar char="–"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6350" indent="1822450" algn="l" rtl="0" eaLnBrk="0" fontAlgn="base" hangingPunct="0">
        <a:spcBef>
          <a:spcPct val="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4635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6pPr>
      <a:lvl7pPr marL="9207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7pPr>
      <a:lvl8pPr marL="13779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8pPr>
      <a:lvl9pPr marL="18351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bandeau_texte_rou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B763FD7E-E0B0-44F0-BBAD-FC3BA8B12B42}" type="slidenum">
              <a:rPr lang="fr-FR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6" r:id="rId1"/>
    <p:sldLayoutId id="2147488715" r:id="rId2"/>
    <p:sldLayoutId id="2147488716" r:id="rId3"/>
    <p:sldLayoutId id="2147488717" r:id="rId4"/>
    <p:sldLayoutId id="2147488718" r:id="rId5"/>
    <p:sldLayoutId id="2147488719" r:id="rId6"/>
    <p:sldLayoutId id="2147488720" r:id="rId7"/>
    <p:sldLayoutId id="2147488721" r:id="rId8"/>
    <p:sldLayoutId id="2147488722" r:id="rId9"/>
    <p:sldLayoutId id="2147488723" r:id="rId10"/>
    <p:sldLayoutId id="2147488724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bandeau_texte_bleu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D1A32F94-81BE-47D6-9B82-C0ADFC7575FA}" type="slidenum">
              <a:rPr lang="fr-FR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7" r:id="rId1"/>
    <p:sldLayoutId id="2147488725" r:id="rId2"/>
    <p:sldLayoutId id="2147488726" r:id="rId3"/>
    <p:sldLayoutId id="2147488727" r:id="rId4"/>
    <p:sldLayoutId id="2147488728" r:id="rId5"/>
    <p:sldLayoutId id="2147488729" r:id="rId6"/>
    <p:sldLayoutId id="2147488730" r:id="rId7"/>
    <p:sldLayoutId id="2147488731" r:id="rId8"/>
    <p:sldLayoutId id="2147488732" r:id="rId9"/>
    <p:sldLayoutId id="2147488733" r:id="rId10"/>
    <p:sldLayoutId id="2147488734" r:id="rId11"/>
    <p:sldLayoutId id="214748873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 descr="bandeau_texte_ver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8156557E-59FB-4A4F-93FD-6F2C6B294CC8}" type="slidenum">
              <a:rPr lang="fr-FR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8" r:id="rId1"/>
    <p:sldLayoutId id="2147488736" r:id="rId2"/>
    <p:sldLayoutId id="2147488737" r:id="rId3"/>
    <p:sldLayoutId id="2147488738" r:id="rId4"/>
    <p:sldLayoutId id="2147488739" r:id="rId5"/>
    <p:sldLayoutId id="2147488740" r:id="rId6"/>
    <p:sldLayoutId id="2147488741" r:id="rId7"/>
    <p:sldLayoutId id="2147488742" r:id="rId8"/>
    <p:sldLayoutId id="2147488743" r:id="rId9"/>
    <p:sldLayoutId id="2147488744" r:id="rId10"/>
    <p:sldLayoutId id="214748874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7" descr="bandeau_texte_viole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F273A674-6CA4-4B2D-BC25-A50888B0F55B}" type="slidenum">
              <a:rPr lang="fr-FR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9" r:id="rId1"/>
    <p:sldLayoutId id="2147488746" r:id="rId2"/>
    <p:sldLayoutId id="2147488747" r:id="rId3"/>
    <p:sldLayoutId id="2147488748" r:id="rId4"/>
    <p:sldLayoutId id="2147488749" r:id="rId5"/>
    <p:sldLayoutId id="2147488750" r:id="rId6"/>
    <p:sldLayoutId id="2147488751" r:id="rId7"/>
    <p:sldLayoutId id="2147488752" r:id="rId8"/>
    <p:sldLayoutId id="2147488753" r:id="rId9"/>
    <p:sldLayoutId id="2147488754" r:id="rId10"/>
    <p:sldLayoutId id="214748875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7" descr="bandeau_texte_gri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169E27AF-9556-4842-8313-8A79088B3C71}" type="slidenum">
              <a:rPr lang="fr-FR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10" r:id="rId1"/>
    <p:sldLayoutId id="2147488756" r:id="rId2"/>
    <p:sldLayoutId id="2147488757" r:id="rId3"/>
    <p:sldLayoutId id="2147488758" r:id="rId4"/>
    <p:sldLayoutId id="2147488759" r:id="rId5"/>
    <p:sldLayoutId id="2147488760" r:id="rId6"/>
    <p:sldLayoutId id="2147488761" r:id="rId7"/>
    <p:sldLayoutId id="2147488762" r:id="rId8"/>
    <p:sldLayoutId id="2147488763" r:id="rId9"/>
    <p:sldLayoutId id="2147488764" r:id="rId10"/>
    <p:sldLayoutId id="2147488765" r:id="rId11"/>
    <p:sldLayoutId id="2147488766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7" descr="bandeau_texte_kak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Juin 2013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80A6DB41-6AC7-4E46-9A6D-78ACFA382802}" type="slidenum">
              <a:rPr lang="fr-FR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11" r:id="rId1"/>
    <p:sldLayoutId id="2147488767" r:id="rId2"/>
    <p:sldLayoutId id="2147488768" r:id="rId3"/>
    <p:sldLayoutId id="2147488769" r:id="rId4"/>
    <p:sldLayoutId id="2147488770" r:id="rId5"/>
    <p:sldLayoutId id="2147488771" r:id="rId6"/>
    <p:sldLayoutId id="2147488772" r:id="rId7"/>
    <p:sldLayoutId id="2147488773" r:id="rId8"/>
    <p:sldLayoutId id="2147488774" r:id="rId9"/>
    <p:sldLayoutId id="2147488775" r:id="rId10"/>
    <p:sldLayoutId id="214748877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hyperlink" Target="http://upload.wikimedia.org/wikipedia/commons/1/10/Harmonia_axyridis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upload.wikimedia.org/wikipedia/commons/1/10/Harmonia_axyridis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hyperlink" Target="http://upload.wikimedia.org/wikipedia/commons/1/10/Harmonia_axyridis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6.jpeg"/><Relationship Id="rId4" Type="http://schemas.openxmlformats.org/officeDocument/2006/relationships/hyperlink" Target="http://upload.wikimedia.org/wikipedia/commons/1/10/Harmonia_axyridi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re 1"/>
          <p:cNvSpPr>
            <a:spLocks noGrp="1"/>
          </p:cNvSpPr>
          <p:nvPr>
            <p:ph type="ctrTitle"/>
          </p:nvPr>
        </p:nvSpPr>
        <p:spPr>
          <a:xfrm>
            <a:off x="1006475" y="2924175"/>
            <a:ext cx="8137525" cy="2130425"/>
          </a:xfrm>
        </p:spPr>
        <p:txBody>
          <a:bodyPr/>
          <a:lstStyle/>
          <a:p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err="1" smtClean="0"/>
              <a:t>Mathematics</a:t>
            </a:r>
            <a:r>
              <a:rPr lang="it-IT" sz="3600" dirty="0" smtClean="0"/>
              <a:t> </a:t>
            </a:r>
            <a:r>
              <a:rPr lang="it-IT" sz="3600" dirty="0" err="1" smtClean="0"/>
              <a:t>applied</a:t>
            </a:r>
            <a:r>
              <a:rPr lang="it-IT" sz="3600" dirty="0" smtClean="0"/>
              <a:t> </a:t>
            </a:r>
            <a:r>
              <a:rPr lang="it-IT" sz="3600" dirty="0" err="1" smtClean="0"/>
              <a:t>to</a:t>
            </a:r>
            <a:r>
              <a:rPr lang="it-IT" sz="3600" dirty="0" smtClean="0"/>
              <a:t> Science</a:t>
            </a:r>
            <a:r>
              <a:rPr lang="fr-FR" sz="3600" dirty="0" smtClean="0"/>
              <a:t>.</a:t>
            </a:r>
            <a:br>
              <a:rPr lang="fr-FR" sz="3600" dirty="0" smtClean="0"/>
            </a:br>
            <a:r>
              <a:rPr lang="en-US" sz="3600" dirty="0" smtClean="0"/>
              <a:t> The use of some techniques for the study of biological phenomena.</a:t>
            </a:r>
            <a:endParaRPr lang="fr-FR" sz="3600" dirty="0" smtClean="0"/>
          </a:p>
        </p:txBody>
      </p:sp>
      <p:sp>
        <p:nvSpPr>
          <p:cNvPr id="148483" name="Text Box 6"/>
          <p:cNvSpPr txBox="1">
            <a:spLocks noChangeArrowheads="1"/>
          </p:cNvSpPr>
          <p:nvPr/>
        </p:nvSpPr>
        <p:spPr bwMode="white">
          <a:xfrm>
            <a:off x="4572000" y="6488113"/>
            <a:ext cx="40608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fr-FR" sz="1100" dirty="0" smtClean="0">
                <a:solidFill>
                  <a:schemeClr val="bg1"/>
                </a:solidFill>
              </a:rPr>
              <a:t>02/04/14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264150" y="5397500"/>
            <a:ext cx="34861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fr-FR" sz="1100" dirty="0" smtClean="0">
                <a:solidFill>
                  <a:schemeClr val="bg1"/>
                </a:solidFill>
                <a:latin typeface="Arial" charset="0"/>
              </a:rPr>
              <a:t>Stefano </a:t>
            </a:r>
            <a:r>
              <a:rPr lang="fr-FR" sz="1100" dirty="0" err="1" smtClean="0">
                <a:solidFill>
                  <a:schemeClr val="bg1"/>
                </a:solidFill>
                <a:latin typeface="Arial" charset="0"/>
              </a:rPr>
              <a:t>Casagranda</a:t>
            </a:r>
            <a:r>
              <a:rPr lang="fr-FR" sz="1100" dirty="0" smtClean="0">
                <a:solidFill>
                  <a:schemeClr val="bg1"/>
                </a:solidFill>
                <a:latin typeface="Arial" charset="0"/>
              </a:rPr>
              <a:t>, PHD STUDENT  11/10/14</a:t>
            </a:r>
            <a:endParaRPr lang="fr-FR" sz="1400" dirty="0">
              <a:solidFill>
                <a:schemeClr val="bg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 bwMode="gray">
          <a:xfrm>
            <a:off x="685800" y="1498600"/>
            <a:ext cx="8305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 smtClean="0"/>
              <a:t>A </a:t>
            </a:r>
            <a:r>
              <a:rPr lang="en-US" sz="2100" b="1" dirty="0" smtClean="0"/>
              <a:t>mathematical model </a:t>
            </a:r>
            <a:r>
              <a:rPr lang="en-US" sz="2100" dirty="0" smtClean="0"/>
              <a:t>is a model built using the language and tools of mathematics: its purpose is to better represent a real phenomenon.</a:t>
            </a:r>
            <a:endParaRPr kumimoji="0" lang="it-IT" sz="2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 bwMode="auto">
          <a:xfrm>
            <a:off x="619125" y="2774950"/>
            <a:ext cx="38862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45000"/>
              </a:spcBef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A model is used to make predictions on the future 'state' of a phenomenon or system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3" descr="C:\Users\Stefano\Desktop\bab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951" y="2638424"/>
            <a:ext cx="2095500" cy="1571625"/>
          </a:xfrm>
          <a:prstGeom prst="rect">
            <a:avLst/>
          </a:prstGeom>
          <a:noFill/>
        </p:spPr>
      </p:pic>
      <p:sp>
        <p:nvSpPr>
          <p:cNvPr id="15" name="Segnaposto contenuto 2"/>
          <p:cNvSpPr txBox="1">
            <a:spLocks/>
          </p:cNvSpPr>
          <p:nvPr/>
        </p:nvSpPr>
        <p:spPr bwMode="auto">
          <a:xfrm>
            <a:off x="600075" y="4651375"/>
            <a:ext cx="38862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45000"/>
              </a:spcBef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It is used to help biologists and doctors to understand a particular phenomenon or to simulate experiments in a rapid manner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6" name="Picture 2" descr="C:\Users\Stefano\Desktop\science_generalscienc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76" y="4437429"/>
            <a:ext cx="2247900" cy="1506169"/>
          </a:xfrm>
          <a:prstGeom prst="rect">
            <a:avLst/>
          </a:prstGeom>
          <a:noFill/>
        </p:spPr>
      </p:pic>
      <p:sp>
        <p:nvSpPr>
          <p:cNvPr id="18" name="Rectangle 9"/>
          <p:cNvSpPr txBox="1">
            <a:spLocks noChangeArrowheads="1"/>
          </p:cNvSpPr>
          <p:nvPr/>
        </p:nvSpPr>
        <p:spPr bwMode="gray">
          <a:xfrm>
            <a:off x="303213" y="169863"/>
            <a:ext cx="8990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2550" lvl="0" indent="-6350" algn="ctr">
              <a:defRPr/>
            </a:pPr>
            <a:r>
              <a:rPr lang="fr-FR" sz="33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Why</a:t>
            </a:r>
            <a:r>
              <a:rPr lang="fr-FR" sz="33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3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</a:t>
            </a:r>
            <a:r>
              <a:rPr lang="fr-FR" sz="33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fr-FR" sz="33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mathematical</a:t>
            </a:r>
            <a:r>
              <a:rPr lang="fr-FR" sz="33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model </a:t>
            </a:r>
            <a:r>
              <a:rPr lang="fr-FR" sz="33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useful</a:t>
            </a:r>
            <a:r>
              <a:rPr lang="fr-FR" sz="33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+mj-ea"/>
              <a:cs typeface="+mj-cs"/>
            </a:endParaRP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gray">
          <a:xfrm>
            <a:off x="303213" y="169863"/>
            <a:ext cx="8990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2550" marR="0" lvl="0" indent="-6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</a:t>
            </a:r>
            <a:r>
              <a:rPr kumimoji="0" lang="fr-FR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</a:t>
            </a:r>
            <a:r>
              <a:rPr kumimoji="0" lang="fr-FR" sz="33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7434"/>
            <a:ext cx="3667124" cy="252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247900"/>
            <a:ext cx="3502253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ccia a destra 12"/>
          <p:cNvSpPr/>
          <p:nvPr/>
        </p:nvSpPr>
        <p:spPr>
          <a:xfrm>
            <a:off x="3848100" y="3581400"/>
            <a:ext cx="1038225" cy="704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772845" y="3748385"/>
            <a:ext cx="8835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ODEs</a:t>
            </a:r>
            <a:endParaRPr lang="it-IT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9" name="Picture 2" descr="C:\Users\Stefano\Desktop\facepalm_2277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09713"/>
            <a:ext cx="5886450" cy="3876675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2562939" y="1969443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?????????????</a:t>
            </a:r>
            <a:endParaRPr lang="it-IT" dirty="0"/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gray">
          <a:xfrm>
            <a:off x="303213" y="169863"/>
            <a:ext cx="8990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2550" marR="0" lvl="0" indent="-6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</a:t>
            </a:r>
            <a:r>
              <a:rPr kumimoji="0" lang="fr-FR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</a:t>
            </a:r>
            <a:r>
              <a:rPr kumimoji="0" lang="fr-FR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+mj-ea"/>
              <a:cs typeface="+mj-cs"/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628650" y="1476375"/>
            <a:ext cx="81343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 of biological control: Ladybirds </a:t>
            </a:r>
            <a:r>
              <a:rPr lang="en-US" sz="2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vs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Aphids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Stefano\Desktop\eliminare-afi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0" y="2286000"/>
            <a:ext cx="4457700" cy="299085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3033716" y="5665143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  <a:latin typeface="+mj-lt"/>
              </a:rPr>
              <a:t>Biological</a:t>
            </a:r>
            <a:r>
              <a:rPr lang="it-IT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+mj-lt"/>
              </a:rPr>
              <a:t>purpose</a:t>
            </a:r>
            <a:r>
              <a:rPr lang="it-IT" dirty="0" smtClean="0">
                <a:solidFill>
                  <a:schemeClr val="tx2"/>
                </a:solidFill>
                <a:latin typeface="+mj-lt"/>
              </a:rPr>
              <a:t>: </a:t>
            </a:r>
            <a:r>
              <a:rPr lang="it-IT" dirty="0" err="1" smtClean="0">
                <a:solidFill>
                  <a:schemeClr val="tx2"/>
                </a:solidFill>
                <a:latin typeface="+mj-lt"/>
              </a:rPr>
              <a:t>fewer</a:t>
            </a:r>
            <a:r>
              <a:rPr lang="it-IT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+mj-lt"/>
              </a:rPr>
              <a:t>pesticides</a:t>
            </a:r>
            <a:endParaRPr lang="it-IT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gray">
          <a:xfrm>
            <a:off x="303213" y="169863"/>
            <a:ext cx="8990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2550" marR="0" lvl="0" indent="-6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simple model </a:t>
            </a:r>
            <a:r>
              <a:rPr kumimoji="0" lang="fr-FR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+mj-ea"/>
              <a:cs typeface="+mj-cs"/>
            </a:endParaRP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Rettangolo 6"/>
          <p:cNvSpPr/>
          <p:nvPr/>
        </p:nvSpPr>
        <p:spPr>
          <a:xfrm>
            <a:off x="802258" y="1436043"/>
            <a:ext cx="91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kern="0" dirty="0" err="1" smtClean="0">
                <a:solidFill>
                  <a:schemeClr val="tx2"/>
                </a:solidFill>
              </a:rPr>
              <a:t>Aphid</a:t>
            </a:r>
            <a:endParaRPr lang="it-IT" sz="2000" b="1" dirty="0">
              <a:solidFill>
                <a:schemeClr val="tx2"/>
              </a:solidFill>
            </a:endParaRPr>
          </a:p>
        </p:txBody>
      </p:sp>
      <p:pic>
        <p:nvPicPr>
          <p:cNvPr id="8" name="Picture 2" descr="C:\Users\Stefano\Desktop\Af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013" y="2176463"/>
            <a:ext cx="2390775" cy="1914525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4040758" y="2026593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</a:rPr>
              <a:t>Substantial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damage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to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crops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974083" y="2617143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</a:rPr>
              <a:t>They</a:t>
            </a:r>
            <a:r>
              <a:rPr lang="it-IT" dirty="0" smtClean="0">
                <a:solidFill>
                  <a:schemeClr val="tx2"/>
                </a:solidFill>
              </a:rPr>
              <a:t> are </a:t>
            </a:r>
            <a:r>
              <a:rPr lang="it-IT" dirty="0" err="1" smtClean="0">
                <a:solidFill>
                  <a:schemeClr val="tx2"/>
                </a:solidFill>
              </a:rPr>
              <a:t>mostly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female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955033" y="3245793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Every day a female produces 10 children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06669" y="3903018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population is growing 8 times in a week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888108" y="4741218"/>
            <a:ext cx="46394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kern="0" dirty="0" smtClean="0">
                <a:solidFill>
                  <a:schemeClr val="tx2"/>
                </a:solidFill>
              </a:rPr>
              <a:t>Model:</a:t>
            </a:r>
            <a:br>
              <a:rPr lang="en-US" sz="2000" b="1" kern="0" dirty="0" smtClean="0">
                <a:solidFill>
                  <a:schemeClr val="tx2"/>
                </a:solidFill>
              </a:rPr>
            </a:br>
            <a:r>
              <a:rPr lang="en-US" sz="2000" b="1" kern="0" dirty="0" smtClean="0">
                <a:solidFill>
                  <a:schemeClr val="tx2"/>
                </a:solidFill>
              </a:rPr>
              <a:t> Number of aphids next week = </a:t>
            </a:r>
          </a:p>
          <a:p>
            <a:pPr algn="ctr"/>
            <a:r>
              <a:rPr lang="en-US" sz="2000" b="1" kern="0" dirty="0" smtClean="0">
                <a:solidFill>
                  <a:schemeClr val="tx2"/>
                </a:solidFill>
              </a:rPr>
              <a:t>8 X (the number of aphids this week)</a:t>
            </a:r>
            <a:endParaRPr lang="it-IT" dirty="0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gray">
          <a:xfrm>
            <a:off x="303213" y="169863"/>
            <a:ext cx="8990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2550" lvl="0" indent="-6350" algn="ctr">
              <a:defRPr/>
            </a:pPr>
            <a:r>
              <a:rPr lang="fr-FR" sz="3300" b="1" kern="0" dirty="0" smtClean="0">
                <a:solidFill>
                  <a:schemeClr val="tx2"/>
                </a:solidFill>
              </a:rPr>
              <a:t>A simple model </a:t>
            </a:r>
            <a:r>
              <a:rPr lang="fr-FR" sz="3300" b="1" kern="0" dirty="0" err="1" smtClean="0">
                <a:solidFill>
                  <a:schemeClr val="tx2"/>
                </a:solidFill>
              </a:rPr>
              <a:t>example</a:t>
            </a:r>
            <a:endParaRPr lang="fr-FR" sz="1600" b="1" kern="0" dirty="0" smtClean="0">
              <a:solidFill>
                <a:schemeClr val="tx2"/>
              </a:solidFill>
              <a:latin typeface="Century Gothic" charset="0"/>
            </a:endParaRPr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Rettangolo 6"/>
          <p:cNvSpPr/>
          <p:nvPr/>
        </p:nvSpPr>
        <p:spPr>
          <a:xfrm>
            <a:off x="811783" y="1445568"/>
            <a:ext cx="1255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kern="0" dirty="0" err="1" smtClean="0">
                <a:solidFill>
                  <a:schemeClr val="tx2"/>
                </a:solidFill>
              </a:rPr>
              <a:t>Ladybug</a:t>
            </a:r>
            <a:endParaRPr lang="it-IT" sz="20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C:\Users\Stefano\Desktop\coc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2447925"/>
            <a:ext cx="2105512" cy="1579563"/>
          </a:xfrm>
          <a:prstGeom prst="rect">
            <a:avLst/>
          </a:prstGeom>
          <a:noFill/>
        </p:spPr>
      </p:pic>
      <p:pic>
        <p:nvPicPr>
          <p:cNvPr id="10" name="Picture 3" descr="C:\Users\Stefano\Desktop\evil-vampire-ladybug_desig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" y="2305049"/>
            <a:ext cx="2200275" cy="2200275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3955033" y="2226618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</a:rPr>
              <a:t>Insect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of</a:t>
            </a:r>
            <a:r>
              <a:rPr lang="it-IT" dirty="0" smtClean="0">
                <a:solidFill>
                  <a:schemeClr val="tx2"/>
                </a:solidFill>
              </a:rPr>
              <a:t> the </a:t>
            </a:r>
            <a:r>
              <a:rPr lang="it-IT" dirty="0" err="1" smtClean="0">
                <a:solidFill>
                  <a:schemeClr val="tx2"/>
                </a:solidFill>
              </a:rPr>
              <a:t>average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of</a:t>
            </a:r>
            <a:r>
              <a:rPr lang="it-IT" dirty="0" smtClean="0">
                <a:solidFill>
                  <a:schemeClr val="tx2"/>
                </a:solidFill>
              </a:rPr>
              <a:t> 5mm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64558" y="2788593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Induce an attitude of sympathy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993133" y="3379143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Predators with a considerable voracity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983608" y="4026843"/>
            <a:ext cx="48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They can kill and eat over 100 aphids per day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7" name="Rectangle 9"/>
          <p:cNvSpPr txBox="1">
            <a:spLocks noChangeArrowheads="1"/>
          </p:cNvSpPr>
          <p:nvPr/>
        </p:nvSpPr>
        <p:spPr bwMode="gray">
          <a:xfrm>
            <a:off x="303213" y="169863"/>
            <a:ext cx="8990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2550" lvl="0" indent="-6350" algn="ctr">
              <a:defRPr/>
            </a:pPr>
            <a:r>
              <a:rPr lang="fr-FR" sz="3300" b="1" kern="0" dirty="0" smtClean="0">
                <a:solidFill>
                  <a:schemeClr val="tx2"/>
                </a:solidFill>
              </a:rPr>
              <a:t>A simple model </a:t>
            </a:r>
            <a:r>
              <a:rPr lang="fr-FR" sz="3300" b="1" kern="0" dirty="0" err="1" smtClean="0">
                <a:solidFill>
                  <a:schemeClr val="tx2"/>
                </a:solidFill>
              </a:rPr>
              <a:t>example</a:t>
            </a:r>
            <a:endParaRPr lang="fr-FR" sz="1600" b="1" kern="0" dirty="0" smtClean="0">
              <a:solidFill>
                <a:schemeClr val="tx2"/>
              </a:solidFill>
              <a:latin typeface="Century Gothic" charset="0"/>
            </a:endParaRPr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Rettangolo 6"/>
          <p:cNvSpPr/>
          <p:nvPr/>
        </p:nvSpPr>
        <p:spPr>
          <a:xfrm>
            <a:off x="802258" y="1483668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</a:rPr>
              <a:t>It</a:t>
            </a:r>
            <a:r>
              <a:rPr lang="it-IT" dirty="0" smtClean="0">
                <a:solidFill>
                  <a:schemeClr val="tx2"/>
                </a:solidFill>
              </a:rPr>
              <a:t> ‘s a </a:t>
            </a:r>
            <a:r>
              <a:rPr lang="it-IT" dirty="0" err="1" smtClean="0">
                <a:solidFill>
                  <a:schemeClr val="tx2"/>
                </a:solidFill>
              </a:rPr>
              <a:t>prey-predator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model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8" name="Picture 2" descr="C:\Users\Stefano\Desktop\imagesCAEMQD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388" y="1362075"/>
            <a:ext cx="1859881" cy="133350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783208" y="2779068"/>
            <a:ext cx="4044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Aphids continue to reproduce without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predator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10" name="Picture 2" descr="C:\Users\Stefano\Desktop\Af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2895599"/>
            <a:ext cx="1100233" cy="881063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792733" y="4017318"/>
            <a:ext cx="5198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If the ladybugs do not eat the prey they are going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to die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12" name="Picture 4" descr="Image:Harmonia axyridi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9349" y="3962401"/>
            <a:ext cx="1034817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754633" y="5284143"/>
            <a:ext cx="6558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If we put the two species together, the ladybugs will eat aphids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gray">
          <a:xfrm>
            <a:off x="303213" y="169863"/>
            <a:ext cx="8990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2550" lvl="0" indent="-6350" algn="ctr">
              <a:defRPr/>
            </a:pPr>
            <a:r>
              <a:rPr lang="fr-FR" sz="3300" b="1" kern="0" dirty="0" smtClean="0">
                <a:solidFill>
                  <a:schemeClr val="tx2"/>
                </a:solidFill>
              </a:rPr>
              <a:t>A simple model </a:t>
            </a:r>
            <a:r>
              <a:rPr lang="fr-FR" sz="3300" b="1" kern="0" dirty="0" err="1" smtClean="0">
                <a:solidFill>
                  <a:schemeClr val="tx2"/>
                </a:solidFill>
              </a:rPr>
              <a:t>example</a:t>
            </a:r>
            <a:endParaRPr lang="fr-FR" sz="1600" b="1" kern="0" dirty="0" smtClean="0">
              <a:solidFill>
                <a:schemeClr val="tx2"/>
              </a:solidFill>
              <a:latin typeface="Century Gothic" charset="0"/>
            </a:endParaRPr>
          </a:p>
        </p:txBody>
      </p:sp>
      <p:pic>
        <p:nvPicPr>
          <p:cNvPr id="1026" name="Picture 2" descr="C:\Users\Stefano\Desktop\6677958_or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6800" y="4962524"/>
            <a:ext cx="1460500" cy="1095375"/>
          </a:xfrm>
          <a:prstGeom prst="rect">
            <a:avLst/>
          </a:prstGeom>
          <a:noFill/>
        </p:spPr>
      </p:pic>
      <p:sp>
        <p:nvSpPr>
          <p:cNvPr id="14" name="Segnaposto data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gray">
          <a:xfrm>
            <a:off x="303213" y="169863"/>
            <a:ext cx="8990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2550" lvl="0" indent="-6350" algn="ctr">
              <a:defRPr/>
            </a:pPr>
            <a:r>
              <a:rPr lang="fr-FR" sz="3300" b="1" kern="0" dirty="0" smtClean="0">
                <a:solidFill>
                  <a:schemeClr val="tx2"/>
                </a:solidFill>
              </a:rPr>
              <a:t>A simple model </a:t>
            </a:r>
            <a:r>
              <a:rPr lang="fr-FR" sz="3300" b="1" kern="0" dirty="0" err="1" smtClean="0">
                <a:solidFill>
                  <a:schemeClr val="tx2"/>
                </a:solidFill>
              </a:rPr>
              <a:t>example</a:t>
            </a:r>
            <a:endParaRPr lang="fr-FR" sz="1600" b="1" kern="0" dirty="0" smtClean="0">
              <a:solidFill>
                <a:schemeClr val="tx2"/>
              </a:solidFill>
              <a:latin typeface="Century Gothic" charset="0"/>
            </a:endParaRPr>
          </a:p>
        </p:txBody>
      </p:sp>
      <p:pic>
        <p:nvPicPr>
          <p:cNvPr id="9" name="Picture 4" descr="Image:Harmonia axyridi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449" y="4467226"/>
            <a:ext cx="1034817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400675" y="1485900"/>
            <a:ext cx="2085975" cy="13112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2800" b="1" dirty="0" err="1" smtClean="0"/>
              <a:t>Death</a:t>
            </a:r>
            <a:endParaRPr lang="fr-FR" sz="2800" b="1" baseline="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904875" y="4314824"/>
            <a:ext cx="3746500" cy="15414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2800" b="1" dirty="0" err="1" smtClean="0"/>
              <a:t>Predation</a:t>
            </a:r>
            <a:endParaRPr lang="fr-FR" sz="2800" b="1" baseline="0" dirty="0"/>
          </a:p>
        </p:txBody>
      </p:sp>
      <p:pic>
        <p:nvPicPr>
          <p:cNvPr id="13" name="Picture 2" descr="C:\Users\Stefano\Desktop\Af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13" y="3257549"/>
            <a:ext cx="1100233" cy="881063"/>
          </a:xfrm>
          <a:prstGeom prst="rect">
            <a:avLst/>
          </a:prstGeom>
          <a:noFill/>
        </p:spPr>
      </p:pic>
      <p:sp>
        <p:nvSpPr>
          <p:cNvPr id="14" name="Freccia a destra 13"/>
          <p:cNvSpPr/>
          <p:nvPr/>
        </p:nvSpPr>
        <p:spPr>
          <a:xfrm rot="15619403">
            <a:off x="5934075" y="3514724"/>
            <a:ext cx="1314450" cy="2571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1387267">
            <a:off x="1961682" y="3901855"/>
            <a:ext cx="831436" cy="2145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18733150">
            <a:off x="1308502" y="2877211"/>
            <a:ext cx="631150" cy="1971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1628776" y="1533524"/>
            <a:ext cx="2628900" cy="12096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2800" b="1" dirty="0" smtClean="0"/>
              <a:t>Reproduction</a:t>
            </a:r>
            <a:endParaRPr lang="fr-FR" sz="2800" b="1" baseline="0" dirty="0"/>
          </a:p>
        </p:txBody>
      </p:sp>
      <p:sp>
        <p:nvSpPr>
          <p:cNvPr id="18" name="Freccia a destra 17"/>
          <p:cNvSpPr/>
          <p:nvPr/>
        </p:nvSpPr>
        <p:spPr>
          <a:xfrm rot="10322689">
            <a:off x="5028733" y="4844830"/>
            <a:ext cx="831436" cy="2145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gray">
          <a:xfrm>
            <a:off x="303213" y="169863"/>
            <a:ext cx="8990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2550" lvl="0" indent="-6350" algn="ctr">
              <a:defRPr/>
            </a:pPr>
            <a:r>
              <a:rPr lang="fr-FR" sz="3300" b="1" kern="0" dirty="0" smtClean="0">
                <a:solidFill>
                  <a:schemeClr val="tx2"/>
                </a:solidFill>
              </a:rPr>
              <a:t>A simple model </a:t>
            </a:r>
            <a:r>
              <a:rPr lang="fr-FR" sz="3300" b="1" kern="0" dirty="0" err="1" smtClean="0">
                <a:solidFill>
                  <a:schemeClr val="tx2"/>
                </a:solidFill>
              </a:rPr>
              <a:t>example</a:t>
            </a:r>
            <a:endParaRPr lang="fr-FR" sz="1600" b="1" kern="0" dirty="0" smtClean="0">
              <a:solidFill>
                <a:schemeClr val="tx2"/>
              </a:solidFill>
              <a:latin typeface="Century Gothic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02258" y="1436043"/>
            <a:ext cx="813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>
                <a:solidFill>
                  <a:schemeClr val="tx2"/>
                </a:solidFill>
              </a:rPr>
              <a:t>Number of aphids next week </a:t>
            </a:r>
            <a:r>
              <a:rPr lang="it-IT" sz="1400" kern="0" dirty="0" smtClean="0">
                <a:solidFill>
                  <a:schemeClr val="tx2"/>
                </a:solidFill>
              </a:rPr>
              <a:t>= </a:t>
            </a:r>
            <a:r>
              <a:rPr lang="it-IT" sz="1400" kern="0" dirty="0" err="1" smtClean="0">
                <a:solidFill>
                  <a:schemeClr val="tx2"/>
                </a:solidFill>
              </a:rPr>
              <a:t>Number</a:t>
            </a:r>
            <a:r>
              <a:rPr lang="it-IT" sz="1400" kern="0" dirty="0" smtClean="0">
                <a:solidFill>
                  <a:schemeClr val="tx2"/>
                </a:solidFill>
              </a:rPr>
              <a:t>  </a:t>
            </a:r>
            <a:r>
              <a:rPr lang="it-IT" sz="1400" kern="0" dirty="0" err="1" smtClean="0">
                <a:solidFill>
                  <a:schemeClr val="tx2"/>
                </a:solidFill>
              </a:rPr>
              <a:t>of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aphids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this</a:t>
            </a:r>
            <a:r>
              <a:rPr lang="it-IT" sz="1400" kern="0" dirty="0" smtClean="0">
                <a:solidFill>
                  <a:schemeClr val="tx2"/>
                </a:solidFill>
              </a:rPr>
              <a:t> week + </a:t>
            </a:r>
            <a:r>
              <a:rPr lang="en-US" sz="1400" kern="0" dirty="0" smtClean="0">
                <a:solidFill>
                  <a:schemeClr val="tx2"/>
                </a:solidFill>
              </a:rPr>
              <a:t>number of aphids products during the </a:t>
            </a:r>
          </a:p>
          <a:p>
            <a:r>
              <a:rPr lang="en-US" sz="1400" kern="0" dirty="0" smtClean="0">
                <a:solidFill>
                  <a:schemeClr val="tx2"/>
                </a:solidFill>
              </a:rPr>
              <a:t>Week </a:t>
            </a:r>
            <a:r>
              <a:rPr lang="it-IT" sz="1400" kern="0" dirty="0" smtClean="0">
                <a:solidFill>
                  <a:schemeClr val="tx2"/>
                </a:solidFill>
              </a:rPr>
              <a:t>– </a:t>
            </a:r>
            <a:r>
              <a:rPr lang="en-US" sz="1400" kern="0" dirty="0" smtClean="0">
                <a:solidFill>
                  <a:schemeClr val="tx2"/>
                </a:solidFill>
              </a:rPr>
              <a:t>number of aphids eaten during the week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11783" y="2502843"/>
            <a:ext cx="4778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kern="0" dirty="0" smtClean="0">
                <a:solidFill>
                  <a:schemeClr val="tx2"/>
                </a:solidFill>
              </a:rPr>
              <a:t>P(t+1) = P(t) + a x P(t) – b x P(t) x C(t)  </a:t>
            </a:r>
            <a:endParaRPr lang="it-IT" sz="2000" dirty="0">
              <a:solidFill>
                <a:schemeClr val="tx2"/>
              </a:solidFill>
            </a:endParaRPr>
          </a:p>
        </p:txBody>
      </p:sp>
      <p:pic>
        <p:nvPicPr>
          <p:cNvPr id="9" name="Picture 2" descr="C:\Users\Stefano\Desktop\Af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238374"/>
            <a:ext cx="1100233" cy="881063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783208" y="3560118"/>
            <a:ext cx="7425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kern="0" dirty="0" err="1" smtClean="0">
                <a:solidFill>
                  <a:schemeClr val="tx2"/>
                </a:solidFill>
              </a:rPr>
              <a:t>Number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of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ladybugs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next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week=</a:t>
            </a:r>
            <a:r>
              <a:rPr lang="it-IT" sz="1400" kern="0" dirty="0" smtClean="0">
                <a:solidFill>
                  <a:schemeClr val="tx2"/>
                </a:solidFill>
              </a:rPr>
              <a:t>  </a:t>
            </a:r>
            <a:r>
              <a:rPr lang="it-IT" sz="1400" kern="0" dirty="0" err="1" smtClean="0">
                <a:solidFill>
                  <a:schemeClr val="tx2"/>
                </a:solidFill>
              </a:rPr>
              <a:t>Number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of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ladybugs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this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week+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number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of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ladybugs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born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</a:p>
          <a:p>
            <a:r>
              <a:rPr lang="it-IT" sz="1400" kern="0" dirty="0" err="1" smtClean="0">
                <a:solidFill>
                  <a:schemeClr val="tx2"/>
                </a:solidFill>
              </a:rPr>
              <a:t>because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of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prey</a:t>
            </a:r>
            <a:r>
              <a:rPr lang="it-IT" sz="1400" kern="0" dirty="0" smtClean="0">
                <a:solidFill>
                  <a:schemeClr val="tx2"/>
                </a:solidFill>
              </a:rPr>
              <a:t> – </a:t>
            </a:r>
            <a:r>
              <a:rPr lang="it-IT" sz="1400" kern="0" dirty="0" err="1" smtClean="0">
                <a:solidFill>
                  <a:schemeClr val="tx2"/>
                </a:solidFill>
              </a:rPr>
              <a:t>number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of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ladybugs</a:t>
            </a:r>
            <a:r>
              <a:rPr lang="it-IT" sz="1400" kern="0" dirty="0" smtClean="0">
                <a:solidFill>
                  <a:schemeClr val="tx2"/>
                </a:solidFill>
              </a:rPr>
              <a:t> </a:t>
            </a:r>
            <a:r>
              <a:rPr lang="it-IT" sz="1400" kern="0" dirty="0" err="1" smtClean="0">
                <a:solidFill>
                  <a:schemeClr val="tx2"/>
                </a:solidFill>
              </a:rPr>
              <a:t>death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40358" y="4598343"/>
            <a:ext cx="475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kern="0" dirty="0">
                <a:solidFill>
                  <a:schemeClr val="tx2"/>
                </a:solidFill>
              </a:rPr>
              <a:t>C</a:t>
            </a:r>
            <a:r>
              <a:rPr lang="it-IT" sz="2000" b="1" kern="0" dirty="0" smtClean="0">
                <a:solidFill>
                  <a:schemeClr val="tx2"/>
                </a:solidFill>
              </a:rPr>
              <a:t>(t+1) = P(t) + c x P(t) x C(t)  - d x C(t) </a:t>
            </a:r>
            <a:endParaRPr lang="it-IT" sz="2000" dirty="0">
              <a:solidFill>
                <a:schemeClr val="tx2"/>
              </a:solidFill>
            </a:endParaRPr>
          </a:p>
        </p:txBody>
      </p:sp>
      <p:pic>
        <p:nvPicPr>
          <p:cNvPr id="12" name="Picture 4" descr="Image:Harmonia axyridi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0849" y="4229101"/>
            <a:ext cx="1034817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gnaposto data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gray">
          <a:xfrm>
            <a:off x="303213" y="169863"/>
            <a:ext cx="8990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2550" lvl="0" indent="-6350" algn="ctr">
              <a:defRPr/>
            </a:pPr>
            <a:r>
              <a:rPr lang="fr-FR" sz="3300" b="1" kern="0" dirty="0" smtClean="0">
                <a:solidFill>
                  <a:schemeClr val="tx2"/>
                </a:solidFill>
              </a:rPr>
              <a:t>A simple model </a:t>
            </a:r>
            <a:r>
              <a:rPr lang="fr-FR" sz="3300" b="1" kern="0" dirty="0" err="1" smtClean="0">
                <a:solidFill>
                  <a:schemeClr val="tx2"/>
                </a:solidFill>
              </a:rPr>
              <a:t>example</a:t>
            </a:r>
            <a:endParaRPr lang="fr-FR" sz="1600" b="1" kern="0" dirty="0" smtClean="0">
              <a:solidFill>
                <a:schemeClr val="tx2"/>
              </a:solidFill>
              <a:latin typeface="Century Gothic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2425" y="2453759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0" dirty="0" smtClean="0">
                <a:solidFill>
                  <a:schemeClr val="tx2"/>
                </a:solidFill>
              </a:rPr>
              <a:t>P’(t) = P(t) + a x P(t) – b x P(t) x C(t)  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8" name="Picture 2" descr="C:\Users\Stefano\Desktop\Af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1219199"/>
            <a:ext cx="1391647" cy="1114426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9388" y="1057275"/>
            <a:ext cx="24923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mage:Harmonia axyridi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9674" y="3845499"/>
            <a:ext cx="1219201" cy="121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297433" y="5226993"/>
            <a:ext cx="4528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kern="0" dirty="0" smtClean="0">
                <a:solidFill>
                  <a:schemeClr val="tx2"/>
                </a:solidFill>
              </a:rPr>
              <a:t>C’(t) = P(t) + c x P(t) x C(t)  - d x C(t) </a:t>
            </a:r>
            <a:endParaRPr lang="it-IT" sz="2000" dirty="0">
              <a:solidFill>
                <a:schemeClr val="tx2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6201" y="3524250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9"/>
          <p:cNvSpPr>
            <a:spLocks noGrp="1" noChangeArrowheads="1"/>
          </p:cNvSpPr>
          <p:nvPr>
            <p:ph type="title"/>
          </p:nvPr>
        </p:nvSpPr>
        <p:spPr>
          <a:xfrm>
            <a:off x="303213" y="169863"/>
            <a:ext cx="8990012" cy="955675"/>
          </a:xfrm>
        </p:spPr>
        <p:txBody>
          <a:bodyPr/>
          <a:lstStyle/>
          <a:p>
            <a:pPr marL="82550" indent="-6350" algn="ctr" eaLnBrk="1" hangingPunct="1"/>
            <a:r>
              <a:rPr lang="fr-FR" dirty="0" smtClean="0"/>
              <a:t>Mi </a:t>
            </a:r>
            <a:r>
              <a:rPr lang="fr-FR" dirty="0" err="1" smtClean="0"/>
              <a:t>presento</a:t>
            </a:r>
            <a:r>
              <a:rPr lang="fr-FR" dirty="0" smtClean="0"/>
              <a:t>!</a:t>
            </a:r>
            <a:endParaRPr lang="fr-FR" sz="1600" dirty="0" smtClean="0">
              <a:latin typeface="Century Gothic" charset="0"/>
            </a:endParaRPr>
          </a:p>
        </p:txBody>
      </p:sp>
      <p:sp>
        <p:nvSpPr>
          <p:cNvPr id="149532" name="Espace réservé de la date 39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dirty="0" smtClean="0"/>
              <a:t>11/10/14</a:t>
            </a:r>
            <a:endParaRPr lang="fr-FR" dirty="0" smtClean="0">
              <a:ea typeface="ＭＳ Ｐゴシック" charset="-128"/>
            </a:endParaRPr>
          </a:p>
        </p:txBody>
      </p:sp>
      <p:sp>
        <p:nvSpPr>
          <p:cNvPr id="149533" name="Espace réservé du numéro de diapositive 40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- </a:t>
            </a:r>
            <a:fld id="{32EF6A67-48CE-4CB5-85D1-173BE6F4859E}" type="slidenum">
              <a:rPr lang="fr-FR"/>
              <a:pPr/>
              <a:t>2</a:t>
            </a:fld>
            <a:endParaRPr lang="fr-FR"/>
          </a:p>
        </p:txBody>
      </p:sp>
      <p:sp>
        <p:nvSpPr>
          <p:cNvPr id="33" name="Rectangle 10"/>
          <p:cNvSpPr txBox="1">
            <a:spLocks noChangeArrowheads="1"/>
          </p:cNvSpPr>
          <p:nvPr/>
        </p:nvSpPr>
        <p:spPr bwMode="gray">
          <a:xfrm>
            <a:off x="514350" y="1409699"/>
            <a:ext cx="8305800" cy="42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200025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Stefano </a:t>
            </a:r>
            <a:r>
              <a:rPr kumimoji="0" lang="fr-F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Casagranda</a:t>
            </a:r>
            <a:endParaRPr kumimoji="0" lang="fr-FR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200025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Ingegnere</a:t>
            </a: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Biomedico</a:t>
            </a:r>
            <a:endParaRPr kumimoji="0" lang="fr-FR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200025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Università</a:t>
            </a: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degli</a:t>
            </a: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</a:t>
            </a:r>
            <a:r>
              <a:rPr kumimoji="0" lang="fr-F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Pavia</a:t>
            </a: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-San Francisco SU</a:t>
            </a:r>
          </a:p>
          <a:p>
            <a:pPr marL="342900" marR="0" lvl="0" indent="-342900" algn="l" defTabSz="200025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presso INRIA - Sophia Antipolis</a:t>
            </a:r>
          </a:p>
          <a:p>
            <a:pPr marL="342900" marR="0" lvl="0" indent="-342900" algn="l" defTabSz="200025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200025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2000" kern="0" dirty="0">
                <a:solidFill>
                  <a:schemeClr val="tx2"/>
                </a:solidFill>
                <a:latin typeface="+mn-lt"/>
                <a:ea typeface="+mn-ea"/>
              </a:rPr>
              <a:t>(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 National de Recherche en Informatique et Automatique)</a:t>
            </a:r>
            <a:endParaRPr lang="fr-FR" sz="2000" kern="0" dirty="0">
              <a:solidFill>
                <a:schemeClr val="tx2"/>
              </a:solidFill>
            </a:endParaRPr>
          </a:p>
          <a:p>
            <a:pPr marL="342900" lvl="0" indent="-342900" defTabSz="200025" eaLnBrk="0" hangingPunct="0">
              <a:lnSpc>
                <a:spcPct val="170000"/>
              </a:lnSpc>
              <a:defRPr/>
            </a:pPr>
            <a:r>
              <a:rPr lang="fr-FR" sz="2000" kern="0" dirty="0">
                <a:solidFill>
                  <a:schemeClr val="tx2"/>
                </a:solidFill>
              </a:rPr>
              <a:t>Team di </a:t>
            </a:r>
            <a:r>
              <a:rPr lang="fr-FR" sz="2000" kern="0" dirty="0" err="1">
                <a:solidFill>
                  <a:schemeClr val="tx2"/>
                </a:solidFill>
              </a:rPr>
              <a:t>Lavoro</a:t>
            </a:r>
            <a:r>
              <a:rPr lang="fr-FR" sz="2000" kern="0" dirty="0">
                <a:solidFill>
                  <a:schemeClr val="tx2"/>
                </a:solidFill>
              </a:rPr>
              <a:t>: BIOCORE</a:t>
            </a:r>
          </a:p>
          <a:p>
            <a:pPr marL="342900" marR="0" lvl="0" indent="-342900" algn="l" defTabSz="200025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200025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200025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200025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200025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200025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11" descr="C:\Users\Stefano\Desktop\Unipv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2265363"/>
            <a:ext cx="914400" cy="877887"/>
          </a:xfrm>
          <a:prstGeom prst="rect">
            <a:avLst/>
          </a:prstGeom>
          <a:noFill/>
        </p:spPr>
      </p:pic>
      <p:pic>
        <p:nvPicPr>
          <p:cNvPr id="45" name="Picture 2" descr="C:\Users\Stefano\Desktop\Inr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1551" y="3258288"/>
            <a:ext cx="2006599" cy="723161"/>
          </a:xfrm>
          <a:prstGeom prst="rect">
            <a:avLst/>
          </a:prstGeom>
          <a:noFill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823010"/>
            <a:ext cx="2662237" cy="74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Stefano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0488" y="2228850"/>
            <a:ext cx="985837" cy="985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- </a:t>
            </a:r>
            <a:fld id="{6FD9A44F-2782-492E-B46A-15C5E641FA18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gray">
          <a:xfrm>
            <a:off x="303213" y="169863"/>
            <a:ext cx="8990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2550" lvl="0" indent="-6350" algn="ctr">
              <a:defRPr/>
            </a:pPr>
            <a:r>
              <a:rPr lang="fr-FR" sz="3300" b="1" kern="0" dirty="0" err="1" smtClean="0">
                <a:solidFill>
                  <a:schemeClr val="tx2"/>
                </a:solidFill>
              </a:rPr>
              <a:t>Bioreactor</a:t>
            </a:r>
            <a:endParaRPr lang="fr-FR" sz="1600" b="1" kern="0" dirty="0" smtClean="0">
              <a:solidFill>
                <a:schemeClr val="tx2"/>
              </a:solidFill>
              <a:latin typeface="Century Gothic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8624" y="1157585"/>
            <a:ext cx="7991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bioreactor is a device capable of providing an adequate environment for the growth of biological organisms.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" y="2462213"/>
            <a:ext cx="2903538" cy="238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3581400" y="20771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Biomass</a:t>
            </a:r>
            <a:r>
              <a:rPr lang="en-US" dirty="0" smtClean="0">
                <a:solidFill>
                  <a:schemeClr val="tx2"/>
                </a:solidFill>
              </a:rPr>
              <a:t> is biological material derived from living, or recently living organisms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tefano\Desktop\microalg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1" y="1743074"/>
            <a:ext cx="1219200" cy="1219200"/>
          </a:xfrm>
          <a:prstGeom prst="rect">
            <a:avLst/>
          </a:prstGeom>
          <a:noFill/>
        </p:spPr>
      </p:pic>
      <p:pic>
        <p:nvPicPr>
          <p:cNvPr id="1027" name="Picture 3" descr="C:\Users\Stefano\Desktop\648px-Induced_fit_diagram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6225" y="4686300"/>
            <a:ext cx="4061943" cy="1585913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3629025" y="34296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b="1" dirty="0" smtClean="0">
                <a:solidFill>
                  <a:schemeClr val="tx2"/>
                </a:solidFill>
              </a:rPr>
              <a:t>substrate</a:t>
            </a:r>
            <a:r>
              <a:rPr lang="en-US" dirty="0" smtClean="0">
                <a:solidFill>
                  <a:schemeClr val="tx2"/>
                </a:solidFill>
              </a:rPr>
              <a:t> is a molecule on which an enzyme acts: subsequently, the substrate is converted into a</a:t>
            </a:r>
            <a:r>
              <a:rPr lang="en-US" b="1" dirty="0" smtClean="0">
                <a:solidFill>
                  <a:schemeClr val="tx2"/>
                </a:solidFill>
              </a:rPr>
              <a:t> product</a:t>
            </a:r>
            <a:endParaRPr lang="it-I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Juin 2013</a:t>
            </a:r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gray">
          <a:xfrm>
            <a:off x="303213" y="169863"/>
            <a:ext cx="8990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2550" lvl="0" indent="-6350" algn="ctr">
              <a:defRPr/>
            </a:pPr>
            <a:r>
              <a:rPr lang="fr-FR" sz="3300" b="1" kern="0" dirty="0" err="1" smtClean="0">
                <a:solidFill>
                  <a:schemeClr val="tx2"/>
                </a:solidFill>
              </a:rPr>
              <a:t>Bioreactor</a:t>
            </a:r>
            <a:endParaRPr lang="fr-FR" sz="1600" b="1" kern="0" dirty="0" smtClean="0">
              <a:solidFill>
                <a:schemeClr val="tx2"/>
              </a:solidFill>
              <a:latin typeface="Century Gothic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8624" y="1157585"/>
            <a:ext cx="7991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bioreactor is a device capable of providing an adequate environment for the growth of biological organisms.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" y="2462213"/>
            <a:ext cx="2903538" cy="238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Freccia a destra 8"/>
          <p:cNvSpPr/>
          <p:nvPr/>
        </p:nvSpPr>
        <p:spPr>
          <a:xfrm>
            <a:off x="3971925" y="3362325"/>
            <a:ext cx="8763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1113" y="2803525"/>
            <a:ext cx="3695700" cy="1497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02/04/14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gray">
          <a:xfrm>
            <a:off x="303213" y="169863"/>
            <a:ext cx="8990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2550" marR="0" lvl="0" indent="-6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Conclusioni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+mj-ea"/>
              <a:cs typeface="+mj-cs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gray">
          <a:xfrm>
            <a:off x="438151" y="1322388"/>
            <a:ext cx="8705849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</a:t>
            </a:r>
            <a:r>
              <a:rPr kumimoji="0" lang="it-IT" sz="2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scienza è interessante!</a:t>
            </a:r>
            <a:endParaRPr kumimoji="0" lang="it-IT" sz="2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Stefano\Desktop\happy-scient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6450" y="2295525"/>
            <a:ext cx="2631756" cy="2435226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3110423" y="5158859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https://team.inria.fr/biocore/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 idx="4294967295"/>
          </p:nvPr>
        </p:nvSpPr>
        <p:spPr bwMode="white">
          <a:xfrm>
            <a:off x="1117600" y="3632200"/>
            <a:ext cx="7626350" cy="1389063"/>
          </a:xfrm>
        </p:spPr>
        <p:txBody>
          <a:bodyPr anchor="b"/>
          <a:lstStyle/>
          <a:p>
            <a:pPr algn="l" eaLnBrk="1" hangingPunct="1">
              <a:lnSpc>
                <a:spcPct val="90000"/>
              </a:lnSpc>
            </a:pP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3600" dirty="0" err="1" smtClean="0"/>
              <a:t>Grazie</a:t>
            </a:r>
            <a:r>
              <a:rPr lang="fr-FR" sz="3600" dirty="0" smtClean="0"/>
              <a:t> !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 smtClean="0"/>
          </a:p>
        </p:txBody>
      </p:sp>
      <p:sp>
        <p:nvSpPr>
          <p:cNvPr id="190467" name="Text Box 6"/>
          <p:cNvSpPr txBox="1">
            <a:spLocks noChangeArrowheads="1"/>
          </p:cNvSpPr>
          <p:nvPr/>
        </p:nvSpPr>
        <p:spPr bwMode="white">
          <a:xfrm>
            <a:off x="1239838" y="5883275"/>
            <a:ext cx="270827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endParaRPr lang="fr-FR" sz="1400" b="1">
              <a:solidFill>
                <a:schemeClr val="bg2"/>
              </a:solidFill>
            </a:endParaRPr>
          </a:p>
          <a:p>
            <a:pPr>
              <a:lnSpc>
                <a:spcPct val="130000"/>
              </a:lnSpc>
            </a:pPr>
            <a:r>
              <a:rPr lang="fr-FR" sz="1100" b="1">
                <a:solidFill>
                  <a:schemeClr val="bg2"/>
                </a:solidFill>
              </a:rPr>
              <a:t>Centre de recherche</a:t>
            </a:r>
          </a:p>
          <a:p>
            <a:pPr>
              <a:lnSpc>
                <a:spcPct val="130000"/>
              </a:lnSpc>
            </a:pPr>
            <a:r>
              <a:rPr lang="fr-FR" sz="1100" b="1">
                <a:solidFill>
                  <a:schemeClr val="bg2"/>
                </a:solidFill>
              </a:rPr>
              <a:t>Sophia Antipolis - Méditerranée</a:t>
            </a:r>
          </a:p>
        </p:txBody>
      </p:sp>
      <p:pic>
        <p:nvPicPr>
          <p:cNvPr id="190468" name="Image 5" descr="INRIA_CHERCHEURS_FR_RV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1628775"/>
            <a:ext cx="24542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9" name="Rectangle 4"/>
          <p:cNvSpPr>
            <a:spLocks noChangeArrowheads="1"/>
          </p:cNvSpPr>
          <p:nvPr/>
        </p:nvSpPr>
        <p:spPr bwMode="auto">
          <a:xfrm>
            <a:off x="4991100" y="6216650"/>
            <a:ext cx="27797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www.inria.fr/sophia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00026" y="2322513"/>
            <a:ext cx="8705849" cy="877887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en-US" sz="2200" b="0" dirty="0" smtClean="0"/>
              <a:t>Contribute to environmental protection through the development of new energy sources</a:t>
            </a:r>
            <a:endParaRPr lang="it-IT" sz="2200" b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9888" y="1517835"/>
            <a:ext cx="2662237" cy="74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olo 1"/>
          <p:cNvSpPr txBox="1">
            <a:spLocks/>
          </p:cNvSpPr>
          <p:nvPr/>
        </p:nvSpPr>
        <p:spPr bwMode="gray">
          <a:xfrm>
            <a:off x="257176" y="3246438"/>
            <a:ext cx="8705849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buFont typeface="Arial" pitchFamily="34" charset="0"/>
              <a:buChar char="•"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Design, modeling, analysis, control and optimize artificial ecosystems</a:t>
            </a:r>
            <a:endParaRPr kumimoji="0" lang="it-IT" sz="2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 bwMode="gray">
          <a:xfrm>
            <a:off x="257176" y="4227513"/>
            <a:ext cx="8705849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buFont typeface="Arial" pitchFamily="34" charset="0"/>
              <a:buChar char="•"/>
              <a:defRPr/>
            </a:pPr>
            <a:r>
              <a:rPr lang="it-IT" sz="2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Mathematical</a:t>
            </a:r>
            <a:r>
              <a:rPr lang="it-IT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methods</a:t>
            </a:r>
            <a:r>
              <a:rPr lang="it-IT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it-IT" sz="2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computational</a:t>
            </a:r>
            <a:endParaRPr kumimoji="0" lang="it-IT" sz="2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9"/>
          <p:cNvSpPr txBox="1">
            <a:spLocks noChangeArrowheads="1"/>
          </p:cNvSpPr>
          <p:nvPr/>
        </p:nvSpPr>
        <p:spPr bwMode="gray">
          <a:xfrm>
            <a:off x="303213" y="169863"/>
            <a:ext cx="8990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2550" marR="0" lvl="0" indent="-6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</a:t>
            </a:r>
            <a:r>
              <a:rPr kumimoji="0" lang="fr-FR" sz="33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BIOCORE </a:t>
            </a:r>
            <a:r>
              <a:rPr kumimoji="0" lang="fr-FR" sz="3300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does</a:t>
            </a:r>
            <a:r>
              <a:rPr kumimoji="0" lang="fr-FR" sz="33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7" name="Group 11"/>
          <p:cNvGrpSpPr>
            <a:grpSpLocks noGrp="1"/>
          </p:cNvGrpSpPr>
          <p:nvPr>
            <p:ph idx="1"/>
          </p:nvPr>
        </p:nvGrpSpPr>
        <p:grpSpPr bwMode="auto">
          <a:xfrm>
            <a:off x="742951" y="1552401"/>
            <a:ext cx="2015315" cy="1490174"/>
            <a:chOff x="911" y="2663"/>
            <a:chExt cx="1256" cy="1296"/>
          </a:xfrm>
        </p:grpSpPr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8" y="2663"/>
              <a:ext cx="1056" cy="784"/>
            </a:xfrm>
            <a:prstGeom prst="rect">
              <a:avLst/>
            </a:prstGeom>
            <a:noFill/>
          </p:spPr>
        </p:pic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911" y="3504"/>
              <a:ext cx="1256" cy="455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+mj-lt"/>
                </a:rPr>
                <a:t>Study and modeling of </a:t>
              </a:r>
            </a:p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+mj-lt"/>
                </a:rPr>
                <a:t>biological phenomena</a:t>
              </a:r>
              <a:endParaRPr lang="fr-FR" sz="1400" baseline="0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6038999" y="1447496"/>
            <a:ext cx="1438656" cy="1668831"/>
            <a:chOff x="3168" y="2432"/>
            <a:chExt cx="1478" cy="1889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168" y="3729"/>
              <a:ext cx="1478" cy="592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2"/>
                  </a:solidFill>
                  <a:latin typeface="+mj-lt"/>
                </a:rPr>
                <a:t>Water </a:t>
              </a:r>
              <a:r>
                <a:rPr lang="fr-FR" sz="1400" dirty="0" err="1" smtClean="0">
                  <a:solidFill>
                    <a:schemeClr val="tx2"/>
                  </a:solidFill>
                  <a:latin typeface="+mj-lt"/>
                </a:rPr>
                <a:t>treatment</a:t>
              </a:r>
              <a:endParaRPr lang="fr-FR" sz="1400" baseline="0" dirty="0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15" name="Picture 10" descr="unit200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2" y="2432"/>
              <a:ext cx="1047" cy="12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866775" y="5282310"/>
            <a:ext cx="1457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Gene </a:t>
            </a:r>
            <a:r>
              <a:rPr lang="fr-FR" sz="1400" dirty="0" err="1" smtClean="0">
                <a:solidFill>
                  <a:schemeClr val="tx2"/>
                </a:solidFill>
                <a:latin typeface="+mj-lt"/>
              </a:rPr>
              <a:t>regulation</a:t>
            </a:r>
            <a:endParaRPr lang="fr-FR" sz="1400" baseline="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" name="Picture 2" descr="C:\Users\Stefano\Desktop\d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0" y="3838576"/>
            <a:ext cx="2118151" cy="1190624"/>
          </a:xfrm>
          <a:prstGeom prst="rect">
            <a:avLst/>
          </a:prstGeom>
          <a:noFill/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2675" y="3411538"/>
            <a:ext cx="1889125" cy="175101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</p:pic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191250" y="5348985"/>
            <a:ext cx="18854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tx2"/>
                </a:solidFill>
                <a:latin typeface="+mj-lt"/>
              </a:rPr>
              <a:t>Growth</a:t>
            </a: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 of </a:t>
            </a:r>
            <a:r>
              <a:rPr lang="fr-FR" sz="1400" dirty="0" err="1" smtClean="0">
                <a:solidFill>
                  <a:schemeClr val="tx2"/>
                </a:solidFill>
                <a:latin typeface="+mj-lt"/>
              </a:rPr>
              <a:t>microalgae</a:t>
            </a:r>
            <a:endParaRPr lang="fr-FR" sz="1400" baseline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gray">
          <a:xfrm>
            <a:off x="303213" y="169863"/>
            <a:ext cx="8990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2550" lvl="0" indent="-6350" algn="ctr">
              <a:defRPr/>
            </a:pPr>
            <a:r>
              <a:rPr lang="fr-FR" sz="3300" b="1" kern="0" dirty="0" err="1" smtClean="0">
                <a:solidFill>
                  <a:srgbClr val="808080"/>
                </a:solidFill>
                <a:latin typeface="Arial"/>
                <a:ea typeface="ＭＳ Ｐゴシック"/>
              </a:rPr>
              <a:t>What</a:t>
            </a:r>
            <a:r>
              <a:rPr lang="fr-FR" sz="3300" b="1" kern="0" dirty="0" smtClean="0">
                <a:solidFill>
                  <a:srgbClr val="808080"/>
                </a:solidFill>
                <a:latin typeface="Arial"/>
                <a:ea typeface="ＭＳ Ｐゴシック"/>
              </a:rPr>
              <a:t> BIOCORE </a:t>
            </a:r>
            <a:r>
              <a:rPr lang="fr-FR" sz="3300" b="1" kern="0" dirty="0" err="1" smtClean="0">
                <a:solidFill>
                  <a:srgbClr val="808080"/>
                </a:solidFill>
                <a:latin typeface="Arial"/>
                <a:ea typeface="ＭＳ Ｐゴシック"/>
              </a:rPr>
              <a:t>does</a:t>
            </a:r>
            <a:r>
              <a:rPr lang="fr-FR" sz="3300" b="1" kern="0" dirty="0" smtClean="0">
                <a:solidFill>
                  <a:srgbClr val="808080"/>
                </a:solidFill>
                <a:latin typeface="Arial"/>
                <a:ea typeface="ＭＳ Ｐゴシック"/>
              </a:rPr>
              <a:t>?</a:t>
            </a:r>
            <a:endParaRPr lang="fr-FR" sz="1600" b="1" kern="0" dirty="0" smtClean="0">
              <a:solidFill>
                <a:srgbClr val="808080"/>
              </a:solidFill>
              <a:latin typeface="Century Gothic" charset="0"/>
              <a:ea typeface="ＭＳ Ｐゴシック"/>
            </a:endParaRPr>
          </a:p>
          <a:p>
            <a:pPr marL="82550" marR="0" lvl="0" indent="-6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9" name="Picture 2" descr="C:\Users\Stefano\Desktop\Escherichia_coli_12091120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6" y="1495424"/>
            <a:ext cx="1790699" cy="1790699"/>
          </a:xfrm>
          <a:prstGeom prst="rect">
            <a:avLst/>
          </a:prstGeom>
          <a:noFill/>
        </p:spPr>
      </p:pic>
      <p:sp>
        <p:nvSpPr>
          <p:cNvPr id="10" name="Titolo 1"/>
          <p:cNvSpPr txBox="1">
            <a:spLocks/>
          </p:cNvSpPr>
          <p:nvPr/>
        </p:nvSpPr>
        <p:spPr bwMode="gray">
          <a:xfrm>
            <a:off x="276226" y="1865313"/>
            <a:ext cx="50482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Study of cells and of bacteria</a:t>
            </a:r>
            <a:endParaRPr kumimoji="0" lang="it-IT" sz="2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66700" y="4496485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defRPr/>
            </a:pPr>
            <a:r>
              <a:rPr lang="en-US" sz="2200" kern="0" dirty="0" smtClean="0">
                <a:solidFill>
                  <a:schemeClr val="tx2"/>
                </a:solidFill>
              </a:rPr>
              <a:t>Study of DNA, RNA and protein synthesis through mathematical models</a:t>
            </a:r>
            <a:endParaRPr lang="it-IT" sz="2200" kern="0" dirty="0">
              <a:solidFill>
                <a:schemeClr val="tx2"/>
              </a:solidFill>
            </a:endParaRPr>
          </a:p>
        </p:txBody>
      </p:sp>
      <p:pic>
        <p:nvPicPr>
          <p:cNvPr id="12" name="Picture 3" descr="C:\Users\Stefano\Desktop\cendogm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325" y="4017658"/>
            <a:ext cx="3724275" cy="2078341"/>
          </a:xfrm>
          <a:prstGeom prst="rect">
            <a:avLst/>
          </a:prstGeom>
          <a:noFill/>
        </p:spPr>
      </p:pic>
      <p:sp>
        <p:nvSpPr>
          <p:cNvPr id="14" name="Rectangle 9"/>
          <p:cNvSpPr txBox="1">
            <a:spLocks noChangeArrowheads="1"/>
          </p:cNvSpPr>
          <p:nvPr/>
        </p:nvSpPr>
        <p:spPr bwMode="gray">
          <a:xfrm>
            <a:off x="303213" y="169863"/>
            <a:ext cx="8990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2550" marR="0" lvl="0" indent="-6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</a:t>
            </a:r>
            <a:r>
              <a:rPr kumimoji="0" lang="fr-FR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 do?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901700" y="493713"/>
            <a:ext cx="7540625" cy="1143000"/>
          </a:xfrm>
        </p:spPr>
        <p:txBody>
          <a:bodyPr/>
          <a:lstStyle/>
          <a:p>
            <a:pPr algn="ctr"/>
            <a:r>
              <a:rPr lang="en-US" sz="2600" dirty="0" smtClean="0"/>
              <a:t>Circadian Clock</a:t>
            </a:r>
            <a:endParaRPr lang="it-IT" sz="2600" dirty="0"/>
          </a:p>
        </p:txBody>
      </p:sp>
      <p:pic>
        <p:nvPicPr>
          <p:cNvPr id="7" name="Picture 1" descr="C:\Users\Stefano\Desktop\drosophila melanoga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850" y="3143250"/>
            <a:ext cx="3048000" cy="304800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3328159" y="2263259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</a:rPr>
              <a:t>Drosophila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Melanogaster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901700" y="493713"/>
            <a:ext cx="7540625" cy="1143000"/>
          </a:xfrm>
        </p:spPr>
        <p:txBody>
          <a:bodyPr/>
          <a:lstStyle/>
          <a:p>
            <a:pPr algn="ctr"/>
            <a:r>
              <a:rPr lang="en-US" sz="2600" dirty="0" smtClean="0"/>
              <a:t>Circadian Clock</a:t>
            </a:r>
            <a:endParaRPr lang="it-IT" sz="2600" dirty="0"/>
          </a:p>
        </p:txBody>
      </p:sp>
      <p:pic>
        <p:nvPicPr>
          <p:cNvPr id="7" name="Picture 1" descr="C:\Users\Stefano\Desktop\drosophila melanogasterc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050" y="2933699"/>
            <a:ext cx="3098800" cy="309880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1019175" y="1510010"/>
            <a:ext cx="7229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It allows for organisms to coordinate their physiological behavior with daily and seasonal changes in the day-night cycle (Biological Clock)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3448050" y="2771775"/>
            <a:ext cx="2105025" cy="1381125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>
            <a:stCxn id="9" idx="2"/>
          </p:cNvCxnSpPr>
          <p:nvPr/>
        </p:nvCxnSpPr>
        <p:spPr>
          <a:xfrm rot="10800000" flipV="1">
            <a:off x="1304926" y="3462338"/>
            <a:ext cx="2143125" cy="1414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9" idx="6"/>
          </p:cNvCxnSpPr>
          <p:nvPr/>
        </p:nvCxnSpPr>
        <p:spPr>
          <a:xfrm>
            <a:off x="5553075" y="3462338"/>
            <a:ext cx="2190750" cy="1500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51857" y="4968359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PERIOD GENE</a:t>
            </a:r>
            <a:endParaRPr lang="it-IT" b="1" dirty="0"/>
          </a:p>
        </p:txBody>
      </p:sp>
      <p:sp>
        <p:nvSpPr>
          <p:cNvPr id="13" name="Rettangolo 12"/>
          <p:cNvSpPr/>
          <p:nvPr/>
        </p:nvSpPr>
        <p:spPr>
          <a:xfrm>
            <a:off x="6766957" y="5044559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TIMELESS GENE</a:t>
            </a:r>
            <a:endParaRPr lang="it-IT" b="1" dirty="0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0656" y="2781299"/>
            <a:ext cx="432854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1019175" y="1510010"/>
            <a:ext cx="7229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Case of continuous darkness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2816365"/>
            <a:ext cx="4095750" cy="306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901700" y="493713"/>
            <a:ext cx="7540625" cy="1143000"/>
          </a:xfrm>
        </p:spPr>
        <p:txBody>
          <a:bodyPr/>
          <a:lstStyle/>
          <a:p>
            <a:pPr algn="ctr"/>
            <a:r>
              <a:rPr lang="en-US" sz="2600" dirty="0" smtClean="0"/>
              <a:t>Circadian Clock</a:t>
            </a:r>
            <a:endParaRPr lang="it-IT" sz="2600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6FD9A44F-2782-492E-B46A-15C5E641FA18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3207" y="2886075"/>
            <a:ext cx="4140268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1019175" y="1510010"/>
            <a:ext cx="7229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Case of 12 hours of light – 12 hours of dark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901700" y="493713"/>
            <a:ext cx="7540625" cy="1143000"/>
          </a:xfrm>
        </p:spPr>
        <p:txBody>
          <a:bodyPr/>
          <a:lstStyle/>
          <a:p>
            <a:pPr algn="ctr"/>
            <a:r>
              <a:rPr lang="en-US" sz="2600" dirty="0" smtClean="0"/>
              <a:t>Circadian Clock</a:t>
            </a:r>
            <a:endParaRPr lang="it-IT" sz="2600" dirty="0"/>
          </a:p>
        </p:txBody>
      </p:sp>
      <p:sp>
        <p:nvSpPr>
          <p:cNvPr id="9" name="Rettangolo 8"/>
          <p:cNvSpPr/>
          <p:nvPr/>
        </p:nvSpPr>
        <p:spPr>
          <a:xfrm>
            <a:off x="1066800" y="2062460"/>
            <a:ext cx="7229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LIGHT AS A INPUT!</a:t>
            </a:r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2887186"/>
            <a:ext cx="4114800" cy="301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11/10/14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inr-PPT(2)">
  <a:themeElements>
    <a:clrScheme name="inr-PPT(2)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inr-PPT(2)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r-PPT(2)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xte et chapitre orange">
  <a:themeElements>
    <a:clrScheme name="Texte et chapitre oran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oran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oran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inr_PPT-2">
  <a:themeElements>
    <a:clrScheme name="inr-PPT(2)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inr-PPT(2)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r-PPT(2)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Texte et chapitre rouge">
  <a:themeElements>
    <a:clrScheme name="Personnalisé 2">
      <a:dk1>
        <a:srgbClr val="000000"/>
      </a:dk1>
      <a:lt1>
        <a:srgbClr val="FFFFFF"/>
      </a:lt1>
      <a:dk2>
        <a:srgbClr val="808080"/>
      </a:dk2>
      <a:lt2>
        <a:srgbClr val="E20026"/>
      </a:lt2>
      <a:accent1>
        <a:srgbClr val="1C4672"/>
      </a:accent1>
      <a:accent2>
        <a:srgbClr val="9DC107"/>
      </a:accent2>
      <a:accent3>
        <a:srgbClr val="FFFFFF"/>
      </a:accent3>
      <a:accent4>
        <a:srgbClr val="000000"/>
      </a:accent4>
      <a:accent5>
        <a:srgbClr val="86717F"/>
      </a:accent5>
      <a:accent6>
        <a:srgbClr val="EC7528"/>
      </a:accent6>
      <a:hlink>
        <a:srgbClr val="266D83"/>
      </a:hlink>
      <a:folHlink>
        <a:srgbClr val="5B5E6F"/>
      </a:folHlink>
    </a:clrScheme>
    <a:fontScheme name="Texte et chapitre rou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uv visuel et sommaire">
  <a:themeElements>
    <a:clrScheme name="Couv visuel et sommai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visuel et sommai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uv visuel et sommai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uv logo equipe  et dernière">
  <a:themeElements>
    <a:clrScheme name="Couv logo equipe  et derniè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logo equipe  et derniè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uv logo equipe  et derniè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e et chapitre rouge">
  <a:themeElements>
    <a:clrScheme name="Texte et chapitre rou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rou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e et chapitre bleu">
  <a:themeElements>
    <a:clrScheme name="Texte et chapitre bleu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bleu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bleu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e et chapitre vert">
  <a:themeElements>
    <a:clrScheme name="Texte et chapitre ver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ert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ver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xte et chapitre violet">
  <a:themeElements>
    <a:clrScheme name="Texte et chapitre viole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iolet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viole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xte et chapitre gris">
  <a:themeElements>
    <a:clrScheme name="Texte et chapitre gris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gris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gris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inr-PPT(2)</Template>
  <TotalTime>6713</TotalTime>
  <Words>653</Words>
  <Application>Microsoft Macintosh PowerPoint</Application>
  <PresentationFormat>Presentazione su schermo (4:3)</PresentationFormat>
  <Paragraphs>144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Titoli diapositive</vt:lpstr>
      </vt:variant>
      <vt:variant>
        <vt:i4>23</vt:i4>
      </vt:variant>
    </vt:vector>
  </HeadingPairs>
  <TitlesOfParts>
    <vt:vector size="35" baseType="lpstr">
      <vt:lpstr>inr-PPT(2)</vt:lpstr>
      <vt:lpstr>Couv visuel et sommaire</vt:lpstr>
      <vt:lpstr>Couv logo equipe  et dernière</vt:lpstr>
      <vt:lpstr>Texte et chapitre rouge</vt:lpstr>
      <vt:lpstr>Texte et chapitre bleu</vt:lpstr>
      <vt:lpstr>Texte et chapitre vert</vt:lpstr>
      <vt:lpstr>Texte et chapitre violet</vt:lpstr>
      <vt:lpstr>Texte et chapitre gris</vt:lpstr>
      <vt:lpstr>Texte et chapitre kaki</vt:lpstr>
      <vt:lpstr>Texte et chapitre orange</vt:lpstr>
      <vt:lpstr>inr_PPT-2</vt:lpstr>
      <vt:lpstr>1_Texte et chapitre rouge</vt:lpstr>
      <vt:lpstr> Mathematics applied to Science.  The use of some techniques for the study of biological phenomena.</vt:lpstr>
      <vt:lpstr>Mi presento!</vt:lpstr>
      <vt:lpstr>Contribute to environmental protection through the development of new energy sources</vt:lpstr>
      <vt:lpstr>Diapositiva 4</vt:lpstr>
      <vt:lpstr>Diapositiva 5</vt:lpstr>
      <vt:lpstr>Circadian Clock</vt:lpstr>
      <vt:lpstr>Circadian Clock</vt:lpstr>
      <vt:lpstr>Circadian Clock</vt:lpstr>
      <vt:lpstr>Circadian Clock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  Grazie !  </vt:lpstr>
    </vt:vector>
  </TitlesOfParts>
  <Company>INRIA LILLE NORD EUROPE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SUR 1 OU 2 LIGNES MAXIMUM</dc:title>
  <dc:creator>enard</dc:creator>
  <cp:lastModifiedBy>Stefano Casagranda</cp:lastModifiedBy>
  <cp:revision>295</cp:revision>
  <cp:lastPrinted>2013-03-11T14:20:46Z</cp:lastPrinted>
  <dcterms:created xsi:type="dcterms:W3CDTF">2013-07-05T10:58:15Z</dcterms:created>
  <dcterms:modified xsi:type="dcterms:W3CDTF">2015-06-15T13:31:26Z</dcterms:modified>
</cp:coreProperties>
</file>