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5" r:id="rId2"/>
    <p:sldId id="285" r:id="rId3"/>
    <p:sldId id="286" r:id="rId4"/>
    <p:sldId id="287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2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D1FE7D-6A06-4F9D-AEB7-F381945FE140}" type="datetimeFigureOut">
              <a:rPr lang="fr-FR" smtClean="0"/>
              <a:t>20/09/2023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6ECA0E-2A76-4783-95E0-570BAA62AF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0143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62000"/>
            <a:ext cx="6640512" cy="3735388"/>
          </a:xfrm>
          <a:ln/>
        </p:spPr>
      </p:sp>
      <p:sp>
        <p:nvSpPr>
          <p:cNvPr id="28675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15870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E09BFCC0-74FF-4B90-9D93-EEB744A5B1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1EF2068D-5AF3-4B3B-A487-411EE40D92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0077AC06-8985-47B5-92CB-1F7B1622C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D7988-2BDF-45A2-B93A-441DEF64E11C}" type="datetimeFigureOut">
              <a:rPr lang="fr-FR" smtClean="0"/>
              <a:t>20/09/2023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417C348C-7253-44A4-9BF0-F6E3C6572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93C996EC-1A5D-41FF-A7DC-DBA07FB47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E6CCD-E919-4523-9383-936397A7C4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4921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656AA0C5-256F-444A-BE87-2B6781AE7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="" xmlns:a16="http://schemas.microsoft.com/office/drawing/2014/main" id="{CB5C11B2-7B77-4910-A7CA-62FFBDF947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1F8D592C-7F1E-46FD-8CD7-1701CA563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D7988-2BDF-45A2-B93A-441DEF64E11C}" type="datetimeFigureOut">
              <a:rPr lang="fr-FR" smtClean="0"/>
              <a:t>20/09/2023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B9441DE1-9FE8-426C-BC5B-7603637EE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3641FBEE-E0FB-4611-B118-AE71C1BD3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E6CCD-E919-4523-9383-936397A7C4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9671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="" xmlns:a16="http://schemas.microsoft.com/office/drawing/2014/main" id="{05FBAE55-4F86-411E-A183-6FBDBCB3A6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="" xmlns:a16="http://schemas.microsoft.com/office/drawing/2014/main" id="{41B2B1A4-333E-47F8-AA64-08D4E88CFA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1FB171B6-6663-4B28-A0F8-F21C2F466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D7988-2BDF-45A2-B93A-441DEF64E11C}" type="datetimeFigureOut">
              <a:rPr lang="fr-FR" smtClean="0"/>
              <a:t>20/09/2023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F4E07C0A-B6D2-41FC-9C01-B26D9A151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C552C383-A95B-443D-A4F8-9D344B719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E6CCD-E919-4523-9383-936397A7C4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1786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B69D857D-41F1-4764-B081-14BEF89E0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A5C1D3EB-6C32-464F-8A66-95EC03A1C9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4AAB03A2-4408-4716-AD6A-27BA09AD0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D7988-2BDF-45A2-B93A-441DEF64E11C}" type="datetimeFigureOut">
              <a:rPr lang="fr-FR" smtClean="0"/>
              <a:t>20/09/2023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5E5DF192-03AD-459D-B0ED-9839DE43B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DB2F34E2-B7EB-49CF-9CB7-8BED45F0A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E6CCD-E919-4523-9383-936397A7C4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0024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AB4D6B8-7B79-4945-A7E4-2E2E9CB47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7CDAEA6E-A271-46F9-A2CB-372AEF19C4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DD01205E-9623-476B-8F09-466D4DB89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D7988-2BDF-45A2-B93A-441DEF64E11C}" type="datetimeFigureOut">
              <a:rPr lang="fr-FR" smtClean="0"/>
              <a:t>20/09/2023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E7CF31E7-90A6-4A47-98B9-873035E6D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E4B4A478-C7C7-45B3-95B2-F789E6ECB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E6CCD-E919-4523-9383-936397A7C4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5316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43EE61C1-CE5A-41C2-9669-93EC265AD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B6B470CE-5244-46A4-9993-A7BDE049A4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="" xmlns:a16="http://schemas.microsoft.com/office/drawing/2014/main" id="{FE882452-51E5-4EAD-9F25-B05BEE6552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34342073-0A10-4124-87D2-42702E828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D7988-2BDF-45A2-B93A-441DEF64E11C}" type="datetimeFigureOut">
              <a:rPr lang="fr-FR" smtClean="0"/>
              <a:t>20/09/2023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E3C73C1F-344E-4056-9B8B-C78B4047A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2BB9143D-1EBA-4854-9097-D12BC40C5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E6CCD-E919-4523-9383-936397A7C4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0296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2CB32962-4EDE-47A9-B08C-1E73616DC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C7A1E097-9790-4D0F-934F-7E49B59256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="" xmlns:a16="http://schemas.microsoft.com/office/drawing/2014/main" id="{1239A93D-97C4-4F11-A5A4-C62B8DB5A7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="" xmlns:a16="http://schemas.microsoft.com/office/drawing/2014/main" id="{D5DD633E-EEFF-46CA-AEC5-61138357BD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="" xmlns:a16="http://schemas.microsoft.com/office/drawing/2014/main" id="{0BC2D15E-CCAF-4673-AE03-8BF8437A7A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="" xmlns:a16="http://schemas.microsoft.com/office/drawing/2014/main" id="{9B39F562-1D42-4881-864A-9A40B863E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D7988-2BDF-45A2-B93A-441DEF64E11C}" type="datetimeFigureOut">
              <a:rPr lang="fr-FR" smtClean="0"/>
              <a:t>20/09/2023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="" xmlns:a16="http://schemas.microsoft.com/office/drawing/2014/main" id="{806F9787-49DD-4C6B-B03A-855F96713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="" xmlns:a16="http://schemas.microsoft.com/office/drawing/2014/main" id="{53F89BE7-3632-4933-9660-26BDD5CB4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E6CCD-E919-4523-9383-936397A7C4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4744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DD4F07B7-7129-443B-BBB4-9789B4F59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="" xmlns:a16="http://schemas.microsoft.com/office/drawing/2014/main" id="{EBD5AAB8-8C01-4E72-8B09-D9A9E7814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D7988-2BDF-45A2-B93A-441DEF64E11C}" type="datetimeFigureOut">
              <a:rPr lang="fr-FR" smtClean="0"/>
              <a:t>20/09/2023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46398949-A6F8-4EBE-B9EF-C8F0E6FFB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5C4AAA69-82CB-40B9-A436-DE8AAB8AD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E6CCD-E919-4523-9383-936397A7C4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3212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="" xmlns:a16="http://schemas.microsoft.com/office/drawing/2014/main" id="{033E756A-1138-44C5-B6A6-7A4DABF56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D7988-2BDF-45A2-B93A-441DEF64E11C}" type="datetimeFigureOut">
              <a:rPr lang="fr-FR" smtClean="0"/>
              <a:t>20/09/2023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="" xmlns:a16="http://schemas.microsoft.com/office/drawing/2014/main" id="{0DF3E332-4803-45B1-8E67-2908F4593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="" xmlns:a16="http://schemas.microsoft.com/office/drawing/2014/main" id="{125E9D0F-ACDD-47DA-BD42-2853B2F0A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E6CCD-E919-4523-9383-936397A7C4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3209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0C5EA0AD-90BD-4394-8607-5C2D0BA08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7634BD88-30FA-4BCD-830A-41C0F8C3C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="" xmlns:a16="http://schemas.microsoft.com/office/drawing/2014/main" id="{7E162B6B-4336-4277-B57C-9503C9905C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ED3E24EE-620F-4FFC-AA73-D5D76665E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D7988-2BDF-45A2-B93A-441DEF64E11C}" type="datetimeFigureOut">
              <a:rPr lang="fr-FR" smtClean="0"/>
              <a:t>20/09/2023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119A4787-8A06-45AA-A66F-045F8F1C2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BEF54B26-8E8F-41FF-8F99-F4EC19DCA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E6CCD-E919-4523-9383-936397A7C4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1991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76D30C4F-B9B6-452D-9D25-EFC2688F3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="" xmlns:a16="http://schemas.microsoft.com/office/drawing/2014/main" id="{0C688D1E-0EAB-42CE-853A-003EAA741C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="" xmlns:a16="http://schemas.microsoft.com/office/drawing/2014/main" id="{F843B549-35E3-44C0-B07B-DCAB4D3D15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4F30EE24-F10A-4A6D-9E89-1BE513FEF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D7988-2BDF-45A2-B93A-441DEF64E11C}" type="datetimeFigureOut">
              <a:rPr lang="fr-FR" smtClean="0"/>
              <a:t>20/09/2023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CDB68FBF-BA61-4E01-967E-D34166B21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88930A01-6185-483F-B722-8BFD2EB7D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E6CCD-E919-4523-9383-936397A7C4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8224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="" xmlns:a16="http://schemas.microsoft.com/office/drawing/2014/main" id="{232D607D-8401-482B-A8E6-E3556B3F2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1814DCC4-F088-4B25-B252-9350436E00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E3417DF2-EA4A-403F-9A9D-0C77D5848E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D7988-2BDF-45A2-B93A-441DEF64E11C}" type="datetimeFigureOut">
              <a:rPr lang="fr-FR" smtClean="0"/>
              <a:t>20/09/2023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1866A526-9467-4C63-A06B-B84B7BC04F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40E9491F-6D4C-48E9-89D8-26F98409C4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E6CCD-E919-4523-9383-936397A7C4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2167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roject.inria.fr/pricless/" TargetMode="External"/><Relationship Id="rId5" Type="http://schemas.openxmlformats.org/officeDocument/2006/relationships/hyperlink" Target="https://www.linkedin.com/in/sandrineturgis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="" xmlns:a16="http://schemas.microsoft.com/office/drawing/2014/main" id="{1FD63397-B2CB-464D-914E-43E9DC8AD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6280" y="-47811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b="1" dirty="0"/>
              <a:t/>
            </a:r>
            <a:br>
              <a:rPr lang="fr-FR" b="1" dirty="0"/>
            </a:br>
            <a:endParaRPr lang="fr-FR" b="1" dirty="0"/>
          </a:p>
        </p:txBody>
      </p:sp>
      <p:sp>
        <p:nvSpPr>
          <p:cNvPr id="2" name="Espace réservé du contenu 1">
            <a:extLst>
              <a:ext uri="{FF2B5EF4-FFF2-40B4-BE49-F238E27FC236}">
                <a16:creationId xmlns="" xmlns:a16="http://schemas.microsoft.com/office/drawing/2014/main" id="{C360653D-2C46-4BD6-A4A8-979C6ECA6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475" y="478116"/>
            <a:ext cx="10515600" cy="4351338"/>
          </a:xfrm>
        </p:spPr>
        <p:txBody>
          <a:bodyPr>
            <a:normAutofit/>
          </a:bodyPr>
          <a:lstStyle/>
          <a:p>
            <a:pPr algn="l"/>
            <a:endParaRPr lang="fr-FR" dirty="0"/>
          </a:p>
          <a:p>
            <a:pPr marL="0" indent="0" algn="l">
              <a:buNone/>
            </a:pPr>
            <a:r>
              <a:rPr lang="fr-FR" dirty="0"/>
              <a:t> </a:t>
            </a:r>
          </a:p>
          <a:p>
            <a:pPr algn="l"/>
            <a:endParaRPr lang="fr-FR" dirty="0"/>
          </a:p>
          <a:p>
            <a:pPr algn="l"/>
            <a:endParaRPr lang="fr-FR" dirty="0"/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1524014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fr-FR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8528" y="5689640"/>
            <a:ext cx="1083511" cy="1177903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="" xmlns:a16="http://schemas.microsoft.com/office/drawing/2014/main" id="{8D8EA171-2D6B-4340-8E18-90E64972FC6C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0193" y="5856791"/>
            <a:ext cx="1906727" cy="84360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3048000" y="2288560"/>
            <a:ext cx="6096000" cy="497097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i="1" dirty="0" err="1"/>
              <a:t>Blockchain</a:t>
            </a:r>
            <a:r>
              <a:rPr lang="en-GB" i="1" dirty="0"/>
              <a:t> and Privacy International Workshop</a:t>
            </a:r>
            <a:r>
              <a:rPr lang="en-GB" dirty="0"/>
              <a:t>, </a:t>
            </a:r>
            <a:endParaRPr lang="en-GB" dirty="0" smtClean="0"/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dirty="0" smtClean="0"/>
              <a:t>Berkman-Klein </a:t>
            </a:r>
            <a:r>
              <a:rPr lang="en-GB" dirty="0" err="1"/>
              <a:t>Center</a:t>
            </a:r>
            <a:r>
              <a:rPr lang="en-GB" dirty="0"/>
              <a:t> for Internet and Society, Harvard University (</a:t>
            </a:r>
            <a:r>
              <a:rPr lang="en-GB" dirty="0" err="1"/>
              <a:t>Massachussets</a:t>
            </a:r>
            <a:r>
              <a:rPr lang="en-GB" dirty="0"/>
              <a:t>/</a:t>
            </a:r>
            <a:r>
              <a:rPr lang="en-GB" dirty="0" err="1"/>
              <a:t>Etats</a:t>
            </a:r>
            <a:r>
              <a:rPr lang="en-GB" dirty="0"/>
              <a:t>-Unis), 22 </a:t>
            </a:r>
            <a:r>
              <a:rPr lang="en-GB" dirty="0" err="1"/>
              <a:t>mai</a:t>
            </a:r>
            <a:r>
              <a:rPr lang="en-GB" dirty="0"/>
              <a:t> 2023.</a:t>
            </a:r>
            <a:endParaRPr lang="fr-FR" dirty="0"/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Blockchain</a:t>
            </a: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a </a:t>
            </a: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technological tool with strong ambivalences for fundamental rights and especially data </a:t>
            </a:r>
            <a:r>
              <a:rPr lang="en-GB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protection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Sandrine </a:t>
            </a:r>
            <a:r>
              <a:rPr lang="en-GB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Turgis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University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Rennes (France)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IODE (UMR CNRS 6262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hlinkClick r:id="rId5"/>
              </a:rPr>
              <a:t>https://www.linkedin.com/in/sandrineturgis</a:t>
            </a:r>
            <a:endParaRPr lang="fr-FR" dirty="0"/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fr-FR" dirty="0" err="1"/>
              <a:t>PriCLeSS</a:t>
            </a:r>
            <a:r>
              <a:rPr lang="fr-FR" dirty="0"/>
              <a:t> (</a:t>
            </a:r>
            <a:r>
              <a:rPr lang="fr-FR" dirty="0" err="1"/>
              <a:t>Labex</a:t>
            </a:r>
            <a:r>
              <a:rPr lang="fr-FR" dirty="0"/>
              <a:t> </a:t>
            </a:r>
            <a:r>
              <a:rPr lang="fr-FR" dirty="0" err="1"/>
              <a:t>CominLabs</a:t>
            </a:r>
            <a:r>
              <a:rPr lang="fr-FR" dirty="0"/>
              <a:t>): </a:t>
            </a:r>
            <a:r>
              <a:rPr lang="fr-FR" dirty="0">
                <a:hlinkClick r:id="rId6"/>
              </a:rPr>
              <a:t>https://project.inria.fr/pricless/</a:t>
            </a:r>
            <a:endParaRPr lang="fr-FR" dirty="0"/>
          </a:p>
          <a:p>
            <a:pPr algn="r">
              <a:lnSpc>
                <a:spcPct val="107000"/>
              </a:lnSpc>
              <a:spcAft>
                <a:spcPts val="800"/>
              </a:spcAft>
            </a:pPr>
            <a:endParaRPr lang="fr-F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4055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>T</a:t>
            </a:r>
            <a:r>
              <a:rPr lang="en-GB" dirty="0" smtClean="0"/>
              <a:t>he </a:t>
            </a:r>
            <a:r>
              <a:rPr lang="en-GB" dirty="0"/>
              <a:t>European legal environment on </a:t>
            </a:r>
            <a:r>
              <a:rPr lang="en-GB" dirty="0" smtClean="0"/>
              <a:t>Privacy/Protection of personal data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973122" y="2340527"/>
            <a:ext cx="5046677" cy="3836435"/>
          </a:xfrm>
        </p:spPr>
        <p:txBody>
          <a:bodyPr>
            <a:normAutofit/>
          </a:bodyPr>
          <a:lstStyle/>
          <a:p>
            <a:r>
              <a:rPr lang="en-US" b="1" dirty="0" smtClean="0"/>
              <a:t>European Union: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the </a:t>
            </a:r>
            <a:r>
              <a:rPr lang="en-US" dirty="0"/>
              <a:t>EU Charter of Fundamental Rights of </a:t>
            </a:r>
            <a:r>
              <a:rPr lang="en-US" dirty="0" smtClean="0"/>
              <a:t>2000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the </a:t>
            </a:r>
            <a:r>
              <a:rPr lang="en-US" dirty="0"/>
              <a:t>GDPR, the  General Data Protection Regulation of 2016 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25298" y="2340527"/>
            <a:ext cx="5028501" cy="3836436"/>
          </a:xfrm>
        </p:spPr>
        <p:txBody>
          <a:bodyPr>
            <a:normAutofit/>
          </a:bodyPr>
          <a:lstStyle/>
          <a:p>
            <a:r>
              <a:rPr lang="en-US" b="1" dirty="0" smtClean="0"/>
              <a:t>Council </a:t>
            </a:r>
            <a:r>
              <a:rPr lang="en-US" b="1" dirty="0"/>
              <a:t>of </a:t>
            </a:r>
            <a:r>
              <a:rPr lang="en-US" b="1" dirty="0" smtClean="0"/>
              <a:t>Europe: </a:t>
            </a:r>
            <a:endParaRPr lang="en-US" b="1" dirty="0"/>
          </a:p>
          <a:p>
            <a:r>
              <a:rPr lang="en-US" dirty="0" smtClean="0"/>
              <a:t>the </a:t>
            </a:r>
            <a:r>
              <a:rPr lang="en-US" dirty="0"/>
              <a:t>European Convention on Human Rights (ECHR) of </a:t>
            </a:r>
            <a:r>
              <a:rPr lang="en-US" dirty="0" smtClean="0"/>
              <a:t>1950 </a:t>
            </a:r>
            <a:endParaRPr lang="en-US" dirty="0"/>
          </a:p>
          <a:p>
            <a:r>
              <a:rPr lang="en-US" dirty="0" smtClean="0"/>
              <a:t>the 1981 </a:t>
            </a:r>
            <a:r>
              <a:rPr lang="en-US" dirty="0"/>
              <a:t>Convention for the Protection of Individuals with regard to Automatic Processing of Personal Data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5081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GB" sz="2000" b="1" dirty="0" smtClean="0"/>
              <a:t>1</a:t>
            </a:r>
            <a:r>
              <a:rPr lang="en-GB" sz="2400" b="1" dirty="0" smtClean="0"/>
              <a:t>.</a:t>
            </a:r>
            <a:r>
              <a:rPr lang="en-GB" sz="2400" b="1" dirty="0"/>
              <a:t> </a:t>
            </a:r>
            <a:r>
              <a:rPr lang="en-GB" sz="2400" b="1" dirty="0" smtClean="0"/>
              <a:t>The </a:t>
            </a:r>
            <a:r>
              <a:rPr lang="en-GB" sz="2400" b="1" dirty="0"/>
              <a:t>technical specificities of </a:t>
            </a:r>
            <a:r>
              <a:rPr lang="en-GB" sz="2400" b="1" dirty="0" err="1"/>
              <a:t>blockchain</a:t>
            </a:r>
            <a:r>
              <a:rPr lang="en-GB" sz="2400" b="1" dirty="0"/>
              <a:t>, sources of questions concerning compliance with the RGPD and, beyond, European law for the protection of fundamental rights </a:t>
            </a:r>
            <a:r>
              <a:rPr lang="fr-FR" sz="2400" dirty="0"/>
              <a:t/>
            </a:r>
            <a:br>
              <a:rPr lang="fr-FR" sz="2400" dirty="0"/>
            </a:b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/>
            <a:r>
              <a:rPr lang="en-GB" dirty="0"/>
              <a:t>what should be considered as personal data in </a:t>
            </a:r>
            <a:r>
              <a:rPr lang="en-GB" dirty="0" err="1"/>
              <a:t>blockchain</a:t>
            </a:r>
            <a:r>
              <a:rPr lang="en-GB" dirty="0" smtClean="0"/>
              <a:t>?</a:t>
            </a:r>
          </a:p>
          <a:p>
            <a:pPr algn="just"/>
            <a:endParaRPr lang="en-GB" dirty="0" smtClean="0"/>
          </a:p>
          <a:p>
            <a:pPr algn="just"/>
            <a:r>
              <a:rPr lang="en-GB" dirty="0" smtClean="0"/>
              <a:t>Are the GDPR’s </a:t>
            </a:r>
            <a:r>
              <a:rPr lang="en-GB" dirty="0"/>
              <a:t>rules applicable to a decentralized system? </a:t>
            </a:r>
            <a:endParaRPr lang="en-GB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GB" dirty="0"/>
              <a:t>t</a:t>
            </a:r>
            <a:r>
              <a:rPr lang="en-GB" dirty="0" smtClean="0"/>
              <a:t>he notion </a:t>
            </a:r>
            <a:r>
              <a:rPr lang="en-GB" dirty="0"/>
              <a:t>of data controller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just"/>
            <a:r>
              <a:rPr lang="en-GB" dirty="0" smtClean="0"/>
              <a:t>The </a:t>
            </a:r>
            <a:r>
              <a:rPr lang="en-GB" dirty="0"/>
              <a:t>immutability of the </a:t>
            </a:r>
            <a:r>
              <a:rPr lang="en-GB" dirty="0" err="1" smtClean="0"/>
              <a:t>blockchain</a:t>
            </a:r>
            <a:r>
              <a:rPr lang="en-GB" dirty="0" smtClean="0"/>
              <a:t>:</a:t>
            </a:r>
          </a:p>
          <a:p>
            <a:pPr algn="just"/>
            <a:endParaRPr lang="en-GB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GB" dirty="0" smtClean="0"/>
              <a:t>raises </a:t>
            </a:r>
            <a:r>
              <a:rPr lang="en-GB" dirty="0"/>
              <a:t>uncertainties about the possibility of ensuring the effectiveness of some of the "data rights" protected in the GDPR. </a:t>
            </a:r>
            <a:endParaRPr lang="fr-FR" dirty="0"/>
          </a:p>
          <a:p>
            <a:pPr algn="just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2360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700" b="1" dirty="0" smtClean="0"/>
              <a:t>2. The </a:t>
            </a:r>
            <a:r>
              <a:rPr lang="en-GB" sz="2700" b="1" dirty="0"/>
              <a:t>technical specificities of </a:t>
            </a:r>
            <a:r>
              <a:rPr lang="en-GB" sz="2700" b="1" dirty="0" err="1"/>
              <a:t>blockchain</a:t>
            </a:r>
            <a:r>
              <a:rPr lang="en-GB" sz="2700" b="1" dirty="0"/>
              <a:t>, possible answers to the requirements of the RGPD and the European law of fundamental </a:t>
            </a:r>
            <a:r>
              <a:rPr lang="en-GB" sz="2700" b="1" dirty="0" smtClean="0"/>
              <a:t>rights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GB" dirty="0" smtClean="0"/>
              <a:t>To </a:t>
            </a:r>
            <a:r>
              <a:rPr lang="en-GB" dirty="0" err="1"/>
              <a:t>achive</a:t>
            </a:r>
            <a:r>
              <a:rPr lang="en-GB" dirty="0"/>
              <a:t> equivalence with the requirements of the </a:t>
            </a:r>
            <a:r>
              <a:rPr lang="en-GB" dirty="0" smtClean="0"/>
              <a:t>GDPR? </a:t>
            </a:r>
          </a:p>
          <a:p>
            <a:pPr algn="just"/>
            <a:r>
              <a:rPr lang="en-GB" dirty="0"/>
              <a:t>Is it possible to argue that the </a:t>
            </a:r>
            <a:r>
              <a:rPr lang="en-GB" dirty="0" err="1"/>
              <a:t>blockchain</a:t>
            </a:r>
            <a:r>
              <a:rPr lang="en-GB" dirty="0"/>
              <a:t> technology could offer a particularly effective technical solution to meet the legal requirements of the GDPR? </a:t>
            </a:r>
            <a:endParaRPr lang="fr-FR" dirty="0"/>
          </a:p>
          <a:p>
            <a:endParaRPr lang="en-GB" dirty="0" smtClean="0"/>
          </a:p>
          <a:p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“data </a:t>
            </a:r>
            <a:r>
              <a:rPr lang="en-GB" dirty="0"/>
              <a:t>protection by </a:t>
            </a:r>
            <a:r>
              <a:rPr lang="en-GB" dirty="0" smtClean="0"/>
              <a:t>design”</a:t>
            </a:r>
          </a:p>
          <a:p>
            <a:endParaRPr lang="en-GB" dirty="0" smtClean="0"/>
          </a:p>
          <a:p>
            <a:r>
              <a:rPr lang="en-GB" dirty="0"/>
              <a:t>not the data itself but the proof that this data </a:t>
            </a:r>
            <a:r>
              <a:rPr lang="en-GB" dirty="0" smtClean="0"/>
              <a:t>exists</a:t>
            </a:r>
          </a:p>
          <a:p>
            <a:endParaRPr lang="en-GB" dirty="0"/>
          </a:p>
          <a:p>
            <a:r>
              <a:rPr lang="en-GB" dirty="0"/>
              <a:t>principle of data minimization as stated in Article 25 of the </a:t>
            </a:r>
            <a:r>
              <a:rPr lang="en-GB" dirty="0" smtClean="0"/>
              <a:t>RGPD</a:t>
            </a:r>
          </a:p>
          <a:p>
            <a:endParaRPr lang="en-GB" dirty="0"/>
          </a:p>
          <a:p>
            <a:r>
              <a:rPr lang="en-GB" dirty="0"/>
              <a:t>to provide proof of consent to data processing</a:t>
            </a:r>
            <a:r>
              <a:rPr lang="en-GB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8164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293</Words>
  <Application>Microsoft Office PowerPoint</Application>
  <PresentationFormat>Grand écran</PresentationFormat>
  <Paragraphs>38</Paragraphs>
  <Slides>4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1" baseType="lpstr">
      <vt:lpstr>ＭＳ Ｐゴシック</vt:lpstr>
      <vt:lpstr>Arial</vt:lpstr>
      <vt:lpstr>Calibri</vt:lpstr>
      <vt:lpstr>Calibri Light</vt:lpstr>
      <vt:lpstr>Times New Roman</vt:lpstr>
      <vt:lpstr>Wingdings</vt:lpstr>
      <vt:lpstr>Thème Office</vt:lpstr>
      <vt:lpstr> </vt:lpstr>
      <vt:lpstr> The European legal environment on Privacy/Protection of personal data</vt:lpstr>
      <vt:lpstr>1. The technical specificities of blockchain, sources of questions concerning compliance with the RGPD and, beyond, European law for the protection of fundamental rights  </vt:lpstr>
      <vt:lpstr>2. The technical specificities of blockchain, possible answers to the requirements of the RGPD and the European law of fundamental rights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Isabelle Bosse-Platiere</dc:creator>
  <cp:lastModifiedBy>Sandrine</cp:lastModifiedBy>
  <cp:revision>28</cp:revision>
  <dcterms:created xsi:type="dcterms:W3CDTF">2023-04-28T15:10:15Z</dcterms:created>
  <dcterms:modified xsi:type="dcterms:W3CDTF">2023-09-20T07:51:12Z</dcterms:modified>
</cp:coreProperties>
</file>