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34" r:id="rId2"/>
    <p:sldId id="374" r:id="rId3"/>
    <p:sldId id="340" r:id="rId4"/>
    <p:sldId id="365" r:id="rId5"/>
    <p:sldId id="362" r:id="rId6"/>
    <p:sldId id="366" r:id="rId7"/>
    <p:sldId id="368" r:id="rId8"/>
    <p:sldId id="372" r:id="rId9"/>
    <p:sldId id="367" r:id="rId10"/>
    <p:sldId id="369" r:id="rId11"/>
    <p:sldId id="370" r:id="rId12"/>
    <p:sldId id="371" r:id="rId13"/>
    <p:sldId id="361" r:id="rId14"/>
    <p:sldId id="360" r:id="rId15"/>
    <p:sldId id="373" r:id="rId16"/>
    <p:sldId id="356"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521415D9-36F7-43E2-AB2F-B90AF26B5E84}">
      <p14:sectionLst xmlns:p14="http://schemas.microsoft.com/office/powerpoint/2010/main">
        <p14:section name="Presentation" id="{7FA38E07-E2D4-C64D-B94C-8C4B4FF81EC1}">
          <p14:sldIdLst>
            <p14:sldId id="334"/>
            <p14:sldId id="374"/>
            <p14:sldId id="340"/>
            <p14:sldId id="365"/>
            <p14:sldId id="362"/>
            <p14:sldId id="366"/>
            <p14:sldId id="368"/>
            <p14:sldId id="372"/>
            <p14:sldId id="367"/>
            <p14:sldId id="369"/>
            <p14:sldId id="370"/>
            <p14:sldId id="371"/>
            <p14:sldId id="361"/>
            <p14:sldId id="360"/>
            <p14:sldId id="373"/>
            <p14:sldId id="356"/>
          </p14:sldIdLst>
        </p14:section>
      </p14:sectionLst>
    </p:ex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7CFF"/>
    <a:srgbClr val="82B9FF"/>
    <a:srgbClr val="020050"/>
    <a:srgbClr val="5E00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BBC Reith Sans Regular"/>
          <a:ea typeface="BBC Reith Sans Regular"/>
          <a:cs typeface="BBC Reith Sans Regular"/>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BBC Reith Sans Bold"/>
          <a:ea typeface="BBC Reith Sans Bold"/>
          <a:cs typeface="BBC Reith Sans Bol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2992387"/>
              <a:satOff val="64296"/>
              <a:lumOff val="-11381"/>
            </a:schemeClr>
          </a:solidFill>
        </a:fill>
      </a:tcStyle>
    </a:firstCol>
    <a:lastRow>
      <a:tcTxStyle b="off" i="off">
        <a:font>
          <a:latin typeface="BBC Reith Sans Regular"/>
          <a:ea typeface="BBC Reith Sans Regular"/>
          <a:cs typeface="BBC Reith Sans Regular"/>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BBC Reith Sans Bold"/>
          <a:ea typeface="BBC Reith Sans Bold"/>
          <a:cs typeface="BBC Reith Sans Bol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3109976"/>
              <a:satOff val="63845"/>
              <a:lumOff val="-22781"/>
            </a:schemeClr>
          </a:solidFill>
        </a:fill>
      </a:tcStyle>
    </a:firstRow>
  </a:tblStyle>
  <a:tblStyle styleId="{C7B018BB-80A7-4F77-B60F-C8B233D01FF8}" styleName="">
    <a:tblBg/>
    <a:wholeTbl>
      <a:tcTxStyle b="off" i="off">
        <a:font>
          <a:latin typeface="BBC Reith Sans Regular"/>
          <a:ea typeface="BBC Reith Sans Regular"/>
          <a:cs typeface="BBC Reith Sans Regular"/>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5319182"/>
              <a:satOff val="26553"/>
              <a:lumOff val="-16882"/>
            </a:schemeClr>
          </a:solidFill>
        </a:fill>
      </a:tcStyle>
    </a:firstCol>
    <a:lastRow>
      <a:tcTxStyle b="off" i="off">
        <a:font>
          <a:latin typeface="BBC Reith Sans Regular"/>
          <a:ea typeface="BBC Reith Sans Regular"/>
          <a:cs typeface="BBC Reith Sans Regular"/>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BBC Reith Sans Regular"/>
          <a:ea typeface="BBC Reith Sans Regular"/>
          <a:cs typeface="BBC Reith Sans Regular"/>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BBC Reith Sans Bold"/>
          <a:ea typeface="BBC Reith Sans Bold"/>
          <a:cs typeface="BBC Reith Sans 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BBC Reith Sans Bold"/>
          <a:ea typeface="BBC Reith Sans Bold"/>
          <a:cs typeface="BBC Reith Sans 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BBC Reith Sans Bold"/>
          <a:ea typeface="BBC Reith Sans Bold"/>
          <a:cs typeface="BBC Reith Sans 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BBC Reith Sans Regular"/>
          <a:ea typeface="BBC Reith Sans Regular"/>
          <a:cs typeface="BBC Reith Sans Regular"/>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BBC Reith Sans Bold"/>
          <a:ea typeface="BBC Reith Sans Bold"/>
          <a:cs typeface="BBC Reith Sans Bold"/>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BBC Reith Sans Bold"/>
          <a:ea typeface="BBC Reith Sans Bold"/>
          <a:cs typeface="BBC Reith Sans Bold"/>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BBC Reith Sans Bold"/>
          <a:ea typeface="BBC Reith Sans Bold"/>
          <a:cs typeface="BBC Reith Sans Bold"/>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BBC Reith Sans Regular"/>
          <a:ea typeface="BBC Reith Sans Regular"/>
          <a:cs typeface="BBC Reith Sans Regular"/>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52"/>
    <p:restoredTop sz="93810"/>
  </p:normalViewPr>
  <p:slideViewPr>
    <p:cSldViewPr snapToGrid="0" snapToObjects="1">
      <p:cViewPr varScale="1">
        <p:scale>
          <a:sx n="60" d="100"/>
          <a:sy n="60" d="100"/>
        </p:scale>
        <p:origin x="224" y="184"/>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xfrm>
            <a:off x="1143000" y="685800"/>
            <a:ext cx="4572000" cy="3429000"/>
          </a:xfrm>
          <a:prstGeom prst="rect">
            <a:avLst/>
          </a:prstGeom>
        </p:spPr>
        <p:txBody>
          <a:bodyPr/>
          <a:lstStyle/>
          <a:p>
            <a:endParaRPr/>
          </a:p>
        </p:txBody>
      </p:sp>
      <p:sp>
        <p:nvSpPr>
          <p:cNvPr id="76" name="Shape 7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1427248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highlight</a:t>
            </a:r>
          </a:p>
        </p:txBody>
      </p:sp>
    </p:spTree>
    <p:extLst>
      <p:ext uri="{BB962C8B-B14F-4D97-AF65-F5344CB8AC3E}">
        <p14:creationId xmlns:p14="http://schemas.microsoft.com/office/powerpoint/2010/main" val="3484248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use of wide-angle lenses introduces some rectilinear distortion to the images, most visible at the edges and in the corners.  It may be possible to calculate </a:t>
            </a:r>
            <a:r>
              <a:rPr lang="en-US" dirty="0" err="1"/>
              <a:t>undistortion</a:t>
            </a:r>
            <a:r>
              <a:rPr lang="en-US" dirty="0"/>
              <a:t> parameters from the data (perhaps using the in-vision checkerboards), but this has not yet been explored.</a:t>
            </a:r>
          </a:p>
        </p:txBody>
      </p:sp>
    </p:spTree>
    <p:extLst>
      <p:ext uri="{BB962C8B-B14F-4D97-AF65-F5344CB8AC3E}">
        <p14:creationId xmlns:p14="http://schemas.microsoft.com/office/powerpoint/2010/main" val="4119575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Framing shots by cropping leads to reduced resolution, which limits the quality of the edited video once the size of the crop becomes smaller than the output resolution of the edit.  Care needs to be taken to avoid cutting between sharp wide-angle shots and soft close-ups, which can be distracting to the viewer.  It may be possible to improve things using super-resolution techniques, although these can introduce other artefacts.</a:t>
            </a:r>
          </a:p>
          <a:p>
            <a:endParaRPr lang="en-US" dirty="0"/>
          </a:p>
          <a:p>
            <a:r>
              <a:rPr lang="en-US" dirty="0"/>
              <a:t>In addition, the optical resolution of the lenses is lower than the sensor resolution of the cameras in parts of the images, especially in the corners.  This may be an issue when taking crops from these areas.</a:t>
            </a:r>
          </a:p>
        </p:txBody>
      </p:sp>
    </p:spTree>
    <p:extLst>
      <p:ext uri="{BB962C8B-B14F-4D97-AF65-F5344CB8AC3E}">
        <p14:creationId xmlns:p14="http://schemas.microsoft.com/office/powerpoint/2010/main" val="125313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versions of the dataset are provided – one with both full-resolution and low-resolution proxy versions of the video, and one with the full-resolution video removed to make it easier to download and look through the data.</a:t>
            </a:r>
          </a:p>
        </p:txBody>
      </p:sp>
    </p:spTree>
    <p:extLst>
      <p:ext uri="{BB962C8B-B14F-4D97-AF65-F5344CB8AC3E}">
        <p14:creationId xmlns:p14="http://schemas.microsoft.com/office/powerpoint/2010/main" val="2526893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video formats for the two versions of the video are as shown here</a:t>
            </a:r>
          </a:p>
        </p:txBody>
      </p:sp>
    </p:spTree>
    <p:extLst>
      <p:ext uri="{BB962C8B-B14F-4D97-AF65-F5344CB8AC3E}">
        <p14:creationId xmlns:p14="http://schemas.microsoft.com/office/powerpoint/2010/main" val="1813551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Mixed audio is provided as mono due to the fact that the location of sources in the stereo mix is likely to vary depending on the framings chosen in the editing process.  Automated generation of a stereo mix is left as an exercise for the user.</a:t>
            </a:r>
          </a:p>
        </p:txBody>
      </p:sp>
    </p:spTree>
    <p:extLst>
      <p:ext uri="{BB962C8B-B14F-4D97-AF65-F5344CB8AC3E}">
        <p14:creationId xmlns:p14="http://schemas.microsoft.com/office/powerpoint/2010/main" val="2591241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format details for the different kinds of audio are as shown here.</a:t>
            </a:r>
          </a:p>
        </p:txBody>
      </p:sp>
    </p:spTree>
    <p:extLst>
      <p:ext uri="{BB962C8B-B14F-4D97-AF65-F5344CB8AC3E}">
        <p14:creationId xmlns:p14="http://schemas.microsoft.com/office/powerpoint/2010/main" val="217290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08657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Ids not filenames.  (In the future, we hope that this won’t be an issue due to accurate clocks in cameras.)</a:t>
            </a:r>
          </a:p>
        </p:txBody>
      </p:sp>
    </p:spTree>
    <p:extLst>
      <p:ext uri="{BB962C8B-B14F-4D97-AF65-F5344CB8AC3E}">
        <p14:creationId xmlns:p14="http://schemas.microsoft.com/office/powerpoint/2010/main" val="2079809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3247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6135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43" name="Rectangle"/>
          <p:cNvSpPr/>
          <p:nvPr/>
        </p:nvSpPr>
        <p:spPr>
          <a:xfrm>
            <a:off x="11689" y="4339992"/>
            <a:ext cx="24360623" cy="9388015"/>
          </a:xfrm>
          <a:prstGeom prst="rect">
            <a:avLst/>
          </a:prstGeom>
          <a:solidFill>
            <a:srgbClr val="E9E9E9"/>
          </a:solidFill>
          <a:ln w="12700">
            <a:miter lim="400000"/>
          </a:ln>
        </p:spPr>
        <p:txBody>
          <a:bodyPr lIns="0" tIns="0" rIns="0" bIns="0" anchor="ctr"/>
          <a:lstStyle/>
          <a:p>
            <a:pPr>
              <a:defRPr sz="3200" b="0">
                <a:solidFill>
                  <a:srgbClr val="FFFFFF"/>
                </a:solidFill>
                <a:latin typeface="BBC Reith Sans Regular"/>
                <a:ea typeface="BBC Reith Sans Regular"/>
                <a:cs typeface="BBC Reith Sans Regular"/>
                <a:sym typeface="BBC Reith Sans Regular"/>
              </a:defRPr>
            </a:pPr>
            <a:endParaRPr/>
          </a:p>
        </p:txBody>
      </p:sp>
      <p:sp>
        <p:nvSpPr>
          <p:cNvPr id="45" name="Short Title of this talk"/>
          <p:cNvSpPr txBox="1">
            <a:spLocks noGrp="1"/>
          </p:cNvSpPr>
          <p:nvPr>
            <p:ph type="body" sz="quarter" idx="13"/>
          </p:nvPr>
        </p:nvSpPr>
        <p:spPr>
          <a:xfrm>
            <a:off x="1416733" y="2004722"/>
            <a:ext cx="21691759" cy="605261"/>
          </a:xfrm>
          <a:prstGeom prst="rect">
            <a:avLst/>
          </a:prstGeom>
        </p:spPr>
        <p:txBody>
          <a:bodyPr lIns="0" tIns="0" rIns="0" bIns="0"/>
          <a:lstStyle>
            <a:lvl1pPr marL="0" indent="0" defTabSz="457200">
              <a:spcBef>
                <a:spcPts val="0"/>
              </a:spcBef>
              <a:buClrTx/>
              <a:buSzTx/>
              <a:buNone/>
              <a:defRPr sz="2800" cap="all">
                <a:solidFill>
                  <a:schemeClr val="accent2">
                    <a:hueOff val="-1359638"/>
                    <a:satOff val="57295"/>
                    <a:lumOff val="-19461"/>
                  </a:schemeClr>
                </a:solidFill>
                <a:latin typeface="BBC Reith Sans Medium"/>
                <a:ea typeface="BBC Reith Sans Medium"/>
                <a:cs typeface="BBC Reith Sans Medium"/>
                <a:sym typeface="BBC Reith Sans Medium"/>
              </a:defRPr>
            </a:lvl1pPr>
          </a:lstStyle>
          <a:p>
            <a:r>
              <a:t>Short Title of this talk</a:t>
            </a:r>
          </a:p>
        </p:txBody>
      </p:sp>
      <p:sp>
        <p:nvSpPr>
          <p:cNvPr id="46" name="Heading for this slide"/>
          <p:cNvSpPr txBox="1">
            <a:spLocks noGrp="1"/>
          </p:cNvSpPr>
          <p:nvPr>
            <p:ph type="body" sz="quarter" idx="14"/>
          </p:nvPr>
        </p:nvSpPr>
        <p:spPr>
          <a:xfrm>
            <a:off x="1416733" y="2514151"/>
            <a:ext cx="14607879" cy="1849316"/>
          </a:xfrm>
          <a:prstGeom prst="rect">
            <a:avLst/>
          </a:prstGeom>
        </p:spPr>
        <p:txBody>
          <a:bodyPr lIns="0" tIns="0" rIns="0" bIns="0" anchor="t"/>
          <a:lstStyle>
            <a:lvl1pPr marL="0" indent="0" defTabSz="457200">
              <a:spcBef>
                <a:spcPts val="0"/>
              </a:spcBef>
              <a:buClrTx/>
              <a:buSzTx/>
              <a:buNone/>
              <a:defRPr sz="5200" b="1" i="0" cap="all" baseline="0">
                <a:solidFill>
                  <a:schemeClr val="accent2">
                    <a:satOff val="3185"/>
                    <a:lumOff val="9083"/>
                  </a:schemeClr>
                </a:solidFill>
                <a:latin typeface="BBC Reith Sans" panose="020B0603020204020204" pitchFamily="34" charset="0"/>
                <a:ea typeface="BBC Reith Sans" panose="020B0603020204020204" pitchFamily="34" charset="0"/>
                <a:cs typeface="BBC Reith Sans" panose="020B0603020204020204" pitchFamily="34" charset="0"/>
                <a:sym typeface="BBC Reith Serif Bold"/>
              </a:defRPr>
            </a:lvl1pPr>
          </a:lstStyle>
          <a:p>
            <a:r>
              <a:rPr dirty="0"/>
              <a:t>Heading for this slide</a:t>
            </a:r>
          </a:p>
        </p:txBody>
      </p:sp>
      <p:sp>
        <p:nvSpPr>
          <p:cNvPr id="47" name="Slide Number"/>
          <p:cNvSpPr txBox="1">
            <a:spLocks noGrp="1"/>
          </p:cNvSpPr>
          <p:nvPr>
            <p:ph type="sldNum" sz="quarter" idx="2"/>
          </p:nvPr>
        </p:nvSpPr>
        <p:spPr>
          <a:xfrm>
            <a:off x="22756712" y="930423"/>
            <a:ext cx="376022" cy="406401"/>
          </a:xfrm>
          <a:prstGeom prst="rect">
            <a:avLst/>
          </a:prstGeom>
        </p:spPr>
        <p:txBody>
          <a:bodyPr lIns="0" tIns="0" rIns="0" bIns="0"/>
          <a:lstStyle>
            <a:lvl1pPr algn="r"/>
          </a:lstStyle>
          <a:p>
            <a:fld id="{86CB4B4D-7CA3-9044-876B-883B54F8677D}" type="slidenum">
              <a:t>‹#›</a:t>
            </a:fld>
            <a:endParaRPr/>
          </a:p>
        </p:txBody>
      </p:sp>
      <p:sp>
        <p:nvSpPr>
          <p:cNvPr id="48" name="Keep to 3–5 single-sentence bullets when adding text to slides…"/>
          <p:cNvSpPr txBox="1">
            <a:spLocks noGrp="1"/>
          </p:cNvSpPr>
          <p:nvPr>
            <p:ph type="body" sz="quarter" idx="15"/>
          </p:nvPr>
        </p:nvSpPr>
        <p:spPr>
          <a:xfrm>
            <a:off x="1420200" y="5251450"/>
            <a:ext cx="10185680" cy="5562600"/>
          </a:xfrm>
          <a:prstGeom prst="rect">
            <a:avLst/>
          </a:prstGeom>
        </p:spPr>
        <p:txBody>
          <a:bodyPr lIns="0" tIns="0" rIns="0" bIns="0" anchor="t">
            <a:spAutoFit/>
          </a:bodyPr>
          <a:lstStyle/>
          <a:p>
            <a:pPr marL="635000" indent="-635000" defTabSz="825500">
              <a:spcBef>
                <a:spcPts val="2300"/>
              </a:spcBef>
              <a:buClr>
                <a:schemeClr val="accent2">
                  <a:satOff val="3185"/>
                  <a:lumOff val="9083"/>
                </a:schemeClr>
              </a:buClr>
              <a:defRPr sz="4200"/>
            </a:pPr>
            <a:r>
              <a:rPr>
                <a:latin typeface="BBC Reith Sans Bold"/>
                <a:ea typeface="BBC Reith Sans Bold"/>
                <a:cs typeface="BBC Reith Sans Bold"/>
                <a:sym typeface="BBC Reith Sans Bold"/>
              </a:rPr>
              <a:t>Keep to 3–5 single-sentence bullets </a:t>
            </a:r>
            <a:r>
              <a:t>when adding text to slides</a:t>
            </a:r>
          </a:p>
          <a:p>
            <a:pPr marL="635000" indent="-635000" defTabSz="825500">
              <a:spcBef>
                <a:spcPts val="2300"/>
              </a:spcBef>
              <a:buClr>
                <a:schemeClr val="accent2">
                  <a:satOff val="3185"/>
                  <a:lumOff val="9083"/>
                </a:schemeClr>
              </a:buClr>
              <a:defRPr sz="4200"/>
            </a:pPr>
            <a:r>
              <a:rPr>
                <a:latin typeface="BBC Reith Sans Bold"/>
                <a:ea typeface="BBC Reith Sans Bold"/>
                <a:cs typeface="BBC Reith Sans Bold"/>
                <a:sym typeface="BBC Reith Sans Bold"/>
              </a:rPr>
              <a:t>Emphasise your key points </a:t>
            </a:r>
            <a:r>
              <a:t>in bold to reduce cognitive load</a:t>
            </a:r>
          </a:p>
          <a:p>
            <a:pPr marL="635000" indent="-635000" defTabSz="825500">
              <a:spcBef>
                <a:spcPts val="2300"/>
              </a:spcBef>
              <a:buClr>
                <a:schemeClr val="accent2">
                  <a:satOff val="3185"/>
                  <a:lumOff val="9083"/>
                </a:schemeClr>
              </a:buClr>
              <a:defRPr sz="4200"/>
            </a:pPr>
            <a:r>
              <a:rPr>
                <a:latin typeface="BBC Reith Sans Bold"/>
                <a:ea typeface="BBC Reith Sans Bold"/>
                <a:cs typeface="BBC Reith Sans Bold"/>
                <a:sym typeface="BBC Reith Sans Bold"/>
              </a:rPr>
              <a:t>You want your audience to be listening to you</a:t>
            </a:r>
            <a:r>
              <a:t>, not straining to read the screen</a:t>
            </a:r>
          </a:p>
        </p:txBody>
      </p:sp>
      <p:pic>
        <p:nvPicPr>
          <p:cNvPr id="49" name="BBC_R&amp;D_1d9dbea-434767c-33f3abf_IYALC-pattern-2-artwork-0.png" descr="BBC_R&amp;D_1d9dbea-434767c-33f3abf_IYALC-pattern-2-artwork-0.png"/>
          <p:cNvPicPr>
            <a:picLocks/>
          </p:cNvPicPr>
          <p:nvPr/>
        </p:nvPicPr>
        <p:blipFill>
          <a:blip r:embed="rId2" cstate="email">
            <a:extLst>
              <a:ext uri="{28A0092B-C50C-407E-A947-70E740481C1C}">
                <a14:useLocalDpi xmlns:a14="http://schemas.microsoft.com/office/drawing/2010/main"/>
              </a:ext>
            </a:extLst>
          </a:blip>
          <a:stretch>
            <a:fillRect/>
          </a:stretch>
        </p:blipFill>
        <p:spPr>
          <a:xfrm flipH="1">
            <a:off x="-8103" y="-3344"/>
            <a:ext cx="5434331" cy="700330"/>
          </a:xfrm>
          <a:prstGeom prst="rect">
            <a:avLst/>
          </a:prstGeom>
          <a:ln w="12700">
            <a:miter lim="400000"/>
          </a:ln>
        </p:spPr>
      </p:pic>
      <p:pic>
        <p:nvPicPr>
          <p:cNvPr id="10" name="Picture 9">
            <a:extLst>
              <a:ext uri="{FF2B5EF4-FFF2-40B4-BE49-F238E27FC236}">
                <a16:creationId xmlns:a16="http://schemas.microsoft.com/office/drawing/2014/main" id="{FAA037AE-E23F-6E4B-BD53-A04BC9E6F16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362945" y="1017406"/>
            <a:ext cx="4163761" cy="366473"/>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Blue">
    <p:spTree>
      <p:nvGrpSpPr>
        <p:cNvPr id="1" name=""/>
        <p:cNvGrpSpPr/>
        <p:nvPr/>
      </p:nvGrpSpPr>
      <p:grpSpPr>
        <a:xfrm>
          <a:off x="0" y="0"/>
          <a:ext cx="0" cy="0"/>
          <a:chOff x="0" y="0"/>
          <a:chExt cx="0" cy="0"/>
        </a:xfrm>
      </p:grpSpPr>
      <p:sp>
        <p:nvSpPr>
          <p:cNvPr id="56" name="Rectangle"/>
          <p:cNvSpPr/>
          <p:nvPr/>
        </p:nvSpPr>
        <p:spPr>
          <a:xfrm>
            <a:off x="11689" y="4339992"/>
            <a:ext cx="24360623" cy="9388015"/>
          </a:xfrm>
          <a:prstGeom prst="rect">
            <a:avLst/>
          </a:prstGeom>
          <a:solidFill>
            <a:srgbClr val="E9E9E9"/>
          </a:solidFill>
          <a:ln w="12700">
            <a:miter lim="400000"/>
          </a:ln>
        </p:spPr>
        <p:txBody>
          <a:bodyPr lIns="0" tIns="0" rIns="0" bIns="0" anchor="ctr"/>
          <a:lstStyle/>
          <a:p>
            <a:pPr>
              <a:defRPr sz="3200" b="0">
                <a:solidFill>
                  <a:srgbClr val="FFFFFF"/>
                </a:solidFill>
                <a:latin typeface="BBC Reith Sans Regular"/>
                <a:ea typeface="BBC Reith Sans Regular"/>
                <a:cs typeface="BBC Reith Sans Regular"/>
                <a:sym typeface="BBC Reith Sans Regular"/>
              </a:defRPr>
            </a:pPr>
            <a:endParaRPr/>
          </a:p>
        </p:txBody>
      </p:sp>
      <p:sp>
        <p:nvSpPr>
          <p:cNvPr id="58" name="Short Title of this talk"/>
          <p:cNvSpPr txBox="1">
            <a:spLocks noGrp="1"/>
          </p:cNvSpPr>
          <p:nvPr>
            <p:ph type="body" sz="quarter" idx="13"/>
          </p:nvPr>
        </p:nvSpPr>
        <p:spPr>
          <a:xfrm>
            <a:off x="1416733" y="2004722"/>
            <a:ext cx="21691759" cy="605261"/>
          </a:xfrm>
          <a:prstGeom prst="rect">
            <a:avLst/>
          </a:prstGeom>
        </p:spPr>
        <p:txBody>
          <a:bodyPr lIns="0" tIns="0" rIns="0" bIns="0"/>
          <a:lstStyle>
            <a:lvl1pPr marL="0" indent="0" defTabSz="457200">
              <a:spcBef>
                <a:spcPts val="0"/>
              </a:spcBef>
              <a:buClrTx/>
              <a:buSzTx/>
              <a:buNone/>
              <a:defRPr sz="2800" cap="all">
                <a:solidFill>
                  <a:schemeClr val="accent4">
                    <a:hueOff val="345697"/>
                    <a:lumOff val="-56620"/>
                  </a:schemeClr>
                </a:solidFill>
                <a:latin typeface="BBC Reith Sans Medium"/>
                <a:ea typeface="BBC Reith Sans Medium"/>
                <a:cs typeface="BBC Reith Sans Medium"/>
                <a:sym typeface="BBC Reith Sans Medium"/>
              </a:defRPr>
            </a:lvl1pPr>
          </a:lstStyle>
          <a:p>
            <a:r>
              <a:t>Short Title of this talk</a:t>
            </a:r>
          </a:p>
        </p:txBody>
      </p:sp>
      <p:sp>
        <p:nvSpPr>
          <p:cNvPr id="59" name="Heading for this slide"/>
          <p:cNvSpPr txBox="1">
            <a:spLocks noGrp="1"/>
          </p:cNvSpPr>
          <p:nvPr>
            <p:ph type="body" sz="quarter" idx="14"/>
          </p:nvPr>
        </p:nvSpPr>
        <p:spPr>
          <a:xfrm>
            <a:off x="1416733" y="2514151"/>
            <a:ext cx="14607879" cy="1849316"/>
          </a:xfrm>
          <a:prstGeom prst="rect">
            <a:avLst/>
          </a:prstGeom>
        </p:spPr>
        <p:txBody>
          <a:bodyPr lIns="0" tIns="0" rIns="0" bIns="0" anchor="t"/>
          <a:lstStyle>
            <a:lvl1pPr marL="0" indent="0" defTabSz="457200">
              <a:spcBef>
                <a:spcPts val="0"/>
              </a:spcBef>
              <a:buClrTx/>
              <a:buSzTx/>
              <a:buNone/>
              <a:defRPr sz="5200" b="1" i="0" cap="all" baseline="0">
                <a:solidFill>
                  <a:srgbClr val="727CFF"/>
                </a:solidFill>
                <a:latin typeface="BBC Reith Sans" panose="020B0603020204020204" pitchFamily="34" charset="0"/>
                <a:ea typeface="BBC Reith Sans" panose="020B0603020204020204" pitchFamily="34" charset="0"/>
                <a:cs typeface="BBC Reith Sans" panose="020B0603020204020204" pitchFamily="34" charset="0"/>
                <a:sym typeface="BBC Reith Serif Bold"/>
              </a:defRPr>
            </a:lvl1pPr>
          </a:lstStyle>
          <a:p>
            <a:r>
              <a:rPr dirty="0"/>
              <a:t>Heading for this slide</a:t>
            </a:r>
          </a:p>
        </p:txBody>
      </p:sp>
      <p:sp>
        <p:nvSpPr>
          <p:cNvPr id="60" name="Slide Number"/>
          <p:cNvSpPr txBox="1">
            <a:spLocks noGrp="1"/>
          </p:cNvSpPr>
          <p:nvPr>
            <p:ph type="sldNum" sz="quarter" idx="2"/>
          </p:nvPr>
        </p:nvSpPr>
        <p:spPr>
          <a:xfrm>
            <a:off x="22756712" y="930423"/>
            <a:ext cx="376022" cy="406401"/>
          </a:xfrm>
          <a:prstGeom prst="rect">
            <a:avLst/>
          </a:prstGeom>
        </p:spPr>
        <p:txBody>
          <a:bodyPr lIns="0" tIns="0" rIns="0" bIns="0"/>
          <a:lstStyle>
            <a:lvl1pPr algn="r"/>
          </a:lstStyle>
          <a:p>
            <a:fld id="{86CB4B4D-7CA3-9044-876B-883B54F8677D}" type="slidenum">
              <a:t>‹#›</a:t>
            </a:fld>
            <a:endParaRPr/>
          </a:p>
        </p:txBody>
      </p:sp>
      <p:sp>
        <p:nvSpPr>
          <p:cNvPr id="61" name="Keep to 3–5 single-sentence bullets when adding text to slides…"/>
          <p:cNvSpPr txBox="1">
            <a:spLocks noGrp="1"/>
          </p:cNvSpPr>
          <p:nvPr>
            <p:ph type="body" sz="quarter" idx="15"/>
          </p:nvPr>
        </p:nvSpPr>
        <p:spPr>
          <a:xfrm>
            <a:off x="1420200" y="5251450"/>
            <a:ext cx="10185680" cy="5114221"/>
          </a:xfrm>
          <a:prstGeom prst="rect">
            <a:avLst/>
          </a:prstGeom>
        </p:spPr>
        <p:txBody>
          <a:bodyPr lIns="0" tIns="0" rIns="0" bIns="0" anchor="t">
            <a:spAutoFit/>
          </a:bodyPr>
          <a:lstStyle>
            <a:lvl1pPr>
              <a:buClr>
                <a:srgbClr val="727CFF"/>
              </a:buClr>
              <a:defRPr/>
            </a:lvl1pPr>
          </a:lstStyle>
          <a:p>
            <a:pPr marL="635000" indent="-635000" defTabSz="825500">
              <a:spcBef>
                <a:spcPts val="2300"/>
              </a:spcBef>
              <a:buClr>
                <a:schemeClr val="accent4"/>
              </a:buClr>
              <a:defRPr sz="4200"/>
            </a:pPr>
            <a:r>
              <a:rPr dirty="0">
                <a:latin typeface="BBC Reith Sans Bold"/>
                <a:ea typeface="BBC Reith Sans Bold"/>
                <a:cs typeface="BBC Reith Sans Bold"/>
                <a:sym typeface="BBC Reith Sans Bold"/>
              </a:rPr>
              <a:t>Keep to 3–5 single-sentence bullets </a:t>
            </a:r>
            <a:r>
              <a:rPr dirty="0"/>
              <a:t>when adding text to slides</a:t>
            </a:r>
          </a:p>
          <a:p>
            <a:pPr marL="635000" indent="-635000" defTabSz="825500">
              <a:spcBef>
                <a:spcPts val="2300"/>
              </a:spcBef>
              <a:buClr>
                <a:schemeClr val="accent4"/>
              </a:buClr>
              <a:defRPr sz="4200"/>
            </a:pPr>
            <a:r>
              <a:rPr dirty="0">
                <a:latin typeface="BBC Reith Sans Bold"/>
                <a:ea typeface="BBC Reith Sans Bold"/>
                <a:cs typeface="BBC Reith Sans Bold"/>
                <a:sym typeface="BBC Reith Sans Bold"/>
              </a:rPr>
              <a:t>Emphasise your key points </a:t>
            </a:r>
            <a:r>
              <a:rPr dirty="0"/>
              <a:t>in bold to reduce cognitive load</a:t>
            </a:r>
          </a:p>
          <a:p>
            <a:pPr marL="635000" indent="-635000" defTabSz="825500">
              <a:spcBef>
                <a:spcPts val="2300"/>
              </a:spcBef>
              <a:buClr>
                <a:schemeClr val="accent4"/>
              </a:buClr>
              <a:defRPr sz="4200"/>
            </a:pPr>
            <a:r>
              <a:rPr dirty="0">
                <a:latin typeface="BBC Reith Sans Bold"/>
                <a:ea typeface="BBC Reith Sans Bold"/>
                <a:cs typeface="BBC Reith Sans Bold"/>
                <a:sym typeface="BBC Reith Sans Bold"/>
              </a:rPr>
              <a:t>You want your audience to be listening to you</a:t>
            </a:r>
            <a:r>
              <a:rPr dirty="0"/>
              <a:t>, not straining to read the screen</a:t>
            </a:r>
          </a:p>
        </p:txBody>
      </p:sp>
      <p:pic>
        <p:nvPicPr>
          <p:cNvPr id="62" name="BBC_R&amp;D_42a6518-52cdbc9-35bff83_JBZZB-pattern-2-artwork-658.png" descr="BBC_R&amp;D_42a6518-52cdbc9-35bff83_JBZZB-pattern-2-artwork-658.png"/>
          <p:cNvPicPr>
            <a:picLocks/>
          </p:cNvPicPr>
          <p:nvPr/>
        </p:nvPicPr>
        <p:blipFill>
          <a:blip r:embed="rId2" cstate="email">
            <a:extLst>
              <a:ext uri="{28A0092B-C50C-407E-A947-70E740481C1C}">
                <a14:useLocalDpi xmlns:a14="http://schemas.microsoft.com/office/drawing/2010/main"/>
              </a:ext>
            </a:extLst>
          </a:blip>
          <a:stretch>
            <a:fillRect/>
          </a:stretch>
        </p:blipFill>
        <p:spPr>
          <a:xfrm>
            <a:off x="-97334" y="-378633"/>
            <a:ext cx="5539748" cy="1050566"/>
          </a:xfrm>
          <a:prstGeom prst="rect">
            <a:avLst/>
          </a:prstGeom>
          <a:ln w="12700">
            <a:miter lim="400000"/>
          </a:ln>
        </p:spPr>
      </p:pic>
      <p:pic>
        <p:nvPicPr>
          <p:cNvPr id="9" name="Picture 8">
            <a:extLst>
              <a:ext uri="{FF2B5EF4-FFF2-40B4-BE49-F238E27FC236}">
                <a16:creationId xmlns:a16="http://schemas.microsoft.com/office/drawing/2014/main" id="{73CB34C8-57AB-0141-8613-E083F5B9242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362945" y="1017406"/>
            <a:ext cx="4163761" cy="366473"/>
          </a:xfrm>
          <a:prstGeom prst="rect">
            <a:avLst/>
          </a:prstGeom>
        </p:spPr>
      </p:pic>
    </p:spTree>
    <p:extLst>
      <p:ext uri="{BB962C8B-B14F-4D97-AF65-F5344CB8AC3E}">
        <p14:creationId xmlns:p14="http://schemas.microsoft.com/office/powerpoint/2010/main" val="409237355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ue">
    <p:spTree>
      <p:nvGrpSpPr>
        <p:cNvPr id="1" name=""/>
        <p:cNvGrpSpPr/>
        <p:nvPr/>
      </p:nvGrpSpPr>
      <p:grpSpPr>
        <a:xfrm>
          <a:off x="0" y="0"/>
          <a:ext cx="0" cy="0"/>
          <a:chOff x="0" y="0"/>
          <a:chExt cx="0" cy="0"/>
        </a:xfrm>
      </p:grpSpPr>
      <p:sp>
        <p:nvSpPr>
          <p:cNvPr id="56" name="Rectangle"/>
          <p:cNvSpPr/>
          <p:nvPr/>
        </p:nvSpPr>
        <p:spPr>
          <a:xfrm>
            <a:off x="11689" y="4339992"/>
            <a:ext cx="24360623" cy="9388015"/>
          </a:xfrm>
          <a:prstGeom prst="rect">
            <a:avLst/>
          </a:prstGeom>
          <a:solidFill>
            <a:srgbClr val="E9E9E9"/>
          </a:solidFill>
          <a:ln w="12700">
            <a:miter lim="400000"/>
          </a:ln>
        </p:spPr>
        <p:txBody>
          <a:bodyPr lIns="0" tIns="0" rIns="0" bIns="0" anchor="ctr"/>
          <a:lstStyle/>
          <a:p>
            <a:pPr>
              <a:defRPr sz="3200" b="0">
                <a:solidFill>
                  <a:srgbClr val="FFFFFF"/>
                </a:solidFill>
                <a:latin typeface="BBC Reith Sans Regular"/>
                <a:ea typeface="BBC Reith Sans Regular"/>
                <a:cs typeface="BBC Reith Sans Regular"/>
                <a:sym typeface="BBC Reith Sans Regular"/>
              </a:defRPr>
            </a:pPr>
            <a:endParaRPr/>
          </a:p>
        </p:txBody>
      </p:sp>
      <p:sp>
        <p:nvSpPr>
          <p:cNvPr id="60" name="Slide Number"/>
          <p:cNvSpPr txBox="1">
            <a:spLocks noGrp="1"/>
          </p:cNvSpPr>
          <p:nvPr>
            <p:ph type="sldNum" sz="quarter" idx="2"/>
          </p:nvPr>
        </p:nvSpPr>
        <p:spPr>
          <a:xfrm>
            <a:off x="22756712" y="930423"/>
            <a:ext cx="376022" cy="406401"/>
          </a:xfrm>
          <a:prstGeom prst="rect">
            <a:avLst/>
          </a:prstGeom>
        </p:spPr>
        <p:txBody>
          <a:bodyPr lIns="0" tIns="0" rIns="0" bIns="0"/>
          <a:lstStyle>
            <a:lvl1pPr algn="r"/>
          </a:lstStyle>
          <a:p>
            <a:fld id="{86CB4B4D-7CA3-9044-876B-883B54F8677D}" type="slidenum">
              <a:t>‹#›</a:t>
            </a:fld>
            <a:endParaRPr/>
          </a:p>
        </p:txBody>
      </p:sp>
      <p:sp>
        <p:nvSpPr>
          <p:cNvPr id="61" name="Keep to 3–5 single-sentence bullets when adding text to slides…"/>
          <p:cNvSpPr txBox="1">
            <a:spLocks noGrp="1"/>
          </p:cNvSpPr>
          <p:nvPr>
            <p:ph type="body" sz="quarter" idx="15"/>
          </p:nvPr>
        </p:nvSpPr>
        <p:spPr>
          <a:xfrm>
            <a:off x="1420200" y="5251450"/>
            <a:ext cx="10185680" cy="5114221"/>
          </a:xfrm>
          <a:prstGeom prst="rect">
            <a:avLst/>
          </a:prstGeom>
        </p:spPr>
        <p:txBody>
          <a:bodyPr lIns="0" tIns="0" rIns="0" bIns="0" anchor="t">
            <a:spAutoFit/>
          </a:bodyPr>
          <a:lstStyle>
            <a:lvl1pPr>
              <a:buClr>
                <a:srgbClr val="727CFF"/>
              </a:buClr>
              <a:defRPr/>
            </a:lvl1pPr>
          </a:lstStyle>
          <a:p>
            <a:pPr marL="635000" indent="-635000" defTabSz="825500">
              <a:spcBef>
                <a:spcPts val="2300"/>
              </a:spcBef>
              <a:buClr>
                <a:schemeClr val="accent4"/>
              </a:buClr>
              <a:defRPr sz="4200"/>
            </a:pPr>
            <a:r>
              <a:rPr dirty="0">
                <a:latin typeface="BBC Reith Sans Bold"/>
                <a:ea typeface="BBC Reith Sans Bold"/>
                <a:cs typeface="BBC Reith Sans Bold"/>
                <a:sym typeface="BBC Reith Sans Bold"/>
              </a:rPr>
              <a:t>Keep to 3–5 single-sentence bullets </a:t>
            </a:r>
            <a:r>
              <a:rPr dirty="0"/>
              <a:t>when adding text to slides</a:t>
            </a:r>
          </a:p>
          <a:p>
            <a:pPr marL="635000" indent="-635000" defTabSz="825500">
              <a:spcBef>
                <a:spcPts val="2300"/>
              </a:spcBef>
              <a:buClr>
                <a:schemeClr val="accent4"/>
              </a:buClr>
              <a:defRPr sz="4200"/>
            </a:pPr>
            <a:r>
              <a:rPr dirty="0">
                <a:latin typeface="BBC Reith Sans Bold"/>
                <a:ea typeface="BBC Reith Sans Bold"/>
                <a:cs typeface="BBC Reith Sans Bold"/>
                <a:sym typeface="BBC Reith Sans Bold"/>
              </a:rPr>
              <a:t>Emphasise your key points </a:t>
            </a:r>
            <a:r>
              <a:rPr dirty="0"/>
              <a:t>in bold to reduce cognitive load</a:t>
            </a:r>
          </a:p>
          <a:p>
            <a:pPr marL="635000" indent="-635000" defTabSz="825500">
              <a:spcBef>
                <a:spcPts val="2300"/>
              </a:spcBef>
              <a:buClr>
                <a:schemeClr val="accent4"/>
              </a:buClr>
              <a:defRPr sz="4200"/>
            </a:pPr>
            <a:r>
              <a:rPr dirty="0">
                <a:latin typeface="BBC Reith Sans Bold"/>
                <a:ea typeface="BBC Reith Sans Bold"/>
                <a:cs typeface="BBC Reith Sans Bold"/>
                <a:sym typeface="BBC Reith Sans Bold"/>
              </a:rPr>
              <a:t>You want your audience to be listening to you</a:t>
            </a:r>
            <a:r>
              <a:rPr dirty="0"/>
              <a:t>, not straining to read the screen</a:t>
            </a:r>
          </a:p>
        </p:txBody>
      </p:sp>
      <p:pic>
        <p:nvPicPr>
          <p:cNvPr id="62" name="BBC_R&amp;D_42a6518-52cdbc9-35bff83_JBZZB-pattern-2-artwork-658.png" descr="BBC_R&amp;D_42a6518-52cdbc9-35bff83_JBZZB-pattern-2-artwork-658.png"/>
          <p:cNvPicPr>
            <a:picLocks/>
          </p:cNvPicPr>
          <p:nvPr/>
        </p:nvPicPr>
        <p:blipFill>
          <a:blip r:embed="rId2" cstate="email">
            <a:extLst>
              <a:ext uri="{28A0092B-C50C-407E-A947-70E740481C1C}">
                <a14:useLocalDpi xmlns:a14="http://schemas.microsoft.com/office/drawing/2010/main"/>
              </a:ext>
            </a:extLst>
          </a:blip>
          <a:stretch>
            <a:fillRect/>
          </a:stretch>
        </p:blipFill>
        <p:spPr>
          <a:xfrm>
            <a:off x="-97334" y="-378633"/>
            <a:ext cx="5539748" cy="1050566"/>
          </a:xfrm>
          <a:prstGeom prst="rect">
            <a:avLst/>
          </a:prstGeom>
          <a:ln w="12700">
            <a:miter lim="400000"/>
          </a:ln>
        </p:spPr>
      </p:pic>
      <p:pic>
        <p:nvPicPr>
          <p:cNvPr id="7" name="Picture 6">
            <a:extLst>
              <a:ext uri="{FF2B5EF4-FFF2-40B4-BE49-F238E27FC236}">
                <a16:creationId xmlns:a16="http://schemas.microsoft.com/office/drawing/2014/main" id="{73D304CB-B316-9D42-9675-C2B67F1FDC6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362945" y="1017406"/>
            <a:ext cx="4163761" cy="366473"/>
          </a:xfrm>
          <a:prstGeom prst="rect">
            <a:avLst/>
          </a:prstGeom>
        </p:spPr>
      </p:pic>
    </p:spTree>
    <p:extLst>
      <p:ext uri="{BB962C8B-B14F-4D97-AF65-F5344CB8AC3E}">
        <p14:creationId xmlns:p14="http://schemas.microsoft.com/office/powerpoint/2010/main" val="107496322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2185650" y="13081000"/>
            <a:ext cx="477622" cy="508000"/>
          </a:xfrm>
          <a:prstGeom prst="rect">
            <a:avLst/>
          </a:prstGeom>
          <a:ln w="12700">
            <a:miter lim="400000"/>
          </a:ln>
        </p:spPr>
        <p:txBody>
          <a:bodyPr wrap="none" lIns="50800" tIns="50800" rIns="50800" bIns="50800">
            <a:spAutoFit/>
          </a:bodyPr>
          <a:lstStyle>
            <a:lvl1pPr algn="l">
              <a:defRPr sz="2400" b="0">
                <a:solidFill>
                  <a:srgbClr val="929292"/>
                </a:solidFill>
                <a:latin typeface="BBC Reith Sans Medium"/>
                <a:ea typeface="BBC Reith Sans Medium"/>
                <a:cs typeface="BBC Reith Sans Medium"/>
                <a:sym typeface="BBC Reith Sans Medium"/>
              </a:defRPr>
            </a:lvl1pPr>
          </a:lstStyle>
          <a:p>
            <a:fld id="{86CB4B4D-7CA3-9044-876B-883B54F8677D}" type="slidenum">
              <a:t>‹#›</a:t>
            </a:fld>
            <a:endParaRPr/>
          </a:p>
        </p:txBody>
      </p:sp>
      <p:sp>
        <p:nvSpPr>
          <p:cNvPr id="3"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
        <p:nvSpPr>
          <p:cNvPr id="4"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1" r:id="rId1"/>
    <p:sldLayoutId id="2147483654" r:id="rId2"/>
    <p:sldLayoutId id="2147483655" r:id="rId3"/>
  </p:sldLayoutIdLst>
  <p:transition spd="med"/>
  <p:txStyles>
    <p:titleStyle>
      <a:lvl1pPr marL="0" marR="0" indent="0" algn="l" defTabSz="457200" rtl="0" latinLnBrk="0">
        <a:lnSpc>
          <a:spcPct val="100000"/>
        </a:lnSpc>
        <a:spcBef>
          <a:spcPts val="0"/>
        </a:spcBef>
        <a:spcAft>
          <a:spcPts val="0"/>
        </a:spcAft>
        <a:buClrTx/>
        <a:buSzTx/>
        <a:buFontTx/>
        <a:buNone/>
        <a:tabLst/>
        <a:defRPr sz="5200" b="1" i="0" u="none" strike="noStrike" cap="all" spc="0" baseline="0">
          <a:solidFill>
            <a:schemeClr val="accent1"/>
          </a:solidFill>
          <a:uFillTx/>
          <a:latin typeface="BBC Reith Sans" panose="020B0603020204020204" pitchFamily="34" charset="0"/>
          <a:ea typeface="BBC Reith Sans" panose="020B0603020204020204" pitchFamily="34" charset="0"/>
          <a:cs typeface="BBC Reith Sans" panose="020B0603020204020204" pitchFamily="34" charset="0"/>
          <a:sym typeface="BBC Reith Serif Bold"/>
        </a:defRPr>
      </a:lvl1pPr>
      <a:lvl2pPr marL="0" marR="0" indent="0" algn="l" defTabSz="457200" rtl="0" latinLnBrk="0">
        <a:lnSpc>
          <a:spcPct val="100000"/>
        </a:lnSpc>
        <a:spcBef>
          <a:spcPts val="0"/>
        </a:spcBef>
        <a:spcAft>
          <a:spcPts val="0"/>
        </a:spcAft>
        <a:buClrTx/>
        <a:buSzTx/>
        <a:buFontTx/>
        <a:buNone/>
        <a:tabLst/>
        <a:defRPr sz="5200" b="0" i="0" u="none" strike="noStrike" cap="none" spc="0" baseline="0">
          <a:solidFill>
            <a:schemeClr val="accent1"/>
          </a:solidFill>
          <a:uFillTx/>
          <a:latin typeface="+mn-lt"/>
          <a:ea typeface="+mn-ea"/>
          <a:cs typeface="+mn-cs"/>
          <a:sym typeface="BBC Reith Serif Bold"/>
        </a:defRPr>
      </a:lvl2pPr>
      <a:lvl3pPr marL="0" marR="0" indent="0" algn="l" defTabSz="457200" rtl="0" latinLnBrk="0">
        <a:lnSpc>
          <a:spcPct val="100000"/>
        </a:lnSpc>
        <a:spcBef>
          <a:spcPts val="0"/>
        </a:spcBef>
        <a:spcAft>
          <a:spcPts val="0"/>
        </a:spcAft>
        <a:buClrTx/>
        <a:buSzTx/>
        <a:buFontTx/>
        <a:buNone/>
        <a:tabLst/>
        <a:defRPr sz="5200" b="0" i="0" u="none" strike="noStrike" cap="none" spc="0" baseline="0">
          <a:solidFill>
            <a:schemeClr val="accent1"/>
          </a:solidFill>
          <a:uFillTx/>
          <a:latin typeface="+mn-lt"/>
          <a:ea typeface="+mn-ea"/>
          <a:cs typeface="+mn-cs"/>
          <a:sym typeface="BBC Reith Serif Bold"/>
        </a:defRPr>
      </a:lvl3pPr>
      <a:lvl4pPr marL="0" marR="0" indent="0" algn="l" defTabSz="457200" rtl="0" latinLnBrk="0">
        <a:lnSpc>
          <a:spcPct val="100000"/>
        </a:lnSpc>
        <a:spcBef>
          <a:spcPts val="0"/>
        </a:spcBef>
        <a:spcAft>
          <a:spcPts val="0"/>
        </a:spcAft>
        <a:buClrTx/>
        <a:buSzTx/>
        <a:buFontTx/>
        <a:buNone/>
        <a:tabLst/>
        <a:defRPr sz="5200" b="0" i="0" u="none" strike="noStrike" cap="none" spc="0" baseline="0">
          <a:solidFill>
            <a:schemeClr val="accent1"/>
          </a:solidFill>
          <a:uFillTx/>
          <a:latin typeface="+mn-lt"/>
          <a:ea typeface="+mn-ea"/>
          <a:cs typeface="+mn-cs"/>
          <a:sym typeface="BBC Reith Serif Bold"/>
        </a:defRPr>
      </a:lvl4pPr>
      <a:lvl5pPr marL="0" marR="0" indent="0" algn="l" defTabSz="457200" rtl="0" latinLnBrk="0">
        <a:lnSpc>
          <a:spcPct val="100000"/>
        </a:lnSpc>
        <a:spcBef>
          <a:spcPts val="0"/>
        </a:spcBef>
        <a:spcAft>
          <a:spcPts val="0"/>
        </a:spcAft>
        <a:buClrTx/>
        <a:buSzTx/>
        <a:buFontTx/>
        <a:buNone/>
        <a:tabLst/>
        <a:defRPr sz="5200" b="0" i="0" u="none" strike="noStrike" cap="none" spc="0" baseline="0">
          <a:solidFill>
            <a:schemeClr val="accent1"/>
          </a:solidFill>
          <a:uFillTx/>
          <a:latin typeface="+mn-lt"/>
          <a:ea typeface="+mn-ea"/>
          <a:cs typeface="+mn-cs"/>
          <a:sym typeface="BBC Reith Serif Bold"/>
        </a:defRPr>
      </a:lvl5pPr>
      <a:lvl6pPr marL="0" marR="0" indent="0" algn="l" defTabSz="457200" rtl="0" latinLnBrk="0">
        <a:lnSpc>
          <a:spcPct val="100000"/>
        </a:lnSpc>
        <a:spcBef>
          <a:spcPts val="0"/>
        </a:spcBef>
        <a:spcAft>
          <a:spcPts val="0"/>
        </a:spcAft>
        <a:buClrTx/>
        <a:buSzTx/>
        <a:buFontTx/>
        <a:buNone/>
        <a:tabLst/>
        <a:defRPr sz="5200" b="0" i="0" u="none" strike="noStrike" cap="none" spc="0" baseline="0">
          <a:solidFill>
            <a:schemeClr val="accent1"/>
          </a:solidFill>
          <a:uFillTx/>
          <a:latin typeface="+mn-lt"/>
          <a:ea typeface="+mn-ea"/>
          <a:cs typeface="+mn-cs"/>
          <a:sym typeface="BBC Reith Serif Bold"/>
        </a:defRPr>
      </a:lvl6pPr>
      <a:lvl7pPr marL="0" marR="0" indent="0" algn="l" defTabSz="457200" rtl="0" latinLnBrk="0">
        <a:lnSpc>
          <a:spcPct val="100000"/>
        </a:lnSpc>
        <a:spcBef>
          <a:spcPts val="0"/>
        </a:spcBef>
        <a:spcAft>
          <a:spcPts val="0"/>
        </a:spcAft>
        <a:buClrTx/>
        <a:buSzTx/>
        <a:buFontTx/>
        <a:buNone/>
        <a:tabLst/>
        <a:defRPr sz="5200" b="0" i="0" u="none" strike="noStrike" cap="none" spc="0" baseline="0">
          <a:solidFill>
            <a:schemeClr val="accent1"/>
          </a:solidFill>
          <a:uFillTx/>
          <a:latin typeface="+mn-lt"/>
          <a:ea typeface="+mn-ea"/>
          <a:cs typeface="+mn-cs"/>
          <a:sym typeface="BBC Reith Serif Bold"/>
        </a:defRPr>
      </a:lvl7pPr>
      <a:lvl8pPr marL="0" marR="0" indent="0" algn="l" defTabSz="457200" rtl="0" latinLnBrk="0">
        <a:lnSpc>
          <a:spcPct val="100000"/>
        </a:lnSpc>
        <a:spcBef>
          <a:spcPts val="0"/>
        </a:spcBef>
        <a:spcAft>
          <a:spcPts val="0"/>
        </a:spcAft>
        <a:buClrTx/>
        <a:buSzTx/>
        <a:buFontTx/>
        <a:buNone/>
        <a:tabLst/>
        <a:defRPr sz="5200" b="0" i="0" u="none" strike="noStrike" cap="none" spc="0" baseline="0">
          <a:solidFill>
            <a:schemeClr val="accent1"/>
          </a:solidFill>
          <a:uFillTx/>
          <a:latin typeface="+mn-lt"/>
          <a:ea typeface="+mn-ea"/>
          <a:cs typeface="+mn-cs"/>
          <a:sym typeface="BBC Reith Serif Bold"/>
        </a:defRPr>
      </a:lvl8pPr>
      <a:lvl9pPr marL="0" marR="0" indent="0" algn="l" defTabSz="457200" rtl="0" latinLnBrk="0">
        <a:lnSpc>
          <a:spcPct val="100000"/>
        </a:lnSpc>
        <a:spcBef>
          <a:spcPts val="0"/>
        </a:spcBef>
        <a:spcAft>
          <a:spcPts val="0"/>
        </a:spcAft>
        <a:buClrTx/>
        <a:buSzTx/>
        <a:buFontTx/>
        <a:buNone/>
        <a:tabLst/>
        <a:defRPr sz="5200" b="0" i="0" u="none" strike="noStrike" cap="none" spc="0" baseline="0">
          <a:solidFill>
            <a:schemeClr val="accent1"/>
          </a:solidFill>
          <a:uFillTx/>
          <a:latin typeface="+mn-lt"/>
          <a:ea typeface="+mn-ea"/>
          <a:cs typeface="+mn-cs"/>
          <a:sym typeface="BBC Reith Serif Bold"/>
        </a:defRPr>
      </a:lvl9pPr>
    </p:titleStyle>
    <p:bodyStyle>
      <a:lvl1pPr marL="483809" marR="0" indent="-483809"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1pPr>
      <a:lvl2pPr marL="1058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2pPr>
      <a:lvl3pPr marL="1693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3pPr>
      <a:lvl4pPr marL="2328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4pPr>
      <a:lvl5pPr marL="2963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5pPr>
      <a:lvl6pPr marL="3598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6pPr>
      <a:lvl7pPr marL="4233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7pPr>
      <a:lvl8pPr marL="4868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8pPr>
      <a:lvl9pPr marL="5503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9pPr>
    </p:bodyStyle>
    <p:otherStyle>
      <a:lvl1pPr marL="0" marR="0" indent="0" algn="l"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BBC Reith Sans Medium"/>
        </a:defRPr>
      </a:lvl1pPr>
      <a:lvl2pPr marL="0" marR="0" indent="228600" algn="l"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BBC Reith Sans Medium"/>
        </a:defRPr>
      </a:lvl2pPr>
      <a:lvl3pPr marL="0" marR="0" indent="457200" algn="l"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BBC Reith Sans Medium"/>
        </a:defRPr>
      </a:lvl3pPr>
      <a:lvl4pPr marL="0" marR="0" indent="685800" algn="l"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BBC Reith Sans Medium"/>
        </a:defRPr>
      </a:lvl4pPr>
      <a:lvl5pPr marL="0" marR="0" indent="914400" algn="l"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BBC Reith Sans Medium"/>
        </a:defRPr>
      </a:lvl5pPr>
      <a:lvl6pPr marL="0" marR="0" indent="1143000" algn="l"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BBC Reith Sans Medium"/>
        </a:defRPr>
      </a:lvl6pPr>
      <a:lvl7pPr marL="0" marR="0" indent="1371600" algn="l"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BBC Reith Sans Medium"/>
        </a:defRPr>
      </a:lvl7pPr>
      <a:lvl8pPr marL="0" marR="0" indent="1600200" algn="l"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BBC Reith Sans Medium"/>
        </a:defRPr>
      </a:lvl8pPr>
      <a:lvl9pPr marL="0" marR="0" indent="1828800" algn="l"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BBC Reith Sans Medium"/>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bbc/audio-offset-finde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bbc.co.uk/rd/object-based-media" TargetMode="External"/><Relationship Id="rId2" Type="http://schemas.openxmlformats.org/officeDocument/2006/relationships/hyperlink" Target="mailto:stephen.jolly@bbc.co.uk"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p:cNvSpPr/>
          <p:nvPr/>
        </p:nvSpPr>
        <p:spPr>
          <a:xfrm>
            <a:off x="11689" y="4339992"/>
            <a:ext cx="24360623" cy="9388015"/>
          </a:xfrm>
          <a:prstGeom prst="rect">
            <a:avLst/>
          </a:prstGeom>
          <a:solidFill>
            <a:srgbClr val="E9E9E9"/>
          </a:solidFill>
          <a:ln w="12700">
            <a:miter lim="400000"/>
          </a:ln>
        </p:spPr>
        <p:txBody>
          <a:bodyPr lIns="0" tIns="0" rIns="0" bIns="0" anchor="ctr"/>
          <a:lstStyle/>
          <a:p>
            <a:pPr>
              <a:defRPr sz="3200" b="0">
                <a:solidFill>
                  <a:srgbClr val="FFFFFF"/>
                </a:solidFill>
                <a:latin typeface="BBC Reith Sans Regular"/>
                <a:ea typeface="BBC Reith Sans Regular"/>
                <a:cs typeface="BBC Reith Sans Regular"/>
                <a:sym typeface="BBC Reith Sans Regular"/>
              </a:defRPr>
            </a:pPr>
            <a:endParaRPr/>
          </a:p>
        </p:txBody>
      </p:sp>
      <p:sp>
        <p:nvSpPr>
          <p:cNvPr id="123" name="Rectangle"/>
          <p:cNvSpPr/>
          <p:nvPr/>
        </p:nvSpPr>
        <p:spPr>
          <a:xfrm>
            <a:off x="-10770" y="4310074"/>
            <a:ext cx="24546766" cy="9447850"/>
          </a:xfrm>
          <a:prstGeom prst="rect">
            <a:avLst/>
          </a:prstGeom>
          <a:solidFill>
            <a:srgbClr val="FFFFFF"/>
          </a:solidFill>
          <a:ln w="12700">
            <a:miter lim="400000"/>
          </a:ln>
        </p:spPr>
        <p:txBody>
          <a:bodyPr lIns="0" tIns="0" rIns="0" bIns="0" anchor="ctr"/>
          <a:lstStyle/>
          <a:p>
            <a:pPr>
              <a:defRPr sz="3200" b="0">
                <a:solidFill>
                  <a:srgbClr val="FFFFFF"/>
                </a:solidFill>
                <a:latin typeface="BBC Reith Sans Regular"/>
                <a:ea typeface="BBC Reith Sans Regular"/>
                <a:cs typeface="BBC Reith Sans Regular"/>
                <a:sym typeface="BBC Reith Sans Regular"/>
              </a:defRPr>
            </a:pPr>
            <a:endParaRPr/>
          </a:p>
        </p:txBody>
      </p:sp>
      <p:pic>
        <p:nvPicPr>
          <p:cNvPr id="3" name="Picture 2" descr="A group of people sitting at a table&#10;&#10;Description automatically generated with medium confidence">
            <a:extLst>
              <a:ext uri="{FF2B5EF4-FFF2-40B4-BE49-F238E27FC236}">
                <a16:creationId xmlns:a16="http://schemas.microsoft.com/office/drawing/2014/main" id="{A6A1D2A8-E9D0-6947-8B08-DEC3D58886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02834" y="5741580"/>
            <a:ext cx="14181165" cy="7959179"/>
          </a:xfrm>
          <a:prstGeom prst="rect">
            <a:avLst/>
          </a:prstGeom>
        </p:spPr>
      </p:pic>
      <p:sp>
        <p:nvSpPr>
          <p:cNvPr id="124"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a:t>
            </a:fld>
            <a:endParaRPr/>
          </a:p>
        </p:txBody>
      </p:sp>
      <p:pic>
        <p:nvPicPr>
          <p:cNvPr id="125" name="BBC_R&amp;D_42a6518-52cdbc9-35bff83_JBZZB-pattern-2-artwork-658.png" descr="BBC_R&amp;D_42a6518-52cdbc9-35bff83_JBZZB-pattern-2-artwork-658.png"/>
          <p:cNvPicPr>
            <a:picLocks/>
          </p:cNvPicPr>
          <p:nvPr/>
        </p:nvPicPr>
        <p:blipFill>
          <a:blip r:embed="rId3" cstate="email">
            <a:extLst>
              <a:ext uri="{28A0092B-C50C-407E-A947-70E740481C1C}">
                <a14:useLocalDpi xmlns:a14="http://schemas.microsoft.com/office/drawing/2010/main"/>
              </a:ext>
            </a:extLst>
          </a:blip>
          <a:stretch>
            <a:fillRect/>
          </a:stretch>
        </p:blipFill>
        <p:spPr>
          <a:xfrm>
            <a:off x="-97334" y="-378633"/>
            <a:ext cx="5539748" cy="1050566"/>
          </a:xfrm>
          <a:prstGeom prst="rect">
            <a:avLst/>
          </a:prstGeom>
          <a:ln w="12700">
            <a:miter lim="400000"/>
          </a:ln>
        </p:spPr>
      </p:pic>
      <p:sp>
        <p:nvSpPr>
          <p:cNvPr id="127" name="Nicky Birch  –  Lead Producer Henry Cooke  –  Creative Technologist…"/>
          <p:cNvSpPr txBox="1"/>
          <p:nvPr/>
        </p:nvSpPr>
        <p:spPr>
          <a:xfrm>
            <a:off x="1419494" y="10978865"/>
            <a:ext cx="7652105" cy="154914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p>
            <a:pPr algn="l" defTabSz="457200">
              <a:spcBef>
                <a:spcPts val="2000"/>
              </a:spcBef>
              <a:defRPr sz="2800" b="0">
                <a:latin typeface="BBC Reith Sans Light"/>
                <a:ea typeface="BBC Reith Sans Light"/>
                <a:cs typeface="BBC Reith Sans Light"/>
                <a:sym typeface="BBC Reith Sans Light"/>
              </a:defRPr>
            </a:pPr>
            <a:r>
              <a:rPr lang="en-GB" dirty="0">
                <a:latin typeface="BBC Reith Sans Bold"/>
                <a:ea typeface="BBC Reith Sans Bold"/>
                <a:cs typeface="BBC Reith Sans Bold"/>
                <a:sym typeface="BBC Reith Sans Bold"/>
              </a:rPr>
              <a:t>Stephen Jolly </a:t>
            </a:r>
            <a:r>
              <a:rPr dirty="0"/>
              <a:t>–</a:t>
            </a:r>
            <a:r>
              <a:rPr lang="en-GB" dirty="0"/>
              <a:t> BBC R&amp;D</a:t>
            </a:r>
            <a:br>
              <a:rPr dirty="0"/>
            </a:br>
            <a:endParaRPr dirty="0"/>
          </a:p>
          <a:p>
            <a:pPr algn="l" defTabSz="457200">
              <a:spcBef>
                <a:spcPts val="2000"/>
              </a:spcBef>
              <a:defRPr sz="2800" b="0">
                <a:latin typeface="BBC Reith Sans Light"/>
                <a:ea typeface="BBC Reith Sans Light"/>
                <a:cs typeface="BBC Reith Sans Light"/>
                <a:sym typeface="BBC Reith Sans Light"/>
              </a:defRPr>
            </a:pPr>
            <a:r>
              <a:rPr lang="en-GB" dirty="0"/>
              <a:t>28 April </a:t>
            </a:r>
            <a:r>
              <a:rPr dirty="0"/>
              <a:t>20</a:t>
            </a:r>
            <a:r>
              <a:rPr lang="en-GB" dirty="0"/>
              <a:t>22</a:t>
            </a:r>
            <a:endParaRPr dirty="0"/>
          </a:p>
        </p:txBody>
      </p:sp>
      <p:pic>
        <p:nvPicPr>
          <p:cNvPr id="128" name="BBC_R&amp;D_42a6518-52cdbc9-35bff83_JBZZB-pattern-2-artwork-658.png" descr="BBC_R&amp;D_42a6518-52cdbc9-35bff83_JBZZB-pattern-2-artwork-658.png"/>
          <p:cNvPicPr>
            <a:picLocks/>
          </p:cNvPicPr>
          <p:nvPr/>
        </p:nvPicPr>
        <p:blipFill>
          <a:blip r:embed="rId4"/>
          <a:stretch>
            <a:fillRect/>
          </a:stretch>
        </p:blipFill>
        <p:spPr>
          <a:xfrm>
            <a:off x="12308739" y="2160035"/>
            <a:ext cx="18961030" cy="3917107"/>
          </a:xfrm>
          <a:prstGeom prst="rect">
            <a:avLst/>
          </a:prstGeom>
          <a:ln w="12700">
            <a:miter lim="400000"/>
          </a:ln>
        </p:spPr>
      </p:pic>
      <p:pic>
        <p:nvPicPr>
          <p:cNvPr id="129" name="BBC_R&amp;D_42a6518-52cdbc9-35bff83_DVXKC-strip-print.png" descr="BBC_R&amp;D_42a6518-52cdbc9-35bff83_DVXKC-strip-print.png"/>
          <p:cNvPicPr>
            <a:picLocks/>
          </p:cNvPicPr>
          <p:nvPr/>
        </p:nvPicPr>
        <p:blipFill>
          <a:blip r:embed="rId5" cstate="email">
            <a:extLst>
              <a:ext uri="{28A0092B-C50C-407E-A947-70E740481C1C}">
                <a14:useLocalDpi xmlns:a14="http://schemas.microsoft.com/office/drawing/2010/main"/>
              </a:ext>
            </a:extLst>
          </a:blip>
          <a:srcRect/>
          <a:stretch>
            <a:fillRect/>
          </a:stretch>
        </p:blipFill>
        <p:spPr>
          <a:xfrm rot="5400000">
            <a:off x="17941136" y="7233602"/>
            <a:ext cx="11589218" cy="1463178"/>
          </a:xfrm>
          <a:prstGeom prst="rect">
            <a:avLst/>
          </a:prstGeom>
          <a:ln w="12700">
            <a:miter lim="400000"/>
          </a:ln>
        </p:spPr>
      </p:pic>
      <p:sp>
        <p:nvSpPr>
          <p:cNvPr id="130" name="Optional sub-title of talk…"/>
          <p:cNvSpPr txBox="1"/>
          <p:nvPr/>
        </p:nvSpPr>
        <p:spPr>
          <a:xfrm>
            <a:off x="1416733" y="2076858"/>
            <a:ext cx="10775267" cy="40834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algn="l" defTabSz="457200">
              <a:lnSpc>
                <a:spcPct val="90000"/>
              </a:lnSpc>
              <a:spcBef>
                <a:spcPts val="1000"/>
              </a:spcBef>
              <a:defRPr sz="2800" b="0" cap="all">
                <a:solidFill>
                  <a:schemeClr val="accent4">
                    <a:hueOff val="345697"/>
                    <a:lumOff val="-56620"/>
                  </a:schemeClr>
                </a:solidFill>
                <a:latin typeface="BBC Reith Sans Medium"/>
                <a:ea typeface="BBC Reith Sans Medium"/>
                <a:cs typeface="BBC Reith Sans Medium"/>
                <a:sym typeface="BBC Reith Sans Medium"/>
              </a:defRPr>
            </a:pPr>
            <a:r>
              <a:rPr lang="en-GB" b="0" cap="all" dirty="0">
                <a:latin typeface="BBC Reith Sans Medium" panose="020B0603020204020204" pitchFamily="34" charset="0"/>
                <a:ea typeface="BBC Reith Sans Medium" panose="020B0603020204020204" pitchFamily="34" charset="0"/>
                <a:cs typeface="BBC Reith Sans Medium" panose="020B0603020204020204" pitchFamily="34" charset="0"/>
              </a:rPr>
              <a:t>A new dataset for intelligent cinematography</a:t>
            </a:r>
            <a:endParaRPr b="0" cap="all" dirty="0">
              <a:latin typeface="BBC Reith Sans Medium" panose="020B0603020204020204" pitchFamily="34" charset="0"/>
              <a:ea typeface="BBC Reith Sans Medium" panose="020B0603020204020204" pitchFamily="34" charset="0"/>
              <a:cs typeface="BBC Reith Sans Medium" panose="020B0603020204020204" pitchFamily="34" charset="0"/>
            </a:endParaRPr>
          </a:p>
          <a:p>
            <a:pPr algn="l" defTabSz="457200">
              <a:lnSpc>
                <a:spcPct val="90000"/>
              </a:lnSpc>
              <a:spcBef>
                <a:spcPts val="1000"/>
              </a:spcBef>
              <a:defRPr sz="2800" b="0" cap="all">
                <a:solidFill>
                  <a:schemeClr val="accent4"/>
                </a:solidFill>
                <a:latin typeface="BBC Reith Sans Medium"/>
                <a:ea typeface="BBC Reith Sans Medium"/>
                <a:cs typeface="BBC Reith Sans Medium"/>
                <a:sym typeface="BBC Reith Sans Medium"/>
              </a:defRPr>
            </a:pPr>
            <a:r>
              <a:rPr lang="en-GB" sz="7200" cap="all" dirty="0">
                <a:solidFill>
                  <a:srgbClr val="727CFF"/>
                </a:solidFill>
                <a:latin typeface="BBC Reith Sans Bold" panose="020B0603020204020204" pitchFamily="34" charset="0"/>
                <a:ea typeface="BBC Reith Sans" panose="020B0603020204020204" pitchFamily="34" charset="0"/>
                <a:cs typeface="BBC Reith Sans" panose="020B0603020204020204" pitchFamily="34" charset="0"/>
                <a:sym typeface="BBC Reith Serif Bold"/>
              </a:rPr>
              <a:t>The BBC R&amp;D</a:t>
            </a:r>
          </a:p>
          <a:p>
            <a:pPr algn="l" defTabSz="457200">
              <a:lnSpc>
                <a:spcPct val="90000"/>
              </a:lnSpc>
              <a:spcBef>
                <a:spcPts val="1000"/>
              </a:spcBef>
              <a:defRPr sz="2800" b="0" cap="all">
                <a:solidFill>
                  <a:schemeClr val="accent4"/>
                </a:solidFill>
                <a:latin typeface="BBC Reith Sans Medium"/>
                <a:ea typeface="BBC Reith Sans Medium"/>
                <a:cs typeface="BBC Reith Sans Medium"/>
                <a:sym typeface="BBC Reith Sans Medium"/>
              </a:defRPr>
            </a:pPr>
            <a:r>
              <a:rPr lang="en-GB" sz="7200" cap="all" dirty="0">
                <a:solidFill>
                  <a:srgbClr val="727CFF"/>
                </a:solidFill>
                <a:latin typeface="BBC Reith Sans Bold" panose="020B0603020204020204" pitchFamily="34" charset="0"/>
                <a:ea typeface="BBC Reith Sans" panose="020B0603020204020204" pitchFamily="34" charset="0"/>
                <a:cs typeface="BBC Reith Sans" panose="020B0603020204020204" pitchFamily="34" charset="0"/>
                <a:sym typeface="BBC Reith Serif Bold"/>
              </a:rPr>
              <a:t>OLD SCHOOL DATASET</a:t>
            </a:r>
            <a:endParaRPr sz="7200" cap="all" dirty="0">
              <a:solidFill>
                <a:srgbClr val="727CFF"/>
              </a:solidFill>
              <a:latin typeface="BBC Reith Sans Bold" panose="020B0603020204020204" pitchFamily="34" charset="0"/>
              <a:ea typeface="BBC Reith Sans" panose="020B0603020204020204" pitchFamily="34" charset="0"/>
              <a:cs typeface="BBC Reith Sans" panose="020B0603020204020204" pitchFamily="34" charset="0"/>
              <a:sym typeface="BBC Reith Serif Bold"/>
            </a:endParaRPr>
          </a:p>
        </p:txBody>
      </p:sp>
    </p:spTree>
    <p:extLst>
      <p:ext uri="{BB962C8B-B14F-4D97-AF65-F5344CB8AC3E}">
        <p14:creationId xmlns:p14="http://schemas.microsoft.com/office/powerpoint/2010/main" val="119859218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0A8C80-CA9A-F340-8BEE-B65C06AEB647}"/>
              </a:ext>
            </a:extLst>
          </p:cNvPr>
          <p:cNvSpPr/>
          <p:nvPr/>
        </p:nvSpPr>
        <p:spPr>
          <a:xfrm>
            <a:off x="0" y="3962400"/>
            <a:ext cx="24384000" cy="975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BBC Reith Sans Regular"/>
              <a:ea typeface="BBC Reith Sans Regular"/>
              <a:cs typeface="BBC Reith Sans Regular"/>
              <a:sym typeface="BBC Reith Sans Regular"/>
            </a:endParaRPr>
          </a:p>
        </p:txBody>
      </p:sp>
      <p:sp>
        <p:nvSpPr>
          <p:cNvPr id="2" name="Text Placeholder 1">
            <a:extLst>
              <a:ext uri="{FF2B5EF4-FFF2-40B4-BE49-F238E27FC236}">
                <a16:creationId xmlns:a16="http://schemas.microsoft.com/office/drawing/2014/main" id="{F367D15E-EF8E-9040-B923-2047B76084AA}"/>
              </a:ext>
            </a:extLst>
          </p:cNvPr>
          <p:cNvSpPr>
            <a:spLocks noGrp="1"/>
          </p:cNvSpPr>
          <p:nvPr>
            <p:ph type="body" sz="quarter" idx="13"/>
          </p:nvPr>
        </p:nvSpPr>
        <p:spPr/>
        <p:txBody>
          <a:bodyPr/>
          <a:lstStyle/>
          <a:p>
            <a:r>
              <a:rPr lang="en-GB" dirty="0"/>
              <a:t>Old School Dataset</a:t>
            </a:r>
          </a:p>
        </p:txBody>
      </p:sp>
      <p:sp>
        <p:nvSpPr>
          <p:cNvPr id="3" name="Text Placeholder 2">
            <a:extLst>
              <a:ext uri="{FF2B5EF4-FFF2-40B4-BE49-F238E27FC236}">
                <a16:creationId xmlns:a16="http://schemas.microsoft.com/office/drawing/2014/main" id="{4DA14D5B-F43E-894C-B152-AF1E191DBEB2}"/>
              </a:ext>
            </a:extLst>
          </p:cNvPr>
          <p:cNvSpPr>
            <a:spLocks noGrp="1"/>
          </p:cNvSpPr>
          <p:nvPr>
            <p:ph type="body" sz="quarter" idx="14"/>
          </p:nvPr>
        </p:nvSpPr>
        <p:spPr/>
        <p:txBody>
          <a:bodyPr/>
          <a:lstStyle/>
          <a:p>
            <a:r>
              <a:rPr lang="en-GB" dirty="0"/>
              <a:t>Metadata - Shot Logging</a:t>
            </a:r>
          </a:p>
        </p:txBody>
      </p:sp>
      <p:sp>
        <p:nvSpPr>
          <p:cNvPr id="4" name="Text Placeholder 3">
            <a:extLst>
              <a:ext uri="{FF2B5EF4-FFF2-40B4-BE49-F238E27FC236}">
                <a16:creationId xmlns:a16="http://schemas.microsoft.com/office/drawing/2014/main" id="{D98744F6-36C1-964B-9959-6D196561C2D4}"/>
              </a:ext>
            </a:extLst>
          </p:cNvPr>
          <p:cNvSpPr>
            <a:spLocks noGrp="1"/>
          </p:cNvSpPr>
          <p:nvPr>
            <p:ph type="body" sz="quarter" idx="15"/>
          </p:nvPr>
        </p:nvSpPr>
        <p:spPr>
          <a:xfrm>
            <a:off x="1420200" y="4977130"/>
            <a:ext cx="10185680" cy="7017306"/>
          </a:xfrm>
        </p:spPr>
        <p:txBody>
          <a:bodyPr/>
          <a:lstStyle/>
          <a:p>
            <a:r>
              <a:rPr lang="en-GB" sz="4200" dirty="0"/>
              <a:t>Primary metadata for audio and video</a:t>
            </a:r>
          </a:p>
          <a:p>
            <a:r>
              <a:rPr lang="en-GB" sz="4200" dirty="0"/>
              <a:t>Links audio and video for each take to script and to each other</a:t>
            </a:r>
          </a:p>
          <a:p>
            <a:r>
              <a:rPr lang="en-GB" sz="4200" dirty="0"/>
              <a:t>Director’s notes for edit following review</a:t>
            </a:r>
          </a:p>
          <a:p>
            <a:r>
              <a:rPr lang="en-GB" sz="4200" dirty="0"/>
              <a:t>Notes from on-set, and any technical issues</a:t>
            </a:r>
          </a:p>
          <a:p>
            <a:endParaRPr lang="en-GB" sz="4200" dirty="0"/>
          </a:p>
        </p:txBody>
      </p:sp>
      <p:sp>
        <p:nvSpPr>
          <p:cNvPr id="5" name="TextBox 4">
            <a:extLst>
              <a:ext uri="{FF2B5EF4-FFF2-40B4-BE49-F238E27FC236}">
                <a16:creationId xmlns:a16="http://schemas.microsoft.com/office/drawing/2014/main" id="{65B7838A-EE63-DC49-843B-9950F084D550}"/>
              </a:ext>
            </a:extLst>
          </p:cNvPr>
          <p:cNvSpPr txBox="1"/>
          <p:nvPr/>
        </p:nvSpPr>
        <p:spPr>
          <a:xfrm>
            <a:off x="11183815" y="1119912"/>
            <a:ext cx="16881231" cy="148758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        "take": "19",</a:t>
            </a:r>
          </a:p>
          <a:p>
            <a:pPr algn="l"/>
            <a:r>
              <a:rPr lang="en-GB" dirty="0">
                <a:solidFill>
                  <a:srgbClr val="000000">
                    <a:alpha val="75007"/>
                  </a:srgbClr>
                </a:solidFill>
                <a:latin typeface="Courier" pitchFamily="2" charset="0"/>
              </a:rPr>
              <a:t>        "day": "2",</a:t>
            </a:r>
          </a:p>
          <a:p>
            <a:pPr algn="l"/>
            <a:r>
              <a:rPr lang="en-GB" dirty="0">
                <a:solidFill>
                  <a:srgbClr val="000000">
                    <a:alpha val="75007"/>
                  </a:srgbClr>
                </a:solidFill>
                <a:latin typeface="Courier" pitchFamily="2" charset="0"/>
              </a:rPr>
              <a:t>        "scene": "3",</a:t>
            </a:r>
          </a:p>
          <a:p>
            <a:pPr algn="l"/>
            <a:r>
              <a:rPr lang="en-GB" dirty="0">
                <a:solidFill>
                  <a:srgbClr val="000000">
                    <a:alpha val="75007"/>
                  </a:srgbClr>
                </a:solidFill>
                <a:latin typeface="Courier" pitchFamily="2" charset="0"/>
              </a:rPr>
              <a:t>        "script_pages_start": "19",</a:t>
            </a:r>
          </a:p>
          <a:p>
            <a:pPr algn="l"/>
            <a:r>
              <a:rPr lang="en-GB" dirty="0">
                <a:solidFill>
                  <a:srgbClr val="000000">
                    <a:alpha val="75007"/>
                  </a:srgbClr>
                </a:solidFill>
                <a:latin typeface="Courier" pitchFamily="2" charset="0"/>
              </a:rPr>
              <a:t>        "script_pages_end": "20",</a:t>
            </a:r>
          </a:p>
          <a:p>
            <a:pPr algn="l"/>
            <a:r>
              <a:rPr lang="en-GB" dirty="0">
                <a:solidFill>
                  <a:srgbClr val="000000">
                    <a:alpha val="75007"/>
                  </a:srgbClr>
                </a:solidFill>
                <a:latin typeface="Courier" pitchFamily="2" charset="0"/>
              </a:rPr>
              <a:t>        "shot description": "Pasta confrontation",</a:t>
            </a:r>
          </a:p>
          <a:p>
            <a:pPr algn="l"/>
            <a:r>
              <a:rPr lang="en-GB" dirty="0">
                <a:solidFill>
                  <a:srgbClr val="000000">
                    <a:alpha val="75007"/>
                  </a:srgbClr>
                </a:solidFill>
                <a:latin typeface="Courier" pitchFamily="2" charset="0"/>
              </a:rPr>
              <a:t>        "lighting_notes": "Lightens up considerably",</a:t>
            </a:r>
          </a:p>
          <a:p>
            <a:pPr algn="l"/>
            <a:r>
              <a:rPr lang="en-GB" dirty="0">
                <a:solidFill>
                  <a:srgbClr val="000000">
                    <a:alpha val="75007"/>
                  </a:srgbClr>
                </a:solidFill>
                <a:latin typeface="Courier" pitchFamily="2" charset="0"/>
              </a:rPr>
              <a:t>        "length": "04:30",</a:t>
            </a:r>
          </a:p>
          <a:p>
            <a:pPr algn="l"/>
            <a:r>
              <a:rPr lang="en-GB" dirty="0">
                <a:solidFill>
                  <a:srgbClr val="000000">
                    <a:alpha val="75007"/>
                  </a:srgbClr>
                </a:solidFill>
                <a:latin typeface="Courier" pitchFamily="2" charset="0"/>
              </a:rPr>
              <a:t>        "on_day_log_transcription": "HAS boom operator gag",</a:t>
            </a:r>
          </a:p>
          <a:p>
            <a:pPr algn="l"/>
            <a:r>
              <a:rPr lang="en-GB" dirty="0">
                <a:solidFill>
                  <a:srgbClr val="000000">
                    <a:alpha val="75007"/>
                  </a:srgbClr>
                </a:solidFill>
                <a:latin typeface="Courier" pitchFamily="2" charset="0"/>
              </a:rPr>
              <a:t>        "director_notes": "Restart 1 min in. Another partial restart 3…",</a:t>
            </a:r>
          </a:p>
          <a:p>
            <a:pPr algn="l"/>
            <a:r>
              <a:rPr lang="en-GB" dirty="0">
                <a:solidFill>
                  <a:srgbClr val="000000">
                    <a:alpha val="75007"/>
                  </a:srgbClr>
                </a:solidFill>
                <a:latin typeface="Courier" pitchFamily="2" charset="0"/>
              </a:rPr>
              <a:t>        "faults": "",</a:t>
            </a:r>
          </a:p>
          <a:p>
            <a:pPr algn="l"/>
            <a:r>
              <a:rPr lang="en-GB" dirty="0">
                <a:solidFill>
                  <a:srgbClr val="000000">
                    <a:alpha val="75007"/>
                  </a:srgbClr>
                </a:solidFill>
                <a:latin typeface="Courier" pitchFamily="2" charset="0"/>
              </a:rPr>
              <a:t>        "cameras": {</a:t>
            </a:r>
          </a:p>
          <a:p>
            <a:pPr algn="l"/>
            <a:r>
              <a:rPr lang="en-GB" dirty="0">
                <a:solidFill>
                  <a:srgbClr val="000000">
                    <a:alpha val="75007"/>
                  </a:srgbClr>
                </a:solidFill>
                <a:latin typeface="Courier" pitchFamily="2" charset="0"/>
              </a:rPr>
              <a:t>            "CAM1":"OS1_0044",</a:t>
            </a:r>
          </a:p>
          <a:p>
            <a:pPr algn="l"/>
            <a:r>
              <a:rPr lang="en-GB" dirty="0">
                <a:solidFill>
                  <a:srgbClr val="000000">
                    <a:alpha val="75007"/>
                  </a:srgbClr>
                </a:solidFill>
                <a:latin typeface="Courier" pitchFamily="2" charset="0"/>
              </a:rPr>
              <a:t>            "CAM2":"OS2_0161",</a:t>
            </a:r>
          </a:p>
          <a:p>
            <a:pPr algn="l"/>
            <a:r>
              <a:rPr lang="en-GB" dirty="0">
                <a:solidFill>
                  <a:srgbClr val="000000">
                    <a:alpha val="75007"/>
                  </a:srgbClr>
                </a:solidFill>
                <a:latin typeface="Courier" pitchFamily="2" charset="0"/>
              </a:rPr>
              <a:t>            "CAM3":"OS3_0051",</a:t>
            </a:r>
          </a:p>
          <a:p>
            <a:pPr algn="l"/>
            <a:r>
              <a:rPr lang="en-GB" dirty="0">
                <a:solidFill>
                  <a:srgbClr val="000000">
                    <a:alpha val="75007"/>
                  </a:srgbClr>
                </a:solidFill>
                <a:latin typeface="Courier" pitchFamily="2" charset="0"/>
              </a:rPr>
              <a:t>            "CAM4":"OS4_0054"</a:t>
            </a:r>
          </a:p>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        "microphones":{</a:t>
            </a:r>
          </a:p>
          <a:p>
            <a:pPr algn="l"/>
            <a:r>
              <a:rPr lang="en-GB" dirty="0">
                <a:solidFill>
                  <a:srgbClr val="000000">
                    <a:alpha val="75007"/>
                  </a:srgbClr>
                </a:solidFill>
                <a:latin typeface="Courier" pitchFamily="2" charset="0"/>
              </a:rPr>
              <a:t>            "raw":{</a:t>
            </a:r>
          </a:p>
          <a:p>
            <a:pPr algn="l"/>
            <a:r>
              <a:rPr lang="en-GB" dirty="0">
                <a:solidFill>
                  <a:srgbClr val="000000">
                    <a:alpha val="75007"/>
                  </a:srgbClr>
                </a:solidFill>
                <a:latin typeface="Courier" pitchFamily="2" charset="0"/>
              </a:rPr>
              <a:t>                "Stevie":"ACT3-T003-TrX"</a:t>
            </a:r>
          </a:p>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            "clean":{</a:t>
            </a:r>
          </a:p>
          <a:p>
            <a:pPr algn="l"/>
            <a:r>
              <a:rPr lang="en-GB" dirty="0">
                <a:solidFill>
                  <a:srgbClr val="000000">
                    <a:alpha val="75007"/>
                  </a:srgbClr>
                </a:solidFill>
                <a:latin typeface="Courier" pitchFamily="2" charset="0"/>
              </a:rPr>
              <a:t>                "Stevie":"ACT3-T003-TrX"</a:t>
            </a:r>
          </a:p>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            "mix":"ACT3-T003"</a:t>
            </a:r>
          </a:p>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a:t>
            </a:r>
            <a:endParaRPr kumimoji="0" lang="en-GB" sz="3000" b="1" i="0" u="none" strike="noStrike" cap="none" spc="0" normalizeH="0" baseline="0" dirty="0">
              <a:ln>
                <a:noFill/>
              </a:ln>
              <a:solidFill>
                <a:srgbClr val="000000">
                  <a:alpha val="75007"/>
                </a:srgbClr>
              </a:solidFill>
              <a:effectLst/>
              <a:uFillTx/>
              <a:latin typeface="Courier" pitchFamily="2" charset="0"/>
              <a:sym typeface="Helvetica Neue"/>
            </a:endParaRPr>
          </a:p>
        </p:txBody>
      </p:sp>
    </p:spTree>
    <p:extLst>
      <p:ext uri="{BB962C8B-B14F-4D97-AF65-F5344CB8AC3E}">
        <p14:creationId xmlns:p14="http://schemas.microsoft.com/office/powerpoint/2010/main" val="166040266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0A8C80-CA9A-F340-8BEE-B65C06AEB647}"/>
              </a:ext>
            </a:extLst>
          </p:cNvPr>
          <p:cNvSpPr/>
          <p:nvPr/>
        </p:nvSpPr>
        <p:spPr>
          <a:xfrm>
            <a:off x="0" y="3962400"/>
            <a:ext cx="24384000" cy="975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BBC Reith Sans Regular"/>
              <a:ea typeface="BBC Reith Sans Regular"/>
              <a:cs typeface="BBC Reith Sans Regular"/>
              <a:sym typeface="BBC Reith Sans Regular"/>
            </a:endParaRPr>
          </a:p>
        </p:txBody>
      </p:sp>
      <p:sp>
        <p:nvSpPr>
          <p:cNvPr id="2" name="Text Placeholder 1">
            <a:extLst>
              <a:ext uri="{FF2B5EF4-FFF2-40B4-BE49-F238E27FC236}">
                <a16:creationId xmlns:a16="http://schemas.microsoft.com/office/drawing/2014/main" id="{F367D15E-EF8E-9040-B923-2047B76084AA}"/>
              </a:ext>
            </a:extLst>
          </p:cNvPr>
          <p:cNvSpPr>
            <a:spLocks noGrp="1"/>
          </p:cNvSpPr>
          <p:nvPr>
            <p:ph type="body" sz="quarter" idx="13"/>
          </p:nvPr>
        </p:nvSpPr>
        <p:spPr/>
        <p:txBody>
          <a:bodyPr/>
          <a:lstStyle/>
          <a:p>
            <a:r>
              <a:rPr lang="en-GB" dirty="0"/>
              <a:t>Old School Dataset</a:t>
            </a:r>
          </a:p>
        </p:txBody>
      </p:sp>
      <p:sp>
        <p:nvSpPr>
          <p:cNvPr id="3" name="Text Placeholder 2">
            <a:extLst>
              <a:ext uri="{FF2B5EF4-FFF2-40B4-BE49-F238E27FC236}">
                <a16:creationId xmlns:a16="http://schemas.microsoft.com/office/drawing/2014/main" id="{4DA14D5B-F43E-894C-B152-AF1E191DBEB2}"/>
              </a:ext>
            </a:extLst>
          </p:cNvPr>
          <p:cNvSpPr>
            <a:spLocks noGrp="1"/>
          </p:cNvSpPr>
          <p:nvPr>
            <p:ph type="body" sz="quarter" idx="14"/>
          </p:nvPr>
        </p:nvSpPr>
        <p:spPr/>
        <p:txBody>
          <a:bodyPr/>
          <a:lstStyle/>
          <a:p>
            <a:r>
              <a:rPr lang="en-GB" dirty="0"/>
              <a:t>Metadata – AV Sync</a:t>
            </a:r>
          </a:p>
        </p:txBody>
      </p:sp>
      <p:sp>
        <p:nvSpPr>
          <p:cNvPr id="4" name="Text Placeholder 3">
            <a:extLst>
              <a:ext uri="{FF2B5EF4-FFF2-40B4-BE49-F238E27FC236}">
                <a16:creationId xmlns:a16="http://schemas.microsoft.com/office/drawing/2014/main" id="{D98744F6-36C1-964B-9959-6D196561C2D4}"/>
              </a:ext>
            </a:extLst>
          </p:cNvPr>
          <p:cNvSpPr>
            <a:spLocks noGrp="1"/>
          </p:cNvSpPr>
          <p:nvPr>
            <p:ph type="body" sz="quarter" idx="15"/>
          </p:nvPr>
        </p:nvSpPr>
        <p:spPr>
          <a:xfrm>
            <a:off x="1420199" y="4977130"/>
            <a:ext cx="12964873" cy="9079409"/>
          </a:xfrm>
        </p:spPr>
        <p:txBody>
          <a:bodyPr/>
          <a:lstStyle/>
          <a:p>
            <a:r>
              <a:rPr lang="en-GB" sz="4200" dirty="0"/>
              <a:t>Sync is via slate, but:</a:t>
            </a:r>
          </a:p>
          <a:p>
            <a:r>
              <a:rPr lang="en-GB" sz="4200" dirty="0"/>
              <a:t>AV sync metadata provided as JSON for convenience</a:t>
            </a:r>
          </a:p>
          <a:p>
            <a:r>
              <a:rPr lang="en-GB" sz="4200" dirty="0"/>
              <a:t>Calculated via cross-correlation –probable 0.01s accuracy, but no guarantees!</a:t>
            </a:r>
          </a:p>
          <a:p>
            <a:r>
              <a:rPr lang="en-GB" sz="4200" dirty="0"/>
              <a:t>“Score” is standard score of cross-correlation peak - &gt;10 is good.</a:t>
            </a:r>
          </a:p>
          <a:p>
            <a:r>
              <a:rPr lang="en-GB" sz="4200" dirty="0"/>
              <a:t>Feedback welcome.</a:t>
            </a:r>
          </a:p>
          <a:p>
            <a:endParaRPr lang="en-GB" sz="4200" dirty="0"/>
          </a:p>
          <a:p>
            <a:pPr marL="0" indent="0">
              <a:buNone/>
            </a:pPr>
            <a:r>
              <a:rPr lang="en-GB" dirty="0">
                <a:hlinkClick r:id="rId3"/>
              </a:rPr>
              <a:t>https://github.com/bbc/audio-offset-finder</a:t>
            </a:r>
            <a:endParaRPr lang="en-GB" dirty="0"/>
          </a:p>
        </p:txBody>
      </p:sp>
      <p:sp>
        <p:nvSpPr>
          <p:cNvPr id="5" name="TextBox 4">
            <a:extLst>
              <a:ext uri="{FF2B5EF4-FFF2-40B4-BE49-F238E27FC236}">
                <a16:creationId xmlns:a16="http://schemas.microsoft.com/office/drawing/2014/main" id="{65B7838A-EE63-DC49-843B-9950F084D550}"/>
              </a:ext>
            </a:extLst>
          </p:cNvPr>
          <p:cNvSpPr txBox="1"/>
          <p:nvPr/>
        </p:nvSpPr>
        <p:spPr>
          <a:xfrm>
            <a:off x="14667876" y="3962400"/>
            <a:ext cx="16881231" cy="93358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dirty="0">
                <a:solidFill>
                  <a:srgbClr val="000000">
                    <a:alpha val="75007"/>
                  </a:srgbClr>
                </a:solidFill>
                <a:latin typeface="Courier" pitchFamily="2" charset="0"/>
              </a:rPr>
              <a:t>[</a:t>
            </a:r>
          </a:p>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      "</a:t>
            </a:r>
            <a:r>
              <a:rPr lang="en-GB" dirty="0" err="1">
                <a:solidFill>
                  <a:srgbClr val="000000">
                    <a:alpha val="75007"/>
                  </a:srgbClr>
                </a:solidFill>
                <a:latin typeface="Courier" pitchFamily="2" charset="0"/>
              </a:rPr>
              <a:t>audio_file</a:t>
            </a:r>
            <a:r>
              <a:rPr lang="en-GB" dirty="0">
                <a:solidFill>
                  <a:srgbClr val="000000">
                    <a:alpha val="75007"/>
                  </a:srgbClr>
                </a:solidFill>
                <a:latin typeface="Courier" pitchFamily="2" charset="0"/>
              </a:rPr>
              <a:t>" : "ACT2-T001",</a:t>
            </a:r>
          </a:p>
          <a:p>
            <a:pPr algn="l"/>
            <a:r>
              <a:rPr lang="en-GB" dirty="0">
                <a:solidFill>
                  <a:srgbClr val="000000">
                    <a:alpha val="75007"/>
                  </a:srgbClr>
                </a:solidFill>
                <a:latin typeface="Courier" pitchFamily="2" charset="0"/>
              </a:rPr>
              <a:t>      "offset" : 66.088,</a:t>
            </a:r>
          </a:p>
          <a:p>
            <a:pPr algn="l"/>
            <a:r>
              <a:rPr lang="en-GB" dirty="0">
                <a:solidFill>
                  <a:srgbClr val="000000">
                    <a:alpha val="75007"/>
                  </a:srgbClr>
                </a:solidFill>
                <a:latin typeface="Courier" pitchFamily="2" charset="0"/>
              </a:rPr>
              <a:t>      "score" : 31.23,</a:t>
            </a:r>
          </a:p>
          <a:p>
            <a:pPr algn="l"/>
            <a:r>
              <a:rPr lang="en-GB" dirty="0">
                <a:solidFill>
                  <a:srgbClr val="000000">
                    <a:alpha val="75007"/>
                  </a:srgbClr>
                </a:solidFill>
                <a:latin typeface="Courier" pitchFamily="2" charset="0"/>
              </a:rPr>
              <a:t>      "</a:t>
            </a:r>
            <a:r>
              <a:rPr lang="en-GB" dirty="0" err="1">
                <a:solidFill>
                  <a:srgbClr val="000000">
                    <a:alpha val="75007"/>
                  </a:srgbClr>
                </a:solidFill>
                <a:latin typeface="Courier" pitchFamily="2" charset="0"/>
              </a:rPr>
              <a:t>video_file</a:t>
            </a:r>
            <a:r>
              <a:rPr lang="en-GB" dirty="0">
                <a:solidFill>
                  <a:srgbClr val="000000">
                    <a:alpha val="75007"/>
                  </a:srgbClr>
                </a:solidFill>
                <a:latin typeface="Courier" pitchFamily="2" charset="0"/>
              </a:rPr>
              <a:t>" : "OS1_0012"</a:t>
            </a:r>
          </a:p>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      "</a:t>
            </a:r>
            <a:r>
              <a:rPr lang="en-GB" dirty="0" err="1">
                <a:solidFill>
                  <a:srgbClr val="000000">
                    <a:alpha val="75007"/>
                  </a:srgbClr>
                </a:solidFill>
                <a:latin typeface="Courier" pitchFamily="2" charset="0"/>
              </a:rPr>
              <a:t>audio_file</a:t>
            </a:r>
            <a:r>
              <a:rPr lang="en-GB" dirty="0">
                <a:solidFill>
                  <a:srgbClr val="000000">
                    <a:alpha val="75007"/>
                  </a:srgbClr>
                </a:solidFill>
                <a:latin typeface="Courier" pitchFamily="2" charset="0"/>
              </a:rPr>
              <a:t>" : "ACT2-T002",</a:t>
            </a:r>
          </a:p>
          <a:p>
            <a:pPr algn="l"/>
            <a:r>
              <a:rPr lang="en-GB" dirty="0">
                <a:solidFill>
                  <a:srgbClr val="000000">
                    <a:alpha val="75007"/>
                  </a:srgbClr>
                </a:solidFill>
                <a:latin typeface="Courier" pitchFamily="2" charset="0"/>
              </a:rPr>
              <a:t>      "offset" : 29.664,</a:t>
            </a:r>
          </a:p>
          <a:p>
            <a:pPr algn="l"/>
            <a:r>
              <a:rPr lang="en-GB" dirty="0">
                <a:solidFill>
                  <a:srgbClr val="000000">
                    <a:alpha val="75007"/>
                  </a:srgbClr>
                </a:solidFill>
                <a:latin typeface="Courier" pitchFamily="2" charset="0"/>
              </a:rPr>
              <a:t>      "score" : 38.27,</a:t>
            </a:r>
          </a:p>
          <a:p>
            <a:pPr algn="l"/>
            <a:r>
              <a:rPr lang="en-GB" dirty="0">
                <a:solidFill>
                  <a:srgbClr val="000000">
                    <a:alpha val="75007"/>
                  </a:srgbClr>
                </a:solidFill>
                <a:latin typeface="Courier" pitchFamily="2" charset="0"/>
              </a:rPr>
              <a:t>      "</a:t>
            </a:r>
            <a:r>
              <a:rPr lang="en-GB" dirty="0" err="1">
                <a:solidFill>
                  <a:srgbClr val="000000">
                    <a:alpha val="75007"/>
                  </a:srgbClr>
                </a:solidFill>
                <a:latin typeface="Courier" pitchFamily="2" charset="0"/>
              </a:rPr>
              <a:t>video_file</a:t>
            </a:r>
            <a:r>
              <a:rPr lang="en-GB" dirty="0">
                <a:solidFill>
                  <a:srgbClr val="000000">
                    <a:alpha val="75007"/>
                  </a:srgbClr>
                </a:solidFill>
                <a:latin typeface="Courier" pitchFamily="2" charset="0"/>
              </a:rPr>
              <a:t>" : "OS1_0013"</a:t>
            </a:r>
          </a:p>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      "</a:t>
            </a:r>
            <a:r>
              <a:rPr lang="en-GB" dirty="0" err="1">
                <a:solidFill>
                  <a:srgbClr val="000000">
                    <a:alpha val="75007"/>
                  </a:srgbClr>
                </a:solidFill>
                <a:latin typeface="Courier" pitchFamily="2" charset="0"/>
              </a:rPr>
              <a:t>audio_file</a:t>
            </a:r>
            <a:r>
              <a:rPr lang="en-GB" dirty="0">
                <a:solidFill>
                  <a:srgbClr val="000000">
                    <a:alpha val="75007"/>
                  </a:srgbClr>
                </a:solidFill>
                <a:latin typeface="Courier" pitchFamily="2" charset="0"/>
              </a:rPr>
              <a:t>" : "ACT2-T003",</a:t>
            </a:r>
          </a:p>
          <a:p>
            <a:pPr algn="l"/>
            <a:r>
              <a:rPr lang="en-GB" dirty="0">
                <a:solidFill>
                  <a:srgbClr val="000000">
                    <a:alpha val="75007"/>
                  </a:srgbClr>
                </a:solidFill>
                <a:latin typeface="Courier" pitchFamily="2" charset="0"/>
              </a:rPr>
              <a:t>      "offset" : 24.724,</a:t>
            </a:r>
          </a:p>
          <a:p>
            <a:pPr algn="l"/>
            <a:r>
              <a:rPr lang="en-GB" dirty="0">
                <a:solidFill>
                  <a:srgbClr val="000000">
                    <a:alpha val="75007"/>
                  </a:srgbClr>
                </a:solidFill>
                <a:latin typeface="Courier" pitchFamily="2" charset="0"/>
              </a:rPr>
              <a:t>      "score" : 43.58,</a:t>
            </a:r>
          </a:p>
          <a:p>
            <a:pPr algn="l"/>
            <a:r>
              <a:rPr lang="en-GB" dirty="0">
                <a:solidFill>
                  <a:srgbClr val="000000">
                    <a:alpha val="75007"/>
                  </a:srgbClr>
                </a:solidFill>
                <a:latin typeface="Courier" pitchFamily="2" charset="0"/>
              </a:rPr>
              <a:t>      "</a:t>
            </a:r>
            <a:r>
              <a:rPr lang="en-GB" dirty="0" err="1">
                <a:solidFill>
                  <a:srgbClr val="000000">
                    <a:alpha val="75007"/>
                  </a:srgbClr>
                </a:solidFill>
                <a:latin typeface="Courier" pitchFamily="2" charset="0"/>
              </a:rPr>
              <a:t>video_file</a:t>
            </a:r>
            <a:r>
              <a:rPr lang="en-GB" dirty="0">
                <a:solidFill>
                  <a:srgbClr val="000000">
                    <a:alpha val="75007"/>
                  </a:srgbClr>
                </a:solidFill>
                <a:latin typeface="Courier" pitchFamily="2" charset="0"/>
              </a:rPr>
              <a:t>" : "OS1_0014"</a:t>
            </a:r>
          </a:p>
          <a:p>
            <a:pPr algn="l"/>
            <a:r>
              <a:rPr lang="en-GB" dirty="0">
                <a:solidFill>
                  <a:srgbClr val="000000">
                    <a:alpha val="75007"/>
                  </a:srgbClr>
                </a:solidFill>
                <a:latin typeface="Courier" pitchFamily="2" charset="0"/>
              </a:rPr>
              <a:t>   }</a:t>
            </a:r>
          </a:p>
          <a:p>
            <a:pPr algn="l"/>
            <a:r>
              <a:rPr lang="en-GB" dirty="0">
                <a:solidFill>
                  <a:srgbClr val="000000">
                    <a:alpha val="75007"/>
                  </a:srgbClr>
                </a:solidFill>
                <a:latin typeface="Courier" pitchFamily="2" charset="0"/>
              </a:rPr>
              <a:t>   </a:t>
            </a:r>
          </a:p>
        </p:txBody>
      </p:sp>
    </p:spTree>
    <p:extLst>
      <p:ext uri="{BB962C8B-B14F-4D97-AF65-F5344CB8AC3E}">
        <p14:creationId xmlns:p14="http://schemas.microsoft.com/office/powerpoint/2010/main" val="13213118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0A8C80-CA9A-F340-8BEE-B65C06AEB647}"/>
              </a:ext>
            </a:extLst>
          </p:cNvPr>
          <p:cNvSpPr/>
          <p:nvPr/>
        </p:nvSpPr>
        <p:spPr>
          <a:xfrm>
            <a:off x="0" y="3962400"/>
            <a:ext cx="24384000" cy="975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BBC Reith Sans Regular"/>
              <a:ea typeface="BBC Reith Sans Regular"/>
              <a:cs typeface="BBC Reith Sans Regular"/>
              <a:sym typeface="BBC Reith Sans Regular"/>
            </a:endParaRPr>
          </a:p>
        </p:txBody>
      </p:sp>
      <p:sp>
        <p:nvSpPr>
          <p:cNvPr id="2" name="Text Placeholder 1">
            <a:extLst>
              <a:ext uri="{FF2B5EF4-FFF2-40B4-BE49-F238E27FC236}">
                <a16:creationId xmlns:a16="http://schemas.microsoft.com/office/drawing/2014/main" id="{F367D15E-EF8E-9040-B923-2047B76084AA}"/>
              </a:ext>
            </a:extLst>
          </p:cNvPr>
          <p:cNvSpPr>
            <a:spLocks noGrp="1"/>
          </p:cNvSpPr>
          <p:nvPr>
            <p:ph type="body" sz="quarter" idx="13"/>
          </p:nvPr>
        </p:nvSpPr>
        <p:spPr/>
        <p:txBody>
          <a:bodyPr/>
          <a:lstStyle/>
          <a:p>
            <a:r>
              <a:rPr lang="en-GB" dirty="0"/>
              <a:t>Old School Dataset</a:t>
            </a:r>
          </a:p>
        </p:txBody>
      </p:sp>
      <p:sp>
        <p:nvSpPr>
          <p:cNvPr id="3" name="Text Placeholder 2">
            <a:extLst>
              <a:ext uri="{FF2B5EF4-FFF2-40B4-BE49-F238E27FC236}">
                <a16:creationId xmlns:a16="http://schemas.microsoft.com/office/drawing/2014/main" id="{4DA14D5B-F43E-894C-B152-AF1E191DBEB2}"/>
              </a:ext>
            </a:extLst>
          </p:cNvPr>
          <p:cNvSpPr>
            <a:spLocks noGrp="1"/>
          </p:cNvSpPr>
          <p:nvPr>
            <p:ph type="body" sz="quarter" idx="14"/>
          </p:nvPr>
        </p:nvSpPr>
        <p:spPr/>
        <p:txBody>
          <a:bodyPr/>
          <a:lstStyle/>
          <a:p>
            <a:r>
              <a:rPr lang="en-GB" dirty="0"/>
              <a:t>Metadata – Example path</a:t>
            </a:r>
          </a:p>
        </p:txBody>
      </p:sp>
      <p:sp>
        <p:nvSpPr>
          <p:cNvPr id="4" name="Text Placeholder 3">
            <a:extLst>
              <a:ext uri="{FF2B5EF4-FFF2-40B4-BE49-F238E27FC236}">
                <a16:creationId xmlns:a16="http://schemas.microsoft.com/office/drawing/2014/main" id="{D98744F6-36C1-964B-9959-6D196561C2D4}"/>
              </a:ext>
            </a:extLst>
          </p:cNvPr>
          <p:cNvSpPr>
            <a:spLocks noGrp="1"/>
          </p:cNvSpPr>
          <p:nvPr>
            <p:ph type="body" sz="quarter" idx="15"/>
          </p:nvPr>
        </p:nvSpPr>
        <p:spPr>
          <a:xfrm>
            <a:off x="1420200" y="4977130"/>
            <a:ext cx="10185680" cy="6555641"/>
          </a:xfrm>
        </p:spPr>
        <p:txBody>
          <a:bodyPr/>
          <a:lstStyle/>
          <a:p>
            <a:r>
              <a:rPr lang="en-GB" sz="4200" dirty="0"/>
              <a:t>Temporal editing much harder than framing/cutting</a:t>
            </a:r>
          </a:p>
          <a:p>
            <a:r>
              <a:rPr lang="en-GB" sz="4200" dirty="0"/>
              <a:t>For convenience, an example path through the rushes supplied as an EDL (and maybe as JSON?)</a:t>
            </a:r>
          </a:p>
          <a:p>
            <a:r>
              <a:rPr lang="en-GB" sz="4200" dirty="0"/>
              <a:t>Based on human edit.</a:t>
            </a:r>
          </a:p>
          <a:p>
            <a:r>
              <a:rPr lang="en-GB" sz="4200" dirty="0"/>
              <a:t>With or without “tightening” cuts? Advice welcome.</a:t>
            </a:r>
          </a:p>
        </p:txBody>
      </p:sp>
      <p:sp>
        <p:nvSpPr>
          <p:cNvPr id="5" name="TextBox 4">
            <a:extLst>
              <a:ext uri="{FF2B5EF4-FFF2-40B4-BE49-F238E27FC236}">
                <a16:creationId xmlns:a16="http://schemas.microsoft.com/office/drawing/2014/main" id="{65B7838A-EE63-DC49-843B-9950F084D550}"/>
              </a:ext>
            </a:extLst>
          </p:cNvPr>
          <p:cNvSpPr txBox="1"/>
          <p:nvPr/>
        </p:nvSpPr>
        <p:spPr>
          <a:xfrm>
            <a:off x="11763691" y="3119412"/>
            <a:ext cx="16881231" cy="10813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2400" dirty="0">
                <a:solidFill>
                  <a:srgbClr val="000000">
                    <a:alpha val="49144"/>
                  </a:srgbClr>
                </a:solidFill>
                <a:latin typeface="Courier" pitchFamily="2" charset="0"/>
              </a:rPr>
              <a:t>TITLE: Timeline 1</a:t>
            </a:r>
          </a:p>
          <a:p>
            <a:pPr algn="l"/>
            <a:r>
              <a:rPr lang="en-GB" sz="2400" dirty="0">
                <a:solidFill>
                  <a:srgbClr val="000000">
                    <a:alpha val="49144"/>
                  </a:srgbClr>
                </a:solidFill>
                <a:latin typeface="Courier" pitchFamily="2" charset="0"/>
              </a:rPr>
              <a:t>FCM: NON-DROP FRAME</a:t>
            </a:r>
          </a:p>
          <a:p>
            <a:pPr algn="l"/>
            <a:endParaRPr lang="en-GB" sz="2400" dirty="0">
              <a:solidFill>
                <a:srgbClr val="000000">
                  <a:alpha val="49144"/>
                </a:srgbClr>
              </a:solidFill>
              <a:latin typeface="Courier" pitchFamily="2" charset="0"/>
            </a:endParaRPr>
          </a:p>
          <a:p>
            <a:pPr algn="l"/>
            <a:r>
              <a:rPr lang="en-GB" sz="2400" dirty="0">
                <a:solidFill>
                  <a:srgbClr val="000000">
                    <a:alpha val="49144"/>
                  </a:srgbClr>
                </a:solidFill>
                <a:latin typeface="Courier" pitchFamily="2" charset="0"/>
              </a:rPr>
              <a:t>001  AX       V     C        05:43:45:12 05:44:33:09 01:00:00:00 01:00:47:22 </a:t>
            </a:r>
          </a:p>
          <a:p>
            <a:pPr algn="l"/>
            <a:r>
              <a:rPr lang="en-GB" sz="2400" dirty="0">
                <a:solidFill>
                  <a:srgbClr val="000000">
                    <a:alpha val="49144"/>
                  </a:srgbClr>
                </a:solidFill>
                <a:latin typeface="Courier" pitchFamily="2" charset="0"/>
              </a:rPr>
              <a:t>* FROM CLIP NAME: D2T2</a:t>
            </a:r>
          </a:p>
          <a:p>
            <a:pPr algn="l"/>
            <a:endParaRPr lang="en-GB" sz="2400" dirty="0">
              <a:solidFill>
                <a:srgbClr val="000000">
                  <a:alpha val="49144"/>
                </a:srgbClr>
              </a:solidFill>
              <a:latin typeface="Courier" pitchFamily="2" charset="0"/>
            </a:endParaRPr>
          </a:p>
          <a:p>
            <a:pPr algn="l"/>
            <a:r>
              <a:rPr lang="en-GB" sz="2400" dirty="0">
                <a:solidFill>
                  <a:srgbClr val="000000">
                    <a:alpha val="49144"/>
                  </a:srgbClr>
                </a:solidFill>
                <a:latin typeface="Courier" pitchFamily="2" charset="0"/>
              </a:rPr>
              <a:t>002  AX       V     C        05:44:35:03 05:44:37:05 01:00:47:22 01:00:49:24  </a:t>
            </a:r>
          </a:p>
          <a:p>
            <a:pPr algn="l"/>
            <a:r>
              <a:rPr lang="en-GB" sz="2400" dirty="0">
                <a:solidFill>
                  <a:srgbClr val="000000">
                    <a:alpha val="49144"/>
                  </a:srgbClr>
                </a:solidFill>
                <a:latin typeface="Courier" pitchFamily="2" charset="0"/>
              </a:rPr>
              <a:t>* FROM CLIP NAME: D2T2</a:t>
            </a:r>
          </a:p>
          <a:p>
            <a:pPr algn="l"/>
            <a:endParaRPr lang="en-GB" sz="2400" dirty="0">
              <a:solidFill>
                <a:srgbClr val="000000">
                  <a:alpha val="49144"/>
                </a:srgbClr>
              </a:solidFill>
              <a:latin typeface="Courier" pitchFamily="2" charset="0"/>
            </a:endParaRPr>
          </a:p>
          <a:p>
            <a:pPr algn="l"/>
            <a:r>
              <a:rPr lang="en-GB" sz="2400" dirty="0">
                <a:solidFill>
                  <a:srgbClr val="000000">
                    <a:alpha val="49144"/>
                  </a:srgbClr>
                </a:solidFill>
                <a:latin typeface="Courier" pitchFamily="2" charset="0"/>
              </a:rPr>
              <a:t>003  AX       V     C        05:45:09:17 05:45:34:13 01:00:49:24 01:01:14:20 </a:t>
            </a:r>
          </a:p>
          <a:p>
            <a:pPr algn="l"/>
            <a:r>
              <a:rPr lang="en-GB" sz="2400" dirty="0">
                <a:solidFill>
                  <a:srgbClr val="000000">
                    <a:alpha val="49144"/>
                  </a:srgbClr>
                </a:solidFill>
                <a:latin typeface="Courier" pitchFamily="2" charset="0"/>
              </a:rPr>
              <a:t>* FROM CLIP NAME: D2T2</a:t>
            </a:r>
          </a:p>
          <a:p>
            <a:pPr algn="l"/>
            <a:endParaRPr lang="en-GB" sz="2400" dirty="0">
              <a:solidFill>
                <a:srgbClr val="000000">
                  <a:alpha val="49144"/>
                </a:srgbClr>
              </a:solidFill>
              <a:latin typeface="Courier" pitchFamily="2" charset="0"/>
            </a:endParaRPr>
          </a:p>
          <a:p>
            <a:pPr algn="l"/>
            <a:r>
              <a:rPr lang="en-GB" sz="2400" dirty="0">
                <a:solidFill>
                  <a:srgbClr val="000000">
                    <a:alpha val="49144"/>
                  </a:srgbClr>
                </a:solidFill>
                <a:latin typeface="Courier" pitchFamily="2" charset="0"/>
              </a:rPr>
              <a:t>004  AX       V     C        05:45:36:17 05:46:22:04 01:01:14:20 01:02:00:07  </a:t>
            </a:r>
          </a:p>
          <a:p>
            <a:pPr algn="l"/>
            <a:r>
              <a:rPr lang="en-GB" sz="2400" dirty="0">
                <a:solidFill>
                  <a:srgbClr val="000000">
                    <a:alpha val="49144"/>
                  </a:srgbClr>
                </a:solidFill>
                <a:latin typeface="Courier" pitchFamily="2" charset="0"/>
              </a:rPr>
              <a:t>* FROM CLIP NAME: D2T2</a:t>
            </a:r>
          </a:p>
          <a:p>
            <a:pPr algn="l"/>
            <a:endParaRPr lang="en-GB" sz="2400" dirty="0">
              <a:solidFill>
                <a:srgbClr val="000000">
                  <a:alpha val="49144"/>
                </a:srgbClr>
              </a:solidFill>
              <a:latin typeface="Courier" pitchFamily="2" charset="0"/>
            </a:endParaRPr>
          </a:p>
          <a:p>
            <a:pPr algn="l"/>
            <a:r>
              <a:rPr lang="en-GB" sz="2400" dirty="0">
                <a:solidFill>
                  <a:srgbClr val="000000">
                    <a:alpha val="49144"/>
                  </a:srgbClr>
                </a:solidFill>
                <a:latin typeface="Courier" pitchFamily="2" charset="0"/>
              </a:rPr>
              <a:t>005  AX       V     C        05:46:45:16 05:47:30:22 01:02:00:07 01:02:45:13  </a:t>
            </a:r>
          </a:p>
          <a:p>
            <a:pPr algn="l"/>
            <a:r>
              <a:rPr lang="en-GB" sz="2400" dirty="0">
                <a:solidFill>
                  <a:srgbClr val="000000">
                    <a:alpha val="49144"/>
                  </a:srgbClr>
                </a:solidFill>
                <a:latin typeface="Courier" pitchFamily="2" charset="0"/>
              </a:rPr>
              <a:t>* FROM CLIP NAME: D2T2</a:t>
            </a:r>
          </a:p>
          <a:p>
            <a:pPr algn="l"/>
            <a:endParaRPr lang="en-GB" sz="2400" dirty="0">
              <a:solidFill>
                <a:srgbClr val="000000">
                  <a:alpha val="49144"/>
                </a:srgbClr>
              </a:solidFill>
              <a:latin typeface="Courier" pitchFamily="2" charset="0"/>
            </a:endParaRPr>
          </a:p>
          <a:p>
            <a:pPr algn="l"/>
            <a:r>
              <a:rPr lang="en-GB" sz="2400" dirty="0">
                <a:solidFill>
                  <a:srgbClr val="000000">
                    <a:alpha val="49144"/>
                  </a:srgbClr>
                </a:solidFill>
                <a:latin typeface="Courier" pitchFamily="2" charset="0"/>
              </a:rPr>
              <a:t>006  AX       V     C        05:47:31:24 05:47:38:11 01:02:45:13 01:02:52:00  </a:t>
            </a:r>
          </a:p>
          <a:p>
            <a:pPr algn="l"/>
            <a:r>
              <a:rPr lang="en-GB" sz="2400" dirty="0">
                <a:solidFill>
                  <a:srgbClr val="000000">
                    <a:alpha val="49144"/>
                  </a:srgbClr>
                </a:solidFill>
                <a:latin typeface="Courier" pitchFamily="2" charset="0"/>
              </a:rPr>
              <a:t>* FROM CLIP NAME: D2T2</a:t>
            </a:r>
          </a:p>
          <a:p>
            <a:pPr algn="l"/>
            <a:endParaRPr lang="en-GB" sz="2400" dirty="0">
              <a:solidFill>
                <a:srgbClr val="000000">
                  <a:alpha val="49144"/>
                </a:srgbClr>
              </a:solidFill>
              <a:latin typeface="Courier" pitchFamily="2" charset="0"/>
            </a:endParaRPr>
          </a:p>
          <a:p>
            <a:pPr algn="l"/>
            <a:r>
              <a:rPr lang="en-GB" sz="2400" dirty="0">
                <a:solidFill>
                  <a:srgbClr val="000000">
                    <a:alpha val="49144"/>
                  </a:srgbClr>
                </a:solidFill>
                <a:latin typeface="Courier" pitchFamily="2" charset="0"/>
              </a:rPr>
              <a:t>007  AX       V     C        05:47:39:15 05:47:50:04 01:02:52:00 01:03:02:14  </a:t>
            </a:r>
          </a:p>
          <a:p>
            <a:pPr algn="l"/>
            <a:r>
              <a:rPr lang="en-GB" sz="2400" dirty="0">
                <a:solidFill>
                  <a:srgbClr val="000000">
                    <a:alpha val="49144"/>
                  </a:srgbClr>
                </a:solidFill>
                <a:latin typeface="Courier" pitchFamily="2" charset="0"/>
              </a:rPr>
              <a:t>* FROM CLIP NAME: D2T2</a:t>
            </a:r>
          </a:p>
          <a:p>
            <a:pPr algn="l"/>
            <a:endParaRPr lang="en-GB" sz="2400" dirty="0">
              <a:solidFill>
                <a:srgbClr val="000000">
                  <a:alpha val="49144"/>
                </a:srgbClr>
              </a:solidFill>
              <a:latin typeface="Courier" pitchFamily="2" charset="0"/>
            </a:endParaRPr>
          </a:p>
          <a:p>
            <a:pPr algn="l"/>
            <a:r>
              <a:rPr lang="en-GB" sz="2400" dirty="0">
                <a:solidFill>
                  <a:srgbClr val="000000">
                    <a:alpha val="49144"/>
                  </a:srgbClr>
                </a:solidFill>
                <a:latin typeface="Courier" pitchFamily="2" charset="0"/>
              </a:rPr>
              <a:t>008  AX       V     C        05:48:32:23 05:48:43:04 01:03:02:14 01:03:12:20  </a:t>
            </a:r>
          </a:p>
          <a:p>
            <a:pPr algn="l"/>
            <a:r>
              <a:rPr lang="en-GB" sz="2400" dirty="0">
                <a:solidFill>
                  <a:srgbClr val="000000">
                    <a:alpha val="49144"/>
                  </a:srgbClr>
                </a:solidFill>
                <a:latin typeface="Courier" pitchFamily="2" charset="0"/>
              </a:rPr>
              <a:t>* FROM CLIP NAME: D2T3</a:t>
            </a:r>
          </a:p>
          <a:p>
            <a:pPr algn="l"/>
            <a:endParaRPr lang="en-GB" sz="2400" dirty="0">
              <a:solidFill>
                <a:srgbClr val="000000">
                  <a:alpha val="49144"/>
                </a:srgbClr>
              </a:solidFill>
              <a:latin typeface="Courier" pitchFamily="2" charset="0"/>
            </a:endParaRPr>
          </a:p>
          <a:p>
            <a:pPr algn="l"/>
            <a:r>
              <a:rPr lang="en-GB" sz="2400" dirty="0">
                <a:solidFill>
                  <a:srgbClr val="000000">
                    <a:alpha val="49144"/>
                  </a:srgbClr>
                </a:solidFill>
                <a:latin typeface="Courier" pitchFamily="2" charset="0"/>
              </a:rPr>
              <a:t>009  AX       V     C        05:48:44:00 05:49:07:09 01:03:12:20 01:03:36:04  </a:t>
            </a:r>
          </a:p>
          <a:p>
            <a:pPr algn="l"/>
            <a:r>
              <a:rPr lang="en-GB" sz="2400" dirty="0">
                <a:solidFill>
                  <a:srgbClr val="000000">
                    <a:alpha val="49144"/>
                  </a:srgbClr>
                </a:solidFill>
                <a:latin typeface="Courier" pitchFamily="2" charset="0"/>
              </a:rPr>
              <a:t>* FROM CLIP NAME: D2T3</a:t>
            </a:r>
          </a:p>
        </p:txBody>
      </p:sp>
    </p:spTree>
    <p:extLst>
      <p:ext uri="{BB962C8B-B14F-4D97-AF65-F5344CB8AC3E}">
        <p14:creationId xmlns:p14="http://schemas.microsoft.com/office/powerpoint/2010/main" val="50922607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p:cNvSpPr/>
          <p:nvPr/>
        </p:nvSpPr>
        <p:spPr>
          <a:xfrm>
            <a:off x="11689" y="4339992"/>
            <a:ext cx="24360623" cy="9388015"/>
          </a:xfrm>
          <a:prstGeom prst="rect">
            <a:avLst/>
          </a:prstGeom>
          <a:solidFill>
            <a:schemeClr val="bg1"/>
          </a:solidFill>
          <a:ln w="12700">
            <a:miter lim="400000"/>
          </a:ln>
        </p:spPr>
        <p:txBody>
          <a:bodyPr lIns="0" tIns="0" rIns="0" bIns="0" anchor="ctr"/>
          <a:lstStyle/>
          <a:p>
            <a:pPr>
              <a:defRPr sz="3200" b="0">
                <a:solidFill>
                  <a:srgbClr val="FFFFFF"/>
                </a:solidFill>
                <a:latin typeface="BBC Reith Sans Regular"/>
                <a:ea typeface="BBC Reith Sans Regular"/>
                <a:cs typeface="BBC Reith Sans Regular"/>
                <a:sym typeface="BBC Reith Sans Regular"/>
              </a:defRPr>
            </a:pPr>
            <a:endParaRPr/>
          </a:p>
        </p:txBody>
      </p:sp>
      <p:sp>
        <p:nvSpPr>
          <p:cNvPr id="186" name="Short Title of this talk"/>
          <p:cNvSpPr txBox="1">
            <a:spLocks noGrp="1"/>
          </p:cNvSpPr>
          <p:nvPr>
            <p:ph type="body" sz="quarter" idx="13"/>
          </p:nvPr>
        </p:nvSpPr>
        <p:spPr>
          <a:prstGeom prst="rect">
            <a:avLst/>
          </a:prstGeom>
        </p:spPr>
        <p:txBody>
          <a:bodyPr/>
          <a:lstStyle/>
          <a:p>
            <a:r>
              <a:rPr lang="en-GB" dirty="0">
                <a:solidFill>
                  <a:srgbClr val="020050"/>
                </a:solidFill>
              </a:rPr>
              <a:t>OLD School Dataset</a:t>
            </a:r>
            <a:endParaRPr dirty="0">
              <a:solidFill>
                <a:srgbClr val="020050"/>
              </a:solidFill>
            </a:endParaRPr>
          </a:p>
        </p:txBody>
      </p:sp>
      <p:sp>
        <p:nvSpPr>
          <p:cNvPr id="187" name="Single column bullets"/>
          <p:cNvSpPr txBox="1">
            <a:spLocks noGrp="1"/>
          </p:cNvSpPr>
          <p:nvPr>
            <p:ph type="body" sz="quarter" idx="14"/>
          </p:nvPr>
        </p:nvSpPr>
        <p:spPr>
          <a:prstGeom prst="rect">
            <a:avLst/>
          </a:prstGeom>
        </p:spPr>
        <p:txBody>
          <a:bodyPr/>
          <a:lstStyle/>
          <a:p>
            <a:r>
              <a:rPr lang="en-GB" dirty="0">
                <a:solidFill>
                  <a:srgbClr val="727CFF"/>
                </a:solidFill>
              </a:rPr>
              <a:t>Licensing</a:t>
            </a:r>
            <a:endParaRPr dirty="0">
              <a:solidFill>
                <a:srgbClr val="727CFF"/>
              </a:solidFill>
            </a:endParaRPr>
          </a:p>
        </p:txBody>
      </p:sp>
      <p:sp>
        <p:nvSpPr>
          <p:cNvPr id="18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
        <p:nvSpPr>
          <p:cNvPr id="189" name="Keep to 3–5 single-sentence bullets when adding text to slides…"/>
          <p:cNvSpPr txBox="1">
            <a:spLocks noGrp="1"/>
          </p:cNvSpPr>
          <p:nvPr>
            <p:ph type="body" sz="quarter" idx="15"/>
          </p:nvPr>
        </p:nvSpPr>
        <p:spPr>
          <a:xfrm>
            <a:off x="1420200" y="4855210"/>
            <a:ext cx="12600600" cy="6355586"/>
          </a:xfrm>
          <a:prstGeom prst="rect">
            <a:avLst/>
          </a:prstGeom>
        </p:spPr>
        <p:txBody>
          <a:bodyPr/>
          <a:lstStyle/>
          <a:p>
            <a:pPr marL="635000" indent="-635000" defTabSz="825500">
              <a:spcBef>
                <a:spcPts val="2300"/>
              </a:spcBef>
              <a:buClr>
                <a:srgbClr val="727CFF"/>
              </a:buClr>
              <a:defRPr sz="4200"/>
            </a:pPr>
            <a:r>
              <a:rPr lang="en-GB" dirty="0">
                <a:latin typeface="BBC Reith Sans Bold"/>
                <a:ea typeface="BBC Reith Sans Bold"/>
                <a:cs typeface="BBC Reith Sans Bold"/>
                <a:sym typeface="BBC Reith Sans Bold"/>
              </a:rPr>
              <a:t>Data-sharing agreement</a:t>
            </a:r>
          </a:p>
          <a:p>
            <a:pPr marL="635000" indent="-635000" defTabSz="825500">
              <a:spcBef>
                <a:spcPts val="2300"/>
              </a:spcBef>
              <a:buClr>
                <a:srgbClr val="727CFF"/>
              </a:buClr>
              <a:defRPr sz="4200"/>
            </a:pPr>
            <a:r>
              <a:rPr lang="en-GB" dirty="0">
                <a:latin typeface="BBC Reith Sans Bold"/>
                <a:ea typeface="BBC Reith Sans Bold"/>
                <a:cs typeface="BBC Reith Sans Bold"/>
                <a:sym typeface="BBC Reith Sans Bold"/>
              </a:rPr>
              <a:t>Each researcher signs</a:t>
            </a:r>
          </a:p>
          <a:p>
            <a:pPr marL="635000" indent="-635000" defTabSz="825500">
              <a:spcBef>
                <a:spcPts val="2300"/>
              </a:spcBef>
              <a:buClr>
                <a:srgbClr val="727CFF"/>
              </a:buClr>
              <a:defRPr sz="4200"/>
            </a:pPr>
            <a:r>
              <a:rPr lang="en-GB" dirty="0">
                <a:latin typeface="BBC Reith Sans Bold"/>
                <a:ea typeface="BBC Reith Sans Bold"/>
                <a:cs typeface="BBC Reith Sans Bold"/>
                <a:sym typeface="BBC Reith Sans Bold"/>
              </a:rPr>
              <a:t>Limits on use of data</a:t>
            </a:r>
          </a:p>
          <a:p>
            <a:pPr marL="1209524" lvl="1" indent="-635000" defTabSz="825500">
              <a:spcBef>
                <a:spcPts val="2300"/>
              </a:spcBef>
              <a:buClr>
                <a:srgbClr val="727CFF"/>
              </a:buClr>
              <a:defRPr sz="4200"/>
            </a:pPr>
            <a:r>
              <a:rPr lang="en-GB" dirty="0">
                <a:latin typeface="BBC Reith Sans Bold"/>
                <a:ea typeface="BBC Reith Sans Bold"/>
                <a:cs typeface="BBC Reith Sans Bold"/>
                <a:sym typeface="BBC Reith Sans Bold"/>
              </a:rPr>
              <a:t>Intelligent Cinematography research  </a:t>
            </a:r>
            <a:r>
              <a:rPr lang="en-GB" sz="4400" dirty="0"/>
              <a:t>✅</a:t>
            </a:r>
            <a:endParaRPr lang="en-GB" dirty="0">
              <a:latin typeface="BBC Reith Sans Bold"/>
              <a:ea typeface="BBC Reith Sans Bold"/>
              <a:cs typeface="BBC Reith Sans Bold"/>
              <a:sym typeface="BBC Reith Sans Bold"/>
            </a:endParaRPr>
          </a:p>
          <a:p>
            <a:pPr marL="1209524" lvl="1" indent="-635000" defTabSz="825500">
              <a:spcBef>
                <a:spcPts val="2300"/>
              </a:spcBef>
              <a:buClr>
                <a:srgbClr val="727CFF"/>
              </a:buClr>
              <a:defRPr sz="4200"/>
            </a:pPr>
            <a:r>
              <a:rPr lang="en-GB" dirty="0">
                <a:latin typeface="BBC Reith Sans Bold"/>
                <a:ea typeface="BBC Reith Sans Bold"/>
                <a:cs typeface="BBC Reith Sans Bold"/>
                <a:sym typeface="BBC Reith Sans Bold"/>
              </a:rPr>
              <a:t>WICED contest  </a:t>
            </a:r>
            <a:r>
              <a:rPr lang="en-GB" sz="4400" dirty="0"/>
              <a:t>✅</a:t>
            </a:r>
            <a:endParaRPr lang="en-GB" dirty="0">
              <a:latin typeface="BBC Reith Sans Bold"/>
              <a:ea typeface="BBC Reith Sans Bold"/>
              <a:cs typeface="BBC Reith Sans Bold"/>
              <a:sym typeface="BBC Reith Sans Bold"/>
            </a:endParaRPr>
          </a:p>
          <a:p>
            <a:pPr marL="1209524" lvl="1" indent="-635000" defTabSz="825500">
              <a:spcBef>
                <a:spcPts val="2300"/>
              </a:spcBef>
              <a:buClr>
                <a:srgbClr val="727CFF"/>
              </a:buClr>
              <a:defRPr sz="4200"/>
            </a:pPr>
            <a:r>
              <a:rPr lang="en-GB" dirty="0">
                <a:latin typeface="BBC Reith Sans Bold"/>
                <a:ea typeface="BBC Reith Sans Bold"/>
                <a:cs typeface="BBC Reith Sans Bold"/>
                <a:sym typeface="BBC Reith Sans Bold"/>
              </a:rPr>
              <a:t>Can be revisited if necessary</a:t>
            </a:r>
          </a:p>
          <a:p>
            <a:pPr marL="635000" indent="-635000" defTabSz="825500">
              <a:spcBef>
                <a:spcPts val="2300"/>
              </a:spcBef>
              <a:buClr>
                <a:srgbClr val="727CFF"/>
              </a:buClr>
              <a:defRPr sz="4200"/>
            </a:pPr>
            <a:endParaRPr lang="en-GB" b="1" dirty="0">
              <a:latin typeface="BBC Reith Sans" panose="020B0603020204020204" pitchFamily="34" charset="0"/>
              <a:ea typeface="BBC Reith Sans" panose="020B0603020204020204" pitchFamily="34" charset="0"/>
              <a:cs typeface="BBC Reith Sans" panose="020B0603020204020204" pitchFamily="34" charset="0"/>
              <a:sym typeface="BBC Reith Sans Bold"/>
            </a:endParaRPr>
          </a:p>
        </p:txBody>
      </p:sp>
      <p:pic>
        <p:nvPicPr>
          <p:cNvPr id="190" name="BBC_R&amp;D_42a6518-52cdbc9-35bff83_JBZZB-pattern-2-artwork-658.png" descr="BBC_R&amp;D_42a6518-52cdbc9-35bff83_JBZZB-pattern-2-artwork-658.png"/>
          <p:cNvPicPr>
            <a:picLocks/>
          </p:cNvPicPr>
          <p:nvPr/>
        </p:nvPicPr>
        <p:blipFill>
          <a:blip r:embed="rId3" cstate="email">
            <a:extLst>
              <a:ext uri="{28A0092B-C50C-407E-A947-70E740481C1C}">
                <a14:useLocalDpi xmlns:a14="http://schemas.microsoft.com/office/drawing/2010/main"/>
              </a:ext>
            </a:extLst>
          </a:blip>
          <a:stretch>
            <a:fillRect/>
          </a:stretch>
        </p:blipFill>
        <p:spPr>
          <a:xfrm>
            <a:off x="-97334" y="-378633"/>
            <a:ext cx="5539748" cy="1050566"/>
          </a:xfrm>
          <a:prstGeom prst="rect">
            <a:avLst/>
          </a:prstGeom>
          <a:ln w="12700">
            <a:miter lim="400000"/>
          </a:ln>
        </p:spPr>
      </p:pic>
      <p:pic>
        <p:nvPicPr>
          <p:cNvPr id="3" name="Picture 2">
            <a:extLst>
              <a:ext uri="{FF2B5EF4-FFF2-40B4-BE49-F238E27FC236}">
                <a16:creationId xmlns:a16="http://schemas.microsoft.com/office/drawing/2014/main" id="{6E29FB4A-13A9-4D4D-A78F-8D3EABB1B6F7}"/>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WatercolorSponge brushSize="1"/>
                    </a14:imgEffect>
                  </a14:imgLayer>
                </a14:imgProps>
              </a:ext>
              <a:ext uri="{28A0092B-C50C-407E-A947-70E740481C1C}">
                <a14:useLocalDpi xmlns:a14="http://schemas.microsoft.com/office/drawing/2010/main"/>
              </a:ext>
            </a:extLst>
          </a:blip>
          <a:stretch>
            <a:fillRect/>
          </a:stretch>
        </p:blipFill>
        <p:spPr>
          <a:xfrm>
            <a:off x="13166791" y="2895600"/>
            <a:ext cx="12115800" cy="7924800"/>
          </a:xfrm>
          <a:prstGeom prst="rect">
            <a:avLst/>
          </a:prstGeom>
          <a:effectLst>
            <a:outerShdw blurRad="50800" dist="38100" dir="8100000" algn="tr" rotWithShape="0">
              <a:prstClr val="black">
                <a:alpha val="40000"/>
              </a:prstClr>
            </a:outerShdw>
          </a:effectLst>
          <a:scene3d>
            <a:camera prst="perspectiveLeft">
              <a:rot lat="20400000" lon="18000000" rev="3000000"/>
            </a:camera>
            <a:lightRig rig="threePt" dir="t"/>
          </a:scene3d>
        </p:spPr>
      </p:pic>
      <p:sp>
        <p:nvSpPr>
          <p:cNvPr id="5" name="TextBox 4">
            <a:extLst>
              <a:ext uri="{FF2B5EF4-FFF2-40B4-BE49-F238E27FC236}">
                <a16:creationId xmlns:a16="http://schemas.microsoft.com/office/drawing/2014/main" id="{7674CC31-EDA2-A84E-B23E-108ABB6D3E41}"/>
              </a:ext>
            </a:extLst>
          </p:cNvPr>
          <p:cNvSpPr txBox="1"/>
          <p:nvPr/>
        </p:nvSpPr>
        <p:spPr>
          <a:xfrm>
            <a:off x="1531200" y="10830060"/>
            <a:ext cx="13891679"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4000" b="0" i="1" dirty="0">
                <a:latin typeface="BBC Reith Serif Light" panose="02040403040305030204" pitchFamily="18" charset="0"/>
                <a:ea typeface="BBC Reith Serif Light" panose="02040403040305030204" pitchFamily="18" charset="0"/>
                <a:cs typeface="BBC Reith Serif Light" panose="02040403040305030204" pitchFamily="18" charset="0"/>
              </a:rPr>
              <a:t>”The dataset is only available to researchers from universities and other reputable academic institutions and relevant public organisation for non-commercial research.“</a:t>
            </a:r>
            <a:endParaRPr kumimoji="0" lang="en-GB" sz="4000" b="0" i="1" u="none" strike="noStrike" cap="none" spc="0" normalizeH="0" baseline="0" dirty="0">
              <a:ln>
                <a:noFill/>
              </a:ln>
              <a:solidFill>
                <a:srgbClr val="000000"/>
              </a:solidFill>
              <a:effectLst/>
              <a:uFillTx/>
              <a:latin typeface="BBC Reith Serif Light" panose="02040403040305030204" pitchFamily="18" charset="0"/>
              <a:ea typeface="BBC Reith Serif Light" panose="02040403040305030204" pitchFamily="18" charset="0"/>
              <a:cs typeface="BBC Reith Serif Light" panose="02040403040305030204" pitchFamily="18" charset="0"/>
              <a:sym typeface="Helvetica Neue"/>
            </a:endParaRPr>
          </a:p>
        </p:txBody>
      </p:sp>
    </p:spTree>
    <p:extLst>
      <p:ext uri="{BB962C8B-B14F-4D97-AF65-F5344CB8AC3E}">
        <p14:creationId xmlns:p14="http://schemas.microsoft.com/office/powerpoint/2010/main" val="137768876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p:cNvSpPr/>
          <p:nvPr/>
        </p:nvSpPr>
        <p:spPr>
          <a:xfrm>
            <a:off x="11689" y="4339992"/>
            <a:ext cx="24360623" cy="9388015"/>
          </a:xfrm>
          <a:prstGeom prst="rect">
            <a:avLst/>
          </a:prstGeom>
          <a:solidFill>
            <a:srgbClr val="E9E9E9"/>
          </a:solidFill>
          <a:ln w="12700">
            <a:miter lim="400000"/>
          </a:ln>
        </p:spPr>
        <p:txBody>
          <a:bodyPr lIns="0" tIns="0" rIns="0" bIns="0" anchor="ctr"/>
          <a:lstStyle/>
          <a:p>
            <a:pPr>
              <a:defRPr sz="3200" b="0">
                <a:solidFill>
                  <a:srgbClr val="FFFFFF"/>
                </a:solidFill>
                <a:latin typeface="BBC Reith Sans Regular"/>
                <a:ea typeface="BBC Reith Sans Regular"/>
                <a:cs typeface="BBC Reith Sans Regular"/>
                <a:sym typeface="BBC Reith Sans Regular"/>
              </a:defRPr>
            </a:pPr>
            <a:endParaRPr/>
          </a:p>
        </p:txBody>
      </p:sp>
      <p:sp>
        <p:nvSpPr>
          <p:cNvPr id="186" name="Short Title of this talk"/>
          <p:cNvSpPr txBox="1">
            <a:spLocks noGrp="1"/>
          </p:cNvSpPr>
          <p:nvPr>
            <p:ph type="body" sz="quarter" idx="13"/>
          </p:nvPr>
        </p:nvSpPr>
        <p:spPr>
          <a:prstGeom prst="rect">
            <a:avLst/>
          </a:prstGeom>
        </p:spPr>
        <p:txBody>
          <a:bodyPr/>
          <a:lstStyle/>
          <a:p>
            <a:r>
              <a:rPr lang="en-GB" dirty="0">
                <a:solidFill>
                  <a:srgbClr val="020050"/>
                </a:solidFill>
              </a:rPr>
              <a:t>OLD School DATASET</a:t>
            </a:r>
            <a:endParaRPr dirty="0">
              <a:solidFill>
                <a:srgbClr val="020050"/>
              </a:solidFill>
            </a:endParaRPr>
          </a:p>
        </p:txBody>
      </p:sp>
      <p:sp>
        <p:nvSpPr>
          <p:cNvPr id="187" name="Single column bullets"/>
          <p:cNvSpPr txBox="1">
            <a:spLocks noGrp="1"/>
          </p:cNvSpPr>
          <p:nvPr>
            <p:ph type="body" sz="quarter" idx="14"/>
          </p:nvPr>
        </p:nvSpPr>
        <p:spPr>
          <a:prstGeom prst="rect">
            <a:avLst/>
          </a:prstGeom>
        </p:spPr>
        <p:txBody>
          <a:bodyPr/>
          <a:lstStyle/>
          <a:p>
            <a:r>
              <a:rPr lang="en-GB" dirty="0">
                <a:solidFill>
                  <a:srgbClr val="727CFF"/>
                </a:solidFill>
              </a:rPr>
              <a:t>BE aware</a:t>
            </a:r>
          </a:p>
          <a:p>
            <a:r>
              <a:rPr lang="en-GB" dirty="0"/>
              <a:t>Lens Distortion</a:t>
            </a:r>
            <a:endParaRPr dirty="0">
              <a:solidFill>
                <a:srgbClr val="727CFF"/>
              </a:solidFill>
            </a:endParaRPr>
          </a:p>
        </p:txBody>
      </p:sp>
      <p:sp>
        <p:nvSpPr>
          <p:cNvPr id="18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14</a:t>
            </a:fld>
            <a:endParaRPr/>
          </a:p>
        </p:txBody>
      </p:sp>
      <p:pic>
        <p:nvPicPr>
          <p:cNvPr id="190" name="BBC_R&amp;D_42a6518-52cdbc9-35bff83_JBZZB-pattern-2-artwork-658.png" descr="BBC_R&amp;D_42a6518-52cdbc9-35bff83_JBZZB-pattern-2-artwork-658.png"/>
          <p:cNvPicPr>
            <a:picLocks/>
          </p:cNvPicPr>
          <p:nvPr/>
        </p:nvPicPr>
        <p:blipFill>
          <a:blip r:embed="rId3" cstate="email">
            <a:extLst>
              <a:ext uri="{28A0092B-C50C-407E-A947-70E740481C1C}">
                <a14:useLocalDpi xmlns:a14="http://schemas.microsoft.com/office/drawing/2010/main"/>
              </a:ext>
            </a:extLst>
          </a:blip>
          <a:stretch>
            <a:fillRect/>
          </a:stretch>
        </p:blipFill>
        <p:spPr>
          <a:xfrm>
            <a:off x="-97334" y="-378633"/>
            <a:ext cx="5539748" cy="1050566"/>
          </a:xfrm>
          <a:prstGeom prst="rect">
            <a:avLst/>
          </a:prstGeom>
          <a:ln w="12700">
            <a:miter lim="400000"/>
          </a:ln>
        </p:spPr>
      </p:pic>
      <p:pic>
        <p:nvPicPr>
          <p:cNvPr id="2" name="Picture 1">
            <a:extLst>
              <a:ext uri="{FF2B5EF4-FFF2-40B4-BE49-F238E27FC236}">
                <a16:creationId xmlns:a16="http://schemas.microsoft.com/office/drawing/2014/main" id="{1C075FA7-68BC-2B45-AAA0-6273148F3A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4247" y="4339992"/>
            <a:ext cx="17235506" cy="9470594"/>
          </a:xfrm>
          <a:prstGeom prst="rect">
            <a:avLst/>
          </a:prstGeom>
        </p:spPr>
      </p:pic>
    </p:spTree>
    <p:extLst>
      <p:ext uri="{BB962C8B-B14F-4D97-AF65-F5344CB8AC3E}">
        <p14:creationId xmlns:p14="http://schemas.microsoft.com/office/powerpoint/2010/main" val="323366491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p:cNvSpPr/>
          <p:nvPr/>
        </p:nvSpPr>
        <p:spPr>
          <a:xfrm>
            <a:off x="11689" y="4339992"/>
            <a:ext cx="24360623" cy="9388015"/>
          </a:xfrm>
          <a:prstGeom prst="rect">
            <a:avLst/>
          </a:prstGeom>
          <a:solidFill>
            <a:srgbClr val="E9E9E9"/>
          </a:solidFill>
          <a:ln w="12700">
            <a:miter lim="400000"/>
          </a:ln>
        </p:spPr>
        <p:txBody>
          <a:bodyPr lIns="0" tIns="0" rIns="0" bIns="0" anchor="ctr"/>
          <a:lstStyle/>
          <a:p>
            <a:pPr>
              <a:defRPr sz="3200" b="0">
                <a:solidFill>
                  <a:srgbClr val="FFFFFF"/>
                </a:solidFill>
                <a:latin typeface="BBC Reith Sans Regular"/>
                <a:ea typeface="BBC Reith Sans Regular"/>
                <a:cs typeface="BBC Reith Sans Regular"/>
                <a:sym typeface="BBC Reith Sans Regular"/>
              </a:defRPr>
            </a:pPr>
            <a:endParaRPr/>
          </a:p>
        </p:txBody>
      </p:sp>
      <p:sp>
        <p:nvSpPr>
          <p:cNvPr id="186" name="Short Title of this talk"/>
          <p:cNvSpPr txBox="1">
            <a:spLocks noGrp="1"/>
          </p:cNvSpPr>
          <p:nvPr>
            <p:ph type="body" sz="quarter" idx="13"/>
          </p:nvPr>
        </p:nvSpPr>
        <p:spPr>
          <a:prstGeom prst="rect">
            <a:avLst/>
          </a:prstGeom>
        </p:spPr>
        <p:txBody>
          <a:bodyPr/>
          <a:lstStyle/>
          <a:p>
            <a:r>
              <a:rPr lang="en-GB" dirty="0">
                <a:solidFill>
                  <a:srgbClr val="020050"/>
                </a:solidFill>
              </a:rPr>
              <a:t>OLD School DATASET</a:t>
            </a:r>
            <a:endParaRPr dirty="0">
              <a:solidFill>
                <a:srgbClr val="020050"/>
              </a:solidFill>
            </a:endParaRPr>
          </a:p>
        </p:txBody>
      </p:sp>
      <p:sp>
        <p:nvSpPr>
          <p:cNvPr id="187" name="Single column bullets"/>
          <p:cNvSpPr txBox="1">
            <a:spLocks noGrp="1"/>
          </p:cNvSpPr>
          <p:nvPr>
            <p:ph type="body" sz="quarter" idx="14"/>
          </p:nvPr>
        </p:nvSpPr>
        <p:spPr>
          <a:prstGeom prst="rect">
            <a:avLst/>
          </a:prstGeom>
        </p:spPr>
        <p:txBody>
          <a:bodyPr/>
          <a:lstStyle/>
          <a:p>
            <a:r>
              <a:rPr lang="en-GB" dirty="0">
                <a:solidFill>
                  <a:srgbClr val="727CFF"/>
                </a:solidFill>
              </a:rPr>
              <a:t>BE aware</a:t>
            </a:r>
          </a:p>
          <a:p>
            <a:r>
              <a:rPr lang="en-GB" dirty="0">
                <a:solidFill>
                  <a:srgbClr val="727CFF"/>
                </a:solidFill>
              </a:rPr>
              <a:t>Limits of Resolution</a:t>
            </a:r>
            <a:endParaRPr dirty="0">
              <a:solidFill>
                <a:srgbClr val="727CFF"/>
              </a:solidFill>
            </a:endParaRPr>
          </a:p>
        </p:txBody>
      </p:sp>
      <p:sp>
        <p:nvSpPr>
          <p:cNvPr id="18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15</a:t>
            </a:fld>
            <a:endParaRPr/>
          </a:p>
        </p:txBody>
      </p:sp>
      <p:pic>
        <p:nvPicPr>
          <p:cNvPr id="190" name="BBC_R&amp;D_42a6518-52cdbc9-35bff83_JBZZB-pattern-2-artwork-658.png" descr="BBC_R&amp;D_42a6518-52cdbc9-35bff83_JBZZB-pattern-2-artwork-658.png"/>
          <p:cNvPicPr>
            <a:picLocks/>
          </p:cNvPicPr>
          <p:nvPr/>
        </p:nvPicPr>
        <p:blipFill>
          <a:blip r:embed="rId3" cstate="email">
            <a:extLst>
              <a:ext uri="{28A0092B-C50C-407E-A947-70E740481C1C}">
                <a14:useLocalDpi xmlns:a14="http://schemas.microsoft.com/office/drawing/2010/main"/>
              </a:ext>
            </a:extLst>
          </a:blip>
          <a:stretch>
            <a:fillRect/>
          </a:stretch>
        </p:blipFill>
        <p:spPr>
          <a:xfrm>
            <a:off x="-97334" y="-378633"/>
            <a:ext cx="5539748" cy="1050566"/>
          </a:xfrm>
          <a:prstGeom prst="rect">
            <a:avLst/>
          </a:prstGeom>
          <a:ln w="12700">
            <a:miter lim="400000"/>
          </a:ln>
        </p:spPr>
      </p:pic>
      <p:pic>
        <p:nvPicPr>
          <p:cNvPr id="2" name="Picture 1">
            <a:extLst>
              <a:ext uri="{FF2B5EF4-FFF2-40B4-BE49-F238E27FC236}">
                <a16:creationId xmlns:a16="http://schemas.microsoft.com/office/drawing/2014/main" id="{1C075FA7-68BC-2B45-AAA0-6273148F3AB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688" y="4339992"/>
            <a:ext cx="16518483" cy="9280176"/>
          </a:xfrm>
          <a:prstGeom prst="rect">
            <a:avLst/>
          </a:prstGeom>
        </p:spPr>
      </p:pic>
      <p:pic>
        <p:nvPicPr>
          <p:cNvPr id="8" name="Picture 7">
            <a:extLst>
              <a:ext uri="{FF2B5EF4-FFF2-40B4-BE49-F238E27FC236}">
                <a16:creationId xmlns:a16="http://schemas.microsoft.com/office/drawing/2014/main" id="{495FE753-A2B2-DD4B-B232-D814486CFA9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980"/>
          <a:stretch/>
        </p:blipFill>
        <p:spPr>
          <a:xfrm>
            <a:off x="10646560" y="4996975"/>
            <a:ext cx="12486174" cy="7989685"/>
          </a:xfrm>
          <a:prstGeom prst="rect">
            <a:avLst/>
          </a:prstGeom>
          <a:effectLst>
            <a:outerShdw blurRad="244241" dist="287019" dir="8100000" algn="tr" rotWithShape="0">
              <a:prstClr val="black">
                <a:alpha val="40000"/>
              </a:prstClr>
            </a:outerShdw>
          </a:effectLst>
        </p:spPr>
      </p:pic>
    </p:spTree>
    <p:extLst>
      <p:ext uri="{BB962C8B-B14F-4D97-AF65-F5344CB8AC3E}">
        <p14:creationId xmlns:p14="http://schemas.microsoft.com/office/powerpoint/2010/main" val="4167026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ectangle"/>
          <p:cNvSpPr/>
          <p:nvPr/>
        </p:nvSpPr>
        <p:spPr>
          <a:xfrm>
            <a:off x="11689" y="4339992"/>
            <a:ext cx="24360623" cy="9388015"/>
          </a:xfrm>
          <a:prstGeom prst="rect">
            <a:avLst/>
          </a:prstGeom>
          <a:solidFill>
            <a:srgbClr val="E9E9E9"/>
          </a:solidFill>
          <a:ln w="12700">
            <a:miter lim="400000"/>
          </a:ln>
        </p:spPr>
        <p:txBody>
          <a:bodyPr lIns="0" tIns="0" rIns="0" bIns="0" anchor="ctr"/>
          <a:lstStyle/>
          <a:p>
            <a:pPr>
              <a:defRPr sz="3200" b="0">
                <a:solidFill>
                  <a:srgbClr val="FFFFFF"/>
                </a:solidFill>
                <a:latin typeface="BBC Reith Sans Regular"/>
                <a:ea typeface="BBC Reith Sans Regular"/>
                <a:cs typeface="BBC Reith Sans Regular"/>
                <a:sym typeface="BBC Reith Sans Regular"/>
              </a:defRPr>
            </a:pPr>
            <a:endParaRPr/>
          </a:p>
        </p:txBody>
      </p:sp>
      <p:sp>
        <p:nvSpPr>
          <p:cNvPr id="347" name="Short Title of this talk"/>
          <p:cNvSpPr txBox="1">
            <a:spLocks noGrp="1"/>
          </p:cNvSpPr>
          <p:nvPr>
            <p:ph type="body" sz="quarter" idx="13"/>
          </p:nvPr>
        </p:nvSpPr>
        <p:spPr>
          <a:prstGeom prst="rect">
            <a:avLst/>
          </a:prstGeom>
        </p:spPr>
        <p:txBody>
          <a:bodyPr/>
          <a:lstStyle/>
          <a:p>
            <a:r>
              <a:rPr lang="en-GB" dirty="0">
                <a:solidFill>
                  <a:srgbClr val="020050"/>
                </a:solidFill>
              </a:rPr>
              <a:t>OLD SCHOOL Dataset</a:t>
            </a:r>
          </a:p>
        </p:txBody>
      </p:sp>
      <p:sp>
        <p:nvSpPr>
          <p:cNvPr id="350" name="Thank you"/>
          <p:cNvSpPr txBox="1">
            <a:spLocks noGrp="1"/>
          </p:cNvSpPr>
          <p:nvPr>
            <p:ph type="body" sz="quarter" idx="14"/>
          </p:nvPr>
        </p:nvSpPr>
        <p:spPr>
          <a:prstGeom prst="rect">
            <a:avLst/>
          </a:prstGeom>
        </p:spPr>
        <p:txBody>
          <a:bodyPr/>
          <a:lstStyle>
            <a:lvl1pPr>
              <a:lnSpc>
                <a:spcPct val="90000"/>
              </a:lnSpc>
              <a:defRPr sz="7200"/>
            </a:lvl1pPr>
          </a:lstStyle>
          <a:p>
            <a:r>
              <a:rPr dirty="0">
                <a:solidFill>
                  <a:srgbClr val="727CFF"/>
                </a:solidFill>
              </a:rPr>
              <a:t>Thank you</a:t>
            </a:r>
          </a:p>
        </p:txBody>
      </p:sp>
      <p:sp>
        <p:nvSpPr>
          <p:cNvPr id="35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sp>
        <p:nvSpPr>
          <p:cNvPr id="2" name="Text Placeholder 1"/>
          <p:cNvSpPr>
            <a:spLocks noGrp="1"/>
          </p:cNvSpPr>
          <p:nvPr>
            <p:ph type="body" sz="quarter" idx="15"/>
          </p:nvPr>
        </p:nvSpPr>
        <p:spPr/>
        <p:txBody>
          <a:bodyPr/>
          <a:lstStyle/>
          <a:p>
            <a:endParaRPr lang="en-US"/>
          </a:p>
        </p:txBody>
      </p:sp>
      <p:sp>
        <p:nvSpPr>
          <p:cNvPr id="348" name="Rectangle"/>
          <p:cNvSpPr/>
          <p:nvPr/>
        </p:nvSpPr>
        <p:spPr>
          <a:xfrm>
            <a:off x="-10770" y="4310074"/>
            <a:ext cx="24546766" cy="9447850"/>
          </a:xfrm>
          <a:prstGeom prst="rect">
            <a:avLst/>
          </a:prstGeom>
          <a:solidFill>
            <a:srgbClr val="FFFFFF"/>
          </a:solidFill>
          <a:ln w="12700">
            <a:miter lim="400000"/>
          </a:ln>
        </p:spPr>
        <p:txBody>
          <a:bodyPr lIns="0" tIns="0" rIns="0" bIns="0" anchor="ctr"/>
          <a:lstStyle/>
          <a:p>
            <a:pPr>
              <a:defRPr sz="3200" b="0">
                <a:solidFill>
                  <a:srgbClr val="FFFFFF"/>
                </a:solidFill>
                <a:latin typeface="BBC Reith Sans Regular"/>
                <a:ea typeface="BBC Reith Sans Regular"/>
                <a:cs typeface="BBC Reith Sans Regular"/>
                <a:sym typeface="BBC Reith Sans Regular"/>
              </a:defRPr>
            </a:pPr>
            <a:endParaRPr/>
          </a:p>
        </p:txBody>
      </p:sp>
      <p:sp>
        <p:nvSpPr>
          <p:cNvPr id="349" name="Nicky Birch  nicky.birch@bbc.co.uk @TwitterUsername…"/>
          <p:cNvSpPr txBox="1"/>
          <p:nvPr/>
        </p:nvSpPr>
        <p:spPr>
          <a:xfrm>
            <a:off x="1419494" y="4793503"/>
            <a:ext cx="12924535" cy="575542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l" defTabSz="457200">
              <a:spcBef>
                <a:spcPts val="3200"/>
              </a:spcBef>
              <a:defRPr sz="4200" b="0">
                <a:latin typeface="BBC Reith Sans Regular"/>
                <a:ea typeface="BBC Reith Sans Regular"/>
                <a:cs typeface="BBC Reith Sans Regular"/>
                <a:sym typeface="BBC Reith Sans Regular"/>
              </a:defRPr>
            </a:pPr>
            <a:r>
              <a:rPr lang="en-GB" dirty="0">
                <a:latin typeface="BBC Reith Sans Bold"/>
                <a:ea typeface="BBC Reith Sans Bold"/>
                <a:cs typeface="BBC Reith Sans Bold"/>
                <a:sym typeface="BBC Reith Sans Bold"/>
              </a:rPr>
              <a:t>Stephen Jolly</a:t>
            </a:r>
            <a:br>
              <a:rPr dirty="0">
                <a:latin typeface="BBC Reith Sans Bold"/>
                <a:ea typeface="BBC Reith Sans Bold"/>
                <a:cs typeface="BBC Reith Sans Bold"/>
                <a:sym typeface="BBC Reith Sans Bold"/>
              </a:rPr>
            </a:br>
            <a:r>
              <a:rPr lang="en-GB" u="sng" dirty="0">
                <a:hlinkClick r:id="rId2"/>
              </a:rPr>
              <a:t>stephen.jolly</a:t>
            </a:r>
            <a:r>
              <a:rPr u="sng" dirty="0">
                <a:hlinkClick r:id="rId2"/>
              </a:rPr>
              <a:t>@bbc.co.uk</a:t>
            </a:r>
            <a:endParaRPr lang="en-GB" u="sng" dirty="0"/>
          </a:p>
          <a:p>
            <a:pPr algn="l" defTabSz="457200">
              <a:spcBef>
                <a:spcPts val="3200"/>
              </a:spcBef>
              <a:defRPr sz="4200" b="0">
                <a:latin typeface="BBC Reith Sans Regular"/>
                <a:ea typeface="BBC Reith Sans Regular"/>
                <a:cs typeface="BBC Reith Sans Regular"/>
                <a:sym typeface="BBC Reith Sans Regular"/>
              </a:defRPr>
            </a:pPr>
            <a:r>
              <a:rPr lang="en-GB" dirty="0">
                <a:latin typeface="BBC Reith Sans Bold"/>
                <a:ea typeface="BBC Reith Sans Bold"/>
                <a:cs typeface="BBC Reith Sans Bold"/>
                <a:sym typeface="BBC Reith Sans Bold"/>
              </a:rPr>
              <a:t>Graeme Phillipson</a:t>
            </a:r>
            <a:br>
              <a:rPr lang="en-GB" dirty="0">
                <a:latin typeface="BBC Reith Sans Bold"/>
                <a:ea typeface="BBC Reith Sans Bold"/>
                <a:cs typeface="BBC Reith Sans Bold"/>
                <a:sym typeface="BBC Reith Sans Bold"/>
              </a:rPr>
            </a:br>
            <a:r>
              <a:rPr lang="en-GB" u="sng" dirty="0">
                <a:hlinkClick r:id="rId2"/>
              </a:rPr>
              <a:t>graeme.phillipson@bbc.co.uk</a:t>
            </a:r>
            <a:endParaRPr lang="en-GB" u="sng" dirty="0"/>
          </a:p>
          <a:p>
            <a:pPr algn="l" defTabSz="457200">
              <a:spcBef>
                <a:spcPts val="3200"/>
              </a:spcBef>
              <a:defRPr sz="4200" b="0">
                <a:latin typeface="BBC Reith Sans Regular"/>
                <a:ea typeface="BBC Reith Sans Regular"/>
                <a:cs typeface="BBC Reith Sans Regular"/>
                <a:sym typeface="BBC Reith Sans Regular"/>
              </a:defRPr>
            </a:pPr>
            <a:endParaRPr lang="en-GB" dirty="0">
              <a:latin typeface="BBC Reith Sans Bold"/>
              <a:ea typeface="BBC Reith Sans Bold"/>
              <a:cs typeface="BBC Reith Sans Bold"/>
              <a:sym typeface="BBC Reith Sans Bold"/>
            </a:endParaRPr>
          </a:p>
          <a:p>
            <a:pPr algn="l" defTabSz="457200">
              <a:spcBef>
                <a:spcPts val="3200"/>
              </a:spcBef>
              <a:defRPr sz="4200" b="0">
                <a:latin typeface="BBC Reith Sans Regular"/>
                <a:ea typeface="BBC Reith Sans Regular"/>
                <a:cs typeface="BBC Reith Sans Regular"/>
                <a:sym typeface="BBC Reith Sans Regular"/>
              </a:defRPr>
            </a:pPr>
            <a:br>
              <a:rPr dirty="0"/>
            </a:br>
            <a:r>
              <a:rPr dirty="0">
                <a:hlinkClick r:id="rId3"/>
              </a:rPr>
              <a:t>bbc.co.uk/rd</a:t>
            </a:r>
          </a:p>
        </p:txBody>
      </p:sp>
      <p:pic>
        <p:nvPicPr>
          <p:cNvPr id="352" name="BBC_R&amp;D_42a6518-52cdbc9-35bff83_JBZZB-pattern-2-artwork-658.png" descr="BBC_R&amp;D_42a6518-52cdbc9-35bff83_JBZZB-pattern-2-artwork-658.png"/>
          <p:cNvPicPr>
            <a:picLocks/>
          </p:cNvPicPr>
          <p:nvPr/>
        </p:nvPicPr>
        <p:blipFill>
          <a:blip r:embed="rId4" cstate="email">
            <a:extLst>
              <a:ext uri="{28A0092B-C50C-407E-A947-70E740481C1C}">
                <a14:useLocalDpi xmlns:a14="http://schemas.microsoft.com/office/drawing/2010/main"/>
              </a:ext>
            </a:extLst>
          </a:blip>
          <a:stretch>
            <a:fillRect/>
          </a:stretch>
        </p:blipFill>
        <p:spPr>
          <a:xfrm>
            <a:off x="-97334" y="-378633"/>
            <a:ext cx="5539748" cy="1050566"/>
          </a:xfrm>
          <a:prstGeom prst="rect">
            <a:avLst/>
          </a:prstGeom>
          <a:ln w="12700">
            <a:miter lim="400000"/>
          </a:ln>
        </p:spPr>
      </p:pic>
      <p:pic>
        <p:nvPicPr>
          <p:cNvPr id="353" name="BBC_R&amp;D_42a6518-52cdbc9-35bff83_JBZZB-pattern-2-artwork-658.png" descr="BBC_R&amp;D_42a6518-52cdbc9-35bff83_JBZZB-pattern-2-artwork-658.png"/>
          <p:cNvPicPr>
            <a:picLocks/>
          </p:cNvPicPr>
          <p:nvPr/>
        </p:nvPicPr>
        <p:blipFill>
          <a:blip r:embed="rId5"/>
          <a:stretch>
            <a:fillRect/>
          </a:stretch>
        </p:blipFill>
        <p:spPr>
          <a:xfrm>
            <a:off x="12308739" y="2160035"/>
            <a:ext cx="18961030" cy="3917107"/>
          </a:xfrm>
          <a:prstGeom prst="rect">
            <a:avLst/>
          </a:prstGeom>
          <a:ln w="12700">
            <a:miter lim="400000"/>
          </a:ln>
        </p:spPr>
      </p:pic>
      <p:pic>
        <p:nvPicPr>
          <p:cNvPr id="354" name="BBC_R&amp;D_42a6518-52cdbc9-35bff83_DVXKC-strip-print.png" descr="BBC_R&amp;D_42a6518-52cdbc9-35bff83_DVXKC-strip-print.png"/>
          <p:cNvPicPr>
            <a:picLocks/>
          </p:cNvPicPr>
          <p:nvPr/>
        </p:nvPicPr>
        <p:blipFill>
          <a:blip r:embed="rId6" cstate="email">
            <a:extLst>
              <a:ext uri="{28A0092B-C50C-407E-A947-70E740481C1C}">
                <a14:useLocalDpi xmlns:a14="http://schemas.microsoft.com/office/drawing/2010/main"/>
              </a:ext>
            </a:extLst>
          </a:blip>
          <a:srcRect/>
          <a:stretch>
            <a:fillRect/>
          </a:stretch>
        </p:blipFill>
        <p:spPr>
          <a:xfrm rot="5400000">
            <a:off x="17941136" y="7233602"/>
            <a:ext cx="11589218" cy="1463178"/>
          </a:xfrm>
          <a:prstGeom prst="rect">
            <a:avLst/>
          </a:prstGeom>
          <a:ln w="12700">
            <a:miter lim="400000"/>
          </a:ln>
        </p:spPr>
      </p:pic>
    </p:spTree>
    <p:extLst>
      <p:ext uri="{BB962C8B-B14F-4D97-AF65-F5344CB8AC3E}">
        <p14:creationId xmlns:p14="http://schemas.microsoft.com/office/powerpoint/2010/main" val="149546415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A34698-F691-9448-B8F8-27F9F793A486}"/>
              </a:ext>
            </a:extLst>
          </p:cNvPr>
          <p:cNvSpPr/>
          <p:nvPr/>
        </p:nvSpPr>
        <p:spPr>
          <a:xfrm>
            <a:off x="0" y="4363467"/>
            <a:ext cx="24384000" cy="93525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BBC Reith Sans Regular"/>
              <a:ea typeface="BBC Reith Sans Regular"/>
              <a:cs typeface="BBC Reith Sans Regular"/>
              <a:sym typeface="BBC Reith Sans Regular"/>
            </a:endParaRPr>
          </a:p>
        </p:txBody>
      </p:sp>
      <p:sp>
        <p:nvSpPr>
          <p:cNvPr id="186" name="Short Title of this talk"/>
          <p:cNvSpPr txBox="1">
            <a:spLocks noGrp="1"/>
          </p:cNvSpPr>
          <p:nvPr>
            <p:ph type="body" sz="quarter" idx="13"/>
          </p:nvPr>
        </p:nvSpPr>
        <p:spPr>
          <a:prstGeom prst="rect">
            <a:avLst/>
          </a:prstGeom>
        </p:spPr>
        <p:txBody>
          <a:bodyPr/>
          <a:lstStyle/>
          <a:p>
            <a:r>
              <a:rPr lang="en-GB" dirty="0">
                <a:solidFill>
                  <a:srgbClr val="020050"/>
                </a:solidFill>
              </a:rPr>
              <a:t>OLD </a:t>
            </a:r>
            <a:r>
              <a:rPr lang="en-GB" dirty="0" err="1">
                <a:solidFill>
                  <a:srgbClr val="020050"/>
                </a:solidFill>
              </a:rPr>
              <a:t>SChool</a:t>
            </a:r>
            <a:endParaRPr dirty="0">
              <a:solidFill>
                <a:srgbClr val="020050"/>
              </a:solidFill>
            </a:endParaRPr>
          </a:p>
        </p:txBody>
      </p:sp>
      <p:sp>
        <p:nvSpPr>
          <p:cNvPr id="187" name="Single column bullets"/>
          <p:cNvSpPr txBox="1">
            <a:spLocks noGrp="1"/>
          </p:cNvSpPr>
          <p:nvPr>
            <p:ph type="body" sz="quarter" idx="14"/>
          </p:nvPr>
        </p:nvSpPr>
        <p:spPr>
          <a:prstGeom prst="rect">
            <a:avLst/>
          </a:prstGeom>
        </p:spPr>
        <p:txBody>
          <a:bodyPr/>
          <a:lstStyle/>
          <a:p>
            <a:r>
              <a:rPr lang="en-GB" dirty="0">
                <a:solidFill>
                  <a:srgbClr val="727CFF"/>
                </a:solidFill>
              </a:rPr>
              <a:t>DATASET CONTENTS</a:t>
            </a:r>
            <a:endParaRPr dirty="0">
              <a:solidFill>
                <a:srgbClr val="727CFF"/>
              </a:solidFill>
            </a:endParaRPr>
          </a:p>
        </p:txBody>
      </p:sp>
      <p:sp>
        <p:nvSpPr>
          <p:cNvPr id="18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pic>
        <p:nvPicPr>
          <p:cNvPr id="190" name="BBC_R&amp;D_42a6518-52cdbc9-35bff83_JBZZB-pattern-2-artwork-658.png" descr="BBC_R&amp;D_42a6518-52cdbc9-35bff83_JBZZB-pattern-2-artwork-658.png"/>
          <p:cNvPicPr>
            <a:picLocks/>
          </p:cNvPicPr>
          <p:nvPr/>
        </p:nvPicPr>
        <p:blipFill>
          <a:blip r:embed="rId3" cstate="email">
            <a:extLst>
              <a:ext uri="{28A0092B-C50C-407E-A947-70E740481C1C}">
                <a14:useLocalDpi xmlns:a14="http://schemas.microsoft.com/office/drawing/2010/main"/>
              </a:ext>
            </a:extLst>
          </a:blip>
          <a:stretch>
            <a:fillRect/>
          </a:stretch>
        </p:blipFill>
        <p:spPr>
          <a:xfrm>
            <a:off x="-97334" y="-378633"/>
            <a:ext cx="5539748" cy="1050566"/>
          </a:xfrm>
          <a:prstGeom prst="rect">
            <a:avLst/>
          </a:prstGeom>
          <a:ln w="12700">
            <a:miter lim="400000"/>
          </a:ln>
        </p:spPr>
      </p:pic>
      <p:sp>
        <p:nvSpPr>
          <p:cNvPr id="189" name="Keep to 3–5 single-sentence bullets when adding text to slides…"/>
          <p:cNvSpPr txBox="1">
            <a:spLocks noGrp="1"/>
          </p:cNvSpPr>
          <p:nvPr>
            <p:ph type="body" sz="quarter" idx="15"/>
          </p:nvPr>
        </p:nvSpPr>
        <p:spPr>
          <a:xfrm>
            <a:off x="1420199" y="5251450"/>
            <a:ext cx="22079881" cy="3470181"/>
          </a:xfrm>
          <a:prstGeom prst="rect">
            <a:avLst/>
          </a:prstGeom>
        </p:spPr>
        <p:txBody>
          <a:bodyPr/>
          <a:lstStyle/>
          <a:p>
            <a:pPr marL="0" indent="0" defTabSz="825500">
              <a:spcBef>
                <a:spcPts val="2300"/>
              </a:spcBef>
              <a:buNone/>
              <a:defRPr sz="4200"/>
            </a:pPr>
            <a:r>
              <a:rPr lang="en-GB"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This presentation sets out the contents of the BBC R&amp;D Old School dataset.</a:t>
            </a:r>
          </a:p>
          <a:p>
            <a:pPr marL="0" indent="0" defTabSz="825500">
              <a:spcBef>
                <a:spcPts val="2300"/>
              </a:spcBef>
              <a:buNone/>
              <a:defRPr sz="4200"/>
            </a:pPr>
            <a:r>
              <a:rPr lang="en-GB"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It was presented at WICED 2022.</a:t>
            </a:r>
          </a:p>
          <a:p>
            <a:pPr marL="0" indent="0" defTabSz="825500">
              <a:spcBef>
                <a:spcPts val="2300"/>
              </a:spcBef>
              <a:buNone/>
              <a:defRPr sz="4200"/>
            </a:pPr>
            <a:r>
              <a:rPr lang="en-GB"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A more detailed inventory can be found within the dataset itself, in the file </a:t>
            </a:r>
            <a:r>
              <a:rPr lang="en-GB" dirty="0" err="1">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README.md</a:t>
            </a:r>
            <a:r>
              <a:rPr lang="en-GB"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a:t>
            </a:r>
          </a:p>
          <a:p>
            <a:pPr marL="0" indent="0" defTabSz="825500">
              <a:spcBef>
                <a:spcPts val="2300"/>
              </a:spcBef>
              <a:buNone/>
              <a:defRPr sz="4200"/>
            </a:pPr>
            <a:r>
              <a:rPr lang="en-GB"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Read the speakers’ notes for more information.</a:t>
            </a:r>
          </a:p>
        </p:txBody>
      </p:sp>
    </p:spTree>
    <p:extLst>
      <p:ext uri="{BB962C8B-B14F-4D97-AF65-F5344CB8AC3E}">
        <p14:creationId xmlns:p14="http://schemas.microsoft.com/office/powerpoint/2010/main" val="44516958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p:cNvSpPr/>
          <p:nvPr/>
        </p:nvSpPr>
        <p:spPr>
          <a:xfrm>
            <a:off x="11689" y="4339992"/>
            <a:ext cx="24360623" cy="9388015"/>
          </a:xfrm>
          <a:prstGeom prst="rect">
            <a:avLst/>
          </a:prstGeom>
          <a:solidFill>
            <a:srgbClr val="E9E9E9"/>
          </a:solidFill>
          <a:ln w="12700">
            <a:miter lim="400000"/>
          </a:ln>
        </p:spPr>
        <p:txBody>
          <a:bodyPr lIns="0" tIns="0" rIns="0" bIns="0" anchor="ctr"/>
          <a:lstStyle/>
          <a:p>
            <a:pPr>
              <a:defRPr sz="3200" b="0">
                <a:solidFill>
                  <a:srgbClr val="FFFFFF"/>
                </a:solidFill>
                <a:latin typeface="BBC Reith Sans Regular"/>
                <a:ea typeface="BBC Reith Sans Regular"/>
                <a:cs typeface="BBC Reith Sans Regular"/>
                <a:sym typeface="BBC Reith Sans Regular"/>
              </a:defRPr>
            </a:pPr>
            <a:endParaRPr dirty="0"/>
          </a:p>
        </p:txBody>
      </p:sp>
      <p:pic>
        <p:nvPicPr>
          <p:cNvPr id="2" name="Picture 1">
            <a:extLst>
              <a:ext uri="{FF2B5EF4-FFF2-40B4-BE49-F238E27FC236}">
                <a16:creationId xmlns:a16="http://schemas.microsoft.com/office/drawing/2014/main" id="{66DF6D03-9293-464C-AFB3-FE2B4BD0BA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4" y="4339992"/>
            <a:ext cx="16012924" cy="8987756"/>
          </a:xfrm>
          <a:prstGeom prst="rect">
            <a:avLst/>
          </a:prstGeom>
        </p:spPr>
      </p:pic>
      <p:sp>
        <p:nvSpPr>
          <p:cNvPr id="186" name="Short Title of this talk"/>
          <p:cNvSpPr txBox="1">
            <a:spLocks noGrp="1"/>
          </p:cNvSpPr>
          <p:nvPr>
            <p:ph type="body" sz="quarter" idx="13"/>
          </p:nvPr>
        </p:nvSpPr>
        <p:spPr>
          <a:prstGeom prst="rect">
            <a:avLst/>
          </a:prstGeom>
        </p:spPr>
        <p:txBody>
          <a:bodyPr/>
          <a:lstStyle/>
          <a:p>
            <a:r>
              <a:rPr lang="en-GB" dirty="0">
                <a:solidFill>
                  <a:srgbClr val="020050"/>
                </a:solidFill>
              </a:rPr>
              <a:t>OLD School Dataset</a:t>
            </a:r>
            <a:endParaRPr dirty="0">
              <a:solidFill>
                <a:srgbClr val="020050"/>
              </a:solidFill>
            </a:endParaRPr>
          </a:p>
        </p:txBody>
      </p:sp>
      <p:sp>
        <p:nvSpPr>
          <p:cNvPr id="187" name="Single column bullets"/>
          <p:cNvSpPr txBox="1">
            <a:spLocks noGrp="1"/>
          </p:cNvSpPr>
          <p:nvPr>
            <p:ph type="body" sz="quarter" idx="14"/>
          </p:nvPr>
        </p:nvSpPr>
        <p:spPr>
          <a:prstGeom prst="rect">
            <a:avLst/>
          </a:prstGeom>
        </p:spPr>
        <p:txBody>
          <a:bodyPr/>
          <a:lstStyle/>
          <a:p>
            <a:r>
              <a:rPr lang="en-GB" dirty="0"/>
              <a:t>VIDEO</a:t>
            </a:r>
            <a:endParaRPr dirty="0"/>
          </a:p>
        </p:txBody>
      </p:sp>
      <p:sp>
        <p:nvSpPr>
          <p:cNvPr id="18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sp>
        <p:nvSpPr>
          <p:cNvPr id="189" name="Keep to 3–5 single-sentence bullets when adding text to slides…"/>
          <p:cNvSpPr txBox="1">
            <a:spLocks noGrp="1"/>
          </p:cNvSpPr>
          <p:nvPr>
            <p:ph type="body" sz="quarter" idx="15"/>
          </p:nvPr>
        </p:nvSpPr>
        <p:spPr>
          <a:xfrm>
            <a:off x="11688" y="4375618"/>
            <a:ext cx="16012924" cy="646331"/>
          </a:xfrm>
          <a:prstGeom prst="rect">
            <a:avLst/>
          </a:prstGeom>
          <a:solidFill>
            <a:schemeClr val="tx1">
              <a:alpha val="46444"/>
            </a:schemeClr>
          </a:solidFill>
        </p:spPr>
        <p:txBody>
          <a:bodyPr/>
          <a:lstStyle/>
          <a:p>
            <a:pPr marL="0" indent="0" algn="ctr" defTabSz="825500">
              <a:spcBef>
                <a:spcPts val="2300"/>
              </a:spcBef>
              <a:buClr>
                <a:srgbClr val="727CFF"/>
              </a:buClr>
              <a:buNone/>
              <a:defRPr sz="4200"/>
            </a:pPr>
            <a:r>
              <a:rPr lang="en-GB" b="1" dirty="0">
                <a:solidFill>
                  <a:schemeClr val="bg1"/>
                </a:solidFill>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Full resolution (8k) rushes</a:t>
            </a:r>
          </a:p>
        </p:txBody>
      </p:sp>
      <p:pic>
        <p:nvPicPr>
          <p:cNvPr id="190" name="BBC_R&amp;D_42a6518-52cdbc9-35bff83_JBZZB-pattern-2-artwork-658.png" descr="BBC_R&amp;D_42a6518-52cdbc9-35bff83_JBZZB-pattern-2-artwork-658.png"/>
          <p:cNvPicPr>
            <a:picLocks/>
          </p:cNvPicPr>
          <p:nvPr/>
        </p:nvPicPr>
        <p:blipFill>
          <a:blip r:embed="rId4" cstate="email">
            <a:extLst>
              <a:ext uri="{28A0092B-C50C-407E-A947-70E740481C1C}">
                <a14:useLocalDpi xmlns:a14="http://schemas.microsoft.com/office/drawing/2010/main"/>
              </a:ext>
            </a:extLst>
          </a:blip>
          <a:stretch>
            <a:fillRect/>
          </a:stretch>
        </p:blipFill>
        <p:spPr>
          <a:xfrm>
            <a:off x="-97334" y="-378633"/>
            <a:ext cx="5539748" cy="1050566"/>
          </a:xfrm>
          <a:prstGeom prst="rect">
            <a:avLst/>
          </a:prstGeom>
          <a:ln w="12700">
            <a:miter lim="400000"/>
          </a:ln>
        </p:spPr>
      </p:pic>
      <p:pic>
        <p:nvPicPr>
          <p:cNvPr id="9" name="Picture 8">
            <a:extLst>
              <a:ext uri="{FF2B5EF4-FFF2-40B4-BE49-F238E27FC236}">
                <a16:creationId xmlns:a16="http://schemas.microsoft.com/office/drawing/2014/main" id="{C4897325-1768-784D-B261-8688FD542D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37371" y="5647210"/>
            <a:ext cx="1501200" cy="842596"/>
          </a:xfrm>
          <a:prstGeom prst="rect">
            <a:avLst/>
          </a:prstGeom>
        </p:spPr>
      </p:pic>
      <p:sp>
        <p:nvSpPr>
          <p:cNvPr id="11" name="Keep to 3–5 single-sentence bullets when adding text to slides…">
            <a:extLst>
              <a:ext uri="{FF2B5EF4-FFF2-40B4-BE49-F238E27FC236}">
                <a16:creationId xmlns:a16="http://schemas.microsoft.com/office/drawing/2014/main" id="{B108A067-937B-9543-B08D-3C6AE66BA1D4}"/>
              </a:ext>
            </a:extLst>
          </p:cNvPr>
          <p:cNvSpPr txBox="1">
            <a:spLocks/>
          </p:cNvSpPr>
          <p:nvPr/>
        </p:nvSpPr>
        <p:spPr>
          <a:xfrm>
            <a:off x="16275924" y="6858000"/>
            <a:ext cx="7824093" cy="347018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lvl1pPr marL="483809" marR="0" indent="-483809" algn="l" defTabSz="368300" latinLnBrk="0">
              <a:lnSpc>
                <a:spcPct val="100000"/>
              </a:lnSpc>
              <a:spcBef>
                <a:spcPts val="3600"/>
              </a:spcBef>
              <a:spcAft>
                <a:spcPts val="0"/>
              </a:spcAft>
              <a:buClr>
                <a:srgbClr val="727CFF"/>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1pPr>
            <a:lvl2pPr marL="1058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2pPr>
            <a:lvl3pPr marL="1693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3pPr>
            <a:lvl4pPr marL="2328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4pPr>
            <a:lvl5pPr marL="2963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5pPr>
            <a:lvl6pPr marL="3598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6pPr>
            <a:lvl7pPr marL="4233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7pPr>
            <a:lvl8pPr marL="4868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8pPr>
            <a:lvl9pPr marL="5503333" marR="0" indent="-423333" algn="l" defTabSz="368300" latinLnBrk="0">
              <a:lnSpc>
                <a:spcPct val="100000"/>
              </a:lnSpc>
              <a:spcBef>
                <a:spcPts val="3600"/>
              </a:spcBef>
              <a:spcAft>
                <a:spcPts val="0"/>
              </a:spcAft>
              <a:buClr>
                <a:schemeClr val="accent1"/>
              </a:buClr>
              <a:buSzPct val="125000"/>
              <a:buFontTx/>
              <a:buChar char="-"/>
              <a:tabLst/>
              <a:defRPr sz="3200" b="0" i="0" u="none" strike="noStrike" cap="none" spc="0" baseline="0">
                <a:solidFill>
                  <a:srgbClr val="000000"/>
                </a:solidFill>
                <a:uFillTx/>
                <a:latin typeface="BBC Reith Sans Regular"/>
                <a:ea typeface="BBC Reith Sans Regular"/>
                <a:cs typeface="BBC Reith Sans Regular"/>
                <a:sym typeface="BBC Reith Sans Regular"/>
              </a:defRPr>
            </a:lvl9pPr>
          </a:lstStyle>
          <a:p>
            <a:pPr marL="0" indent="0" algn="ctr" defTabSz="825500" hangingPunct="1">
              <a:spcBef>
                <a:spcPts val="2300"/>
              </a:spcBef>
              <a:buFontTx/>
              <a:buNone/>
              <a:defRPr sz="4200"/>
            </a:pPr>
            <a:r>
              <a:rPr lang="en-GB" sz="4200" b="1"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SD resolution (576p) proxies</a:t>
            </a:r>
          </a:p>
          <a:p>
            <a:pPr marL="0" indent="0" algn="ctr" defTabSz="825500" hangingPunct="1">
              <a:spcBef>
                <a:spcPts val="2300"/>
              </a:spcBef>
              <a:buFontTx/>
              <a:buNone/>
              <a:defRPr sz="4200"/>
            </a:pPr>
            <a:r>
              <a:rPr lang="en-GB" sz="4200" b="1"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(to scale)</a:t>
            </a:r>
          </a:p>
          <a:p>
            <a:pPr marL="0" indent="0" algn="ctr" defTabSz="825500" hangingPunct="1">
              <a:spcBef>
                <a:spcPts val="2300"/>
              </a:spcBef>
              <a:buFontTx/>
              <a:buNone/>
              <a:defRPr sz="4200"/>
            </a:pPr>
            <a:endParaRPr lang="en-GB" sz="4200" b="1"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endParaRPr>
          </a:p>
          <a:p>
            <a:pPr marL="0" indent="0" defTabSz="825500" hangingPunct="1">
              <a:spcBef>
                <a:spcPts val="2300"/>
              </a:spcBef>
              <a:buFontTx/>
              <a:buNone/>
              <a:defRPr sz="4200"/>
            </a:pPr>
            <a:endParaRPr lang="en-GB" sz="4200" b="1"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endParaRPr>
          </a:p>
        </p:txBody>
      </p:sp>
      <p:sp>
        <p:nvSpPr>
          <p:cNvPr id="3" name="Chevron 2">
            <a:extLst>
              <a:ext uri="{FF2B5EF4-FFF2-40B4-BE49-F238E27FC236}">
                <a16:creationId xmlns:a16="http://schemas.microsoft.com/office/drawing/2014/main" id="{42DC495B-5B7D-1D43-B86E-4301FFBA27E7}"/>
              </a:ext>
            </a:extLst>
          </p:cNvPr>
          <p:cNvSpPr/>
          <p:nvPr/>
        </p:nvSpPr>
        <p:spPr>
          <a:xfrm>
            <a:off x="17106151" y="5731734"/>
            <a:ext cx="1249680" cy="673548"/>
          </a:xfrm>
          <a:prstGeom prst="chevron">
            <a:avLst/>
          </a:prstGeom>
          <a:solidFill>
            <a:srgbClr val="727C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BBC Reith Sans Regular"/>
              <a:ea typeface="BBC Reith Sans Regular"/>
              <a:cs typeface="BBC Reith Sans Regular"/>
              <a:sym typeface="BBC Reith Sans Regular"/>
            </a:endParaRPr>
          </a:p>
        </p:txBody>
      </p:sp>
    </p:spTree>
    <p:extLst>
      <p:ext uri="{BB962C8B-B14F-4D97-AF65-F5344CB8AC3E}">
        <p14:creationId xmlns:p14="http://schemas.microsoft.com/office/powerpoint/2010/main" val="66719865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626607-35B0-8049-8EFA-7048CDF38D75}"/>
              </a:ext>
            </a:extLst>
          </p:cNvPr>
          <p:cNvSpPr>
            <a:spLocks noGrp="1"/>
          </p:cNvSpPr>
          <p:nvPr>
            <p:ph type="body" sz="quarter" idx="13"/>
          </p:nvPr>
        </p:nvSpPr>
        <p:spPr/>
        <p:txBody>
          <a:bodyPr/>
          <a:lstStyle/>
          <a:p>
            <a:r>
              <a:rPr lang="en-GB" dirty="0"/>
              <a:t>Old School Dataset</a:t>
            </a:r>
          </a:p>
        </p:txBody>
      </p:sp>
      <p:sp>
        <p:nvSpPr>
          <p:cNvPr id="3" name="Text Placeholder 2">
            <a:extLst>
              <a:ext uri="{FF2B5EF4-FFF2-40B4-BE49-F238E27FC236}">
                <a16:creationId xmlns:a16="http://schemas.microsoft.com/office/drawing/2014/main" id="{1E39E56B-0F96-724C-B08F-4342165BEDFD}"/>
              </a:ext>
            </a:extLst>
          </p:cNvPr>
          <p:cNvSpPr>
            <a:spLocks noGrp="1"/>
          </p:cNvSpPr>
          <p:nvPr>
            <p:ph type="body" sz="quarter" idx="14"/>
          </p:nvPr>
        </p:nvSpPr>
        <p:spPr/>
        <p:txBody>
          <a:bodyPr/>
          <a:lstStyle/>
          <a:p>
            <a:r>
              <a:rPr lang="en-GB" dirty="0"/>
              <a:t>video</a:t>
            </a:r>
          </a:p>
        </p:txBody>
      </p:sp>
      <p:graphicFrame>
        <p:nvGraphicFramePr>
          <p:cNvPr id="5" name="Table 5">
            <a:extLst>
              <a:ext uri="{FF2B5EF4-FFF2-40B4-BE49-F238E27FC236}">
                <a16:creationId xmlns:a16="http://schemas.microsoft.com/office/drawing/2014/main" id="{1E3BC916-B708-2349-B4F1-9BF1D0EDD07B}"/>
              </a:ext>
            </a:extLst>
          </p:cNvPr>
          <p:cNvGraphicFramePr>
            <a:graphicFrameLocks noGrp="1"/>
          </p:cNvGraphicFramePr>
          <p:nvPr>
            <p:extLst>
              <p:ext uri="{D42A27DB-BD31-4B8C-83A1-F6EECF244321}">
                <p14:modId xmlns:p14="http://schemas.microsoft.com/office/powerpoint/2010/main" val="3215924630"/>
              </p:ext>
            </p:extLst>
          </p:nvPr>
        </p:nvGraphicFramePr>
        <p:xfrm>
          <a:off x="1416733" y="5522560"/>
          <a:ext cx="21691758" cy="7426464"/>
        </p:xfrm>
        <a:graphic>
          <a:graphicData uri="http://schemas.openxmlformats.org/drawingml/2006/table">
            <a:tbl>
              <a:tblPr firstRow="1" bandRow="1">
                <a:tableStyleId>{4C3C2611-4C71-4FC5-86AE-919BDF0F9419}</a:tableStyleId>
              </a:tblPr>
              <a:tblGrid>
                <a:gridCol w="7230586">
                  <a:extLst>
                    <a:ext uri="{9D8B030D-6E8A-4147-A177-3AD203B41FA5}">
                      <a16:colId xmlns:a16="http://schemas.microsoft.com/office/drawing/2014/main" val="3641893265"/>
                    </a:ext>
                  </a:extLst>
                </a:gridCol>
                <a:gridCol w="7230586">
                  <a:extLst>
                    <a:ext uri="{9D8B030D-6E8A-4147-A177-3AD203B41FA5}">
                      <a16:colId xmlns:a16="http://schemas.microsoft.com/office/drawing/2014/main" val="4227920795"/>
                    </a:ext>
                  </a:extLst>
                </a:gridCol>
                <a:gridCol w="7230586">
                  <a:extLst>
                    <a:ext uri="{9D8B030D-6E8A-4147-A177-3AD203B41FA5}">
                      <a16:colId xmlns:a16="http://schemas.microsoft.com/office/drawing/2014/main" val="2086263518"/>
                    </a:ext>
                  </a:extLst>
                </a:gridCol>
              </a:tblGrid>
              <a:tr h="1237744">
                <a:tc>
                  <a:txBody>
                    <a:bodyPr/>
                    <a:lstStyle/>
                    <a:p>
                      <a:endParaRPr lang="en-GB" dirty="0"/>
                    </a:p>
                  </a:txBody>
                  <a:tcPr/>
                </a:tc>
                <a:tc>
                  <a:txBody>
                    <a:bodyPr/>
                    <a:lstStyle/>
                    <a:p>
                      <a:pPr algn="ctr"/>
                      <a:r>
                        <a:rPr lang="en-GB" sz="5200" dirty="0">
                          <a:solidFill>
                            <a:schemeClr val="bg1"/>
                          </a:solidFill>
                        </a:rPr>
                        <a:t>Rushes</a:t>
                      </a:r>
                    </a:p>
                  </a:txBody>
                  <a:tcPr/>
                </a:tc>
                <a:tc>
                  <a:txBody>
                    <a:bodyPr/>
                    <a:lstStyle/>
                    <a:p>
                      <a:pPr algn="ctr"/>
                      <a:r>
                        <a:rPr lang="en-GB" sz="5200" dirty="0">
                          <a:solidFill>
                            <a:schemeClr val="bg1"/>
                          </a:solidFill>
                        </a:rPr>
                        <a:t>Proxies</a:t>
                      </a:r>
                    </a:p>
                  </a:txBody>
                  <a:tcPr/>
                </a:tc>
                <a:extLst>
                  <a:ext uri="{0D108BD9-81ED-4DB2-BD59-A6C34878D82A}">
                    <a16:rowId xmlns:a16="http://schemas.microsoft.com/office/drawing/2014/main" val="1405394344"/>
                  </a:ext>
                </a:extLst>
              </a:tr>
              <a:tr h="1237744">
                <a:tc>
                  <a:txBody>
                    <a:bodyPr/>
                    <a:lstStyle/>
                    <a:p>
                      <a:pPr algn="ctr"/>
                      <a:r>
                        <a:rPr lang="en-GB" sz="4400" dirty="0"/>
                        <a:t>Resolution</a:t>
                      </a:r>
                    </a:p>
                  </a:txBody>
                  <a:tcPr anchor="ctr"/>
                </a:tc>
                <a:tc>
                  <a:txBody>
                    <a:bodyPr/>
                    <a:lstStyle/>
                    <a:p>
                      <a:pPr algn="ctr"/>
                      <a:r>
                        <a:rPr lang="en-GB" sz="4400" dirty="0"/>
                        <a:t>7680x4320p25</a:t>
                      </a:r>
                    </a:p>
                  </a:txBody>
                  <a:tcPr anchor="ctr"/>
                </a:tc>
                <a:tc>
                  <a:txBody>
                    <a:bodyPr/>
                    <a:lstStyle/>
                    <a:p>
                      <a:pPr algn="ctr"/>
                      <a:r>
                        <a:rPr lang="en-GB" sz="4400" dirty="0"/>
                        <a:t>720x576p25</a:t>
                      </a:r>
                    </a:p>
                  </a:txBody>
                  <a:tcPr anchor="ctr"/>
                </a:tc>
                <a:extLst>
                  <a:ext uri="{0D108BD9-81ED-4DB2-BD59-A6C34878D82A}">
                    <a16:rowId xmlns:a16="http://schemas.microsoft.com/office/drawing/2014/main" val="2262372069"/>
                  </a:ext>
                </a:extLst>
              </a:tr>
              <a:tr h="1237744">
                <a:tc>
                  <a:txBody>
                    <a:bodyPr/>
                    <a:lstStyle/>
                    <a:p>
                      <a:pPr algn="ctr"/>
                      <a:r>
                        <a:rPr lang="en-GB" sz="4400" dirty="0"/>
                        <a:t>Colour Space</a:t>
                      </a:r>
                    </a:p>
                  </a:txBody>
                  <a:tcPr anchor="ctr"/>
                </a:tc>
                <a:tc>
                  <a:txBody>
                    <a:bodyPr/>
                    <a:lstStyle/>
                    <a:p>
                      <a:pPr algn="ctr"/>
                      <a:r>
                        <a:rPr lang="en-GB" sz="4400" dirty="0"/>
                        <a:t>YUV420</a:t>
                      </a:r>
                    </a:p>
                  </a:txBody>
                  <a:tcPr anchor="ctr"/>
                </a:tc>
                <a:tc>
                  <a:txBody>
                    <a:bodyPr/>
                    <a:lstStyle/>
                    <a:p>
                      <a:pPr algn="ctr"/>
                      <a:r>
                        <a:rPr lang="en-GB" sz="4400" dirty="0"/>
                        <a:t>YUV420</a:t>
                      </a:r>
                    </a:p>
                  </a:txBody>
                  <a:tcPr anchor="ctr"/>
                </a:tc>
                <a:extLst>
                  <a:ext uri="{0D108BD9-81ED-4DB2-BD59-A6C34878D82A}">
                    <a16:rowId xmlns:a16="http://schemas.microsoft.com/office/drawing/2014/main" val="358186778"/>
                  </a:ext>
                </a:extLst>
              </a:tr>
              <a:tr h="1237744">
                <a:tc>
                  <a:txBody>
                    <a:bodyPr/>
                    <a:lstStyle/>
                    <a:p>
                      <a:pPr algn="ctr"/>
                      <a:r>
                        <a:rPr lang="en-GB" sz="4400" dirty="0"/>
                        <a:t>Video Codec</a:t>
                      </a:r>
                    </a:p>
                  </a:txBody>
                  <a:tcPr anchor="ctr"/>
                </a:tc>
                <a:tc>
                  <a:txBody>
                    <a:bodyPr/>
                    <a:lstStyle/>
                    <a:p>
                      <a:pPr algn="ctr"/>
                      <a:r>
                        <a:rPr lang="en-GB" sz="4400" dirty="0"/>
                        <a:t>h.265/HEVC 200Mb/s</a:t>
                      </a:r>
                    </a:p>
                  </a:txBody>
                  <a:tcPr anchor="ctr"/>
                </a:tc>
                <a:tc>
                  <a:txBody>
                    <a:bodyPr/>
                    <a:lstStyle/>
                    <a:p>
                      <a:pPr algn="ctr"/>
                      <a:r>
                        <a:rPr lang="en-GB" sz="4400" dirty="0"/>
                        <a:t>h.264/AVC 250kB/s</a:t>
                      </a:r>
                    </a:p>
                  </a:txBody>
                  <a:tcPr anchor="ctr"/>
                </a:tc>
                <a:extLst>
                  <a:ext uri="{0D108BD9-81ED-4DB2-BD59-A6C34878D82A}">
                    <a16:rowId xmlns:a16="http://schemas.microsoft.com/office/drawing/2014/main" val="840965878"/>
                  </a:ext>
                </a:extLst>
              </a:tr>
              <a:tr h="1237744">
                <a:tc>
                  <a:txBody>
                    <a:bodyPr/>
                    <a:lstStyle/>
                    <a:p>
                      <a:pPr algn="ctr"/>
                      <a:r>
                        <a:rPr lang="en-GB" sz="4400" dirty="0"/>
                        <a:t>Audio</a:t>
                      </a:r>
                    </a:p>
                  </a:txBody>
                  <a:tcPr anchor="ctr"/>
                </a:tc>
                <a:tc>
                  <a:txBody>
                    <a:bodyPr/>
                    <a:lstStyle/>
                    <a:p>
                      <a:pPr algn="ctr"/>
                      <a:r>
                        <a:rPr lang="en-GB" sz="4400" dirty="0"/>
                        <a:t>Stereo on-camera mic</a:t>
                      </a:r>
                    </a:p>
                  </a:txBody>
                  <a:tcPr anchor="ct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GB" sz="4400" dirty="0"/>
                        <a:t>Stereo on-camera mic</a:t>
                      </a:r>
                    </a:p>
                  </a:txBody>
                  <a:tcPr anchor="ctr"/>
                </a:tc>
                <a:extLst>
                  <a:ext uri="{0D108BD9-81ED-4DB2-BD59-A6C34878D82A}">
                    <a16:rowId xmlns:a16="http://schemas.microsoft.com/office/drawing/2014/main" val="3950953459"/>
                  </a:ext>
                </a:extLst>
              </a:tr>
              <a:tr h="1237744">
                <a:tc>
                  <a:txBody>
                    <a:bodyPr/>
                    <a:lstStyle/>
                    <a:p>
                      <a:pPr algn="ctr"/>
                      <a:r>
                        <a:rPr lang="en-GB" sz="4400" dirty="0"/>
                        <a:t>Audio Codec</a:t>
                      </a:r>
                    </a:p>
                  </a:txBody>
                  <a:tcPr anchor="ctr"/>
                </a:tc>
                <a:tc>
                  <a:txBody>
                    <a:bodyPr/>
                    <a:lstStyle/>
                    <a:p>
                      <a:pPr algn="ctr"/>
                      <a:r>
                        <a:rPr lang="en-GB" sz="4400" dirty="0"/>
                        <a:t>48kHz 16-bit PCM</a:t>
                      </a:r>
                    </a:p>
                  </a:txBody>
                  <a:tcPr anchor="ctr"/>
                </a:tc>
                <a:tc>
                  <a:txBody>
                    <a:bodyPr/>
                    <a:lstStyle/>
                    <a:p>
                      <a:pPr algn="ctr"/>
                      <a:r>
                        <a:rPr lang="en-GB" sz="4400" dirty="0"/>
                        <a:t>128kB/s AAC</a:t>
                      </a:r>
                    </a:p>
                  </a:txBody>
                  <a:tcPr anchor="ctr"/>
                </a:tc>
                <a:extLst>
                  <a:ext uri="{0D108BD9-81ED-4DB2-BD59-A6C34878D82A}">
                    <a16:rowId xmlns:a16="http://schemas.microsoft.com/office/drawing/2014/main" val="3950682126"/>
                  </a:ext>
                </a:extLst>
              </a:tr>
            </a:tbl>
          </a:graphicData>
        </a:graphic>
      </p:graphicFrame>
    </p:spTree>
    <p:extLst>
      <p:ext uri="{BB962C8B-B14F-4D97-AF65-F5344CB8AC3E}">
        <p14:creationId xmlns:p14="http://schemas.microsoft.com/office/powerpoint/2010/main" val="378329999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A34698-F691-9448-B8F8-27F9F793A486}"/>
              </a:ext>
            </a:extLst>
          </p:cNvPr>
          <p:cNvSpPr/>
          <p:nvPr/>
        </p:nvSpPr>
        <p:spPr>
          <a:xfrm>
            <a:off x="0" y="4363467"/>
            <a:ext cx="24384000" cy="93525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BBC Reith Sans Regular"/>
              <a:ea typeface="BBC Reith Sans Regular"/>
              <a:cs typeface="BBC Reith Sans Regular"/>
              <a:sym typeface="BBC Reith Sans Regular"/>
            </a:endParaRPr>
          </a:p>
        </p:txBody>
      </p:sp>
      <p:sp>
        <p:nvSpPr>
          <p:cNvPr id="186" name="Short Title of this talk"/>
          <p:cNvSpPr txBox="1">
            <a:spLocks noGrp="1"/>
          </p:cNvSpPr>
          <p:nvPr>
            <p:ph type="body" sz="quarter" idx="13"/>
          </p:nvPr>
        </p:nvSpPr>
        <p:spPr>
          <a:prstGeom prst="rect">
            <a:avLst/>
          </a:prstGeom>
        </p:spPr>
        <p:txBody>
          <a:bodyPr/>
          <a:lstStyle/>
          <a:p>
            <a:r>
              <a:rPr lang="en-GB" dirty="0">
                <a:solidFill>
                  <a:srgbClr val="020050"/>
                </a:solidFill>
              </a:rPr>
              <a:t>OLD </a:t>
            </a:r>
            <a:r>
              <a:rPr lang="en-GB" dirty="0" err="1">
                <a:solidFill>
                  <a:srgbClr val="020050"/>
                </a:solidFill>
              </a:rPr>
              <a:t>SChool</a:t>
            </a:r>
            <a:endParaRPr dirty="0">
              <a:solidFill>
                <a:srgbClr val="020050"/>
              </a:solidFill>
            </a:endParaRPr>
          </a:p>
        </p:txBody>
      </p:sp>
      <p:sp>
        <p:nvSpPr>
          <p:cNvPr id="187" name="Single column bullets"/>
          <p:cNvSpPr txBox="1">
            <a:spLocks noGrp="1"/>
          </p:cNvSpPr>
          <p:nvPr>
            <p:ph type="body" sz="quarter" idx="14"/>
          </p:nvPr>
        </p:nvSpPr>
        <p:spPr>
          <a:prstGeom prst="rect">
            <a:avLst/>
          </a:prstGeom>
        </p:spPr>
        <p:txBody>
          <a:bodyPr/>
          <a:lstStyle/>
          <a:p>
            <a:r>
              <a:rPr lang="en-GB" dirty="0">
                <a:solidFill>
                  <a:srgbClr val="727CFF"/>
                </a:solidFill>
              </a:rPr>
              <a:t>Audio</a:t>
            </a:r>
            <a:endParaRPr dirty="0">
              <a:solidFill>
                <a:srgbClr val="727CFF"/>
              </a:solidFill>
            </a:endParaRPr>
          </a:p>
        </p:txBody>
      </p:sp>
      <p:sp>
        <p:nvSpPr>
          <p:cNvPr id="18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pic>
        <p:nvPicPr>
          <p:cNvPr id="190" name="BBC_R&amp;D_42a6518-52cdbc9-35bff83_JBZZB-pattern-2-artwork-658.png" descr="BBC_R&amp;D_42a6518-52cdbc9-35bff83_JBZZB-pattern-2-artwork-658.png"/>
          <p:cNvPicPr>
            <a:picLocks/>
          </p:cNvPicPr>
          <p:nvPr/>
        </p:nvPicPr>
        <p:blipFill>
          <a:blip r:embed="rId3" cstate="email">
            <a:extLst>
              <a:ext uri="{28A0092B-C50C-407E-A947-70E740481C1C}">
                <a14:useLocalDpi xmlns:a14="http://schemas.microsoft.com/office/drawing/2010/main"/>
              </a:ext>
            </a:extLst>
          </a:blip>
          <a:stretch>
            <a:fillRect/>
          </a:stretch>
        </p:blipFill>
        <p:spPr>
          <a:xfrm>
            <a:off x="-97334" y="-378633"/>
            <a:ext cx="5539748" cy="1050566"/>
          </a:xfrm>
          <a:prstGeom prst="rect">
            <a:avLst/>
          </a:prstGeom>
          <a:ln w="12700">
            <a:miter lim="400000"/>
          </a:ln>
        </p:spPr>
      </p:pic>
      <p:pic>
        <p:nvPicPr>
          <p:cNvPr id="2" name="Picture 1">
            <a:extLst>
              <a:ext uri="{FF2B5EF4-FFF2-40B4-BE49-F238E27FC236}">
                <a16:creationId xmlns:a16="http://schemas.microsoft.com/office/drawing/2014/main" id="{60787556-E091-B54C-BD90-537227D890D8}"/>
              </a:ext>
            </a:extLst>
          </p:cNvPr>
          <p:cNvPicPr>
            <a:picLocks noChangeAspect="1"/>
          </p:cNvPicPr>
          <p:nvPr/>
        </p:nvPicPr>
        <p:blipFill>
          <a:blip r:embed="rId4"/>
          <a:stretch>
            <a:fillRect/>
          </a:stretch>
        </p:blipFill>
        <p:spPr>
          <a:xfrm>
            <a:off x="-1149543" y="2669613"/>
            <a:ext cx="27392823" cy="13857548"/>
          </a:xfrm>
          <a:prstGeom prst="rect">
            <a:avLst/>
          </a:prstGeom>
          <a:scene3d>
            <a:camera prst="isometricOffAxis1Top">
              <a:rot lat="18075715" lon="18392745" rev="3900000"/>
            </a:camera>
            <a:lightRig rig="threePt" dir="t"/>
          </a:scene3d>
        </p:spPr>
      </p:pic>
      <p:sp>
        <p:nvSpPr>
          <p:cNvPr id="189" name="Keep to 3–5 single-sentence bullets when adding text to slides…"/>
          <p:cNvSpPr txBox="1">
            <a:spLocks noGrp="1"/>
          </p:cNvSpPr>
          <p:nvPr>
            <p:ph type="body" sz="quarter" idx="15"/>
          </p:nvPr>
        </p:nvSpPr>
        <p:spPr>
          <a:xfrm>
            <a:off x="1420199" y="5251450"/>
            <a:ext cx="22079881" cy="7881645"/>
          </a:xfrm>
          <a:prstGeom prst="rect">
            <a:avLst/>
          </a:prstGeom>
        </p:spPr>
        <p:txBody>
          <a:bodyPr/>
          <a:lstStyle/>
          <a:p>
            <a:pPr marL="0" indent="0" defTabSz="825500">
              <a:spcBef>
                <a:spcPts val="2300"/>
              </a:spcBef>
              <a:buNone/>
              <a:defRPr sz="4200"/>
            </a:pPr>
            <a:r>
              <a:rPr lang="en-GB" b="1"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Multitrack recordings from </a:t>
            </a:r>
            <a:r>
              <a:rPr lang="en-GB" b="1" dirty="0" err="1">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Lavalier</a:t>
            </a:r>
            <a:r>
              <a:rPr lang="en-GB" b="1"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 mics worn by actors</a:t>
            </a:r>
          </a:p>
          <a:p>
            <a:pPr marL="0" indent="0" defTabSz="825500">
              <a:spcBef>
                <a:spcPts val="2300"/>
              </a:spcBef>
              <a:buNone/>
              <a:defRPr sz="4200"/>
            </a:pPr>
            <a:r>
              <a:rPr lang="en-GB" b="1"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Provided both raw (as recorded) and processed (noise reduction, plosive suppression, loudness levelling, trimming to slate/cut).</a:t>
            </a:r>
          </a:p>
          <a:p>
            <a:pPr marL="0" indent="0" defTabSz="825500">
              <a:spcBef>
                <a:spcPts val="2300"/>
              </a:spcBef>
              <a:buNone/>
              <a:defRPr sz="4200"/>
            </a:pPr>
            <a:r>
              <a:rPr lang="en-GB" b="1"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In the dataset:</a:t>
            </a:r>
          </a:p>
          <a:p>
            <a:pPr defTabSz="825500">
              <a:spcBef>
                <a:spcPts val="2300"/>
              </a:spcBef>
              <a:defRPr sz="4200"/>
            </a:pPr>
            <a:r>
              <a:rPr lang="en-GB" b="1"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Raw audio (one mono WAV file per mic per take)</a:t>
            </a:r>
          </a:p>
          <a:p>
            <a:pPr defTabSz="825500">
              <a:spcBef>
                <a:spcPts val="2300"/>
              </a:spcBef>
              <a:defRPr sz="4200"/>
            </a:pPr>
            <a:r>
              <a:rPr lang="en-GB" b="1"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Processed audio (one mono WAV per mic per take)</a:t>
            </a:r>
          </a:p>
          <a:p>
            <a:pPr defTabSz="825500">
              <a:spcBef>
                <a:spcPts val="2300"/>
              </a:spcBef>
              <a:defRPr sz="4200"/>
            </a:pPr>
            <a:r>
              <a:rPr lang="en-GB" b="1"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Mixed (one mono WAV per take)</a:t>
            </a:r>
          </a:p>
          <a:p>
            <a:pPr defTabSz="825500">
              <a:spcBef>
                <a:spcPts val="2300"/>
              </a:spcBef>
              <a:defRPr sz="4200"/>
            </a:pPr>
            <a:r>
              <a:rPr lang="en-GB" b="1"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rPr>
              <a:t>Pro Tools project archive to allow processing to be revisited</a:t>
            </a:r>
          </a:p>
          <a:p>
            <a:pPr marL="0" indent="0" defTabSz="825500">
              <a:spcBef>
                <a:spcPts val="2300"/>
              </a:spcBef>
              <a:buNone/>
              <a:defRPr sz="4200"/>
            </a:pPr>
            <a:endParaRPr lang="en-GB" b="1" dirty="0">
              <a:latin typeface="BBC Reith Sans Medium" panose="020B0603020204020204" pitchFamily="34" charset="0"/>
              <a:ea typeface="BBC Reith Sans Medium" panose="020B0603020204020204" pitchFamily="34" charset="0"/>
              <a:cs typeface="BBC Reith Sans Medium" panose="020B0603020204020204" pitchFamily="34" charset="0"/>
              <a:sym typeface="BBC Reith Sans Bold"/>
            </a:endParaRPr>
          </a:p>
        </p:txBody>
      </p:sp>
    </p:spTree>
    <p:extLst>
      <p:ext uri="{BB962C8B-B14F-4D97-AF65-F5344CB8AC3E}">
        <p14:creationId xmlns:p14="http://schemas.microsoft.com/office/powerpoint/2010/main" val="27196608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626607-35B0-8049-8EFA-7048CDF38D75}"/>
              </a:ext>
            </a:extLst>
          </p:cNvPr>
          <p:cNvSpPr>
            <a:spLocks noGrp="1"/>
          </p:cNvSpPr>
          <p:nvPr>
            <p:ph type="body" sz="quarter" idx="13"/>
          </p:nvPr>
        </p:nvSpPr>
        <p:spPr/>
        <p:txBody>
          <a:bodyPr/>
          <a:lstStyle/>
          <a:p>
            <a:r>
              <a:rPr lang="en-GB" dirty="0"/>
              <a:t>Old School Dataset</a:t>
            </a:r>
          </a:p>
        </p:txBody>
      </p:sp>
      <p:sp>
        <p:nvSpPr>
          <p:cNvPr id="3" name="Text Placeholder 2">
            <a:extLst>
              <a:ext uri="{FF2B5EF4-FFF2-40B4-BE49-F238E27FC236}">
                <a16:creationId xmlns:a16="http://schemas.microsoft.com/office/drawing/2014/main" id="{1E39E56B-0F96-724C-B08F-4342165BEDFD}"/>
              </a:ext>
            </a:extLst>
          </p:cNvPr>
          <p:cNvSpPr>
            <a:spLocks noGrp="1"/>
          </p:cNvSpPr>
          <p:nvPr>
            <p:ph type="body" sz="quarter" idx="14"/>
          </p:nvPr>
        </p:nvSpPr>
        <p:spPr/>
        <p:txBody>
          <a:bodyPr/>
          <a:lstStyle/>
          <a:p>
            <a:r>
              <a:rPr lang="en-GB" dirty="0"/>
              <a:t>Audio</a:t>
            </a:r>
          </a:p>
        </p:txBody>
      </p:sp>
      <p:graphicFrame>
        <p:nvGraphicFramePr>
          <p:cNvPr id="5" name="Table 5">
            <a:extLst>
              <a:ext uri="{FF2B5EF4-FFF2-40B4-BE49-F238E27FC236}">
                <a16:creationId xmlns:a16="http://schemas.microsoft.com/office/drawing/2014/main" id="{1E3BC916-B708-2349-B4F1-9BF1D0EDD07B}"/>
              </a:ext>
            </a:extLst>
          </p:cNvPr>
          <p:cNvGraphicFramePr>
            <a:graphicFrameLocks noGrp="1"/>
          </p:cNvGraphicFramePr>
          <p:nvPr>
            <p:extLst>
              <p:ext uri="{D42A27DB-BD31-4B8C-83A1-F6EECF244321}">
                <p14:modId xmlns:p14="http://schemas.microsoft.com/office/powerpoint/2010/main" val="3211294840"/>
              </p:ext>
            </p:extLst>
          </p:nvPr>
        </p:nvGraphicFramePr>
        <p:xfrm>
          <a:off x="1416733" y="5522560"/>
          <a:ext cx="21691760" cy="4950976"/>
        </p:xfrm>
        <a:graphic>
          <a:graphicData uri="http://schemas.openxmlformats.org/drawingml/2006/table">
            <a:tbl>
              <a:tblPr firstRow="1" bandRow="1">
                <a:tableStyleId>{4C3C2611-4C71-4FC5-86AE-919BDF0F9419}</a:tableStyleId>
              </a:tblPr>
              <a:tblGrid>
                <a:gridCol w="5422940">
                  <a:extLst>
                    <a:ext uri="{9D8B030D-6E8A-4147-A177-3AD203B41FA5}">
                      <a16:colId xmlns:a16="http://schemas.microsoft.com/office/drawing/2014/main" val="3641893265"/>
                    </a:ext>
                  </a:extLst>
                </a:gridCol>
                <a:gridCol w="5422940">
                  <a:extLst>
                    <a:ext uri="{9D8B030D-6E8A-4147-A177-3AD203B41FA5}">
                      <a16:colId xmlns:a16="http://schemas.microsoft.com/office/drawing/2014/main" val="4227920795"/>
                    </a:ext>
                  </a:extLst>
                </a:gridCol>
                <a:gridCol w="5422940">
                  <a:extLst>
                    <a:ext uri="{9D8B030D-6E8A-4147-A177-3AD203B41FA5}">
                      <a16:colId xmlns:a16="http://schemas.microsoft.com/office/drawing/2014/main" val="2086263518"/>
                    </a:ext>
                  </a:extLst>
                </a:gridCol>
                <a:gridCol w="5422940">
                  <a:extLst>
                    <a:ext uri="{9D8B030D-6E8A-4147-A177-3AD203B41FA5}">
                      <a16:colId xmlns:a16="http://schemas.microsoft.com/office/drawing/2014/main" val="1228145315"/>
                    </a:ext>
                  </a:extLst>
                </a:gridCol>
              </a:tblGrid>
              <a:tr h="1237744">
                <a:tc>
                  <a:txBody>
                    <a:bodyPr/>
                    <a:lstStyle/>
                    <a:p>
                      <a:endParaRPr lang="en-GB" dirty="0"/>
                    </a:p>
                  </a:txBody>
                  <a:tcPr/>
                </a:tc>
                <a:tc>
                  <a:txBody>
                    <a:bodyPr/>
                    <a:lstStyle/>
                    <a:p>
                      <a:pPr algn="ctr"/>
                      <a:r>
                        <a:rPr lang="en-GB" sz="5200" dirty="0">
                          <a:solidFill>
                            <a:schemeClr val="bg1"/>
                          </a:solidFill>
                        </a:rPr>
                        <a:t>Raw</a:t>
                      </a:r>
                    </a:p>
                  </a:txBody>
                  <a:tcPr/>
                </a:tc>
                <a:tc>
                  <a:txBody>
                    <a:bodyPr/>
                    <a:lstStyle/>
                    <a:p>
                      <a:pPr algn="ctr"/>
                      <a:r>
                        <a:rPr lang="en-GB" sz="5200" dirty="0">
                          <a:solidFill>
                            <a:schemeClr val="bg1"/>
                          </a:solidFill>
                        </a:rPr>
                        <a:t>Processed</a:t>
                      </a:r>
                    </a:p>
                  </a:txBody>
                  <a:tcPr/>
                </a:tc>
                <a:tc>
                  <a:txBody>
                    <a:bodyPr/>
                    <a:lstStyle/>
                    <a:p>
                      <a:pPr algn="ctr"/>
                      <a:r>
                        <a:rPr lang="en-GB" sz="5200" dirty="0">
                          <a:solidFill>
                            <a:schemeClr val="bg1"/>
                          </a:solidFill>
                        </a:rPr>
                        <a:t>Mix</a:t>
                      </a:r>
                    </a:p>
                  </a:txBody>
                  <a:tcPr/>
                </a:tc>
                <a:extLst>
                  <a:ext uri="{0D108BD9-81ED-4DB2-BD59-A6C34878D82A}">
                    <a16:rowId xmlns:a16="http://schemas.microsoft.com/office/drawing/2014/main" val="1405394344"/>
                  </a:ext>
                </a:extLst>
              </a:tr>
              <a:tr h="1237744">
                <a:tc>
                  <a:txBody>
                    <a:bodyPr/>
                    <a:lstStyle/>
                    <a:p>
                      <a:pPr algn="ctr"/>
                      <a:r>
                        <a:rPr lang="en-GB" sz="4400" dirty="0"/>
                        <a:t>Sampling</a:t>
                      </a:r>
                    </a:p>
                  </a:txBody>
                  <a:tcPr anchor="ctr"/>
                </a:tc>
                <a:tc>
                  <a:txBody>
                    <a:bodyPr/>
                    <a:lstStyle/>
                    <a:p>
                      <a:pPr algn="ctr"/>
                      <a:r>
                        <a:rPr lang="en-GB" sz="4400" dirty="0"/>
                        <a:t>48kHz, 24-bit</a:t>
                      </a:r>
                    </a:p>
                  </a:txBody>
                  <a:tcPr anchor="ctr"/>
                </a:tc>
                <a:tc>
                  <a:txBody>
                    <a:bodyPr/>
                    <a:lstStyle/>
                    <a:p>
                      <a:pPr algn="ctr"/>
                      <a:r>
                        <a:rPr lang="en-GB" sz="4400" dirty="0"/>
                        <a:t>44.1kHz, 24-bit</a:t>
                      </a:r>
                    </a:p>
                  </a:txBody>
                  <a:tcPr anchor="ctr"/>
                </a:tc>
                <a:tc>
                  <a:txBody>
                    <a:bodyPr/>
                    <a:lstStyle/>
                    <a:p>
                      <a:pPr algn="ctr"/>
                      <a:r>
                        <a:rPr lang="en-GB" sz="4400" dirty="0"/>
                        <a:t>48kHz, 24-bit</a:t>
                      </a:r>
                    </a:p>
                  </a:txBody>
                  <a:tcPr anchor="ctr"/>
                </a:tc>
                <a:extLst>
                  <a:ext uri="{0D108BD9-81ED-4DB2-BD59-A6C34878D82A}">
                    <a16:rowId xmlns:a16="http://schemas.microsoft.com/office/drawing/2014/main" val="2262372069"/>
                  </a:ext>
                </a:extLst>
              </a:tr>
              <a:tr h="1237744">
                <a:tc>
                  <a:txBody>
                    <a:bodyPr/>
                    <a:lstStyle/>
                    <a:p>
                      <a:pPr algn="ctr"/>
                      <a:r>
                        <a:rPr lang="en-GB" sz="4400" dirty="0"/>
                        <a:t>Channels</a:t>
                      </a:r>
                    </a:p>
                  </a:txBody>
                  <a:tcPr anchor="ctr"/>
                </a:tc>
                <a:tc>
                  <a:txBody>
                    <a:bodyPr/>
                    <a:lstStyle/>
                    <a:p>
                      <a:pPr algn="ctr"/>
                      <a:r>
                        <a:rPr lang="en-GB" sz="4400" dirty="0"/>
                        <a:t>1</a:t>
                      </a:r>
                    </a:p>
                  </a:txBody>
                  <a:tcPr anchor="ctr"/>
                </a:tc>
                <a:tc>
                  <a:txBody>
                    <a:bodyPr/>
                    <a:lstStyle/>
                    <a:p>
                      <a:pPr algn="ctr"/>
                      <a:r>
                        <a:rPr lang="en-GB" sz="4400" dirty="0"/>
                        <a:t>1</a:t>
                      </a:r>
                    </a:p>
                  </a:txBody>
                  <a:tcPr anchor="ctr"/>
                </a:tc>
                <a:tc>
                  <a:txBody>
                    <a:bodyPr/>
                    <a:lstStyle/>
                    <a:p>
                      <a:pPr algn="ctr"/>
                      <a:r>
                        <a:rPr lang="en-GB" sz="4400" dirty="0"/>
                        <a:t>1</a:t>
                      </a:r>
                    </a:p>
                  </a:txBody>
                  <a:tcPr anchor="ctr"/>
                </a:tc>
                <a:extLst>
                  <a:ext uri="{0D108BD9-81ED-4DB2-BD59-A6C34878D82A}">
                    <a16:rowId xmlns:a16="http://schemas.microsoft.com/office/drawing/2014/main" val="358186778"/>
                  </a:ext>
                </a:extLst>
              </a:tr>
              <a:tr h="1237744">
                <a:tc>
                  <a:txBody>
                    <a:bodyPr/>
                    <a:lstStyle/>
                    <a:p>
                      <a:pPr algn="ctr"/>
                      <a:r>
                        <a:rPr lang="en-GB" sz="4400" dirty="0"/>
                        <a:t>Encoding</a:t>
                      </a:r>
                    </a:p>
                  </a:txBody>
                  <a:tcPr anchor="ctr"/>
                </a:tc>
                <a:tc>
                  <a:txBody>
                    <a:bodyPr/>
                    <a:lstStyle/>
                    <a:p>
                      <a:pPr algn="ctr"/>
                      <a:r>
                        <a:rPr lang="en-GB" sz="4400" dirty="0"/>
                        <a:t>PCM</a:t>
                      </a:r>
                    </a:p>
                  </a:txBody>
                  <a:tcPr anchor="ctr"/>
                </a:tc>
                <a:tc>
                  <a:txBody>
                    <a:bodyPr/>
                    <a:lstStyle/>
                    <a:p>
                      <a:pPr algn="ctr"/>
                      <a:r>
                        <a:rPr lang="en-GB" sz="4400" dirty="0"/>
                        <a:t>PCM</a:t>
                      </a:r>
                    </a:p>
                  </a:txBody>
                  <a:tcPr anchor="ctr"/>
                </a:tc>
                <a:tc>
                  <a:txBody>
                    <a:bodyPr/>
                    <a:lstStyle/>
                    <a:p>
                      <a:pPr algn="ctr"/>
                      <a:r>
                        <a:rPr lang="en-GB" sz="4400" dirty="0"/>
                        <a:t>PCM</a:t>
                      </a:r>
                    </a:p>
                  </a:txBody>
                  <a:tcPr anchor="ctr"/>
                </a:tc>
                <a:extLst>
                  <a:ext uri="{0D108BD9-81ED-4DB2-BD59-A6C34878D82A}">
                    <a16:rowId xmlns:a16="http://schemas.microsoft.com/office/drawing/2014/main" val="840965878"/>
                  </a:ext>
                </a:extLst>
              </a:tr>
            </a:tbl>
          </a:graphicData>
        </a:graphic>
      </p:graphicFrame>
    </p:spTree>
    <p:extLst>
      <p:ext uri="{BB962C8B-B14F-4D97-AF65-F5344CB8AC3E}">
        <p14:creationId xmlns:p14="http://schemas.microsoft.com/office/powerpoint/2010/main" val="11037293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0A8C80-CA9A-F340-8BEE-B65C06AEB647}"/>
              </a:ext>
            </a:extLst>
          </p:cNvPr>
          <p:cNvSpPr/>
          <p:nvPr/>
        </p:nvSpPr>
        <p:spPr>
          <a:xfrm>
            <a:off x="0" y="3962400"/>
            <a:ext cx="24384000" cy="975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BBC Reith Sans Regular"/>
              <a:ea typeface="BBC Reith Sans Regular"/>
              <a:cs typeface="BBC Reith Sans Regular"/>
              <a:sym typeface="BBC Reith Sans Regular"/>
            </a:endParaRPr>
          </a:p>
        </p:txBody>
      </p:sp>
      <p:sp>
        <p:nvSpPr>
          <p:cNvPr id="2" name="Text Placeholder 1">
            <a:extLst>
              <a:ext uri="{FF2B5EF4-FFF2-40B4-BE49-F238E27FC236}">
                <a16:creationId xmlns:a16="http://schemas.microsoft.com/office/drawing/2014/main" id="{F367D15E-EF8E-9040-B923-2047B76084AA}"/>
              </a:ext>
            </a:extLst>
          </p:cNvPr>
          <p:cNvSpPr>
            <a:spLocks noGrp="1"/>
          </p:cNvSpPr>
          <p:nvPr>
            <p:ph type="body" sz="quarter" idx="13"/>
          </p:nvPr>
        </p:nvSpPr>
        <p:spPr/>
        <p:txBody>
          <a:bodyPr/>
          <a:lstStyle/>
          <a:p>
            <a:r>
              <a:rPr lang="en-GB" dirty="0"/>
              <a:t>Old School Dataset</a:t>
            </a:r>
          </a:p>
        </p:txBody>
      </p:sp>
      <p:sp>
        <p:nvSpPr>
          <p:cNvPr id="3" name="Text Placeholder 2">
            <a:extLst>
              <a:ext uri="{FF2B5EF4-FFF2-40B4-BE49-F238E27FC236}">
                <a16:creationId xmlns:a16="http://schemas.microsoft.com/office/drawing/2014/main" id="{4DA14D5B-F43E-894C-B152-AF1E191DBEB2}"/>
              </a:ext>
            </a:extLst>
          </p:cNvPr>
          <p:cNvSpPr>
            <a:spLocks noGrp="1"/>
          </p:cNvSpPr>
          <p:nvPr>
            <p:ph type="body" sz="quarter" idx="14"/>
          </p:nvPr>
        </p:nvSpPr>
        <p:spPr/>
        <p:txBody>
          <a:bodyPr/>
          <a:lstStyle/>
          <a:p>
            <a:r>
              <a:rPr lang="en-GB" dirty="0"/>
              <a:t>Human Edit</a:t>
            </a:r>
          </a:p>
        </p:txBody>
      </p:sp>
      <p:sp>
        <p:nvSpPr>
          <p:cNvPr id="4" name="Text Placeholder 3">
            <a:extLst>
              <a:ext uri="{FF2B5EF4-FFF2-40B4-BE49-F238E27FC236}">
                <a16:creationId xmlns:a16="http://schemas.microsoft.com/office/drawing/2014/main" id="{D98744F6-36C1-964B-9959-6D196561C2D4}"/>
              </a:ext>
            </a:extLst>
          </p:cNvPr>
          <p:cNvSpPr>
            <a:spLocks noGrp="1"/>
          </p:cNvSpPr>
          <p:nvPr>
            <p:ph type="body" sz="quarter" idx="15"/>
          </p:nvPr>
        </p:nvSpPr>
        <p:spPr>
          <a:xfrm>
            <a:off x="1420200" y="4977130"/>
            <a:ext cx="10185680" cy="8125301"/>
          </a:xfrm>
        </p:spPr>
        <p:txBody>
          <a:bodyPr/>
          <a:lstStyle/>
          <a:p>
            <a:pPr marL="0" indent="0">
              <a:buNone/>
            </a:pPr>
            <a:r>
              <a:rPr lang="en-GB" sz="4200" dirty="0"/>
              <a:t>A human edit of the programme is included:</a:t>
            </a:r>
          </a:p>
          <a:p>
            <a:r>
              <a:rPr lang="en-GB" sz="4200" dirty="0"/>
              <a:t>As an example</a:t>
            </a:r>
          </a:p>
          <a:p>
            <a:r>
              <a:rPr lang="en-GB" sz="4200" dirty="0"/>
              <a:t>For benchmarking</a:t>
            </a:r>
          </a:p>
          <a:p>
            <a:pPr marL="0" indent="0">
              <a:buNone/>
            </a:pPr>
            <a:r>
              <a:rPr lang="en-GB" sz="4200" dirty="0"/>
              <a:t>NB:</a:t>
            </a:r>
          </a:p>
          <a:p>
            <a:r>
              <a:rPr lang="en-GB" sz="4200" dirty="0"/>
              <a:t>Intended to be perfectly watchable, but not a “gold standard”.</a:t>
            </a:r>
          </a:p>
          <a:p>
            <a:r>
              <a:rPr lang="en-GB" sz="4200" dirty="0"/>
              <a:t>“As-live”, not film-style.  Although dialogue has been tightened in places.</a:t>
            </a:r>
          </a:p>
        </p:txBody>
      </p:sp>
      <p:pic>
        <p:nvPicPr>
          <p:cNvPr id="31" name="Picture 30">
            <a:extLst>
              <a:ext uri="{FF2B5EF4-FFF2-40B4-BE49-F238E27FC236}">
                <a16:creationId xmlns:a16="http://schemas.microsoft.com/office/drawing/2014/main" id="{4FE16586-38EA-8A49-A003-6485FBAD3D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2000" y="3119412"/>
            <a:ext cx="11582400" cy="7137400"/>
          </a:xfrm>
          <a:prstGeom prst="rect">
            <a:avLst/>
          </a:prstGeom>
        </p:spPr>
      </p:pic>
    </p:spTree>
    <p:extLst>
      <p:ext uri="{BB962C8B-B14F-4D97-AF65-F5344CB8AC3E}">
        <p14:creationId xmlns:p14="http://schemas.microsoft.com/office/powerpoint/2010/main" val="160657267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0A8C80-CA9A-F340-8BEE-B65C06AEB647}"/>
              </a:ext>
            </a:extLst>
          </p:cNvPr>
          <p:cNvSpPr/>
          <p:nvPr/>
        </p:nvSpPr>
        <p:spPr>
          <a:xfrm>
            <a:off x="0" y="3962400"/>
            <a:ext cx="24384000" cy="975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BBC Reith Sans Regular"/>
              <a:ea typeface="BBC Reith Sans Regular"/>
              <a:cs typeface="BBC Reith Sans Regular"/>
              <a:sym typeface="BBC Reith Sans Regular"/>
            </a:endParaRPr>
          </a:p>
        </p:txBody>
      </p:sp>
      <p:sp>
        <p:nvSpPr>
          <p:cNvPr id="2" name="Text Placeholder 1">
            <a:extLst>
              <a:ext uri="{FF2B5EF4-FFF2-40B4-BE49-F238E27FC236}">
                <a16:creationId xmlns:a16="http://schemas.microsoft.com/office/drawing/2014/main" id="{F367D15E-EF8E-9040-B923-2047B76084AA}"/>
              </a:ext>
            </a:extLst>
          </p:cNvPr>
          <p:cNvSpPr>
            <a:spLocks noGrp="1"/>
          </p:cNvSpPr>
          <p:nvPr>
            <p:ph type="body" sz="quarter" idx="13"/>
          </p:nvPr>
        </p:nvSpPr>
        <p:spPr/>
        <p:txBody>
          <a:bodyPr/>
          <a:lstStyle/>
          <a:p>
            <a:r>
              <a:rPr lang="en-GB" dirty="0"/>
              <a:t>Old School Dataset</a:t>
            </a:r>
          </a:p>
        </p:txBody>
      </p:sp>
      <p:sp>
        <p:nvSpPr>
          <p:cNvPr id="3" name="Text Placeholder 2">
            <a:extLst>
              <a:ext uri="{FF2B5EF4-FFF2-40B4-BE49-F238E27FC236}">
                <a16:creationId xmlns:a16="http://schemas.microsoft.com/office/drawing/2014/main" id="{4DA14D5B-F43E-894C-B152-AF1E191DBEB2}"/>
              </a:ext>
            </a:extLst>
          </p:cNvPr>
          <p:cNvSpPr>
            <a:spLocks noGrp="1"/>
          </p:cNvSpPr>
          <p:nvPr>
            <p:ph type="body" sz="quarter" idx="14"/>
          </p:nvPr>
        </p:nvSpPr>
        <p:spPr/>
        <p:txBody>
          <a:bodyPr/>
          <a:lstStyle/>
          <a:p>
            <a:r>
              <a:rPr lang="en-GB" dirty="0"/>
              <a:t>Stills</a:t>
            </a:r>
          </a:p>
        </p:txBody>
      </p:sp>
      <p:sp>
        <p:nvSpPr>
          <p:cNvPr id="4" name="Text Placeholder 3">
            <a:extLst>
              <a:ext uri="{FF2B5EF4-FFF2-40B4-BE49-F238E27FC236}">
                <a16:creationId xmlns:a16="http://schemas.microsoft.com/office/drawing/2014/main" id="{D98744F6-36C1-964B-9959-6D196561C2D4}"/>
              </a:ext>
            </a:extLst>
          </p:cNvPr>
          <p:cNvSpPr>
            <a:spLocks noGrp="1"/>
          </p:cNvSpPr>
          <p:nvPr>
            <p:ph type="body" sz="quarter" idx="15"/>
          </p:nvPr>
        </p:nvSpPr>
        <p:spPr>
          <a:xfrm>
            <a:off x="1420200" y="4977130"/>
            <a:ext cx="10185680" cy="646331"/>
          </a:xfrm>
        </p:spPr>
        <p:txBody>
          <a:bodyPr/>
          <a:lstStyle/>
          <a:p>
            <a:pPr marL="0" indent="0">
              <a:buNone/>
            </a:pPr>
            <a:r>
              <a:rPr lang="en-GB" sz="4200" dirty="0"/>
              <a:t>Various stills from on-set</a:t>
            </a:r>
          </a:p>
        </p:txBody>
      </p:sp>
      <p:grpSp>
        <p:nvGrpSpPr>
          <p:cNvPr id="28" name="Group 27">
            <a:extLst>
              <a:ext uri="{FF2B5EF4-FFF2-40B4-BE49-F238E27FC236}">
                <a16:creationId xmlns:a16="http://schemas.microsoft.com/office/drawing/2014/main" id="{7140D974-983F-674C-8131-A13F387C1409}"/>
              </a:ext>
            </a:extLst>
          </p:cNvPr>
          <p:cNvGrpSpPr/>
          <p:nvPr/>
        </p:nvGrpSpPr>
        <p:grpSpPr>
          <a:xfrm>
            <a:off x="11829344" y="4699880"/>
            <a:ext cx="9728336" cy="7201852"/>
            <a:chOff x="11829344" y="4699880"/>
            <a:chExt cx="9728336" cy="7201852"/>
          </a:xfrm>
          <a:effectLst>
            <a:outerShdw blurRad="50800" dist="50800" dir="8100000" algn="tr" rotWithShape="0">
              <a:prstClr val="black">
                <a:alpha val="40000"/>
              </a:prstClr>
            </a:outerShdw>
          </a:effectLst>
        </p:grpSpPr>
        <p:grpSp>
          <p:nvGrpSpPr>
            <p:cNvPr id="22" name="Group 21">
              <a:extLst>
                <a:ext uri="{FF2B5EF4-FFF2-40B4-BE49-F238E27FC236}">
                  <a16:creationId xmlns:a16="http://schemas.microsoft.com/office/drawing/2014/main" id="{41E3243C-00BA-324A-85C5-223EB412A646}"/>
                </a:ext>
              </a:extLst>
            </p:cNvPr>
            <p:cNvGrpSpPr/>
            <p:nvPr/>
          </p:nvGrpSpPr>
          <p:grpSpPr>
            <a:xfrm>
              <a:off x="11977276" y="5651627"/>
              <a:ext cx="8934178" cy="6250105"/>
              <a:chOff x="11977276" y="5651627"/>
              <a:chExt cx="8934178" cy="6250105"/>
            </a:xfrm>
          </p:grpSpPr>
          <p:pic>
            <p:nvPicPr>
              <p:cNvPr id="16" name="Picture 15">
                <a:extLst>
                  <a:ext uri="{FF2B5EF4-FFF2-40B4-BE49-F238E27FC236}">
                    <a16:creationId xmlns:a16="http://schemas.microsoft.com/office/drawing/2014/main" id="{15BFF396-3591-1C44-96DF-A8D2793E5F9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225914">
                <a:off x="12300351" y="6098617"/>
                <a:ext cx="8279491" cy="5516555"/>
              </a:xfrm>
              <a:prstGeom prst="rect">
                <a:avLst/>
              </a:prstGeom>
            </p:spPr>
          </p:pic>
          <p:sp>
            <p:nvSpPr>
              <p:cNvPr id="17" name="Frame 16">
                <a:extLst>
                  <a:ext uri="{FF2B5EF4-FFF2-40B4-BE49-F238E27FC236}">
                    <a16:creationId xmlns:a16="http://schemas.microsoft.com/office/drawing/2014/main" id="{48E8679F-94D6-C149-B00E-C550940B52A4}"/>
                  </a:ext>
                </a:extLst>
              </p:cNvPr>
              <p:cNvSpPr/>
              <p:nvPr/>
            </p:nvSpPr>
            <p:spPr>
              <a:xfrm rot="225914">
                <a:off x="11977276" y="5651627"/>
                <a:ext cx="8934178" cy="6250105"/>
              </a:xfrm>
              <a:prstGeom prst="frame">
                <a:avLst>
                  <a:gd name="adj1" fmla="val 6526"/>
                </a:avLst>
              </a:prstGeom>
              <a:solidFill>
                <a:schemeClr val="bg1"/>
              </a:solidFill>
              <a:ln w="508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BBC Reith Sans Regular"/>
                  <a:ea typeface="BBC Reith Sans Regular"/>
                  <a:cs typeface="BBC Reith Sans Regular"/>
                  <a:sym typeface="BBC Reith Sans Regular"/>
                </a:endParaRPr>
              </a:p>
            </p:txBody>
          </p:sp>
        </p:grpSp>
        <p:grpSp>
          <p:nvGrpSpPr>
            <p:cNvPr id="26" name="Group 25">
              <a:extLst>
                <a:ext uri="{FF2B5EF4-FFF2-40B4-BE49-F238E27FC236}">
                  <a16:creationId xmlns:a16="http://schemas.microsoft.com/office/drawing/2014/main" id="{35363834-A30E-9546-808B-FF0F64F73701}"/>
                </a:ext>
              </a:extLst>
            </p:cNvPr>
            <p:cNvGrpSpPr/>
            <p:nvPr/>
          </p:nvGrpSpPr>
          <p:grpSpPr>
            <a:xfrm>
              <a:off x="11829344" y="5216262"/>
              <a:ext cx="8934178" cy="6250105"/>
              <a:chOff x="11829344" y="5216262"/>
              <a:chExt cx="8934178" cy="6250105"/>
            </a:xfrm>
          </p:grpSpPr>
          <p:pic>
            <p:nvPicPr>
              <p:cNvPr id="12" name="Picture 11">
                <a:extLst>
                  <a:ext uri="{FF2B5EF4-FFF2-40B4-BE49-F238E27FC236}">
                    <a16:creationId xmlns:a16="http://schemas.microsoft.com/office/drawing/2014/main" id="{945BFF59-4D02-B943-BB22-D3D7FEFFA41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428385">
                <a:off x="12156084" y="5528536"/>
                <a:ext cx="8502789" cy="5665335"/>
              </a:xfrm>
              <a:prstGeom prst="rect">
                <a:avLst/>
              </a:prstGeom>
              <a:effectLst/>
            </p:spPr>
          </p:pic>
          <p:sp>
            <p:nvSpPr>
              <p:cNvPr id="13" name="Frame 12">
                <a:extLst>
                  <a:ext uri="{FF2B5EF4-FFF2-40B4-BE49-F238E27FC236}">
                    <a16:creationId xmlns:a16="http://schemas.microsoft.com/office/drawing/2014/main" id="{091243AC-C614-E44A-AD3C-6EE860E2E611}"/>
                  </a:ext>
                </a:extLst>
              </p:cNvPr>
              <p:cNvSpPr/>
              <p:nvPr/>
            </p:nvSpPr>
            <p:spPr>
              <a:xfrm rot="428385">
                <a:off x="11829344" y="5216262"/>
                <a:ext cx="8934178" cy="6250105"/>
              </a:xfrm>
              <a:prstGeom prst="frame">
                <a:avLst>
                  <a:gd name="adj1" fmla="val 6526"/>
                </a:avLst>
              </a:prstGeom>
              <a:solidFill>
                <a:schemeClr val="bg1"/>
              </a:solidFill>
              <a:ln w="508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BBC Reith Sans Regular"/>
                  <a:ea typeface="BBC Reith Sans Regular"/>
                  <a:cs typeface="BBC Reith Sans Regular"/>
                  <a:sym typeface="BBC Reith Sans Regular"/>
                </a:endParaRPr>
              </a:p>
            </p:txBody>
          </p:sp>
        </p:grpSp>
        <p:grpSp>
          <p:nvGrpSpPr>
            <p:cNvPr id="25" name="Group 24">
              <a:extLst>
                <a:ext uri="{FF2B5EF4-FFF2-40B4-BE49-F238E27FC236}">
                  <a16:creationId xmlns:a16="http://schemas.microsoft.com/office/drawing/2014/main" id="{54E5892E-B699-E041-A7B4-F4F360E3710E}"/>
                </a:ext>
              </a:extLst>
            </p:cNvPr>
            <p:cNvGrpSpPr/>
            <p:nvPr/>
          </p:nvGrpSpPr>
          <p:grpSpPr>
            <a:xfrm>
              <a:off x="12623502" y="4699880"/>
              <a:ext cx="8934178" cy="6250105"/>
              <a:chOff x="12623502" y="4699880"/>
              <a:chExt cx="8934178" cy="6250105"/>
            </a:xfrm>
          </p:grpSpPr>
          <p:pic>
            <p:nvPicPr>
              <p:cNvPr id="6" name="Picture 5">
                <a:extLst>
                  <a:ext uri="{FF2B5EF4-FFF2-40B4-BE49-F238E27FC236}">
                    <a16:creationId xmlns:a16="http://schemas.microsoft.com/office/drawing/2014/main" id="{A9CEFB30-FF37-3145-B8DB-E55BD4A50A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774928">
                <a:off x="12942797" y="5066335"/>
                <a:ext cx="8423853" cy="5612742"/>
              </a:xfrm>
              <a:prstGeom prst="rect">
                <a:avLst/>
              </a:prstGeom>
              <a:effectLst/>
            </p:spPr>
          </p:pic>
          <p:sp>
            <p:nvSpPr>
              <p:cNvPr id="9" name="Frame 8">
                <a:extLst>
                  <a:ext uri="{FF2B5EF4-FFF2-40B4-BE49-F238E27FC236}">
                    <a16:creationId xmlns:a16="http://schemas.microsoft.com/office/drawing/2014/main" id="{3817B3A3-4E67-E440-8757-FD5DB323F832}"/>
                  </a:ext>
                </a:extLst>
              </p:cNvPr>
              <p:cNvSpPr/>
              <p:nvPr/>
            </p:nvSpPr>
            <p:spPr>
              <a:xfrm rot="774928">
                <a:off x="12623502" y="4699880"/>
                <a:ext cx="8934178" cy="6250105"/>
              </a:xfrm>
              <a:prstGeom prst="frame">
                <a:avLst>
                  <a:gd name="adj1" fmla="val 6526"/>
                </a:avLst>
              </a:prstGeom>
              <a:solidFill>
                <a:schemeClr val="bg1"/>
              </a:solidFill>
              <a:ln w="508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BBC Reith Sans Regular"/>
                  <a:ea typeface="BBC Reith Sans Regular"/>
                  <a:cs typeface="BBC Reith Sans Regular"/>
                  <a:sym typeface="BBC Reith Sans Regular"/>
                </a:endParaRPr>
              </a:p>
            </p:txBody>
          </p:sp>
        </p:grpSp>
      </p:grpSp>
    </p:spTree>
    <p:extLst>
      <p:ext uri="{BB962C8B-B14F-4D97-AF65-F5344CB8AC3E}">
        <p14:creationId xmlns:p14="http://schemas.microsoft.com/office/powerpoint/2010/main" val="290046223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0A8C80-CA9A-F340-8BEE-B65C06AEB647}"/>
              </a:ext>
            </a:extLst>
          </p:cNvPr>
          <p:cNvSpPr/>
          <p:nvPr/>
        </p:nvSpPr>
        <p:spPr>
          <a:xfrm>
            <a:off x="0" y="3962400"/>
            <a:ext cx="24384000" cy="975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BBC Reith Sans Regular"/>
              <a:ea typeface="BBC Reith Sans Regular"/>
              <a:cs typeface="BBC Reith Sans Regular"/>
              <a:sym typeface="BBC Reith Sans Regular"/>
            </a:endParaRPr>
          </a:p>
        </p:txBody>
      </p:sp>
      <p:sp>
        <p:nvSpPr>
          <p:cNvPr id="2" name="Text Placeholder 1">
            <a:extLst>
              <a:ext uri="{FF2B5EF4-FFF2-40B4-BE49-F238E27FC236}">
                <a16:creationId xmlns:a16="http://schemas.microsoft.com/office/drawing/2014/main" id="{F367D15E-EF8E-9040-B923-2047B76084AA}"/>
              </a:ext>
            </a:extLst>
          </p:cNvPr>
          <p:cNvSpPr>
            <a:spLocks noGrp="1"/>
          </p:cNvSpPr>
          <p:nvPr>
            <p:ph type="body" sz="quarter" idx="13"/>
          </p:nvPr>
        </p:nvSpPr>
        <p:spPr/>
        <p:txBody>
          <a:bodyPr/>
          <a:lstStyle/>
          <a:p>
            <a:r>
              <a:rPr lang="en-GB" dirty="0"/>
              <a:t>Old School Dataset</a:t>
            </a:r>
          </a:p>
        </p:txBody>
      </p:sp>
      <p:sp>
        <p:nvSpPr>
          <p:cNvPr id="3" name="Text Placeholder 2">
            <a:extLst>
              <a:ext uri="{FF2B5EF4-FFF2-40B4-BE49-F238E27FC236}">
                <a16:creationId xmlns:a16="http://schemas.microsoft.com/office/drawing/2014/main" id="{4DA14D5B-F43E-894C-B152-AF1E191DBEB2}"/>
              </a:ext>
            </a:extLst>
          </p:cNvPr>
          <p:cNvSpPr>
            <a:spLocks noGrp="1"/>
          </p:cNvSpPr>
          <p:nvPr>
            <p:ph type="body" sz="quarter" idx="14"/>
          </p:nvPr>
        </p:nvSpPr>
        <p:spPr/>
        <p:txBody>
          <a:bodyPr/>
          <a:lstStyle/>
          <a:p>
            <a:r>
              <a:rPr lang="en-GB" dirty="0"/>
              <a:t>Script</a:t>
            </a:r>
          </a:p>
        </p:txBody>
      </p:sp>
      <p:sp>
        <p:nvSpPr>
          <p:cNvPr id="4" name="Text Placeholder 3">
            <a:extLst>
              <a:ext uri="{FF2B5EF4-FFF2-40B4-BE49-F238E27FC236}">
                <a16:creationId xmlns:a16="http://schemas.microsoft.com/office/drawing/2014/main" id="{D98744F6-36C1-964B-9959-6D196561C2D4}"/>
              </a:ext>
            </a:extLst>
          </p:cNvPr>
          <p:cNvSpPr>
            <a:spLocks noGrp="1"/>
          </p:cNvSpPr>
          <p:nvPr>
            <p:ph type="body" sz="quarter" idx="15"/>
          </p:nvPr>
        </p:nvSpPr>
        <p:spPr>
          <a:xfrm>
            <a:off x="1420200" y="4977130"/>
            <a:ext cx="10185680" cy="7294305"/>
          </a:xfrm>
        </p:spPr>
        <p:txBody>
          <a:bodyPr/>
          <a:lstStyle/>
          <a:p>
            <a:pPr marL="0" indent="0">
              <a:buNone/>
            </a:pPr>
            <a:r>
              <a:rPr lang="en-GB" sz="4200" dirty="0"/>
              <a:t>The shooting script in:</a:t>
            </a:r>
          </a:p>
          <a:p>
            <a:r>
              <a:rPr lang="en-GB" sz="4200" dirty="0"/>
              <a:t>PDF format</a:t>
            </a:r>
          </a:p>
          <a:p>
            <a:r>
              <a:rPr lang="en-GB" sz="4200" dirty="0"/>
              <a:t>Final Draft (FDX) format*</a:t>
            </a:r>
          </a:p>
          <a:p>
            <a:pPr marL="0" indent="0">
              <a:buNone/>
            </a:pPr>
            <a:r>
              <a:rPr lang="en-GB" sz="4200" dirty="0"/>
              <a:t>*well-formed XML</a:t>
            </a:r>
          </a:p>
          <a:p>
            <a:pPr marL="0" indent="0">
              <a:buNone/>
            </a:pPr>
            <a:r>
              <a:rPr lang="en-GB" sz="4200" dirty="0"/>
              <a:t>NB:</a:t>
            </a:r>
          </a:p>
          <a:p>
            <a:r>
              <a:rPr lang="en-GB" sz="4200" dirty="0"/>
              <a:t>Only Parts 2-3 shot</a:t>
            </a:r>
          </a:p>
          <a:p>
            <a:r>
              <a:rPr lang="en-GB" sz="4200" dirty="0"/>
              <a:t>Improvisations, ad-libs etc</a:t>
            </a:r>
          </a:p>
        </p:txBody>
      </p:sp>
      <p:pic>
        <p:nvPicPr>
          <p:cNvPr id="7" name="Picture 6" descr="Text, letter&#10;&#10;Description automatically generated">
            <a:extLst>
              <a:ext uri="{FF2B5EF4-FFF2-40B4-BE49-F238E27FC236}">
                <a16:creationId xmlns:a16="http://schemas.microsoft.com/office/drawing/2014/main" id="{2356A373-33C6-CE45-9BC0-160940BB3F07}"/>
              </a:ext>
            </a:extLst>
          </p:cNvPr>
          <p:cNvPicPr>
            <a:picLocks noChangeAspect="1"/>
          </p:cNvPicPr>
          <p:nvPr/>
        </p:nvPicPr>
        <p:blipFill rotWithShape="1">
          <a:blip r:embed="rId2" cstate="screen">
            <a:alphaModFix amt="4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rcRect/>
          <a:stretch/>
        </p:blipFill>
        <p:spPr>
          <a:xfrm>
            <a:off x="10856119" y="0"/>
            <a:ext cx="13527881" cy="13716000"/>
          </a:xfrm>
          <a:prstGeom prst="rect">
            <a:avLst/>
          </a:prstGeom>
        </p:spPr>
      </p:pic>
    </p:spTree>
    <p:extLst>
      <p:ext uri="{BB962C8B-B14F-4D97-AF65-F5344CB8AC3E}">
        <p14:creationId xmlns:p14="http://schemas.microsoft.com/office/powerpoint/2010/main" val="3204745316"/>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4EA67D"/>
      </a:accent1>
      <a:accent2>
        <a:srgbClr val="973D99"/>
      </a:accent2>
      <a:accent3>
        <a:srgbClr val="DE6B2A"/>
      </a:accent3>
      <a:accent4>
        <a:srgbClr val="FAE232"/>
      </a:accent4>
      <a:accent5>
        <a:srgbClr val="FF644E"/>
      </a:accent5>
      <a:accent6>
        <a:srgbClr val="EF5FA7"/>
      </a:accent6>
      <a:hlink>
        <a:srgbClr val="0000FF"/>
      </a:hlink>
      <a:folHlink>
        <a:srgbClr val="FF00FF"/>
      </a:folHlink>
    </a:clrScheme>
    <a:fontScheme name="White">
      <a:majorFont>
        <a:latin typeface="BBC Reith Serif Bold"/>
        <a:ea typeface="BBC Reith Serif Bold"/>
        <a:cs typeface="BBC Reith Serif Bold"/>
      </a:majorFont>
      <a:minorFont>
        <a:latin typeface="BBC Reith Serif Bold"/>
        <a:ea typeface="BBC Reith Serif Bold"/>
        <a:cs typeface="BBC Reith Serif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2FF"/>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BBC Reith Sans Regular"/>
            <a:ea typeface="BBC Reith Sans Regular"/>
            <a:cs typeface="BBC Reith Sans Regular"/>
            <a:sym typeface="BBC Reith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4EA67D"/>
      </a:accent1>
      <a:accent2>
        <a:srgbClr val="973D99"/>
      </a:accent2>
      <a:accent3>
        <a:srgbClr val="DE6B2A"/>
      </a:accent3>
      <a:accent4>
        <a:srgbClr val="FAE232"/>
      </a:accent4>
      <a:accent5>
        <a:srgbClr val="FF644E"/>
      </a:accent5>
      <a:accent6>
        <a:srgbClr val="EF5FA7"/>
      </a:accent6>
      <a:hlink>
        <a:srgbClr val="0000FF"/>
      </a:hlink>
      <a:folHlink>
        <a:srgbClr val="FF00FF"/>
      </a:folHlink>
    </a:clrScheme>
    <a:fontScheme name="White">
      <a:majorFont>
        <a:latin typeface="BBC Reith Serif Bold"/>
        <a:ea typeface="BBC Reith Serif Bold"/>
        <a:cs typeface="BBC Reith Serif Bold"/>
      </a:majorFont>
      <a:minorFont>
        <a:latin typeface="BBC Reith Serif Bold"/>
        <a:ea typeface="BBC Reith Serif Bold"/>
        <a:cs typeface="BBC Reith Serif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2FF"/>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BBC Reith Sans Regular"/>
            <a:ea typeface="BBC Reith Sans Regular"/>
            <a:cs typeface="BBC Reith Sans Regular"/>
            <a:sym typeface="BBC Reith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692</TotalTime>
  <Words>1339</Words>
  <Application>Microsoft Macintosh PowerPoint</Application>
  <PresentationFormat>Custom</PresentationFormat>
  <Paragraphs>221</Paragraphs>
  <Slides>16</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BBC Reith Sans</vt:lpstr>
      <vt:lpstr>BBC Reith Sans Bold</vt:lpstr>
      <vt:lpstr>BBC Reith Sans Light</vt:lpstr>
      <vt:lpstr>BBC Reith Sans Medium</vt:lpstr>
      <vt:lpstr>BBC Reith Sans Regular</vt:lpstr>
      <vt:lpstr>BBC Reith Serif Light</vt:lpstr>
      <vt:lpstr>Courier</vt:lpstr>
      <vt:lpstr>Helvetica Neue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Stephen Jolly</cp:lastModifiedBy>
  <cp:revision>27</cp:revision>
  <dcterms:modified xsi:type="dcterms:W3CDTF">2023-06-12T09:51:27Z</dcterms:modified>
</cp:coreProperties>
</file>